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4" r:id="rId5"/>
    <p:sldMasterId id="2147483669" r:id="rId6"/>
  </p:sldMasterIdLst>
  <p:notesMasterIdLst>
    <p:notesMasterId r:id="rId24"/>
  </p:notesMasterIdLst>
  <p:handoutMasterIdLst>
    <p:handoutMasterId r:id="rId25"/>
  </p:handoutMasterIdLst>
  <p:sldIdLst>
    <p:sldId id="258" r:id="rId7"/>
    <p:sldId id="319" r:id="rId8"/>
    <p:sldId id="320" r:id="rId9"/>
    <p:sldId id="309" r:id="rId10"/>
    <p:sldId id="310" r:id="rId11"/>
    <p:sldId id="313" r:id="rId12"/>
    <p:sldId id="938" r:id="rId13"/>
    <p:sldId id="1025" r:id="rId14"/>
    <p:sldId id="1026" r:id="rId15"/>
    <p:sldId id="1027" r:id="rId16"/>
    <p:sldId id="1028" r:id="rId17"/>
    <p:sldId id="1029" r:id="rId18"/>
    <p:sldId id="1030" r:id="rId19"/>
    <p:sldId id="1031" r:id="rId20"/>
    <p:sldId id="1032" r:id="rId21"/>
    <p:sldId id="1033" r:id="rId22"/>
    <p:sldId id="280" r:id="rId23"/>
  </p:sldIdLst>
  <p:sldSz cx="12192000" cy="6858000"/>
  <p:notesSz cx="6858000" cy="914400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63AD"/>
    <a:srgbClr val="F42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2" autoAdjust="0"/>
    <p:restoredTop sz="96282"/>
  </p:normalViewPr>
  <p:slideViewPr>
    <p:cSldViewPr>
      <p:cViewPr varScale="1">
        <p:scale>
          <a:sx n="68" d="100"/>
          <a:sy n="68" d="100"/>
        </p:scale>
        <p:origin x="89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2BBA2C-DB68-0648-A1CE-2E81B3B6B7B0}" type="doc">
      <dgm:prSet loTypeId="urn:microsoft.com/office/officeart/2005/8/layout/process1" loCatId="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5CB15CFA-7D7A-D345-B35E-F017E5BA231E}">
      <dgm:prSet custT="1"/>
      <dgm:spPr>
        <a:solidFill>
          <a:srgbClr val="400080"/>
        </a:solidFill>
      </dgm:spPr>
      <dgm:t>
        <a:bodyPr/>
        <a:lstStyle/>
        <a:p>
          <a:pPr rtl="0"/>
          <a:r>
            <a:rPr lang="es-ES" sz="1400" dirty="0" err="1">
              <a:solidFill>
                <a:schemeClr val="bg1"/>
              </a:solidFill>
              <a:latin typeface="Century Gothic"/>
              <a:cs typeface="Century Gothic"/>
            </a:rPr>
            <a:t>Autodiagóstico</a:t>
          </a:r>
          <a:r>
            <a:rPr lang="es-ES" sz="1400" dirty="0">
              <a:solidFill>
                <a:schemeClr val="bg1"/>
              </a:solidFill>
              <a:latin typeface="Century Gothic"/>
              <a:cs typeface="Century Gothic"/>
            </a:rPr>
            <a:t> diligenciado de los años: 2018, 2019 y noviembre de 2019</a:t>
          </a:r>
        </a:p>
      </dgm:t>
    </dgm:pt>
    <dgm:pt modelId="{153D3D6E-FC45-1B43-B9BE-1503B845160E}" type="parTrans" cxnId="{12E7F202-98FF-D64F-96B8-0B4122471524}">
      <dgm:prSet/>
      <dgm:spPr/>
      <dgm:t>
        <a:bodyPr/>
        <a:lstStyle/>
        <a:p>
          <a:endParaRPr lang="es-ES">
            <a:latin typeface="Century Gothic"/>
            <a:cs typeface="Century Gothic"/>
          </a:endParaRPr>
        </a:p>
      </dgm:t>
    </dgm:pt>
    <dgm:pt modelId="{BF752455-09F1-4F43-9344-B11BFC7E9660}" type="sibTrans" cxnId="{12E7F202-98FF-D64F-96B8-0B4122471524}">
      <dgm:prSet/>
      <dgm:spPr/>
      <dgm:t>
        <a:bodyPr/>
        <a:lstStyle/>
        <a:p>
          <a:endParaRPr lang="es-ES">
            <a:latin typeface="Century Gothic"/>
            <a:cs typeface="Century Gothic"/>
          </a:endParaRPr>
        </a:p>
      </dgm:t>
    </dgm:pt>
    <dgm:pt modelId="{3113BC60-45D9-DC4D-B4B3-FEE7BAC8EA69}">
      <dgm:prSet custT="1"/>
      <dgm:spPr>
        <a:solidFill>
          <a:srgbClr val="400080"/>
        </a:solidFill>
      </dgm:spPr>
      <dgm:t>
        <a:bodyPr/>
        <a:lstStyle/>
        <a:p>
          <a:pPr rtl="0"/>
          <a:r>
            <a:rPr lang="es-ES" sz="1400" dirty="0">
              <a:solidFill>
                <a:schemeClr val="bg1"/>
              </a:solidFill>
              <a:latin typeface="Century Gothic"/>
              <a:cs typeface="Century Gothic"/>
            </a:rPr>
            <a:t>Este componente se evalúa dentro de la política de Participación Ciudadana y Transparencia </a:t>
          </a:r>
          <a:endParaRPr lang="es-ES" sz="1700" dirty="0">
            <a:solidFill>
              <a:schemeClr val="bg1"/>
            </a:solidFill>
            <a:latin typeface="Century Gothic"/>
            <a:cs typeface="Century Gothic"/>
          </a:endParaRPr>
        </a:p>
      </dgm:t>
    </dgm:pt>
    <dgm:pt modelId="{EEAA7060-9F96-E346-AC1A-BD087F222898}" type="parTrans" cxnId="{A4CC0601-1CAE-164B-AB36-B5DB7DE69FB0}">
      <dgm:prSet/>
      <dgm:spPr/>
      <dgm:t>
        <a:bodyPr/>
        <a:lstStyle/>
        <a:p>
          <a:endParaRPr lang="es-ES">
            <a:latin typeface="Century Gothic"/>
            <a:cs typeface="Century Gothic"/>
          </a:endParaRPr>
        </a:p>
      </dgm:t>
    </dgm:pt>
    <dgm:pt modelId="{DEF0B3C7-4C39-EC4B-B103-B92986A16EB2}" type="sibTrans" cxnId="{A4CC0601-1CAE-164B-AB36-B5DB7DE69FB0}">
      <dgm:prSet/>
      <dgm:spPr/>
      <dgm:t>
        <a:bodyPr/>
        <a:lstStyle/>
        <a:p>
          <a:endParaRPr lang="es-ES">
            <a:latin typeface="Century Gothic"/>
            <a:cs typeface="Century Gothic"/>
          </a:endParaRPr>
        </a:p>
      </dgm:t>
    </dgm:pt>
    <dgm:pt modelId="{C6642B7C-31AE-E243-9375-5E4C81D7BC06}">
      <dgm:prSet custT="1"/>
      <dgm:spPr>
        <a:solidFill>
          <a:srgbClr val="400080"/>
        </a:solidFill>
      </dgm:spPr>
      <dgm:t>
        <a:bodyPr/>
        <a:lstStyle/>
        <a:p>
          <a:pPr rtl="0"/>
          <a:r>
            <a:rPr lang="es-ES" sz="1400" dirty="0">
              <a:solidFill>
                <a:schemeClr val="bg1"/>
              </a:solidFill>
              <a:latin typeface="Century Gothic"/>
              <a:cs typeface="Century Gothic"/>
            </a:rPr>
            <a:t>Actividades desarrolladas en el marco del PAAC</a:t>
          </a:r>
        </a:p>
      </dgm:t>
    </dgm:pt>
    <dgm:pt modelId="{C1E1351E-02EF-2246-94F8-3C9D37924938}" type="parTrans" cxnId="{84CB31B4-EBA1-D642-AE17-7C44D33FB54A}">
      <dgm:prSet/>
      <dgm:spPr/>
      <dgm:t>
        <a:bodyPr/>
        <a:lstStyle/>
        <a:p>
          <a:endParaRPr lang="es-ES">
            <a:latin typeface="Century Gothic"/>
            <a:cs typeface="Century Gothic"/>
          </a:endParaRPr>
        </a:p>
      </dgm:t>
    </dgm:pt>
    <dgm:pt modelId="{924713E6-5639-3547-A07E-CE595B3757BE}" type="sibTrans" cxnId="{84CB31B4-EBA1-D642-AE17-7C44D33FB54A}">
      <dgm:prSet/>
      <dgm:spPr/>
      <dgm:t>
        <a:bodyPr/>
        <a:lstStyle/>
        <a:p>
          <a:endParaRPr lang="es-ES">
            <a:latin typeface="Century Gothic"/>
            <a:cs typeface="Century Gothic"/>
          </a:endParaRPr>
        </a:p>
      </dgm:t>
    </dgm:pt>
    <dgm:pt modelId="{2C91E86C-DD13-8C40-BD2F-948328A258F1}" type="pres">
      <dgm:prSet presAssocID="{812BBA2C-DB68-0648-A1CE-2E81B3B6B7B0}" presName="Name0" presStyleCnt="0">
        <dgm:presLayoutVars>
          <dgm:dir/>
          <dgm:resizeHandles val="exact"/>
        </dgm:presLayoutVars>
      </dgm:prSet>
      <dgm:spPr/>
    </dgm:pt>
    <dgm:pt modelId="{C6EE6B23-C3F3-5F4F-B7D7-FD3D5B31B9AE}" type="pres">
      <dgm:prSet presAssocID="{5CB15CFA-7D7A-D345-B35E-F017E5BA231E}" presName="node" presStyleLbl="node1" presStyleIdx="0" presStyleCnt="3">
        <dgm:presLayoutVars>
          <dgm:bulletEnabled val="1"/>
        </dgm:presLayoutVars>
      </dgm:prSet>
      <dgm:spPr/>
    </dgm:pt>
    <dgm:pt modelId="{06F0771F-06B7-2D46-B1A9-980B7B5C947F}" type="pres">
      <dgm:prSet presAssocID="{BF752455-09F1-4F43-9344-B11BFC7E9660}" presName="sibTrans" presStyleLbl="sibTrans2D1" presStyleIdx="0" presStyleCnt="2"/>
      <dgm:spPr/>
    </dgm:pt>
    <dgm:pt modelId="{42635241-CA3C-4841-BE6E-16C5874F51C6}" type="pres">
      <dgm:prSet presAssocID="{BF752455-09F1-4F43-9344-B11BFC7E9660}" presName="connectorText" presStyleLbl="sibTrans2D1" presStyleIdx="0" presStyleCnt="2"/>
      <dgm:spPr/>
    </dgm:pt>
    <dgm:pt modelId="{8EDAF8A9-D70E-154E-AC31-2E931DB5482A}" type="pres">
      <dgm:prSet presAssocID="{3113BC60-45D9-DC4D-B4B3-FEE7BAC8EA69}" presName="node" presStyleLbl="node1" presStyleIdx="1" presStyleCnt="3">
        <dgm:presLayoutVars>
          <dgm:bulletEnabled val="1"/>
        </dgm:presLayoutVars>
      </dgm:prSet>
      <dgm:spPr/>
    </dgm:pt>
    <dgm:pt modelId="{7FB325BD-B1A7-6B46-A132-FF7524669390}" type="pres">
      <dgm:prSet presAssocID="{DEF0B3C7-4C39-EC4B-B103-B92986A16EB2}" presName="sibTrans" presStyleLbl="sibTrans2D1" presStyleIdx="1" presStyleCnt="2"/>
      <dgm:spPr/>
    </dgm:pt>
    <dgm:pt modelId="{8749009D-74F5-1745-AB47-EF5813F1251A}" type="pres">
      <dgm:prSet presAssocID="{DEF0B3C7-4C39-EC4B-B103-B92986A16EB2}" presName="connectorText" presStyleLbl="sibTrans2D1" presStyleIdx="1" presStyleCnt="2"/>
      <dgm:spPr/>
    </dgm:pt>
    <dgm:pt modelId="{ACD7775B-3BB0-904F-886D-F86C726B7338}" type="pres">
      <dgm:prSet presAssocID="{C6642B7C-31AE-E243-9375-5E4C81D7BC06}" presName="node" presStyleLbl="node1" presStyleIdx="2" presStyleCnt="3">
        <dgm:presLayoutVars>
          <dgm:bulletEnabled val="1"/>
        </dgm:presLayoutVars>
      </dgm:prSet>
      <dgm:spPr/>
    </dgm:pt>
  </dgm:ptLst>
  <dgm:cxnLst>
    <dgm:cxn modelId="{A4CC0601-1CAE-164B-AB36-B5DB7DE69FB0}" srcId="{812BBA2C-DB68-0648-A1CE-2E81B3B6B7B0}" destId="{3113BC60-45D9-DC4D-B4B3-FEE7BAC8EA69}" srcOrd="1" destOrd="0" parTransId="{EEAA7060-9F96-E346-AC1A-BD087F222898}" sibTransId="{DEF0B3C7-4C39-EC4B-B103-B92986A16EB2}"/>
    <dgm:cxn modelId="{12E7F202-98FF-D64F-96B8-0B4122471524}" srcId="{812BBA2C-DB68-0648-A1CE-2E81B3B6B7B0}" destId="{5CB15CFA-7D7A-D345-B35E-F017E5BA231E}" srcOrd="0" destOrd="0" parTransId="{153D3D6E-FC45-1B43-B9BE-1503B845160E}" sibTransId="{BF752455-09F1-4F43-9344-B11BFC7E9660}"/>
    <dgm:cxn modelId="{EE181303-C652-416B-8F26-02081736A8F6}" type="presOf" srcId="{DEF0B3C7-4C39-EC4B-B103-B92986A16EB2}" destId="{8749009D-74F5-1745-AB47-EF5813F1251A}" srcOrd="1" destOrd="0" presId="urn:microsoft.com/office/officeart/2005/8/layout/process1"/>
    <dgm:cxn modelId="{AF260C79-ED36-4242-A364-1F0C1E941802}" type="presOf" srcId="{812BBA2C-DB68-0648-A1CE-2E81B3B6B7B0}" destId="{2C91E86C-DD13-8C40-BD2F-948328A258F1}" srcOrd="0" destOrd="0" presId="urn:microsoft.com/office/officeart/2005/8/layout/process1"/>
    <dgm:cxn modelId="{612BE2B3-20A0-493E-9ED9-F9482A8B481B}" type="presOf" srcId="{5CB15CFA-7D7A-D345-B35E-F017E5BA231E}" destId="{C6EE6B23-C3F3-5F4F-B7D7-FD3D5B31B9AE}" srcOrd="0" destOrd="0" presId="urn:microsoft.com/office/officeart/2005/8/layout/process1"/>
    <dgm:cxn modelId="{84CB31B4-EBA1-D642-AE17-7C44D33FB54A}" srcId="{812BBA2C-DB68-0648-A1CE-2E81B3B6B7B0}" destId="{C6642B7C-31AE-E243-9375-5E4C81D7BC06}" srcOrd="2" destOrd="0" parTransId="{C1E1351E-02EF-2246-94F8-3C9D37924938}" sibTransId="{924713E6-5639-3547-A07E-CE595B3757BE}"/>
    <dgm:cxn modelId="{BE630DB6-5E68-48AE-B91A-E22F12074BC3}" type="presOf" srcId="{3113BC60-45D9-DC4D-B4B3-FEE7BAC8EA69}" destId="{8EDAF8A9-D70E-154E-AC31-2E931DB5482A}" srcOrd="0" destOrd="0" presId="urn:microsoft.com/office/officeart/2005/8/layout/process1"/>
    <dgm:cxn modelId="{BEDE1CB8-20F2-49F5-AB5B-CFED134BF6B4}" type="presOf" srcId="{BF752455-09F1-4F43-9344-B11BFC7E9660}" destId="{42635241-CA3C-4841-BE6E-16C5874F51C6}" srcOrd="1" destOrd="0" presId="urn:microsoft.com/office/officeart/2005/8/layout/process1"/>
    <dgm:cxn modelId="{6504F4BC-4DC1-4019-9DFC-A51272550D84}" type="presOf" srcId="{DEF0B3C7-4C39-EC4B-B103-B92986A16EB2}" destId="{7FB325BD-B1A7-6B46-A132-FF7524669390}" srcOrd="0" destOrd="0" presId="urn:microsoft.com/office/officeart/2005/8/layout/process1"/>
    <dgm:cxn modelId="{1E8318E4-6A1E-4254-ACDA-22A574AAA51A}" type="presOf" srcId="{BF752455-09F1-4F43-9344-B11BFC7E9660}" destId="{06F0771F-06B7-2D46-B1A9-980B7B5C947F}" srcOrd="0" destOrd="0" presId="urn:microsoft.com/office/officeart/2005/8/layout/process1"/>
    <dgm:cxn modelId="{CEFCC6E7-BD4C-41C4-9D10-BA64B4BA6DDC}" type="presOf" srcId="{C6642B7C-31AE-E243-9375-5E4C81D7BC06}" destId="{ACD7775B-3BB0-904F-886D-F86C726B7338}" srcOrd="0" destOrd="0" presId="urn:microsoft.com/office/officeart/2005/8/layout/process1"/>
    <dgm:cxn modelId="{650F691F-EC5C-4F0E-A174-60690370BB65}" type="presParOf" srcId="{2C91E86C-DD13-8C40-BD2F-948328A258F1}" destId="{C6EE6B23-C3F3-5F4F-B7D7-FD3D5B31B9AE}" srcOrd="0" destOrd="0" presId="urn:microsoft.com/office/officeart/2005/8/layout/process1"/>
    <dgm:cxn modelId="{72CDF246-DEFE-4938-A8BB-39BF5105F19C}" type="presParOf" srcId="{2C91E86C-DD13-8C40-BD2F-948328A258F1}" destId="{06F0771F-06B7-2D46-B1A9-980B7B5C947F}" srcOrd="1" destOrd="0" presId="urn:microsoft.com/office/officeart/2005/8/layout/process1"/>
    <dgm:cxn modelId="{121791E9-3AA0-47C3-967F-A7ED22253DD9}" type="presParOf" srcId="{06F0771F-06B7-2D46-B1A9-980B7B5C947F}" destId="{42635241-CA3C-4841-BE6E-16C5874F51C6}" srcOrd="0" destOrd="0" presId="urn:microsoft.com/office/officeart/2005/8/layout/process1"/>
    <dgm:cxn modelId="{D0B8F4C9-9A26-4F6F-AE73-01663B021C2C}" type="presParOf" srcId="{2C91E86C-DD13-8C40-BD2F-948328A258F1}" destId="{8EDAF8A9-D70E-154E-AC31-2E931DB5482A}" srcOrd="2" destOrd="0" presId="urn:microsoft.com/office/officeart/2005/8/layout/process1"/>
    <dgm:cxn modelId="{F50B6F23-4CF0-4C53-81F9-72F3C104055B}" type="presParOf" srcId="{2C91E86C-DD13-8C40-BD2F-948328A258F1}" destId="{7FB325BD-B1A7-6B46-A132-FF7524669390}" srcOrd="3" destOrd="0" presId="urn:microsoft.com/office/officeart/2005/8/layout/process1"/>
    <dgm:cxn modelId="{46F1E8DF-FCBE-442A-AA46-C3FEA06A7DDF}" type="presParOf" srcId="{7FB325BD-B1A7-6B46-A132-FF7524669390}" destId="{8749009D-74F5-1745-AB47-EF5813F1251A}" srcOrd="0" destOrd="0" presId="urn:microsoft.com/office/officeart/2005/8/layout/process1"/>
    <dgm:cxn modelId="{FAD64B3D-58DC-42FF-911F-40B3725450B4}" type="presParOf" srcId="{2C91E86C-DD13-8C40-BD2F-948328A258F1}" destId="{ACD7775B-3BB0-904F-886D-F86C726B7338}" srcOrd="4" destOrd="0" presId="urn:microsoft.com/office/officeart/2005/8/layout/process1"/>
  </dgm:cxnLst>
  <dgm:bg/>
  <dgm:whole>
    <a:ln w="28575" cmpd="sng">
      <a:solidFill>
        <a:srgbClr val="7F7F7F"/>
      </a:solidFill>
      <a:prstDash val="dash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E6B23-C3F3-5F4F-B7D7-FD3D5B31B9AE}">
      <dsp:nvSpPr>
        <dsp:cNvPr id="0" name=""/>
        <dsp:cNvSpPr/>
      </dsp:nvSpPr>
      <dsp:spPr>
        <a:xfrm>
          <a:off x="9721" y="136376"/>
          <a:ext cx="2905618" cy="1743371"/>
        </a:xfrm>
        <a:prstGeom prst="roundRect">
          <a:avLst>
            <a:gd name="adj" fmla="val 10000"/>
          </a:avLst>
        </a:prstGeom>
        <a:solidFill>
          <a:srgbClr val="40008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err="1">
              <a:solidFill>
                <a:schemeClr val="bg1"/>
              </a:solidFill>
              <a:latin typeface="Century Gothic"/>
              <a:cs typeface="Century Gothic"/>
            </a:rPr>
            <a:t>Autodiagóstico</a:t>
          </a:r>
          <a:r>
            <a:rPr lang="es-ES" sz="1400" kern="1200" dirty="0">
              <a:solidFill>
                <a:schemeClr val="bg1"/>
              </a:solidFill>
              <a:latin typeface="Century Gothic"/>
              <a:cs typeface="Century Gothic"/>
            </a:rPr>
            <a:t> diligenciado de los años: 2018, 2019 y noviembre de 2019</a:t>
          </a:r>
        </a:p>
      </dsp:txBody>
      <dsp:txXfrm>
        <a:off x="60783" y="187438"/>
        <a:ext cx="2803494" cy="1641247"/>
      </dsp:txXfrm>
    </dsp:sp>
    <dsp:sp modelId="{06F0771F-06B7-2D46-B1A9-980B7B5C947F}">
      <dsp:nvSpPr>
        <dsp:cNvPr id="0" name=""/>
        <dsp:cNvSpPr/>
      </dsp:nvSpPr>
      <dsp:spPr>
        <a:xfrm>
          <a:off x="3205901" y="647765"/>
          <a:ext cx="615991" cy="7205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000" kern="1200">
            <a:latin typeface="Century Gothic"/>
            <a:cs typeface="Century Gothic"/>
          </a:endParaRPr>
        </a:p>
      </dsp:txBody>
      <dsp:txXfrm>
        <a:off x="3205901" y="791884"/>
        <a:ext cx="431194" cy="432355"/>
      </dsp:txXfrm>
    </dsp:sp>
    <dsp:sp modelId="{8EDAF8A9-D70E-154E-AC31-2E931DB5482A}">
      <dsp:nvSpPr>
        <dsp:cNvPr id="0" name=""/>
        <dsp:cNvSpPr/>
      </dsp:nvSpPr>
      <dsp:spPr>
        <a:xfrm>
          <a:off x="4077587" y="136376"/>
          <a:ext cx="2905618" cy="1743371"/>
        </a:xfrm>
        <a:prstGeom prst="roundRect">
          <a:avLst>
            <a:gd name="adj" fmla="val 10000"/>
          </a:avLst>
        </a:prstGeom>
        <a:solidFill>
          <a:srgbClr val="40008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bg1"/>
              </a:solidFill>
              <a:latin typeface="Century Gothic"/>
              <a:cs typeface="Century Gothic"/>
            </a:rPr>
            <a:t>Este componente se evalúa dentro de la política de Participación Ciudadana y Transparencia </a:t>
          </a:r>
          <a:endParaRPr lang="es-ES" sz="1700" kern="1200" dirty="0">
            <a:solidFill>
              <a:schemeClr val="bg1"/>
            </a:solidFill>
            <a:latin typeface="Century Gothic"/>
            <a:cs typeface="Century Gothic"/>
          </a:endParaRPr>
        </a:p>
      </dsp:txBody>
      <dsp:txXfrm>
        <a:off x="4128649" y="187438"/>
        <a:ext cx="2803494" cy="1641247"/>
      </dsp:txXfrm>
    </dsp:sp>
    <dsp:sp modelId="{7FB325BD-B1A7-6B46-A132-FF7524669390}">
      <dsp:nvSpPr>
        <dsp:cNvPr id="0" name=""/>
        <dsp:cNvSpPr/>
      </dsp:nvSpPr>
      <dsp:spPr>
        <a:xfrm>
          <a:off x="7273767" y="647765"/>
          <a:ext cx="615991" cy="7205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000" kern="1200">
            <a:latin typeface="Century Gothic"/>
            <a:cs typeface="Century Gothic"/>
          </a:endParaRPr>
        </a:p>
      </dsp:txBody>
      <dsp:txXfrm>
        <a:off x="7273767" y="791884"/>
        <a:ext cx="431194" cy="432355"/>
      </dsp:txXfrm>
    </dsp:sp>
    <dsp:sp modelId="{ACD7775B-3BB0-904F-886D-F86C726B7338}">
      <dsp:nvSpPr>
        <dsp:cNvPr id="0" name=""/>
        <dsp:cNvSpPr/>
      </dsp:nvSpPr>
      <dsp:spPr>
        <a:xfrm>
          <a:off x="8145453" y="136376"/>
          <a:ext cx="2905618" cy="1743371"/>
        </a:xfrm>
        <a:prstGeom prst="roundRect">
          <a:avLst>
            <a:gd name="adj" fmla="val 10000"/>
          </a:avLst>
        </a:prstGeom>
        <a:solidFill>
          <a:srgbClr val="40008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bg1"/>
              </a:solidFill>
              <a:latin typeface="Century Gothic"/>
              <a:cs typeface="Century Gothic"/>
            </a:rPr>
            <a:t>Actividades desarrolladas en el marco del PAAC</a:t>
          </a:r>
        </a:p>
      </dsp:txBody>
      <dsp:txXfrm>
        <a:off x="8196515" y="187438"/>
        <a:ext cx="2803494" cy="1641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E738899-0C8C-554A-9C56-62890F7BFE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9DAC9B-4609-134A-9AFA-D989A8F99F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fld id="{B4F8CC1B-A788-4F6F-AA78-FC6C27BAE9C3}" type="datetimeFigureOut">
              <a:rPr lang="es-ES_tradnl"/>
              <a:pPr>
                <a:defRPr/>
              </a:pPr>
              <a:t>27/12/2019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E7E2DE9-8D49-7349-BA32-97CA690008D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08D3BC3-0417-6A4B-8692-FD187623CA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fld id="{5E2CA338-4C4B-4C4C-BDB3-45645320E49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EDADBAA1-280F-6647-A762-FD09BA693C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37A971F-D525-2244-B8B3-786DDE4B20B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fld id="{CD4EE097-B5D0-4F1D-86D4-2AF0D5B095DE}" type="datetimeFigureOut">
              <a:rPr lang="es-ES_tradnl"/>
              <a:pPr>
                <a:defRPr/>
              </a:pPr>
              <a:t>27/12/2019</a:t>
            </a:fld>
            <a:endParaRPr lang="es-ES_tradnl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AC4FD91E-1449-DE4D-91F0-9B22197E0B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_tradnl" noProof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8BCCD480-93DD-634F-8DC9-BF4A391991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noProof="0"/>
              <a:t>Haga clic para modificar el estilo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D7C83A9-33EE-894F-90BD-D0103DC15BA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98A9999-16E9-5942-9FA0-2EAB14E346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fld id="{17B4DBD6-D3DD-4FB0-9872-FA9B199A408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95ef59f35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95ef59f35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3091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69131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30603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4739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56035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82784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10556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05465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66232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61581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C4379FC3-57B7-42D0-B173-37142D5C9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CF56D-1D27-4190-A595-43540E6B53AC}" type="datetimeFigureOut">
              <a:rPr lang="es-CO" altLang="es-ES"/>
              <a:pPr>
                <a:defRPr/>
              </a:pPr>
              <a:t>27/12/2019</a:t>
            </a:fld>
            <a:endParaRPr lang="es-CO" alt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38199716-1DD6-48D1-88B7-EE2AC9A40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B44C9DF6-E442-4791-8AD6-57A72531A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3645F-66D5-42D3-8556-BDF4D40A1A7D}" type="slidenum">
              <a:rPr lang="es-CO" altLang="es-ES"/>
              <a:pPr>
                <a:defRPr/>
              </a:pPr>
              <a:t>‹Nº›</a:t>
            </a:fld>
            <a:endParaRPr lang="es-CO" altLang="es-ES"/>
          </a:p>
        </p:txBody>
      </p:sp>
    </p:spTree>
    <p:extLst>
      <p:ext uri="{BB962C8B-B14F-4D97-AF65-F5344CB8AC3E}">
        <p14:creationId xmlns:p14="http://schemas.microsoft.com/office/powerpoint/2010/main" val="998597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EB9624AC-BB60-44FA-BC2B-08AEB5667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04ED9-9688-44A1-B909-DA749ED3D95B}" type="datetimeFigureOut">
              <a:rPr lang="es-CO" altLang="es-ES"/>
              <a:pPr>
                <a:defRPr/>
              </a:pPr>
              <a:t>27/12/2019</a:t>
            </a:fld>
            <a:endParaRPr lang="es-CO" alt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CA7D05F6-09E6-48E7-A43F-5F4AD2457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30F3693B-57B0-43C1-A919-AA9A94C99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84A31-F9F4-46F0-986C-A3D1D8CD752A}" type="slidenum">
              <a:rPr lang="es-CO" altLang="es-ES"/>
              <a:pPr>
                <a:defRPr/>
              </a:pPr>
              <a:t>‹Nº›</a:t>
            </a:fld>
            <a:endParaRPr lang="es-CO" altLang="es-ES"/>
          </a:p>
        </p:txBody>
      </p:sp>
    </p:spTree>
    <p:extLst>
      <p:ext uri="{BB962C8B-B14F-4D97-AF65-F5344CB8AC3E}">
        <p14:creationId xmlns:p14="http://schemas.microsoft.com/office/powerpoint/2010/main" val="330302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9971D511-6985-46FA-920C-ECFF903CB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97A0A-841E-4999-81A3-973FEBE9DB26}" type="datetimeFigureOut">
              <a:rPr lang="es-CO" altLang="es-ES"/>
              <a:pPr>
                <a:defRPr/>
              </a:pPr>
              <a:t>27/12/2019</a:t>
            </a:fld>
            <a:endParaRPr lang="es-CO" alt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3F851874-0B13-4879-AB14-44EA96843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B308B49E-62BF-4BD7-A282-1A6E32DC7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870A1-088D-42F0-B873-57B9D5D7E8AB}" type="slidenum">
              <a:rPr lang="es-CO" altLang="es-ES"/>
              <a:pPr>
                <a:defRPr/>
              </a:pPr>
              <a:t>‹Nº›</a:t>
            </a:fld>
            <a:endParaRPr lang="es-CO" altLang="es-ES"/>
          </a:p>
        </p:txBody>
      </p:sp>
    </p:spTree>
    <p:extLst>
      <p:ext uri="{BB962C8B-B14F-4D97-AF65-F5344CB8AC3E}">
        <p14:creationId xmlns:p14="http://schemas.microsoft.com/office/powerpoint/2010/main" val="1102204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 1">
  <p:cSld name="Diapositiva de título 1 1">
    <p:bg>
      <p:bgPr>
        <a:solidFill>
          <a:srgbClr val="F42F63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/>
        </p:nvSpPr>
        <p:spPr>
          <a:xfrm>
            <a:off x="11115328" y="7286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933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t>‹Nº›</a:t>
            </a:fld>
            <a:endParaRPr sz="933" b="0" i="0" u="none" strike="noStrike" cap="none" dirty="0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5" name="Google Shape;25;p4"/>
          <p:cNvSpPr txBox="1"/>
          <p:nvPr/>
        </p:nvSpPr>
        <p:spPr>
          <a:xfrm>
            <a:off x="11115328" y="-2873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933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t>‹Nº›</a:t>
            </a:fld>
            <a:endParaRPr sz="933" b="0" i="0" u="none" strike="noStrike" cap="none" dirty="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8643756" y="0"/>
            <a:ext cx="3554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4701EB3-0F8A-EB4C-82DA-AD3685A30F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48177" y="2865202"/>
            <a:ext cx="5281673" cy="112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47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1_Título y texto">
    <p:bg>
      <p:bgPr>
        <a:solidFill>
          <a:srgbClr val="2D6DF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5024967" y="2310700"/>
            <a:ext cx="6336800" cy="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40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5014834" y="3404467"/>
            <a:ext cx="6346933" cy="17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3386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En blanco">
    <p:bg>
      <p:bgPr>
        <a:solidFill>
          <a:srgbClr val="F42F63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/>
        </p:nvSpPr>
        <p:spPr>
          <a:xfrm>
            <a:off x="2192767" y="6403600"/>
            <a:ext cx="6102800" cy="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800" b="0" i="0" u="none" strike="noStrike" cap="none" dirty="0">
                <a:solidFill>
                  <a:schemeClr val="bg1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la Presidencia de la República.</a:t>
            </a:r>
            <a:endParaRPr sz="800" b="0" i="0" u="none" strike="noStrike" cap="none" dirty="0">
              <a:solidFill>
                <a:schemeClr val="bg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" name="Google Shape;69;p9">
            <a:extLst>
              <a:ext uri="{FF2B5EF4-FFF2-40B4-BE49-F238E27FC236}">
                <a16:creationId xmlns:a16="http://schemas.microsoft.com/office/drawing/2014/main" id="{5351E4E9-B136-EF4F-A363-02A09F0DBDCF}"/>
              </a:ext>
            </a:extLst>
          </p:cNvPr>
          <p:cNvSpPr txBox="1"/>
          <p:nvPr userDrawn="1"/>
        </p:nvSpPr>
        <p:spPr>
          <a:xfrm>
            <a:off x="434552" y="141800"/>
            <a:ext cx="3566317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800" b="0" i="0" u="none" strike="noStrike" cap="none" dirty="0">
                <a:solidFill>
                  <a:schemeClr val="bg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Ministerio de Tecnologías de la Información y las Comunicaciones</a:t>
            </a:r>
            <a:endParaRPr sz="800" b="0" i="0" u="none" strike="noStrike" cap="none" dirty="0">
              <a:solidFill>
                <a:schemeClr val="bg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215628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 preserve="1">
  <p:cSld name="1_En blanco">
    <p:bg>
      <p:bgPr>
        <a:solidFill>
          <a:srgbClr val="DCEAFB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/>
        </p:nvSpPr>
        <p:spPr>
          <a:xfrm>
            <a:off x="2192767" y="6403600"/>
            <a:ext cx="7330013" cy="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800" b="0" i="0" u="none" strike="noStrike" cap="none" dirty="0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el Ministerio de Tecnologías de la Información y las Comunicaciones</a:t>
            </a:r>
            <a:endParaRPr sz="800" b="0" i="0" u="none" strike="noStrike" cap="none" dirty="0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" name="Google Shape;69;p9">
            <a:extLst>
              <a:ext uri="{FF2B5EF4-FFF2-40B4-BE49-F238E27FC236}">
                <a16:creationId xmlns:a16="http://schemas.microsoft.com/office/drawing/2014/main" id="{2878297F-D1F8-3A48-B1CC-2D20ABA28118}"/>
              </a:ext>
            </a:extLst>
          </p:cNvPr>
          <p:cNvSpPr txBox="1"/>
          <p:nvPr userDrawn="1"/>
        </p:nvSpPr>
        <p:spPr>
          <a:xfrm>
            <a:off x="434552" y="141800"/>
            <a:ext cx="3566317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800" b="0" i="0" u="none" strike="noStrike" cap="none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Ministerio de Tecnologías de la Información y las Comunicaciones</a:t>
            </a:r>
            <a:endParaRPr sz="800" b="0" i="0" u="none" strike="noStrike" cap="none" dirty="0">
              <a:solidFill>
                <a:srgbClr val="0066CD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61503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preserve="1">
  <p:cSld name="Diapositiva de título">
    <p:bg>
      <p:bgPr>
        <a:solidFill>
          <a:srgbClr val="2D6DF3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/>
        </p:nvSpPr>
        <p:spPr>
          <a:xfrm>
            <a:off x="11115328" y="7286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933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t>‹Nº›</a:t>
            </a:fld>
            <a:endParaRPr sz="933" b="0" i="0" u="none" strike="noStrike" cap="none" dirty="0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3" name="Google Shape;13;p2"/>
          <p:cNvSpPr txBox="1"/>
          <p:nvPr/>
        </p:nvSpPr>
        <p:spPr>
          <a:xfrm>
            <a:off x="11115328" y="-2873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933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t>‹Nº›</a:t>
            </a:fld>
            <a:endParaRPr sz="933" b="0" i="0" u="none" strike="noStrike" cap="none" dirty="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8643756" y="0"/>
            <a:ext cx="3554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 txBox="1"/>
          <p:nvPr/>
        </p:nvSpPr>
        <p:spPr>
          <a:xfrm>
            <a:off x="1464625" y="6474856"/>
            <a:ext cx="5723905" cy="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800" b="0" i="0" u="none" strike="noStrike" cap="none" dirty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la Presidencia de la República.</a:t>
            </a:r>
            <a:endParaRPr sz="800" b="0" i="0" u="none" strike="noStrike" cap="none" dirty="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1368CFB-F97A-724F-B866-B031A5E42B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48177" y="2865202"/>
            <a:ext cx="5281673" cy="112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22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 1">
  <p:cSld name="Diapositiva de título 1 1">
    <p:bg>
      <p:bgPr>
        <a:solidFill>
          <a:srgbClr val="F42F63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/>
        </p:nvSpPr>
        <p:spPr>
          <a:xfrm>
            <a:off x="11115328" y="7286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933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t>‹Nº›</a:t>
            </a:fld>
            <a:endParaRPr sz="933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3" name="Google Shape;13;p2"/>
          <p:cNvSpPr txBox="1"/>
          <p:nvPr/>
        </p:nvSpPr>
        <p:spPr>
          <a:xfrm>
            <a:off x="11115328" y="-2873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933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t>‹Nº›</a:t>
            </a:fld>
            <a:endParaRPr sz="933" b="0" i="0" u="none" strike="noStrike" cap="none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8643756" y="0"/>
            <a:ext cx="3554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48177" y="2865202"/>
            <a:ext cx="5281673" cy="1127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8018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Título y texto">
    <p:bg>
      <p:bgPr>
        <a:solidFill>
          <a:srgbClr val="2D6DF3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5024967" y="2310700"/>
            <a:ext cx="6336800" cy="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40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5014834" y="3404467"/>
            <a:ext cx="6346933" cy="17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1394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En blanco">
    <p:bg>
      <p:bgPr>
        <a:solidFill>
          <a:srgbClr val="F42F63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/>
        </p:nvSpPr>
        <p:spPr>
          <a:xfrm>
            <a:off x="2192767" y="6403600"/>
            <a:ext cx="6102800" cy="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8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la Presidencia de la República.</a:t>
            </a:r>
            <a:endParaRPr sz="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5" name="Google Shape;25;p5"/>
          <p:cNvSpPr txBox="1"/>
          <p:nvPr/>
        </p:nvSpPr>
        <p:spPr>
          <a:xfrm>
            <a:off x="434552" y="141800"/>
            <a:ext cx="3566317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800" b="0" i="0" u="none" strike="noStrike" cap="none">
                <a:solidFill>
                  <a:schemeClr val="lt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Ministerio de Tecnologías de la Información y las Comunicaciones</a:t>
            </a:r>
            <a:endParaRPr sz="800" b="0" i="0" u="none" strike="noStrike" cap="none">
              <a:solidFill>
                <a:schemeClr val="lt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448197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E400CBB3-70CE-4665-B368-145D74357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3154C-3092-4AEA-87DE-CCFD2EAA70F7}" type="datetimeFigureOut">
              <a:rPr lang="es-CO" altLang="es-ES"/>
              <a:pPr>
                <a:defRPr/>
              </a:pPr>
              <a:t>27/12/2019</a:t>
            </a:fld>
            <a:endParaRPr lang="es-CO" alt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5C2853A9-7E23-4376-AE02-1961E11AE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3B477032-DA72-40F2-8AEC-EFDE50F84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E59B6-656E-4ABA-AC28-F71CA6BF4C66}" type="slidenum">
              <a:rPr lang="es-CO" altLang="es-ES"/>
              <a:pPr>
                <a:defRPr/>
              </a:pPr>
              <a:t>‹Nº›</a:t>
            </a:fld>
            <a:endParaRPr lang="es-CO" altLang="es-ES"/>
          </a:p>
        </p:txBody>
      </p:sp>
    </p:spTree>
    <p:extLst>
      <p:ext uri="{BB962C8B-B14F-4D97-AF65-F5344CB8AC3E}">
        <p14:creationId xmlns:p14="http://schemas.microsoft.com/office/powerpoint/2010/main" val="4022145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 o destacado">
  <p:cSld name="Cita o destacado">
    <p:bg>
      <p:bgPr>
        <a:solidFill>
          <a:srgbClr val="0856E8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5138867" y="1183067"/>
            <a:ext cx="5366800" cy="49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Work Sans SemiBold"/>
              <a:buNone/>
              <a:defRPr sz="4667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5565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Dos objetos">
    <p:bg>
      <p:bgPr>
        <a:solidFill>
          <a:srgbClr val="DCEAFB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8448167" y="3404464"/>
            <a:ext cx="3136000" cy="27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979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L="1219170" lvl="1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828754" lvl="2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2438339" lvl="3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3047924" lvl="4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3657509" lvl="5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4267093" lvl="6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4876678" lvl="7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5486263" lvl="8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2"/>
          </p:nvPr>
        </p:nvSpPr>
        <p:spPr>
          <a:xfrm>
            <a:off x="5024967" y="3404464"/>
            <a:ext cx="3136000" cy="27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979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L="1219170" lvl="1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828754" lvl="2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2438339" lvl="3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3047924" lvl="4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3657509" lvl="5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4267093" lvl="6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4876678" lvl="7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5486263" lvl="8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5024967" y="2310697"/>
            <a:ext cx="5743600" cy="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3000"/>
              <a:buFont typeface="Work Sans Light"/>
              <a:buNone/>
              <a:defRPr sz="40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/>
          <p:nvPr/>
        </p:nvSpPr>
        <p:spPr>
          <a:xfrm>
            <a:off x="434552" y="141800"/>
            <a:ext cx="3566317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800" b="0" i="0" u="none" strike="noStrike" cap="none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Ministerio de Tecnologías de la Información y las Comunicaciones</a:t>
            </a:r>
            <a:endParaRPr sz="800" b="0" i="0" u="none" strike="noStrike" cap="none">
              <a:solidFill>
                <a:srgbClr val="0066CD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867343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 1">
  <p:cSld name="Imagen con título 1">
    <p:bg>
      <p:bgPr>
        <a:solidFill>
          <a:srgbClr val="DCEAFB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5024968" y="3404467"/>
            <a:ext cx="3136000" cy="27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1100"/>
              <a:buFont typeface="Work Sans Light"/>
              <a:buNone/>
              <a:defRPr sz="1333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1219170" lvl="1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828754" lvl="2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2438339" lvl="3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3047924" lvl="4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3657509" lvl="5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4267093" lvl="6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4876678" lvl="7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5486263" lvl="8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54" name="Google Shape;54;p9"/>
          <p:cNvSpPr>
            <a:spLocks noGrp="1"/>
          </p:cNvSpPr>
          <p:nvPr>
            <p:ph type="pic" idx="2"/>
          </p:nvPr>
        </p:nvSpPr>
        <p:spPr>
          <a:xfrm>
            <a:off x="0" y="0"/>
            <a:ext cx="4564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5024965" y="2310700"/>
            <a:ext cx="5743600" cy="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400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54858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fras">
  <p:cSld name="Cifras">
    <p:bg>
      <p:bgPr>
        <a:solidFill>
          <a:srgbClr val="DCEAFB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8465617" y="2596599"/>
            <a:ext cx="3020000" cy="16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914377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1pPr>
            <a:lvl2pPr marL="1219170" lvl="1" indent="-91437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2pPr>
            <a:lvl3pPr marL="1828754" lvl="2" indent="-91437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3pPr>
            <a:lvl4pPr marL="2438339" lvl="3" indent="-91437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4pPr>
            <a:lvl5pPr marL="3047924" lvl="4" indent="-91437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5pPr>
            <a:lvl6pPr marL="3657509" lvl="5" indent="-91437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6pPr>
            <a:lvl7pPr marL="4267093" lvl="6" indent="-91437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7pPr>
            <a:lvl8pPr marL="4876678" lvl="7" indent="-91437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8pPr>
            <a:lvl9pPr marL="5486263" lvl="8" indent="-91437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2"/>
          </p:nvPr>
        </p:nvSpPr>
        <p:spPr>
          <a:xfrm>
            <a:off x="8778017" y="4345131"/>
            <a:ext cx="2510800" cy="5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979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L="1219170" lvl="1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828754" lvl="2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2438339" lvl="3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3047924" lvl="4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3657509" lvl="5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4267093" lvl="6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4876678" lvl="7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5486263" lvl="8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3"/>
          </p:nvPr>
        </p:nvSpPr>
        <p:spPr>
          <a:xfrm>
            <a:off x="1112767" y="2596599"/>
            <a:ext cx="3020000" cy="16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914377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1pPr>
            <a:lvl2pPr marL="1219170" lvl="1" indent="-91437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2pPr>
            <a:lvl3pPr marL="1828754" lvl="2" indent="-91437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3pPr>
            <a:lvl4pPr marL="2438339" lvl="3" indent="-91437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4pPr>
            <a:lvl5pPr marL="3047924" lvl="4" indent="-91437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5pPr>
            <a:lvl6pPr marL="3657509" lvl="5" indent="-91437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6pPr>
            <a:lvl7pPr marL="4267093" lvl="6" indent="-91437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7pPr>
            <a:lvl8pPr marL="4876678" lvl="7" indent="-91437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8pPr>
            <a:lvl9pPr marL="5486263" lvl="8" indent="-91437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825635" y="862667"/>
            <a:ext cx="10463200" cy="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400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4"/>
          </p:nvPr>
        </p:nvSpPr>
        <p:spPr>
          <a:xfrm>
            <a:off x="4789184" y="2596599"/>
            <a:ext cx="3020000" cy="16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914377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1pPr>
            <a:lvl2pPr marL="1219170" lvl="1" indent="-91437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2pPr>
            <a:lvl3pPr marL="1828754" lvl="2" indent="-91437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3pPr>
            <a:lvl4pPr marL="2438339" lvl="3" indent="-91437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4pPr>
            <a:lvl5pPr marL="3047924" lvl="4" indent="-91437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5pPr>
            <a:lvl6pPr marL="3657509" lvl="5" indent="-91437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6pPr>
            <a:lvl7pPr marL="4267093" lvl="6" indent="-91437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7pPr>
            <a:lvl8pPr marL="4876678" lvl="7" indent="-91437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8pPr>
            <a:lvl9pPr marL="5486263" lvl="8" indent="-91437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5"/>
          </p:nvPr>
        </p:nvSpPr>
        <p:spPr>
          <a:xfrm>
            <a:off x="5043784" y="4345131"/>
            <a:ext cx="2510800" cy="5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979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L="1219170" lvl="1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828754" lvl="2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2438339" lvl="3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3047924" lvl="4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3657509" lvl="5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4267093" lvl="6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4876678" lvl="7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5486263" lvl="8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6"/>
          </p:nvPr>
        </p:nvSpPr>
        <p:spPr>
          <a:xfrm>
            <a:off x="1367351" y="4345131"/>
            <a:ext cx="2510800" cy="5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979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L="1219170" lvl="1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828754" lvl="2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2438339" lvl="3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3047924" lvl="4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3657509" lvl="5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4267093" lvl="6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4876678" lvl="7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5486263" lvl="8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/>
          <p:nvPr/>
        </p:nvSpPr>
        <p:spPr>
          <a:xfrm>
            <a:off x="434552" y="141800"/>
            <a:ext cx="3566317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800" b="0" i="0" u="none" strike="noStrike" cap="none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Ministerio de Tecnologías de la Información y las Comunicaciones</a:t>
            </a:r>
            <a:endParaRPr sz="800" b="0" i="0" u="none" strike="noStrike" cap="none">
              <a:solidFill>
                <a:srgbClr val="0066CD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1802365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>
  <p:cSld name="1_En blanco">
    <p:bg>
      <p:bgPr>
        <a:solidFill>
          <a:srgbClr val="DCEAFB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/>
        </p:nvSpPr>
        <p:spPr>
          <a:xfrm>
            <a:off x="2192767" y="6403600"/>
            <a:ext cx="7330013" cy="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8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el Ministerio de Tecnologías de la Información y las Comunicaciones</a:t>
            </a:r>
            <a:endParaRPr sz="800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7" name="Google Shape;67;p11"/>
          <p:cNvSpPr txBox="1"/>
          <p:nvPr/>
        </p:nvSpPr>
        <p:spPr>
          <a:xfrm>
            <a:off x="434552" y="141800"/>
            <a:ext cx="3566317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800" b="0" i="0" u="none" strike="noStrike" cap="none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Ministerio de Tecnologías de la Información y las Comunicaciones</a:t>
            </a:r>
            <a:endParaRPr sz="800" b="0" i="0" u="none" strike="noStrike" cap="none">
              <a:solidFill>
                <a:srgbClr val="0066CD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8767425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bg>
      <p:bgPr>
        <a:solidFill>
          <a:srgbClr val="2D6DF3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/>
        </p:nvSpPr>
        <p:spPr>
          <a:xfrm>
            <a:off x="11115328" y="7286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933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t>‹Nº›</a:t>
            </a:fld>
            <a:endParaRPr sz="933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70" name="Google Shape;70;p12"/>
          <p:cNvSpPr txBox="1"/>
          <p:nvPr/>
        </p:nvSpPr>
        <p:spPr>
          <a:xfrm>
            <a:off x="11115328" y="-2873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933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t>‹Nº›</a:t>
            </a:fld>
            <a:endParaRPr sz="933" b="0" i="0" u="none" strike="noStrike" cap="none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71" name="Google Shape;71;p12"/>
          <p:cNvSpPr/>
          <p:nvPr/>
        </p:nvSpPr>
        <p:spPr>
          <a:xfrm>
            <a:off x="8643756" y="0"/>
            <a:ext cx="3554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2"/>
          <p:cNvSpPr txBox="1"/>
          <p:nvPr/>
        </p:nvSpPr>
        <p:spPr>
          <a:xfrm>
            <a:off x="1464625" y="6474856"/>
            <a:ext cx="5723905" cy="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8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la Presidencia de la República.</a:t>
            </a:r>
            <a:endParaRPr sz="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73" name="Google Shape;73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48177" y="2865202"/>
            <a:ext cx="5281673" cy="1127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1522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0BEEDFE0-1EDC-4CD9-AEC1-028955864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204EA-4C35-48D6-8A40-5DA1FE3BE069}" type="datetimeFigureOut">
              <a:rPr lang="es-CO" altLang="es-ES"/>
              <a:pPr>
                <a:defRPr/>
              </a:pPr>
              <a:t>27/12/2019</a:t>
            </a:fld>
            <a:endParaRPr lang="es-CO" alt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8E04A052-7BD7-4C39-A3B8-9F8205C64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00A6913D-C35E-4BA5-AE4E-ECE0511FD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F30DF-78E6-4B78-A3BD-5DBCF91FD78B}" type="slidenum">
              <a:rPr lang="es-CO" altLang="es-ES"/>
              <a:pPr>
                <a:defRPr/>
              </a:pPr>
              <a:t>‹Nº›</a:t>
            </a:fld>
            <a:endParaRPr lang="es-CO" altLang="es-ES"/>
          </a:p>
        </p:txBody>
      </p:sp>
    </p:spTree>
    <p:extLst>
      <p:ext uri="{BB962C8B-B14F-4D97-AF65-F5344CB8AC3E}">
        <p14:creationId xmlns:p14="http://schemas.microsoft.com/office/powerpoint/2010/main" val="3268728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B447CEA0-7CAB-4919-B90E-505C9795E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CF2F1-96B2-463B-BC69-1B0EC4DE1E44}" type="datetimeFigureOut">
              <a:rPr lang="es-CO" altLang="es-ES"/>
              <a:pPr>
                <a:defRPr/>
              </a:pPr>
              <a:t>27/12/2019</a:t>
            </a:fld>
            <a:endParaRPr lang="es-CO" alt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883338F7-3A98-42A0-9946-F20640D3F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D071F5B1-C044-4025-AD29-9CA60E2D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1C7B3-354C-4376-AAEF-5DA5DB64D452}" type="slidenum">
              <a:rPr lang="es-CO" altLang="es-ES"/>
              <a:pPr>
                <a:defRPr/>
              </a:pPr>
              <a:t>‹Nº›</a:t>
            </a:fld>
            <a:endParaRPr lang="es-CO" altLang="es-ES"/>
          </a:p>
        </p:txBody>
      </p:sp>
    </p:spTree>
    <p:extLst>
      <p:ext uri="{BB962C8B-B14F-4D97-AF65-F5344CB8AC3E}">
        <p14:creationId xmlns:p14="http://schemas.microsoft.com/office/powerpoint/2010/main" val="131270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EEA65035-5F77-483B-9FC0-670F11BA3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BFC41-F0AD-4AAD-8840-3EE5BA34296E}" type="datetimeFigureOut">
              <a:rPr lang="es-CO" altLang="es-ES"/>
              <a:pPr>
                <a:defRPr/>
              </a:pPr>
              <a:t>27/12/2019</a:t>
            </a:fld>
            <a:endParaRPr lang="es-CO" altLang="es-ES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50E29ACD-5E1E-4121-A1B8-F4F7200F3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6B7B2A77-5248-4F22-8F17-44A4BDC43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3F21F-37BC-41C6-B36A-8DF9E82B7EA9}" type="slidenum">
              <a:rPr lang="es-CO" altLang="es-ES"/>
              <a:pPr>
                <a:defRPr/>
              </a:pPr>
              <a:t>‹Nº›</a:t>
            </a:fld>
            <a:endParaRPr lang="es-CO" altLang="es-ES"/>
          </a:p>
        </p:txBody>
      </p:sp>
    </p:spTree>
    <p:extLst>
      <p:ext uri="{BB962C8B-B14F-4D97-AF65-F5344CB8AC3E}">
        <p14:creationId xmlns:p14="http://schemas.microsoft.com/office/powerpoint/2010/main" val="2812528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CC34F199-58B1-4287-BC4D-5DE215D1B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60270-CC5B-4B8F-83D6-2720E99E9042}" type="datetimeFigureOut">
              <a:rPr lang="es-CO" altLang="es-ES"/>
              <a:pPr>
                <a:defRPr/>
              </a:pPr>
              <a:t>27/12/2019</a:t>
            </a:fld>
            <a:endParaRPr lang="es-CO" altLang="es-ES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D419EC6C-D589-434B-90E7-34BD1673E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7CAA53AD-8D7D-40CF-B88D-CBCD46FB8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8A90C-8ED3-4335-AA1C-E060A729C17F}" type="slidenum">
              <a:rPr lang="es-CO" altLang="es-ES"/>
              <a:pPr>
                <a:defRPr/>
              </a:pPr>
              <a:t>‹Nº›</a:t>
            </a:fld>
            <a:endParaRPr lang="es-CO" altLang="es-ES"/>
          </a:p>
        </p:txBody>
      </p:sp>
    </p:spTree>
    <p:extLst>
      <p:ext uri="{BB962C8B-B14F-4D97-AF65-F5344CB8AC3E}">
        <p14:creationId xmlns:p14="http://schemas.microsoft.com/office/powerpoint/2010/main" val="601702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C6758313-514E-4724-960E-604DAA226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C096E-7D6B-4795-93E0-48AA0DD5C302}" type="datetimeFigureOut">
              <a:rPr lang="es-CO" altLang="es-ES"/>
              <a:pPr>
                <a:defRPr/>
              </a:pPr>
              <a:t>27/12/2019</a:t>
            </a:fld>
            <a:endParaRPr lang="es-CO" altLang="es-ES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CA36FC61-60A9-42A7-BE50-9ED2830D9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6A987208-CEDD-480D-95B5-BC5E158AA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63D7D-12CD-47FC-A133-064BB4303B4F}" type="slidenum">
              <a:rPr lang="es-CO" altLang="es-ES"/>
              <a:pPr>
                <a:defRPr/>
              </a:pPr>
              <a:t>‹Nº›</a:t>
            </a:fld>
            <a:endParaRPr lang="es-CO" altLang="es-ES"/>
          </a:p>
        </p:txBody>
      </p:sp>
    </p:spTree>
    <p:extLst>
      <p:ext uri="{BB962C8B-B14F-4D97-AF65-F5344CB8AC3E}">
        <p14:creationId xmlns:p14="http://schemas.microsoft.com/office/powerpoint/2010/main" val="4285408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C66435D1-4E95-4143-802A-B4BFE5027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A6ED4-D569-4810-9A11-4E7AD6F8C0A3}" type="datetimeFigureOut">
              <a:rPr lang="es-CO" altLang="es-ES"/>
              <a:pPr>
                <a:defRPr/>
              </a:pPr>
              <a:t>27/12/2019</a:t>
            </a:fld>
            <a:endParaRPr lang="es-CO" alt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E91FE6A4-C240-4EC4-9132-3B0449F88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74260522-EC01-4102-B491-A88BE00E1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BA3EF-A612-4FEC-BE43-8981C1D2CAC3}" type="slidenum">
              <a:rPr lang="es-CO" altLang="es-ES"/>
              <a:pPr>
                <a:defRPr/>
              </a:pPr>
              <a:t>‹Nº›</a:t>
            </a:fld>
            <a:endParaRPr lang="es-CO" altLang="es-ES"/>
          </a:p>
        </p:txBody>
      </p:sp>
    </p:spTree>
    <p:extLst>
      <p:ext uri="{BB962C8B-B14F-4D97-AF65-F5344CB8AC3E}">
        <p14:creationId xmlns:p14="http://schemas.microsoft.com/office/powerpoint/2010/main" val="2230958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392CCFEC-8517-4ABA-864B-BBB0F703F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5F02F-F327-4A0B-BB50-859C1211E112}" type="datetimeFigureOut">
              <a:rPr lang="es-CO" altLang="es-ES"/>
              <a:pPr>
                <a:defRPr/>
              </a:pPr>
              <a:t>27/12/2019</a:t>
            </a:fld>
            <a:endParaRPr lang="es-CO" alt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E8794DD7-9532-46FB-AF36-85DC7DA70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98969C27-BF41-4E93-8841-B5AD562D8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0A53F-7284-4480-B739-E8FDB9434E8E}" type="slidenum">
              <a:rPr lang="es-CO" altLang="es-ES"/>
              <a:pPr>
                <a:defRPr/>
              </a:pPr>
              <a:t>‹Nº›</a:t>
            </a:fld>
            <a:endParaRPr lang="es-CO" altLang="es-ES"/>
          </a:p>
        </p:txBody>
      </p:sp>
    </p:spTree>
    <p:extLst>
      <p:ext uri="{BB962C8B-B14F-4D97-AF65-F5344CB8AC3E}">
        <p14:creationId xmlns:p14="http://schemas.microsoft.com/office/powerpoint/2010/main" val="3961658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>
            <a:extLst>
              <a:ext uri="{FF2B5EF4-FFF2-40B4-BE49-F238E27FC236}">
                <a16:creationId xmlns:a16="http://schemas.microsoft.com/office/drawing/2014/main" id="{F6F73FFD-0C24-41E4-B780-B74D14FEBD2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s-CO" altLang="es-ES"/>
          </a:p>
        </p:txBody>
      </p:sp>
      <p:sp>
        <p:nvSpPr>
          <p:cNvPr id="1027" name="2 Marcador de texto">
            <a:extLst>
              <a:ext uri="{FF2B5EF4-FFF2-40B4-BE49-F238E27FC236}">
                <a16:creationId xmlns:a16="http://schemas.microsoft.com/office/drawing/2014/main" id="{E8BB9885-2CC4-4E97-9627-E9A798880A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s-CO" altLang="es-ES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50CAD997-962C-864D-B5A1-974B628598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B3405DF1-A874-4208-A692-C1EBA8E55DD7}" type="datetimeFigureOut">
              <a:rPr lang="es-CO" altLang="es-ES"/>
              <a:pPr>
                <a:defRPr/>
              </a:pPr>
              <a:t>27/12/2019</a:t>
            </a:fld>
            <a:endParaRPr lang="es-CO" alt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F16AEDB3-B816-1744-9AAA-28F8ACA5A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138872EB-9D6E-4A45-9633-9C96E78B3D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fld id="{703F5055-C9C7-4042-BE69-C7EBFDC08BB3}" type="slidenum">
              <a:rPr lang="es-CO" altLang="es-ES"/>
              <a:pPr>
                <a:defRPr/>
              </a:pPr>
              <a:t>‹Nº›</a:t>
            </a:fld>
            <a:endParaRPr lang="es-CO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3300"/>
              <a:buFont typeface="Work Sans"/>
              <a:buNone/>
              <a:defRPr sz="33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 dirty="0"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 dirty="0"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658736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3300"/>
              <a:buFont typeface="Work Sans"/>
              <a:buNone/>
              <a:defRPr sz="33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05911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tic.gov.co/portal/inicio/Ministerio/Ministra/Oficina-Control-Interno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tic.gov.co/portal/604/articles-4323_memorias_FBLive_20191003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tic.gov.co/portal/604/articles-4323_estrategia_comunicaciones_rendicion_cuentas_2019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micrositios.mintic.gov.co/rendicion_cuentas_2019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sitios.mintic.gov.co/rendicion_cuentas_2019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RKp5sGIe4Y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tic.gov.co/portal/604/articles-4323_audiencia_public_rendicion_cuentas_2019_respuestas_preguntas_ciudadanas_v20191120.xls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png"/><Relationship Id="rId4" Type="http://schemas.openxmlformats.org/officeDocument/2006/relationships/hyperlink" Target="https://www.mintic.gov.co/portal/604/articles-4323_rdc2019_informe_oci.pdf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712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AFB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652531" y="128845"/>
            <a:ext cx="10553668" cy="1567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658268" indent="-658268"/>
            <a:r>
              <a:rPr lang="es-CO" sz="3733" b="1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1. Planeación de la Audiencia Pública de Rendición de Cuentas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A6B4748-2700-4A5A-BF78-01AF4A0B0994}"/>
              </a:ext>
            </a:extLst>
          </p:cNvPr>
          <p:cNvSpPr/>
          <p:nvPr/>
        </p:nvSpPr>
        <p:spPr>
          <a:xfrm>
            <a:off x="263352" y="2060848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8443" indent="0" algn="just">
              <a:buClr>
                <a:schemeClr val="accent5">
                  <a:lumMod val="75000"/>
                </a:schemeClr>
              </a:buClr>
              <a:buSzPct val="100000"/>
            </a:pP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Actividades:</a:t>
            </a:r>
          </a:p>
          <a:p>
            <a:pPr marL="298443" indent="0" algn="just">
              <a:buClr>
                <a:schemeClr val="accent5">
                  <a:lumMod val="75000"/>
                </a:schemeClr>
              </a:buClr>
              <a:buSzPct val="100000"/>
            </a:pP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32" indent="-457189" algn="just">
              <a:buClr>
                <a:schemeClr val="accent5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Se planearon 33 actividades en el marco de la Rendición de cuentas.</a:t>
            </a:r>
          </a:p>
          <a:p>
            <a:pPr marL="755632" indent="-457189" algn="just">
              <a:buClr>
                <a:schemeClr val="accent5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32" indent="-457189" algn="just">
              <a:buClr>
                <a:schemeClr val="accent5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9 de ellas estaban encaminadas a publicar los resultados de la gestión institucional en la página web de la entidad y en los diferentes micrositios creados para este fin.</a:t>
            </a:r>
          </a:p>
          <a:p>
            <a:pPr marL="755632" indent="-457189" algn="just">
              <a:buClr>
                <a:schemeClr val="accent5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32" indent="-457189" algn="just">
              <a:buClr>
                <a:schemeClr val="accent5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24 actividades fueron realizadas en el marco de espacios de rendición de cuentas y participación ciudadana, como es el caso de los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ComparTIC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y la Audiencia Pública de Rendición de Cuentas.</a:t>
            </a:r>
          </a:p>
        </p:txBody>
      </p:sp>
    </p:spTree>
    <p:extLst>
      <p:ext uri="{BB962C8B-B14F-4D97-AF65-F5344CB8AC3E}">
        <p14:creationId xmlns:p14="http://schemas.microsoft.com/office/powerpoint/2010/main" val="124463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AFB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652531" y="128845"/>
            <a:ext cx="10553668" cy="1567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658268" indent="-658268"/>
            <a:r>
              <a:rPr lang="es-CO" sz="3733" b="1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1. Planeación de la Audiencia Pública de Rendición de Cuentas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A6B4748-2700-4A5A-BF78-01AF4A0B0994}"/>
              </a:ext>
            </a:extLst>
          </p:cNvPr>
          <p:cNvSpPr/>
          <p:nvPr/>
        </p:nvSpPr>
        <p:spPr>
          <a:xfrm>
            <a:off x="5663952" y="2132856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8443" indent="0" algn="just">
              <a:buClr>
                <a:schemeClr val="accent5">
                  <a:lumMod val="75000"/>
                </a:schemeClr>
              </a:buClr>
              <a:buSzPct val="100000"/>
            </a:pP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Seguimiento:</a:t>
            </a:r>
          </a:p>
          <a:p>
            <a:pPr marL="298443" indent="0" algn="just">
              <a:buClr>
                <a:schemeClr val="accent5">
                  <a:lumMod val="75000"/>
                </a:schemeClr>
              </a:buClr>
              <a:buSzPct val="100000"/>
            </a:pP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32" indent="-457189" algn="just">
              <a:buClr>
                <a:schemeClr val="accent5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Se han llevado a cabo dos seguimientos con corte cuatrimestral (enero – abril y mayo - agosto) por parte de la Oficina de Control Interno, donde se ha dado cumplimiento a las actividades planeadas en el componente de Rendición de Cuentas. Los informes pueden ser consultados en el siguiente enlace: </a:t>
            </a:r>
            <a:r>
              <a:rPr lang="es-CO" sz="1600" dirty="0">
                <a:hlinkClick r:id="rId3"/>
              </a:rPr>
              <a:t>https://www.mintic.gov.co/portal/inicio/Ministerio/Ministra/Oficina-Control-Interno/</a:t>
            </a:r>
            <a:endParaRPr lang="es-CO" sz="1600" dirty="0"/>
          </a:p>
          <a:p>
            <a:pPr marL="755632" indent="-457189" algn="just">
              <a:buClr>
                <a:schemeClr val="accent5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es-CO" sz="1600" dirty="0"/>
          </a:p>
          <a:p>
            <a:pPr marL="755632" indent="-457189" algn="just">
              <a:buClr>
                <a:schemeClr val="accent5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Teniendo en cuenta que el tercer monitoreo se surte en el mes de enero de 2020, se adelanta que las acciones fueron cumplidas en un 100% de acuerdo con el monitoreo realizado por la OAPES.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38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AFB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652531" y="128845"/>
            <a:ext cx="10553668" cy="1567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658268" indent="-658268"/>
            <a:r>
              <a:rPr lang="es-CO" sz="3733" b="1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a. Audiencia Pública de Rendición de Cuentas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A6B4748-2700-4A5A-BF78-01AF4A0B0994}"/>
              </a:ext>
            </a:extLst>
          </p:cNvPr>
          <p:cNvSpPr/>
          <p:nvPr/>
        </p:nvSpPr>
        <p:spPr>
          <a:xfrm>
            <a:off x="652531" y="1696688"/>
            <a:ext cx="493941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43" indent="0" algn="just">
              <a:buClr>
                <a:schemeClr val="accent5">
                  <a:lumMod val="75000"/>
                </a:schemeClr>
              </a:buClr>
              <a:buSzPct val="100000"/>
            </a:pP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Teniendo en cuenta los lineamientos del Manual Único de Rendición de Cuentas – MURC de la Función Pública, se surtieron las siguientes fases:</a:t>
            </a:r>
          </a:p>
          <a:p>
            <a:pPr marL="298443" indent="0" algn="just">
              <a:buClr>
                <a:schemeClr val="accent5">
                  <a:lumMod val="75000"/>
                </a:schemeClr>
              </a:buClr>
              <a:buSzPct val="100000"/>
            </a:pP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43" indent="0" algn="just">
              <a:buClr>
                <a:schemeClr val="accent5">
                  <a:lumMod val="75000"/>
                </a:schemeClr>
              </a:buClr>
              <a:buSzPct val="100000"/>
            </a:pP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Aprestamiento</a:t>
            </a:r>
          </a:p>
          <a:p>
            <a:pPr marL="298443" indent="0" algn="just">
              <a:buClr>
                <a:schemeClr val="accent5">
                  <a:lumMod val="75000"/>
                </a:schemeClr>
              </a:buClr>
              <a:buSzPct val="100000"/>
            </a:pP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32" indent="-457189" algn="just">
              <a:buClr>
                <a:schemeClr val="accent5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Se conformó al Equipo líder encargado de llevar a cabo la Rendición de Cuentas </a:t>
            </a:r>
          </a:p>
          <a:p>
            <a:pPr marL="755632" indent="-457189" algn="just">
              <a:buClr>
                <a:schemeClr val="accent5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32" indent="-457189" algn="just">
              <a:buClr>
                <a:schemeClr val="accent5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32" indent="-457189" algn="just">
              <a:buClr>
                <a:schemeClr val="accent5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Se realizó capacitación a funcionarios, contratistas y grupos interés (Facebook Live) sobre Rendición de Cuentas, Objetivos de Desarrollo Sostenible y Garantía de Derechos, por parte de la Función Pública. </a:t>
            </a:r>
            <a:r>
              <a:rPr lang="es-CO" sz="1600" dirty="0">
                <a:hlinkClick r:id="rId3"/>
              </a:rPr>
              <a:t>https://www.mintic.gov.co/portal/604/articles-4323_memorias_FBLive_20191003.pdf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93444B5-95D7-4344-825A-288E84562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3691" y="4660665"/>
            <a:ext cx="3329884" cy="183752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3B41B2C-38DA-40DD-AF15-121592449A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176" y="2931490"/>
            <a:ext cx="2794280" cy="156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50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AFB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652531" y="128845"/>
            <a:ext cx="10553668" cy="1567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658268" indent="-658268"/>
            <a:r>
              <a:rPr lang="es-CO" sz="3733" b="1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a. Audiencia Pública de Rendición de Cuentas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A6B4748-2700-4A5A-BF78-01AF4A0B0994}"/>
              </a:ext>
            </a:extLst>
          </p:cNvPr>
          <p:cNvSpPr/>
          <p:nvPr/>
        </p:nvSpPr>
        <p:spPr>
          <a:xfrm>
            <a:off x="652531" y="1696688"/>
            <a:ext cx="493941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43" indent="0" algn="just">
              <a:buClr>
                <a:schemeClr val="accent5">
                  <a:lumMod val="75000"/>
                </a:schemeClr>
              </a:buClr>
              <a:buSzPct val="100000"/>
            </a:pP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Teniendo en cuenta los lineamientos del Manual Único de Rendición de Cuentas – MURC de la Función Pública, se surtieron las siguientes fases:</a:t>
            </a:r>
          </a:p>
          <a:p>
            <a:pPr marL="298443" indent="0" algn="just">
              <a:buClr>
                <a:schemeClr val="accent5">
                  <a:lumMod val="75000"/>
                </a:schemeClr>
              </a:buClr>
              <a:buSzPct val="100000"/>
            </a:pP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43" indent="0" algn="just">
              <a:buClr>
                <a:schemeClr val="accent5">
                  <a:lumMod val="75000"/>
                </a:schemeClr>
              </a:buClr>
              <a:buSzPct val="100000"/>
            </a:pP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Diseño</a:t>
            </a:r>
          </a:p>
          <a:p>
            <a:pPr marL="298443" indent="0" algn="just">
              <a:buClr>
                <a:schemeClr val="accent5">
                  <a:lumMod val="75000"/>
                </a:schemeClr>
              </a:buClr>
              <a:buSzPct val="100000"/>
            </a:pP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32" indent="-457189" algn="just">
              <a:buClr>
                <a:schemeClr val="accent5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Se publicó la Estrategia de Comunicaciones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https://www.mintic.gov.co/portal/604/articles-4323_estrategia_comunicaciones_rendicion_cuentas_2019.pdf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55632" indent="-457189" algn="just">
              <a:buClr>
                <a:schemeClr val="accent5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32" indent="-457189" algn="just">
              <a:buClr>
                <a:schemeClr val="accent5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32" indent="-457189" algn="just">
              <a:buClr>
                <a:schemeClr val="accent5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32" indent="-457189" algn="just">
              <a:buClr>
                <a:schemeClr val="accent5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Se publicó el micrositio de Rendición de Cuentas con la información de interés para la ciudadanía y grupos de interés del Ministerio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https://micrositios.mintic.gov.co/rendicion_cuentas_2019/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D5F735D-9BBF-495E-A4AC-4617EDD89F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0058" y="5013176"/>
            <a:ext cx="4360727" cy="171597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9C4D3B0-E721-4677-8F20-2B617504C7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0058" y="2674725"/>
            <a:ext cx="4286834" cy="218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47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AFB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652531" y="128845"/>
            <a:ext cx="10553668" cy="1567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658268" indent="-658268"/>
            <a:r>
              <a:rPr lang="es-CO" sz="3733" b="1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a. Audiencia Pública de Rendición de Cuentas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A6B4748-2700-4A5A-BF78-01AF4A0B0994}"/>
              </a:ext>
            </a:extLst>
          </p:cNvPr>
          <p:cNvSpPr/>
          <p:nvPr/>
        </p:nvSpPr>
        <p:spPr>
          <a:xfrm>
            <a:off x="652531" y="1696688"/>
            <a:ext cx="493941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43" indent="0" algn="just">
              <a:buClr>
                <a:schemeClr val="accent5">
                  <a:lumMod val="75000"/>
                </a:schemeClr>
              </a:buClr>
              <a:buSzPct val="100000"/>
            </a:pP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Teniendo en cuenta los lineamientos del Manual Único de Rendición de Cuentas – MURC de la Función Pública, se surtieron las siguientes fases:</a:t>
            </a:r>
          </a:p>
          <a:p>
            <a:pPr marL="298443" indent="0" algn="just">
              <a:buClr>
                <a:schemeClr val="accent5">
                  <a:lumMod val="75000"/>
                </a:schemeClr>
              </a:buClr>
              <a:buSzPct val="100000"/>
            </a:pP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43" indent="0" algn="just">
              <a:buClr>
                <a:schemeClr val="accent5">
                  <a:lumMod val="75000"/>
                </a:schemeClr>
              </a:buClr>
              <a:buSzPct val="100000"/>
            </a:pP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Preparación</a:t>
            </a:r>
          </a:p>
          <a:p>
            <a:pPr marL="298443" indent="0" algn="just">
              <a:buClr>
                <a:schemeClr val="accent5">
                  <a:lumMod val="75000"/>
                </a:schemeClr>
              </a:buClr>
              <a:buSzPct val="100000"/>
            </a:pP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32" indent="-457189" algn="just">
              <a:buClr>
                <a:schemeClr val="accent5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Se implementó la estrategia de comunicaciones, realizando la divulgación a través de las redes sociales, página web,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mailing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y correos electrónicos, invitando a la ciudadanía a participar comentando en el micrositio o a través del correo electrónico rendicuentas@mintic.gov.co</a:t>
            </a:r>
          </a:p>
          <a:p>
            <a:pPr marL="755632" indent="-457189" algn="just">
              <a:buClr>
                <a:schemeClr val="accent5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32" indent="-457189" algn="just">
              <a:buClr>
                <a:schemeClr val="accent5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Se publicó el micrositio de Rendición de Cuentas con la información de interés para la ciudadanía y grupos de interés del Ministerio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https://micrositios.mintic.gov.co/rendicion_cuentas_2019/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4AC7EB9-2EAB-4072-908D-F65161FDA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5000" y="2771586"/>
            <a:ext cx="4219758" cy="183970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2ABF349-7E4D-471C-AC6D-AE9799EC11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200" y="4806030"/>
            <a:ext cx="1891390" cy="177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0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AFB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652531" y="128845"/>
            <a:ext cx="10553668" cy="1567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658268" indent="-658268"/>
            <a:r>
              <a:rPr lang="es-CO" sz="3733" b="1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a. Audiencia Pública de Rendición de Cuentas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A6B4748-2700-4A5A-BF78-01AF4A0B0994}"/>
              </a:ext>
            </a:extLst>
          </p:cNvPr>
          <p:cNvSpPr/>
          <p:nvPr/>
        </p:nvSpPr>
        <p:spPr>
          <a:xfrm>
            <a:off x="652531" y="1696688"/>
            <a:ext cx="493941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43" indent="0" algn="just">
              <a:buClr>
                <a:schemeClr val="accent5">
                  <a:lumMod val="75000"/>
                </a:schemeClr>
              </a:buClr>
              <a:buSzPct val="100000"/>
            </a:pP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Teniendo en cuenta los lineamientos del Manual Único de Rendición de Cuentas – MURC de la Función Pública, se surtieron las siguientes fases:</a:t>
            </a:r>
          </a:p>
          <a:p>
            <a:pPr marL="298443" indent="0" algn="just">
              <a:buClr>
                <a:schemeClr val="accent5">
                  <a:lumMod val="75000"/>
                </a:schemeClr>
              </a:buClr>
              <a:buSzPct val="100000"/>
            </a:pP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43" indent="0" algn="just">
              <a:buClr>
                <a:schemeClr val="accent5">
                  <a:lumMod val="75000"/>
                </a:schemeClr>
              </a:buClr>
              <a:buSzPct val="100000"/>
            </a:pP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Ejecución</a:t>
            </a:r>
          </a:p>
          <a:p>
            <a:pPr marL="298443" indent="0" algn="just">
              <a:buClr>
                <a:schemeClr val="accent5">
                  <a:lumMod val="75000"/>
                </a:schemeClr>
              </a:buClr>
              <a:buSzPct val="100000"/>
            </a:pP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32" indent="-457189" algn="just">
              <a:buClr>
                <a:schemeClr val="accent5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Se realizó la Audiencia Pública de Rendición de Cuentas el 24 de Octubre de 2019, de acuerdo con la planeación y en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estreaming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en redes sociales y página web.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https://www.youtube.com/watch?v=rRKp5sGIe4Y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55632" indent="-457189" algn="just">
              <a:buClr>
                <a:schemeClr val="accent5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E0DEE44-5E1C-4B81-B930-6EEA3AFC1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9897" y="1711515"/>
            <a:ext cx="6029325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2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AFB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652531" y="128845"/>
            <a:ext cx="10553668" cy="1567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658268" indent="-658268"/>
            <a:r>
              <a:rPr lang="es-CO" sz="3733" b="1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a. Audiencia Pública de Rendición de Cuentas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A6B4748-2700-4A5A-BF78-01AF4A0B0994}"/>
              </a:ext>
            </a:extLst>
          </p:cNvPr>
          <p:cNvSpPr/>
          <p:nvPr/>
        </p:nvSpPr>
        <p:spPr>
          <a:xfrm>
            <a:off x="652531" y="1696689"/>
            <a:ext cx="774772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43" indent="0" algn="just">
              <a:buClr>
                <a:schemeClr val="accent5">
                  <a:lumMod val="75000"/>
                </a:schemeClr>
              </a:buClr>
              <a:buSzPct val="100000"/>
            </a:pP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Teniendo en cuenta los lineamientos del Manual Único de Rendición de Cuentas – MURC de la Función Pública, se surtieron las siguientes fases:</a:t>
            </a:r>
          </a:p>
          <a:p>
            <a:pPr marL="298443" indent="0" algn="just">
              <a:buClr>
                <a:schemeClr val="accent5">
                  <a:lumMod val="75000"/>
                </a:schemeClr>
              </a:buClr>
              <a:buSzPct val="100000"/>
            </a:pP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43" indent="0" algn="just">
              <a:buClr>
                <a:schemeClr val="accent5">
                  <a:lumMod val="75000"/>
                </a:schemeClr>
              </a:buClr>
              <a:buSzPct val="100000"/>
            </a:pP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Evaluación</a:t>
            </a:r>
          </a:p>
          <a:p>
            <a:pPr marL="298443" indent="0" algn="just">
              <a:buClr>
                <a:schemeClr val="accent5">
                  <a:lumMod val="75000"/>
                </a:schemeClr>
              </a:buClr>
              <a:buSzPct val="100000"/>
            </a:pP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32" indent="-457189" algn="just">
              <a:buClr>
                <a:schemeClr val="accent5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Se realizó la aplicación de encuestas de satisfacción a los participantes. </a:t>
            </a:r>
          </a:p>
          <a:p>
            <a:pPr marL="755632" indent="-457189" algn="just">
              <a:buClr>
                <a:schemeClr val="accent5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32" indent="-457189" algn="just">
              <a:buClr>
                <a:schemeClr val="accent5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Se publicaron las respuestas a la ciudadanía realizadas en los diferentes canales de comunicación de la entidad.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https://www.mintic.gov.co/portal/604/articles-4323_audiencia_public_rendicion_cuentas_2019_respuestas_preguntas_ciudadanas_v20191120.xlsx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55632" indent="-457189" algn="just">
              <a:buClr>
                <a:schemeClr val="accent5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32" indent="-457189" algn="just">
              <a:buClr>
                <a:schemeClr val="accent5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32" indent="-457189" algn="just">
              <a:buClr>
                <a:schemeClr val="accent5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32" indent="-457189" algn="just">
              <a:buClr>
                <a:schemeClr val="accent5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La OCI publicó el informe de Rendición de Cuentas, donde se cumplió a cabalidad con los lineamientos de la Función Pública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https://www.mintic.gov.co/portal/604/articles-4323_rdc2019_informe_oci.pdf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55632" indent="-457189" algn="just">
              <a:buClr>
                <a:schemeClr val="accent5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20B2A7B-3D9D-463A-9E31-934ED2E23F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0256" y="1696688"/>
            <a:ext cx="3760803" cy="475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4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672A2B93-07A1-6B4A-8465-C1C70B743925}"/>
              </a:ext>
            </a:extLst>
          </p:cNvPr>
          <p:cNvGrpSpPr/>
          <p:nvPr/>
        </p:nvGrpSpPr>
        <p:grpSpPr>
          <a:xfrm>
            <a:off x="3230223" y="3635698"/>
            <a:ext cx="5731555" cy="1200329"/>
            <a:chOff x="860709" y="901748"/>
            <a:chExt cx="4298666" cy="900247"/>
          </a:xfrm>
        </p:grpSpPr>
        <p:sp>
          <p:nvSpPr>
            <p:cNvPr id="3" name="7 CuadroTexto">
              <a:extLst>
                <a:ext uri="{FF2B5EF4-FFF2-40B4-BE49-F238E27FC236}">
                  <a16:creationId xmlns:a16="http://schemas.microsoft.com/office/drawing/2014/main" id="{B653BC52-DF99-0049-8BA2-41B61EB9A6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0709" y="978693"/>
              <a:ext cx="1393651" cy="746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defTabSz="1219170" eaLnBrk="1" fontAlgn="auto" hangingPunct="1"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None/>
              </a:pPr>
              <a:r>
                <a:rPr lang="es-CO" altLang="es-ES" sz="5867" b="1" kern="0" dirty="0">
                  <a:solidFill>
                    <a:srgbClr val="FFFFFF"/>
                  </a:solidFill>
                  <a:latin typeface="Work Sans SemiBold" pitchFamily="2" charset="77"/>
                  <a:cs typeface="Arial"/>
                  <a:sym typeface="Arial"/>
                </a:rPr>
                <a:t>2019</a:t>
              </a:r>
            </a:p>
          </p:txBody>
        </p:sp>
        <p:sp>
          <p:nvSpPr>
            <p:cNvPr id="4" name="1 CuadroTexto">
              <a:extLst>
                <a:ext uri="{FF2B5EF4-FFF2-40B4-BE49-F238E27FC236}">
                  <a16:creationId xmlns:a16="http://schemas.microsoft.com/office/drawing/2014/main" id="{C1C12397-E188-7042-A17E-A23DEED365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6884" y="901748"/>
              <a:ext cx="2772491" cy="900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defTabSz="1219170" eaLnBrk="1" fontAlgn="auto" hangingPunct="1"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None/>
              </a:pPr>
              <a:r>
                <a:rPr lang="es-ES" altLang="es-ES" sz="1200" kern="0" dirty="0">
                  <a:solidFill>
                    <a:srgbClr val="FFFFFF"/>
                  </a:solidFill>
                  <a:latin typeface="Work Sans" pitchFamily="2" charset="77"/>
                  <a:cs typeface="Arial"/>
                  <a:sym typeface="Arial"/>
                </a:rPr>
                <a:t>Ministerio de Tecnologías de la</a:t>
              </a:r>
              <a:br>
                <a:rPr lang="es-ES" altLang="es-ES" sz="1200" kern="0" dirty="0">
                  <a:solidFill>
                    <a:srgbClr val="FFFFFF"/>
                  </a:solidFill>
                  <a:latin typeface="Work Sans" pitchFamily="2" charset="77"/>
                  <a:cs typeface="Arial"/>
                  <a:sym typeface="Arial"/>
                </a:rPr>
              </a:br>
              <a:r>
                <a:rPr lang="es-ES" altLang="es-ES" sz="1200" kern="0" dirty="0">
                  <a:solidFill>
                    <a:srgbClr val="FFFFFF"/>
                  </a:solidFill>
                  <a:latin typeface="Work Sans" pitchFamily="2" charset="77"/>
                  <a:cs typeface="Arial"/>
                  <a:sym typeface="Arial"/>
                </a:rPr>
                <a:t>Información y las Comunicaciones</a:t>
              </a:r>
            </a:p>
            <a:p>
              <a:pPr defTabSz="1219170" eaLnBrk="1" fontAlgn="auto" hangingPunct="1"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None/>
              </a:pPr>
              <a:r>
                <a:rPr lang="es-ES" altLang="es-ES" sz="1200" kern="0" dirty="0">
                  <a:solidFill>
                    <a:srgbClr val="FFFFFF"/>
                  </a:solidFill>
                  <a:latin typeface="Work Sans" pitchFamily="2" charset="77"/>
                  <a:cs typeface="Arial"/>
                  <a:sym typeface="Arial"/>
                </a:rPr>
                <a:t>Tel:+57(1) 344 34 60</a:t>
              </a:r>
            </a:p>
            <a:p>
              <a:pPr defTabSz="1219170" eaLnBrk="1" fontAlgn="auto" hangingPunct="1"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None/>
              </a:pPr>
              <a:r>
                <a:rPr lang="es-ES" altLang="es-ES" sz="1200" kern="0" dirty="0">
                  <a:solidFill>
                    <a:srgbClr val="FFFFFF"/>
                  </a:solidFill>
                  <a:latin typeface="Work Sans" pitchFamily="2" charset="77"/>
                  <a:cs typeface="Arial"/>
                  <a:sym typeface="Arial"/>
                </a:rPr>
                <a:t>Edif. Murillo Toro Cra. 8a entre calles 12 y 13, Bogotá, Colombia - Código Postal 111711</a:t>
              </a:r>
            </a:p>
            <a:p>
              <a:pPr defTabSz="1219170" eaLnBrk="1" fontAlgn="auto" hangingPunct="1"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None/>
              </a:pPr>
              <a:r>
                <a:rPr lang="es-ES" altLang="es-ES" sz="1200" kern="0" dirty="0">
                  <a:solidFill>
                    <a:srgbClr val="FFFFFF"/>
                  </a:solidFill>
                  <a:latin typeface="Work Sans" pitchFamily="2" charset="77"/>
                  <a:cs typeface="Arial"/>
                  <a:sym typeface="Arial"/>
                </a:rPr>
                <a:t>www.mintic.gov.co</a:t>
              </a:r>
            </a:p>
          </p:txBody>
        </p:sp>
        <p:cxnSp>
          <p:nvCxnSpPr>
            <p:cNvPr id="5" name="3 Conector recto">
              <a:extLst>
                <a:ext uri="{FF2B5EF4-FFF2-40B4-BE49-F238E27FC236}">
                  <a16:creationId xmlns:a16="http://schemas.microsoft.com/office/drawing/2014/main" id="{CCCB73F5-AF37-6D41-9F5D-C218D6BC1EB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348617" y="945974"/>
              <a:ext cx="2471" cy="83487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7 CuadroTexto">
            <a:extLst>
              <a:ext uri="{FF2B5EF4-FFF2-40B4-BE49-F238E27FC236}">
                <a16:creationId xmlns:a16="http://schemas.microsoft.com/office/drawing/2014/main" id="{2481BCC6-5CD2-4D02-8B80-1C819E68D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6125" y="1527280"/>
            <a:ext cx="6885057" cy="99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1219170" eaLnBrk="1" fontAlgn="auto" hangingPunct="1"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s-CO" altLang="es-ES" sz="5867" b="1" kern="0" dirty="0">
                <a:solidFill>
                  <a:srgbClr val="FFFFFF"/>
                </a:solidFill>
                <a:latin typeface="Work Sans SemiBold" pitchFamily="2" charset="77"/>
                <a:cs typeface="Arial"/>
                <a:sym typeface="Arial"/>
              </a:rPr>
              <a:t>Muchas gracias!</a:t>
            </a:r>
          </a:p>
        </p:txBody>
      </p:sp>
    </p:spTree>
    <p:extLst>
      <p:ext uri="{BB962C8B-B14F-4D97-AF65-F5344CB8AC3E}">
        <p14:creationId xmlns:p14="http://schemas.microsoft.com/office/powerpoint/2010/main" val="3913736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2537637" y="2032907"/>
            <a:ext cx="8194159" cy="309488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es-ES" sz="5867" dirty="0">
                <a:latin typeface="Work Sans SemiBold"/>
                <a:ea typeface="Work Sans SemiBold"/>
                <a:cs typeface="Work Sans SemiBold"/>
                <a:sym typeface="Work Sans SemiBold"/>
              </a:rPr>
              <a:t>Rendición de Cuentas</a:t>
            </a:r>
            <a:endParaRPr sz="5867" dirty="0"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516798" y="203855"/>
            <a:ext cx="10165717" cy="958851"/>
            <a:chOff x="0" y="0"/>
            <a:chExt cx="9144000" cy="958850"/>
          </a:xfrm>
        </p:grpSpPr>
        <p:sp>
          <p:nvSpPr>
            <p:cNvPr id="2" name="1 Rectángulo"/>
            <p:cNvSpPr/>
            <p:nvPr/>
          </p:nvSpPr>
          <p:spPr>
            <a:xfrm>
              <a:off x="0" y="0"/>
              <a:ext cx="9144000" cy="188913"/>
            </a:xfrm>
            <a:prstGeom prst="rect">
              <a:avLst/>
            </a:prstGeom>
            <a:solidFill>
              <a:srgbClr val="7D41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s-CO" sz="1400" kern="0">
                <a:solidFill>
                  <a:srgbClr val="FFFFFF"/>
                </a:solidFill>
                <a:sym typeface="Arial"/>
              </a:endParaRPr>
            </a:p>
          </p:txBody>
        </p:sp>
        <p:pic>
          <p:nvPicPr>
            <p:cNvPr id="4102" name="4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0" y="200025"/>
              <a:ext cx="800100" cy="75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CuadroTexto 4"/>
          <p:cNvSpPr txBox="1"/>
          <p:nvPr/>
        </p:nvSpPr>
        <p:spPr>
          <a:xfrm>
            <a:off x="1706881" y="537129"/>
            <a:ext cx="8799443" cy="830997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s-ES" sz="2400" kern="0" dirty="0">
                <a:solidFill>
                  <a:srgbClr val="FFFFFF"/>
                </a:solidFill>
                <a:latin typeface="Century Gothic"/>
                <a:cs typeface="Century Gothic"/>
                <a:sym typeface="Arial"/>
              </a:rPr>
              <a:t>Política Gestión del Conocimiento y la Innovación - Insumos Utilizados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263781" y="2478128"/>
            <a:ext cx="1479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s-E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011811653"/>
              </p:ext>
            </p:extLst>
          </p:nvPr>
        </p:nvGraphicFramePr>
        <p:xfrm>
          <a:off x="579664" y="1991262"/>
          <a:ext cx="11060793" cy="2016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ángulo 8"/>
          <p:cNvSpPr/>
          <p:nvPr/>
        </p:nvSpPr>
        <p:spPr>
          <a:xfrm>
            <a:off x="1441595" y="5029624"/>
            <a:ext cx="7019870" cy="307777"/>
          </a:xfrm>
          <a:prstGeom prst="rect">
            <a:avLst/>
          </a:prstGeom>
          <a:solidFill>
            <a:srgbClr val="40008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s-ES" sz="1400" kern="0" dirty="0">
                <a:solidFill>
                  <a:srgbClr val="FFFFFF"/>
                </a:solidFill>
                <a:latin typeface="Century Gothic"/>
                <a:cs typeface="Century Gothic"/>
                <a:sym typeface="Arial"/>
              </a:rPr>
              <a:t>Diligenciamiento del autodiagnóstico MIPG, revisión calificaciones y  avances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136173" y="1434411"/>
            <a:ext cx="1952625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 anchor="ctr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s-ES" sz="1600" b="1" kern="0" dirty="0">
                <a:solidFill>
                  <a:srgbClr val="FFFFFF"/>
                </a:solidFill>
                <a:latin typeface="Century Gothic"/>
                <a:cs typeface="Century Gothic"/>
                <a:sym typeface="Arial"/>
              </a:rPr>
              <a:t>Revisión Documental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3022292" y="4335110"/>
            <a:ext cx="6731307" cy="338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 anchor="ctr">
            <a:spAutoFit/>
          </a:bodyPr>
          <a:lstStyle>
            <a:defPPr>
              <a:defRPr lang="es-CO"/>
            </a:defPPr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algn="l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s-ES" sz="1600" kern="0" dirty="0">
                <a:solidFill>
                  <a:srgbClr val="FFFFFF"/>
                </a:solidFill>
                <a:latin typeface="Century Gothic"/>
                <a:cs typeface="Century Gothic"/>
                <a:sym typeface="Arial"/>
              </a:rPr>
              <a:t>Reuniones efectuadas con Líderes de proceso y Gestores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579664" y="4818481"/>
            <a:ext cx="11060793" cy="777875"/>
          </a:xfrm>
          <a:prstGeom prst="rect">
            <a:avLst/>
          </a:prstGeom>
          <a:noFill/>
          <a:ln w="28575" cmpd="sng">
            <a:solidFill>
              <a:srgbClr val="7F7F7F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s-E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614671" y="4230819"/>
            <a:ext cx="330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s-ES" sz="2800" b="1" kern="0" dirty="0">
                <a:solidFill>
                  <a:srgbClr val="073763">
                    <a:lumMod val="65000"/>
                    <a:lumOff val="35000"/>
                  </a:srgbClr>
                </a:solidFill>
                <a:latin typeface="Arial"/>
                <a:cs typeface="Arial"/>
                <a:sym typeface="Arial"/>
              </a:rPr>
              <a:t>2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2753070" y="1481041"/>
            <a:ext cx="285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s-ES" sz="2800" b="1" kern="0" dirty="0">
                <a:solidFill>
                  <a:srgbClr val="073763">
                    <a:lumMod val="65000"/>
                    <a:lumOff val="35000"/>
                  </a:srgbClr>
                </a:solidFill>
                <a:latin typeface="Arial"/>
                <a:cs typeface="Arial"/>
                <a:sym typeface="Arial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1046512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07300" y="390214"/>
            <a:ext cx="10863571" cy="954107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FFFFFF"/>
                </a:solidFill>
                <a:latin typeface="Century Gothic"/>
                <a:cs typeface="Century Gothic"/>
              </a:rPr>
              <a:t> Resultados Comparados de Autodiagnóstico </a:t>
            </a:r>
            <a:r>
              <a:rPr lang="es-ES" sz="2800" dirty="0" err="1">
                <a:solidFill>
                  <a:srgbClr val="FFFFFF"/>
                </a:solidFill>
                <a:latin typeface="Century Gothic"/>
                <a:cs typeface="Century Gothic"/>
              </a:rPr>
              <a:t>MiPG</a:t>
            </a:r>
            <a:endParaRPr lang="es-ES" sz="28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algn="ctr"/>
            <a:r>
              <a:rPr lang="es-ES" sz="2800" dirty="0">
                <a:solidFill>
                  <a:srgbClr val="FFFFFF"/>
                </a:solidFill>
                <a:latin typeface="Century Gothic"/>
                <a:cs typeface="Century Gothic"/>
              </a:rPr>
              <a:t> Rendición de Cuentas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07300" y="1357196"/>
            <a:ext cx="8901796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>
                <a:latin typeface="Century Gothic"/>
                <a:cs typeface="Century Gothic"/>
              </a:rPr>
              <a:t>Evolución de la Calificación global de implementación de la Política</a:t>
            </a:r>
            <a:r>
              <a:rPr lang="es-ES" sz="2133" dirty="0">
                <a:latin typeface="Century Gothic"/>
                <a:cs typeface="Century Gothic"/>
              </a:rPr>
              <a:t>: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663541" y="3945708"/>
            <a:ext cx="38027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Century Gothic"/>
                <a:cs typeface="Century Gothic"/>
              </a:rPr>
              <a:t>Se observó un resultado de avance de implementación de nivel 5 (sobresaliente).</a:t>
            </a:r>
          </a:p>
          <a:p>
            <a:pPr algn="just"/>
            <a:endParaRPr lang="es-ES" dirty="0">
              <a:latin typeface="Century Gothic"/>
              <a:cs typeface="Century Gothic"/>
            </a:endParaRPr>
          </a:p>
          <a:p>
            <a:pPr algn="just"/>
            <a:r>
              <a:rPr lang="es-ES" dirty="0">
                <a:latin typeface="Century Gothic"/>
                <a:cs typeface="Century Gothic"/>
              </a:rPr>
              <a:t>*Es importante mencionar que el </a:t>
            </a:r>
            <a:r>
              <a:rPr lang="es-ES" dirty="0" err="1">
                <a:latin typeface="Century Gothic"/>
                <a:cs typeface="Century Gothic"/>
              </a:rPr>
              <a:t>autodiagóstico</a:t>
            </a:r>
            <a:r>
              <a:rPr lang="es-ES" dirty="0">
                <a:latin typeface="Century Gothic"/>
                <a:cs typeface="Century Gothic"/>
              </a:rPr>
              <a:t> que se diligenciará en el 2020, tendrá un avance significativo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31010" y="6280070"/>
            <a:ext cx="5708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latin typeface="Century Gothic"/>
                <a:cs typeface="Century Gothic"/>
              </a:rPr>
              <a:t>Puntaje automático obtenido como resultado de la </a:t>
            </a:r>
            <a:r>
              <a:rPr lang="es-CO" sz="1200" dirty="0" err="1">
                <a:latin typeface="Century Gothic"/>
                <a:cs typeface="Century Gothic"/>
              </a:rPr>
              <a:t>autocalificación</a:t>
            </a:r>
            <a:endParaRPr lang="es-CO" sz="1200" dirty="0">
              <a:latin typeface="Century Gothic"/>
              <a:cs typeface="Century Gothic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450ED241-88FB-4ECF-B5FB-A581AB5405C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663540" y="2188916"/>
          <a:ext cx="3802743" cy="1558998"/>
        </p:xfrm>
        <a:graphic>
          <a:graphicData uri="http://schemas.openxmlformats.org/drawingml/2006/table">
            <a:tbl>
              <a:tblPr/>
              <a:tblGrid>
                <a:gridCol w="1267581">
                  <a:extLst>
                    <a:ext uri="{9D8B030D-6E8A-4147-A177-3AD203B41FA5}">
                      <a16:colId xmlns:a16="http://schemas.microsoft.com/office/drawing/2014/main" val="228565587"/>
                    </a:ext>
                  </a:extLst>
                </a:gridCol>
                <a:gridCol w="1267581">
                  <a:extLst>
                    <a:ext uri="{9D8B030D-6E8A-4147-A177-3AD203B41FA5}">
                      <a16:colId xmlns:a16="http://schemas.microsoft.com/office/drawing/2014/main" val="3201340556"/>
                    </a:ext>
                  </a:extLst>
                </a:gridCol>
                <a:gridCol w="1267581">
                  <a:extLst>
                    <a:ext uri="{9D8B030D-6E8A-4147-A177-3AD203B41FA5}">
                      <a16:colId xmlns:a16="http://schemas.microsoft.com/office/drawing/2014/main" val="585081443"/>
                    </a:ext>
                  </a:extLst>
                </a:gridCol>
              </a:tblGrid>
              <a:tr h="25983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Puntaje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Nivel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89312"/>
                  </a:ext>
                </a:extLst>
              </a:tr>
              <a:tr h="25983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0 - 20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8E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539001"/>
                  </a:ext>
                </a:extLst>
              </a:tr>
              <a:tr h="25983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21 - 40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800729"/>
                  </a:ext>
                </a:extLst>
              </a:tr>
              <a:tr h="25983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41 - 60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577208"/>
                  </a:ext>
                </a:extLst>
              </a:tr>
              <a:tr h="25983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61- 80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772508"/>
                  </a:ext>
                </a:extLst>
              </a:tr>
              <a:tr h="25983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81- 100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088070"/>
                  </a:ext>
                </a:extLst>
              </a:tr>
            </a:tbl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602714" y="2072635"/>
            <a:ext cx="1934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tx2">
                    <a:lumMod val="50000"/>
                  </a:schemeClr>
                </a:solidFill>
              </a:rPr>
              <a:t>OAPES</a:t>
            </a:r>
          </a:p>
          <a:p>
            <a:pPr algn="ctr"/>
            <a:r>
              <a:rPr lang="es-CO" dirty="0">
                <a:solidFill>
                  <a:schemeClr val="tx2">
                    <a:lumMod val="50000"/>
                  </a:schemeClr>
                </a:solidFill>
              </a:rPr>
              <a:t>Diciembre 2018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F336B27-E465-4244-8B68-3C3CF2EA1335}"/>
              </a:ext>
            </a:extLst>
          </p:cNvPr>
          <p:cNvSpPr txBox="1"/>
          <p:nvPr/>
        </p:nvSpPr>
        <p:spPr>
          <a:xfrm>
            <a:off x="2887614" y="2084799"/>
            <a:ext cx="1908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tx2">
                    <a:lumMod val="50000"/>
                  </a:schemeClr>
                </a:solidFill>
              </a:rPr>
              <a:t>OAPES</a:t>
            </a:r>
          </a:p>
          <a:p>
            <a:pPr algn="ctr"/>
            <a:r>
              <a:rPr lang="es-CO" dirty="0">
                <a:solidFill>
                  <a:schemeClr val="tx2">
                    <a:lumMod val="50000"/>
                  </a:schemeClr>
                </a:solidFill>
              </a:rPr>
              <a:t>Marzo-2018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78CA792-E196-4ED8-AC42-7038B9D9A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979" y="2996952"/>
            <a:ext cx="2400331" cy="2122032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6F0EB3D4-526E-4E17-9FA5-A992A87D1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619" y="3020795"/>
            <a:ext cx="2188360" cy="202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18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69731" y="1419752"/>
            <a:ext cx="107884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latin typeface="Century Gothic"/>
                <a:cs typeface="Century Gothic"/>
              </a:rPr>
              <a:t>Calificaciones</a:t>
            </a:r>
            <a:r>
              <a:rPr lang="es-CO" sz="2000" dirty="0">
                <a:latin typeface="Century Gothic"/>
                <a:cs typeface="Century Gothic"/>
              </a:rPr>
              <a:t> obtenidas por cada uno de los componentes que integran la política:</a:t>
            </a:r>
            <a:endParaRPr lang="es-ES" sz="2000" dirty="0">
              <a:latin typeface="Century Gothic"/>
              <a:cs typeface="Century Gothic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6969256-5343-46A9-A526-DCCBBDDDA428}"/>
              </a:ext>
            </a:extLst>
          </p:cNvPr>
          <p:cNvSpPr txBox="1"/>
          <p:nvPr/>
        </p:nvSpPr>
        <p:spPr>
          <a:xfrm>
            <a:off x="602713" y="256487"/>
            <a:ext cx="10863571" cy="954107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FFFFFF"/>
                </a:solidFill>
                <a:latin typeface="Century Gothic"/>
                <a:cs typeface="Century Gothic"/>
              </a:rPr>
              <a:t> Resultados Autodiagnóstico </a:t>
            </a:r>
          </a:p>
          <a:p>
            <a:pPr algn="ctr"/>
            <a:r>
              <a:rPr lang="es-ES" sz="2800" dirty="0">
                <a:solidFill>
                  <a:srgbClr val="FFFFFF"/>
                </a:solidFill>
                <a:latin typeface="Century Gothic"/>
                <a:cs typeface="Century Gothic"/>
              </a:rPr>
              <a:t>Política Planeación Institucional – mayo 2019        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38DC0B2-72CF-4CAD-8E3B-6C8F51122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" y="2492896"/>
            <a:ext cx="9896475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echa: pentágono 4">
            <a:extLst>
              <a:ext uri="{FF2B5EF4-FFF2-40B4-BE49-F238E27FC236}">
                <a16:creationId xmlns:a16="http://schemas.microsoft.com/office/drawing/2014/main" id="{49FC00AB-6C32-4866-BDED-BB917EE09C73}"/>
              </a:ext>
            </a:extLst>
          </p:cNvPr>
          <p:cNvSpPr/>
          <p:nvPr/>
        </p:nvSpPr>
        <p:spPr>
          <a:xfrm rot="5400000">
            <a:off x="8218582" y="888697"/>
            <a:ext cx="4862113" cy="3084723"/>
          </a:xfrm>
          <a:prstGeom prst="homePlate">
            <a:avLst>
              <a:gd name="adj" fmla="val 43296"/>
            </a:avLst>
          </a:prstGeom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A28203F-5191-42DF-93DF-BB492C6E65B8}"/>
              </a:ext>
            </a:extLst>
          </p:cNvPr>
          <p:cNvSpPr txBox="1"/>
          <p:nvPr/>
        </p:nvSpPr>
        <p:spPr>
          <a:xfrm>
            <a:off x="265298" y="317432"/>
            <a:ext cx="8960385" cy="152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9333" dirty="0">
                <a:solidFill>
                  <a:schemeClr val="accent6">
                    <a:lumMod val="75000"/>
                  </a:schemeClr>
                </a:solidFill>
              </a:rPr>
              <a:t>ACTIVIDADES</a:t>
            </a:r>
            <a:endParaRPr lang="es-CO" sz="9333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3B75A55-E05E-4991-B88E-37DC90BA308F}"/>
              </a:ext>
            </a:extLst>
          </p:cNvPr>
          <p:cNvSpPr txBox="1"/>
          <p:nvPr/>
        </p:nvSpPr>
        <p:spPr>
          <a:xfrm>
            <a:off x="9048519" y="2165018"/>
            <a:ext cx="3231615" cy="9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933" b="1" dirty="0">
                <a:solidFill>
                  <a:schemeClr val="bg1"/>
                </a:solidFill>
                <a:latin typeface="Work Sans SemiBold" panose="020B0604020202020204" charset="0"/>
              </a:rPr>
              <a:t>PLANEACIÓN</a:t>
            </a:r>
          </a:p>
          <a:p>
            <a:pPr algn="ctr"/>
            <a:r>
              <a:rPr lang="es-419" sz="2933" b="1" dirty="0">
                <a:solidFill>
                  <a:schemeClr val="bg1"/>
                </a:solidFill>
                <a:latin typeface="Work Sans SemiBold" panose="020B0604020202020204" charset="0"/>
              </a:rPr>
              <a:t>INSTITUCIONAL</a:t>
            </a:r>
            <a:endParaRPr lang="es-CO" sz="2933" b="1" dirty="0">
              <a:solidFill>
                <a:schemeClr val="bg1"/>
              </a:solidFill>
              <a:latin typeface="Work Sans SemiBold" panose="020B060402020202020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54DA456-968A-4789-991D-FA3C4208FF55}"/>
              </a:ext>
            </a:extLst>
          </p:cNvPr>
          <p:cNvSpPr/>
          <p:nvPr/>
        </p:nvSpPr>
        <p:spPr>
          <a:xfrm>
            <a:off x="10338443" y="875950"/>
            <a:ext cx="660758" cy="1118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sz="6667" b="1" dirty="0">
                <a:solidFill>
                  <a:schemeClr val="bg1"/>
                </a:solidFill>
                <a:latin typeface="Work Sans" panose="020B0604020202020204" charset="0"/>
              </a:rPr>
              <a:t>1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D54E12A-B462-4F43-B994-8FAAADDD8912}"/>
              </a:ext>
            </a:extLst>
          </p:cNvPr>
          <p:cNvSpPr txBox="1"/>
          <p:nvPr/>
        </p:nvSpPr>
        <p:spPr>
          <a:xfrm>
            <a:off x="9283545" y="5011341"/>
            <a:ext cx="2761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/>
              <a:t>Actividades a desarrollar para dar cumplimiento a los lineamientos de </a:t>
            </a:r>
            <a:r>
              <a:rPr lang="es-419" dirty="0" err="1"/>
              <a:t>MiPG</a:t>
            </a:r>
            <a:endParaRPr lang="es-CO" dirty="0"/>
          </a:p>
        </p:txBody>
      </p:sp>
      <p:grpSp>
        <p:nvGrpSpPr>
          <p:cNvPr id="51" name="Grupo 50">
            <a:extLst>
              <a:ext uri="{FF2B5EF4-FFF2-40B4-BE49-F238E27FC236}">
                <a16:creationId xmlns:a16="http://schemas.microsoft.com/office/drawing/2014/main" id="{BA301436-2233-45A7-97D3-0746B49F9EE0}"/>
              </a:ext>
            </a:extLst>
          </p:cNvPr>
          <p:cNvGrpSpPr/>
          <p:nvPr/>
        </p:nvGrpSpPr>
        <p:grpSpPr>
          <a:xfrm>
            <a:off x="1194409" y="1867384"/>
            <a:ext cx="295827" cy="472865"/>
            <a:chOff x="1099973" y="2387020"/>
            <a:chExt cx="305067" cy="627127"/>
          </a:xfrm>
        </p:grpSpPr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19302EF5-8AD4-4E20-ACA9-A0013E498426}"/>
                </a:ext>
              </a:extLst>
            </p:cNvPr>
            <p:cNvGrpSpPr/>
            <p:nvPr/>
          </p:nvGrpSpPr>
          <p:grpSpPr>
            <a:xfrm>
              <a:off x="1099973" y="2387020"/>
              <a:ext cx="301274" cy="184730"/>
              <a:chOff x="1738515" y="3283248"/>
              <a:chExt cx="1441168" cy="730294"/>
            </a:xfrm>
          </p:grpSpPr>
          <p:cxnSp>
            <p:nvCxnSpPr>
              <p:cNvPr id="34" name="Conector recto 33">
                <a:extLst>
                  <a:ext uri="{FF2B5EF4-FFF2-40B4-BE49-F238E27FC236}">
                    <a16:creationId xmlns:a16="http://schemas.microsoft.com/office/drawing/2014/main" id="{36BEED01-A8D2-4AFC-AE99-5D55900269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8515" y="3283248"/>
                <a:ext cx="730295" cy="730294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Conector recto 34">
                <a:extLst>
                  <a:ext uri="{FF2B5EF4-FFF2-40B4-BE49-F238E27FC236}">
                    <a16:creationId xmlns:a16="http://schemas.microsoft.com/office/drawing/2014/main" id="{780FAA74-DF99-466C-9394-3DABB58AFAC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61663" y="3283248"/>
                <a:ext cx="718020" cy="730294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upo 41">
              <a:extLst>
                <a:ext uri="{FF2B5EF4-FFF2-40B4-BE49-F238E27FC236}">
                  <a16:creationId xmlns:a16="http://schemas.microsoft.com/office/drawing/2014/main" id="{DD2B8AE3-2E53-443F-AF81-15562363C68B}"/>
                </a:ext>
              </a:extLst>
            </p:cNvPr>
            <p:cNvGrpSpPr/>
            <p:nvPr/>
          </p:nvGrpSpPr>
          <p:grpSpPr>
            <a:xfrm>
              <a:off x="1103766" y="2534071"/>
              <a:ext cx="301274" cy="184730"/>
              <a:chOff x="1738515" y="2901999"/>
              <a:chExt cx="1441168" cy="730294"/>
            </a:xfrm>
          </p:grpSpPr>
          <p:cxnSp>
            <p:nvCxnSpPr>
              <p:cNvPr id="43" name="Conector recto 42">
                <a:extLst>
                  <a:ext uri="{FF2B5EF4-FFF2-40B4-BE49-F238E27FC236}">
                    <a16:creationId xmlns:a16="http://schemas.microsoft.com/office/drawing/2014/main" id="{812DCB9B-6CD4-40D6-A7A5-B9E1C7C955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8515" y="2901999"/>
                <a:ext cx="730295" cy="730294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Conector recto 43">
                <a:extLst>
                  <a:ext uri="{FF2B5EF4-FFF2-40B4-BE49-F238E27FC236}">
                    <a16:creationId xmlns:a16="http://schemas.microsoft.com/office/drawing/2014/main" id="{AF00EFEA-BBB5-4C86-89C5-EFA10B7DEE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61661" y="2901999"/>
                <a:ext cx="718022" cy="730294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id="{17286859-D641-4A71-84FB-8BD4AC4DF1F7}"/>
                </a:ext>
              </a:extLst>
            </p:cNvPr>
            <p:cNvGrpSpPr/>
            <p:nvPr/>
          </p:nvGrpSpPr>
          <p:grpSpPr>
            <a:xfrm>
              <a:off x="1102878" y="2829413"/>
              <a:ext cx="296512" cy="184734"/>
              <a:chOff x="1809642" y="2123198"/>
              <a:chExt cx="1418390" cy="730308"/>
            </a:xfrm>
          </p:grpSpPr>
          <p:cxnSp>
            <p:nvCxnSpPr>
              <p:cNvPr id="46" name="Conector recto 45">
                <a:extLst>
                  <a:ext uri="{FF2B5EF4-FFF2-40B4-BE49-F238E27FC236}">
                    <a16:creationId xmlns:a16="http://schemas.microsoft.com/office/drawing/2014/main" id="{94ECD772-38D3-4E06-8AF6-71B114288D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09642" y="2123211"/>
                <a:ext cx="730295" cy="730295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Conector recto 46">
                <a:extLst>
                  <a:ext uri="{FF2B5EF4-FFF2-40B4-BE49-F238E27FC236}">
                    <a16:creationId xmlns:a16="http://schemas.microsoft.com/office/drawing/2014/main" id="{98F22B6C-7F68-46B2-84D2-65382A78200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10010" y="2123198"/>
                <a:ext cx="718022" cy="730294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upo 47">
              <a:extLst>
                <a:ext uri="{FF2B5EF4-FFF2-40B4-BE49-F238E27FC236}">
                  <a16:creationId xmlns:a16="http://schemas.microsoft.com/office/drawing/2014/main" id="{C5CC657B-2633-4FFD-827C-196D0B8AA3B4}"/>
                </a:ext>
              </a:extLst>
            </p:cNvPr>
            <p:cNvGrpSpPr/>
            <p:nvPr/>
          </p:nvGrpSpPr>
          <p:grpSpPr>
            <a:xfrm>
              <a:off x="1104353" y="2681106"/>
              <a:ext cx="298893" cy="184738"/>
              <a:chOff x="1789379" y="2520629"/>
              <a:chExt cx="1429778" cy="730322"/>
            </a:xfrm>
          </p:grpSpPr>
          <p:cxnSp>
            <p:nvCxnSpPr>
              <p:cNvPr id="49" name="Conector recto 48">
                <a:extLst>
                  <a:ext uri="{FF2B5EF4-FFF2-40B4-BE49-F238E27FC236}">
                    <a16:creationId xmlns:a16="http://schemas.microsoft.com/office/drawing/2014/main" id="{9D003063-495D-48BE-87F7-4D77CFBDA0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9379" y="2520629"/>
                <a:ext cx="730293" cy="730287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Conector recto 49">
                <a:extLst>
                  <a:ext uri="{FF2B5EF4-FFF2-40B4-BE49-F238E27FC236}">
                    <a16:creationId xmlns:a16="http://schemas.microsoft.com/office/drawing/2014/main" id="{E774C6DF-8B20-481C-BC0E-629F250C902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01137" y="2520657"/>
                <a:ext cx="718020" cy="730294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223F9EAE-FE5E-4B17-B1DF-93688E0117B2}"/>
              </a:ext>
            </a:extLst>
          </p:cNvPr>
          <p:cNvGrpSpPr/>
          <p:nvPr/>
        </p:nvGrpSpPr>
        <p:grpSpPr>
          <a:xfrm>
            <a:off x="7127360" y="1852694"/>
            <a:ext cx="295827" cy="472865"/>
            <a:chOff x="1099973" y="2387020"/>
            <a:chExt cx="305067" cy="627127"/>
          </a:xfrm>
        </p:grpSpPr>
        <p:grpSp>
          <p:nvGrpSpPr>
            <p:cNvPr id="53" name="Grupo 52">
              <a:extLst>
                <a:ext uri="{FF2B5EF4-FFF2-40B4-BE49-F238E27FC236}">
                  <a16:creationId xmlns:a16="http://schemas.microsoft.com/office/drawing/2014/main" id="{A840418B-F751-44FA-AF77-3F800D2714C9}"/>
                </a:ext>
              </a:extLst>
            </p:cNvPr>
            <p:cNvGrpSpPr/>
            <p:nvPr/>
          </p:nvGrpSpPr>
          <p:grpSpPr>
            <a:xfrm>
              <a:off x="1099973" y="2387020"/>
              <a:ext cx="301274" cy="184730"/>
              <a:chOff x="1738515" y="3283248"/>
              <a:chExt cx="1441168" cy="730294"/>
            </a:xfrm>
          </p:grpSpPr>
          <p:cxnSp>
            <p:nvCxnSpPr>
              <p:cNvPr id="63" name="Conector recto 62">
                <a:extLst>
                  <a:ext uri="{FF2B5EF4-FFF2-40B4-BE49-F238E27FC236}">
                    <a16:creationId xmlns:a16="http://schemas.microsoft.com/office/drawing/2014/main" id="{6B5FC9F4-F029-4A4F-914D-F194D8DED0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8515" y="3283248"/>
                <a:ext cx="730295" cy="730294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Conector recto 63">
                <a:extLst>
                  <a:ext uri="{FF2B5EF4-FFF2-40B4-BE49-F238E27FC236}">
                    <a16:creationId xmlns:a16="http://schemas.microsoft.com/office/drawing/2014/main" id="{A48D7977-E946-4C78-BA63-7D8117EB63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61663" y="3283248"/>
                <a:ext cx="718020" cy="730294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id="{CB468EB4-C829-4AA0-8384-B9C142F67542}"/>
                </a:ext>
              </a:extLst>
            </p:cNvPr>
            <p:cNvGrpSpPr/>
            <p:nvPr/>
          </p:nvGrpSpPr>
          <p:grpSpPr>
            <a:xfrm>
              <a:off x="1103766" y="2534071"/>
              <a:ext cx="301274" cy="184730"/>
              <a:chOff x="1738515" y="2901999"/>
              <a:chExt cx="1441168" cy="730294"/>
            </a:xfrm>
          </p:grpSpPr>
          <p:cxnSp>
            <p:nvCxnSpPr>
              <p:cNvPr id="61" name="Conector recto 60">
                <a:extLst>
                  <a:ext uri="{FF2B5EF4-FFF2-40B4-BE49-F238E27FC236}">
                    <a16:creationId xmlns:a16="http://schemas.microsoft.com/office/drawing/2014/main" id="{1635DD2F-7E39-4313-AB3C-1D7D2AE565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8515" y="2901999"/>
                <a:ext cx="730295" cy="730294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Conector recto 61">
                <a:extLst>
                  <a:ext uri="{FF2B5EF4-FFF2-40B4-BE49-F238E27FC236}">
                    <a16:creationId xmlns:a16="http://schemas.microsoft.com/office/drawing/2014/main" id="{4033F8E8-7BA7-41CE-BD98-8EE665C74B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61661" y="2901999"/>
                <a:ext cx="718022" cy="730294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upo 54">
              <a:extLst>
                <a:ext uri="{FF2B5EF4-FFF2-40B4-BE49-F238E27FC236}">
                  <a16:creationId xmlns:a16="http://schemas.microsoft.com/office/drawing/2014/main" id="{2CEB03E6-00A4-42D0-BFE3-C1E5339F3D59}"/>
                </a:ext>
              </a:extLst>
            </p:cNvPr>
            <p:cNvGrpSpPr/>
            <p:nvPr/>
          </p:nvGrpSpPr>
          <p:grpSpPr>
            <a:xfrm>
              <a:off x="1102878" y="2829413"/>
              <a:ext cx="296512" cy="184734"/>
              <a:chOff x="1809642" y="2123198"/>
              <a:chExt cx="1418390" cy="730308"/>
            </a:xfrm>
          </p:grpSpPr>
          <p:cxnSp>
            <p:nvCxnSpPr>
              <p:cNvPr id="59" name="Conector recto 58">
                <a:extLst>
                  <a:ext uri="{FF2B5EF4-FFF2-40B4-BE49-F238E27FC236}">
                    <a16:creationId xmlns:a16="http://schemas.microsoft.com/office/drawing/2014/main" id="{98EFF1BB-5BD8-4858-BD7C-8D66C4F3CF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09642" y="2123211"/>
                <a:ext cx="730295" cy="730295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Conector recto 59">
                <a:extLst>
                  <a:ext uri="{FF2B5EF4-FFF2-40B4-BE49-F238E27FC236}">
                    <a16:creationId xmlns:a16="http://schemas.microsoft.com/office/drawing/2014/main" id="{0DD5D720-83C1-496C-A95F-E9BC4708D01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10010" y="2123198"/>
                <a:ext cx="718022" cy="730294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upo 55">
              <a:extLst>
                <a:ext uri="{FF2B5EF4-FFF2-40B4-BE49-F238E27FC236}">
                  <a16:creationId xmlns:a16="http://schemas.microsoft.com/office/drawing/2014/main" id="{AEF6312F-3D7F-4FF9-B7A9-D5E2EDD3B77F}"/>
                </a:ext>
              </a:extLst>
            </p:cNvPr>
            <p:cNvGrpSpPr/>
            <p:nvPr/>
          </p:nvGrpSpPr>
          <p:grpSpPr>
            <a:xfrm>
              <a:off x="1104353" y="2681106"/>
              <a:ext cx="298893" cy="184738"/>
              <a:chOff x="1789379" y="2520629"/>
              <a:chExt cx="1429778" cy="730322"/>
            </a:xfrm>
          </p:grpSpPr>
          <p:cxnSp>
            <p:nvCxnSpPr>
              <p:cNvPr id="57" name="Conector recto 56">
                <a:extLst>
                  <a:ext uri="{FF2B5EF4-FFF2-40B4-BE49-F238E27FC236}">
                    <a16:creationId xmlns:a16="http://schemas.microsoft.com/office/drawing/2014/main" id="{3F94BDC5-798D-45E7-A35A-4B8D92E840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9379" y="2520629"/>
                <a:ext cx="730293" cy="730287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Conector recto 57">
                <a:extLst>
                  <a:ext uri="{FF2B5EF4-FFF2-40B4-BE49-F238E27FC236}">
                    <a16:creationId xmlns:a16="http://schemas.microsoft.com/office/drawing/2014/main" id="{51282566-A599-482C-A39E-900B5E3686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01137" y="2520657"/>
                <a:ext cx="718020" cy="730294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5" name="Grupo 64">
            <a:extLst>
              <a:ext uri="{FF2B5EF4-FFF2-40B4-BE49-F238E27FC236}">
                <a16:creationId xmlns:a16="http://schemas.microsoft.com/office/drawing/2014/main" id="{2ACABB23-0538-46A5-9B81-8D87EF2D93B5}"/>
              </a:ext>
            </a:extLst>
          </p:cNvPr>
          <p:cNvGrpSpPr/>
          <p:nvPr/>
        </p:nvGrpSpPr>
        <p:grpSpPr>
          <a:xfrm>
            <a:off x="4153901" y="1867381"/>
            <a:ext cx="295827" cy="472865"/>
            <a:chOff x="1099973" y="2387020"/>
            <a:chExt cx="305067" cy="627127"/>
          </a:xfrm>
        </p:grpSpPr>
        <p:grpSp>
          <p:nvGrpSpPr>
            <p:cNvPr id="66" name="Grupo 65">
              <a:extLst>
                <a:ext uri="{FF2B5EF4-FFF2-40B4-BE49-F238E27FC236}">
                  <a16:creationId xmlns:a16="http://schemas.microsoft.com/office/drawing/2014/main" id="{D4B2E5BA-FDD2-469F-B926-80476442E688}"/>
                </a:ext>
              </a:extLst>
            </p:cNvPr>
            <p:cNvGrpSpPr/>
            <p:nvPr/>
          </p:nvGrpSpPr>
          <p:grpSpPr>
            <a:xfrm>
              <a:off x="1099973" y="2387020"/>
              <a:ext cx="301274" cy="184730"/>
              <a:chOff x="1738515" y="3283248"/>
              <a:chExt cx="1441168" cy="730294"/>
            </a:xfrm>
          </p:grpSpPr>
          <p:cxnSp>
            <p:nvCxnSpPr>
              <p:cNvPr id="76" name="Conector recto 75">
                <a:extLst>
                  <a:ext uri="{FF2B5EF4-FFF2-40B4-BE49-F238E27FC236}">
                    <a16:creationId xmlns:a16="http://schemas.microsoft.com/office/drawing/2014/main" id="{A12615F0-15B1-4B9B-80B7-86AF068566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8515" y="3283248"/>
                <a:ext cx="730295" cy="730294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Conector recto 76">
                <a:extLst>
                  <a:ext uri="{FF2B5EF4-FFF2-40B4-BE49-F238E27FC236}">
                    <a16:creationId xmlns:a16="http://schemas.microsoft.com/office/drawing/2014/main" id="{64BCEF71-24E5-4A9E-B137-415D362FE7D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61663" y="3283248"/>
                <a:ext cx="718020" cy="730294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upo 66">
              <a:extLst>
                <a:ext uri="{FF2B5EF4-FFF2-40B4-BE49-F238E27FC236}">
                  <a16:creationId xmlns:a16="http://schemas.microsoft.com/office/drawing/2014/main" id="{BDC1F7B4-F959-41C1-960D-9FB478125276}"/>
                </a:ext>
              </a:extLst>
            </p:cNvPr>
            <p:cNvGrpSpPr/>
            <p:nvPr/>
          </p:nvGrpSpPr>
          <p:grpSpPr>
            <a:xfrm>
              <a:off x="1103766" y="2534071"/>
              <a:ext cx="301274" cy="184730"/>
              <a:chOff x="1738515" y="2901999"/>
              <a:chExt cx="1441168" cy="730294"/>
            </a:xfrm>
          </p:grpSpPr>
          <p:cxnSp>
            <p:nvCxnSpPr>
              <p:cNvPr id="74" name="Conector recto 73">
                <a:extLst>
                  <a:ext uri="{FF2B5EF4-FFF2-40B4-BE49-F238E27FC236}">
                    <a16:creationId xmlns:a16="http://schemas.microsoft.com/office/drawing/2014/main" id="{67B463BF-E061-447B-8FFF-62D662C517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8515" y="2901999"/>
                <a:ext cx="730295" cy="730294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Conector recto 74">
                <a:extLst>
                  <a:ext uri="{FF2B5EF4-FFF2-40B4-BE49-F238E27FC236}">
                    <a16:creationId xmlns:a16="http://schemas.microsoft.com/office/drawing/2014/main" id="{14776D0D-222F-4017-B5D3-82546398EC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61661" y="2901999"/>
                <a:ext cx="718022" cy="730294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upo 67">
              <a:extLst>
                <a:ext uri="{FF2B5EF4-FFF2-40B4-BE49-F238E27FC236}">
                  <a16:creationId xmlns:a16="http://schemas.microsoft.com/office/drawing/2014/main" id="{A3BF4FE7-E267-446F-9080-8DB3A4E8EAB0}"/>
                </a:ext>
              </a:extLst>
            </p:cNvPr>
            <p:cNvGrpSpPr/>
            <p:nvPr/>
          </p:nvGrpSpPr>
          <p:grpSpPr>
            <a:xfrm>
              <a:off x="1102878" y="2829413"/>
              <a:ext cx="296512" cy="184734"/>
              <a:chOff x="1809642" y="2123198"/>
              <a:chExt cx="1418390" cy="730308"/>
            </a:xfrm>
          </p:grpSpPr>
          <p:cxnSp>
            <p:nvCxnSpPr>
              <p:cNvPr id="72" name="Conector recto 71">
                <a:extLst>
                  <a:ext uri="{FF2B5EF4-FFF2-40B4-BE49-F238E27FC236}">
                    <a16:creationId xmlns:a16="http://schemas.microsoft.com/office/drawing/2014/main" id="{2DD9AAC8-2236-4141-92CD-151482313A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09642" y="2123211"/>
                <a:ext cx="730295" cy="730295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Conector recto 72">
                <a:extLst>
                  <a:ext uri="{FF2B5EF4-FFF2-40B4-BE49-F238E27FC236}">
                    <a16:creationId xmlns:a16="http://schemas.microsoft.com/office/drawing/2014/main" id="{3CD97182-78B5-4A36-AC98-151F63C544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10010" y="2123198"/>
                <a:ext cx="718022" cy="730294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upo 68">
              <a:extLst>
                <a:ext uri="{FF2B5EF4-FFF2-40B4-BE49-F238E27FC236}">
                  <a16:creationId xmlns:a16="http://schemas.microsoft.com/office/drawing/2014/main" id="{96607F10-A784-4F11-BAB8-339AA058F039}"/>
                </a:ext>
              </a:extLst>
            </p:cNvPr>
            <p:cNvGrpSpPr/>
            <p:nvPr/>
          </p:nvGrpSpPr>
          <p:grpSpPr>
            <a:xfrm>
              <a:off x="1104353" y="2681106"/>
              <a:ext cx="298893" cy="184738"/>
              <a:chOff x="1789379" y="2520629"/>
              <a:chExt cx="1429778" cy="730322"/>
            </a:xfrm>
          </p:grpSpPr>
          <p:cxnSp>
            <p:nvCxnSpPr>
              <p:cNvPr id="70" name="Conector recto 69">
                <a:extLst>
                  <a:ext uri="{FF2B5EF4-FFF2-40B4-BE49-F238E27FC236}">
                    <a16:creationId xmlns:a16="http://schemas.microsoft.com/office/drawing/2014/main" id="{6B856405-F913-484C-A3DA-D570C1B3C3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9379" y="2520629"/>
                <a:ext cx="730293" cy="730287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Conector recto 70">
                <a:extLst>
                  <a:ext uri="{FF2B5EF4-FFF2-40B4-BE49-F238E27FC236}">
                    <a16:creationId xmlns:a16="http://schemas.microsoft.com/office/drawing/2014/main" id="{277165FF-1B59-4CC6-A923-2063960E0AF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01137" y="2520657"/>
                <a:ext cx="718020" cy="730294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91" name="Rectángulo 90">
            <a:extLst>
              <a:ext uri="{FF2B5EF4-FFF2-40B4-BE49-F238E27FC236}">
                <a16:creationId xmlns:a16="http://schemas.microsoft.com/office/drawing/2014/main" id="{57AD62AB-D843-4E49-B081-8CFECF74F6AA}"/>
              </a:ext>
            </a:extLst>
          </p:cNvPr>
          <p:cNvSpPr/>
          <p:nvPr/>
        </p:nvSpPr>
        <p:spPr>
          <a:xfrm>
            <a:off x="226687" y="2464477"/>
            <a:ext cx="2277652" cy="42650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419" dirty="0"/>
          </a:p>
          <a:p>
            <a:pPr algn="ctr"/>
            <a:r>
              <a:rPr lang="es-419" sz="1533" dirty="0">
                <a:solidFill>
                  <a:schemeClr val="accent6">
                    <a:lumMod val="75000"/>
                  </a:schemeClr>
                </a:solidFill>
                <a:latin typeface="Work Sans" panose="020B0604020202020204" charset="0"/>
              </a:rPr>
              <a:t>a. </a:t>
            </a:r>
            <a:r>
              <a:rPr lang="es-419" sz="1533" dirty="0">
                <a:solidFill>
                  <a:srgbClr val="00B050"/>
                </a:solidFill>
                <a:latin typeface="Work Sans" panose="020B0604020202020204" charset="0"/>
              </a:rPr>
              <a:t>Formalización de metodología</a:t>
            </a:r>
          </a:p>
          <a:p>
            <a:pPr marL="457189" indent="-457189" algn="ctr">
              <a:buAutoNum type="alphaLcPeriod"/>
            </a:pPr>
            <a:endParaRPr lang="es-419" sz="933" dirty="0">
              <a:latin typeface="Work Sans" panose="020B0604020202020204" charset="0"/>
            </a:endParaRPr>
          </a:p>
          <a:p>
            <a:pPr algn="ctr"/>
            <a:r>
              <a:rPr lang="es-419" sz="1533" dirty="0">
                <a:highlight>
                  <a:srgbClr val="00FFFF"/>
                </a:highlight>
                <a:latin typeface="Work Sans" panose="020B0604020202020204" charset="0"/>
              </a:rPr>
              <a:t>b. Aplicación de  metodología y entrega de información para los ejercicios de planeación estratégica</a:t>
            </a:r>
            <a:endParaRPr lang="es-CO" sz="1533" dirty="0">
              <a:highlight>
                <a:srgbClr val="00FFFF"/>
              </a:highlight>
              <a:latin typeface="Work Sans" panose="020B0604020202020204" charset="0"/>
            </a:endParaRPr>
          </a:p>
        </p:txBody>
      </p:sp>
      <p:sp>
        <p:nvSpPr>
          <p:cNvPr id="92" name="Rectángulo 91">
            <a:extLst>
              <a:ext uri="{FF2B5EF4-FFF2-40B4-BE49-F238E27FC236}">
                <a16:creationId xmlns:a16="http://schemas.microsoft.com/office/drawing/2014/main" id="{83C378D4-D21E-4F31-BF79-51C8C8CF39C6}"/>
              </a:ext>
            </a:extLst>
          </p:cNvPr>
          <p:cNvSpPr/>
          <p:nvPr/>
        </p:nvSpPr>
        <p:spPr>
          <a:xfrm>
            <a:off x="201291" y="2650230"/>
            <a:ext cx="2328443" cy="625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419" sz="1733" b="1" dirty="0">
                <a:latin typeface="Work Sans" panose="020B0604020202020204" charset="0"/>
              </a:rPr>
              <a:t>CAPACIDADES Y ENTORNOS</a:t>
            </a:r>
          </a:p>
        </p:txBody>
      </p:sp>
      <p:pic>
        <p:nvPicPr>
          <p:cNvPr id="94" name="Gráfico 93" descr="Diagrama de Venn">
            <a:extLst>
              <a:ext uri="{FF2B5EF4-FFF2-40B4-BE49-F238E27FC236}">
                <a16:creationId xmlns:a16="http://schemas.microsoft.com/office/drawing/2014/main" id="{F5FB36BB-C618-4254-9E76-2B567780C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8383" y="5793768"/>
            <a:ext cx="939963" cy="939963"/>
          </a:xfrm>
          <a:prstGeom prst="rect">
            <a:avLst/>
          </a:prstGeom>
        </p:spPr>
      </p:pic>
      <p:grpSp>
        <p:nvGrpSpPr>
          <p:cNvPr id="98" name="Grupo 97">
            <a:extLst>
              <a:ext uri="{FF2B5EF4-FFF2-40B4-BE49-F238E27FC236}">
                <a16:creationId xmlns:a16="http://schemas.microsoft.com/office/drawing/2014/main" id="{321205C6-0E43-4BED-87EE-2B63857CCD30}"/>
              </a:ext>
            </a:extLst>
          </p:cNvPr>
          <p:cNvGrpSpPr/>
          <p:nvPr/>
        </p:nvGrpSpPr>
        <p:grpSpPr>
          <a:xfrm>
            <a:off x="3004344" y="2461416"/>
            <a:ext cx="2594945" cy="4275475"/>
            <a:chOff x="2072633" y="2098721"/>
            <a:chExt cx="1946209" cy="2943925"/>
          </a:xfrm>
        </p:grpSpPr>
        <p:sp>
          <p:nvSpPr>
            <p:cNvPr id="95" name="Rectángulo 94">
              <a:extLst>
                <a:ext uri="{FF2B5EF4-FFF2-40B4-BE49-F238E27FC236}">
                  <a16:creationId xmlns:a16="http://schemas.microsoft.com/office/drawing/2014/main" id="{D5B9440B-0F07-4CFB-8101-1A27C97C3CCE}"/>
                </a:ext>
              </a:extLst>
            </p:cNvPr>
            <p:cNvSpPr/>
            <p:nvPr/>
          </p:nvSpPr>
          <p:spPr>
            <a:xfrm>
              <a:off x="2174234" y="2098721"/>
              <a:ext cx="1770083" cy="294392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419" sz="1600" dirty="0">
                <a:latin typeface="Work Sans" panose="020B0604020202020204" charset="0"/>
              </a:endParaRPr>
            </a:p>
            <a:p>
              <a:pPr algn="ctr"/>
              <a:r>
                <a:rPr lang="es-419" sz="1533" dirty="0">
                  <a:highlight>
                    <a:srgbClr val="FFFF00"/>
                  </a:highlight>
                  <a:latin typeface="Work Sans" panose="020B0604020202020204" charset="0"/>
                </a:rPr>
                <a:t>Proveer en los ejercicios de planeación estratégica las evidencias de autoevaluación y resultados de auditorías internas y externas</a:t>
              </a:r>
            </a:p>
          </p:txBody>
        </p:sp>
        <p:sp>
          <p:nvSpPr>
            <p:cNvPr id="96" name="Rectángulo 95">
              <a:extLst>
                <a:ext uri="{FF2B5EF4-FFF2-40B4-BE49-F238E27FC236}">
                  <a16:creationId xmlns:a16="http://schemas.microsoft.com/office/drawing/2014/main" id="{2810B332-8AAA-49A3-9968-BA2D46394B20}"/>
                </a:ext>
              </a:extLst>
            </p:cNvPr>
            <p:cNvSpPr/>
            <p:nvPr/>
          </p:nvSpPr>
          <p:spPr>
            <a:xfrm>
              <a:off x="2072633" y="2155637"/>
              <a:ext cx="1946209" cy="5721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419" sz="1600" b="1" dirty="0">
                  <a:latin typeface="Work Sans" panose="020B0604020202020204" charset="0"/>
                </a:rPr>
                <a:t>TOMA DE DECISIONES </a:t>
              </a:r>
            </a:p>
            <a:p>
              <a:pPr algn="ctr"/>
              <a:r>
                <a:rPr lang="es-419" sz="1600" b="1" dirty="0">
                  <a:latin typeface="Work Sans" panose="020B0604020202020204" charset="0"/>
                </a:rPr>
                <a:t>BASADA EN EVIDENCIAS</a:t>
              </a:r>
            </a:p>
          </p:txBody>
        </p:sp>
      </p:grpSp>
      <p:sp>
        <p:nvSpPr>
          <p:cNvPr id="97" name="Rectángulo 96">
            <a:extLst>
              <a:ext uri="{FF2B5EF4-FFF2-40B4-BE49-F238E27FC236}">
                <a16:creationId xmlns:a16="http://schemas.microsoft.com/office/drawing/2014/main" id="{B43A617F-0E8C-46D2-92FC-21BA7AA0DEBA}"/>
              </a:ext>
            </a:extLst>
          </p:cNvPr>
          <p:cNvSpPr/>
          <p:nvPr/>
        </p:nvSpPr>
        <p:spPr>
          <a:xfrm>
            <a:off x="6116981" y="2461416"/>
            <a:ext cx="2360111" cy="42754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419" sz="1600" dirty="0">
              <a:latin typeface="Work Sans" panose="020B0604020202020204" charset="0"/>
            </a:endParaRPr>
          </a:p>
          <a:p>
            <a:pPr algn="ctr"/>
            <a:r>
              <a:rPr lang="es-419" sz="1533" dirty="0">
                <a:highlight>
                  <a:srgbClr val="00FFFF"/>
                </a:highlight>
                <a:latin typeface="Work Sans" panose="020B0604020202020204" charset="0"/>
              </a:rPr>
              <a:t>Optimizar el uso de los recursos</a:t>
            </a:r>
            <a:r>
              <a:rPr lang="es-CO" sz="1533" dirty="0">
                <a:highlight>
                  <a:srgbClr val="00FFFF"/>
                </a:highlight>
                <a:latin typeface="Work Sans" panose="020B0604020202020204" charset="0"/>
              </a:rPr>
              <a:t>, el desarrollo de los procesos y la asignación del talento humano, de acuerdo con las prioridades de los planes</a:t>
            </a:r>
            <a:r>
              <a:rPr lang="es-419" sz="1533" dirty="0">
                <a:highlight>
                  <a:srgbClr val="00FFFF"/>
                </a:highlight>
                <a:latin typeface="Work Sans" panose="020B0604020202020204" charset="0"/>
              </a:rPr>
              <a:t> </a:t>
            </a:r>
          </a:p>
        </p:txBody>
      </p:sp>
      <p:sp>
        <p:nvSpPr>
          <p:cNvPr id="100" name="Rectángulo 99">
            <a:extLst>
              <a:ext uri="{FF2B5EF4-FFF2-40B4-BE49-F238E27FC236}">
                <a16:creationId xmlns:a16="http://schemas.microsoft.com/office/drawing/2014/main" id="{DEB2D28E-5F44-4AD0-BDA9-B7C236062129}"/>
              </a:ext>
            </a:extLst>
          </p:cNvPr>
          <p:cNvSpPr/>
          <p:nvPr/>
        </p:nvSpPr>
        <p:spPr>
          <a:xfrm>
            <a:off x="6111052" y="2535108"/>
            <a:ext cx="23284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419" sz="1600" b="1" dirty="0">
                <a:latin typeface="Work Sans" panose="020B0604020202020204" charset="0"/>
              </a:rPr>
              <a:t>OPTIMIZAR EL USO DE LOS RECURSOS, PROCESOS Y GTH</a:t>
            </a:r>
          </a:p>
        </p:txBody>
      </p:sp>
      <p:pic>
        <p:nvPicPr>
          <p:cNvPr id="103" name="Gráfico 102" descr="Lista de comprobación">
            <a:extLst>
              <a:ext uri="{FF2B5EF4-FFF2-40B4-BE49-F238E27FC236}">
                <a16:creationId xmlns:a16="http://schemas.microsoft.com/office/drawing/2014/main" id="{4DB54D36-C608-4514-A768-64E4AFFF61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70846" y="5852847"/>
            <a:ext cx="891445" cy="891445"/>
          </a:xfrm>
          <a:prstGeom prst="rect">
            <a:avLst/>
          </a:prstGeom>
        </p:spPr>
      </p:pic>
      <p:pic>
        <p:nvPicPr>
          <p:cNvPr id="105" name="Gráfico 104" descr="Círculos con flechas">
            <a:extLst>
              <a:ext uri="{FF2B5EF4-FFF2-40B4-BE49-F238E27FC236}">
                <a16:creationId xmlns:a16="http://schemas.microsoft.com/office/drawing/2014/main" id="{D6A7A2FD-DCF7-4A90-A02E-740DB115C4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28703" y="5717440"/>
            <a:ext cx="1093141" cy="109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15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4F7C26A3-6309-4346-9362-F81C53181593}"/>
              </a:ext>
            </a:extLst>
          </p:cNvPr>
          <p:cNvSpPr/>
          <p:nvPr/>
        </p:nvSpPr>
        <p:spPr>
          <a:xfrm>
            <a:off x="-12700" y="5876925"/>
            <a:ext cx="12217400" cy="981075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400" dirty="0"/>
          </a:p>
        </p:txBody>
      </p:sp>
      <p:sp>
        <p:nvSpPr>
          <p:cNvPr id="12" name="1 Rectángulo">
            <a:extLst>
              <a:ext uri="{FF2B5EF4-FFF2-40B4-BE49-F238E27FC236}">
                <a16:creationId xmlns:a16="http://schemas.microsoft.com/office/drawing/2014/main" id="{FD18500D-2301-4C1B-A414-DB742E71290F}"/>
              </a:ext>
            </a:extLst>
          </p:cNvPr>
          <p:cNvSpPr/>
          <p:nvPr/>
        </p:nvSpPr>
        <p:spPr>
          <a:xfrm>
            <a:off x="0" y="1"/>
            <a:ext cx="12192000" cy="188913"/>
          </a:xfrm>
          <a:prstGeom prst="rect">
            <a:avLst/>
          </a:prstGeom>
          <a:solidFill>
            <a:srgbClr val="4C6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400" dirty="0"/>
          </a:p>
        </p:txBody>
      </p:sp>
      <p:pic>
        <p:nvPicPr>
          <p:cNvPr id="9346" name="Imagen 6">
            <a:extLst>
              <a:ext uri="{FF2B5EF4-FFF2-40B4-BE49-F238E27FC236}">
                <a16:creationId xmlns:a16="http://schemas.microsoft.com/office/drawing/2014/main" id="{DF3F7D19-ADF2-4C41-8CAF-632EBF117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9"/>
            <a:ext cx="121920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47" name="Imagen 6">
            <a:extLst>
              <a:ext uri="{FF2B5EF4-FFF2-40B4-BE49-F238E27FC236}">
                <a16:creationId xmlns:a16="http://schemas.microsoft.com/office/drawing/2014/main" id="{982B2E85-8A6B-4619-83E0-1DE837BF4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138865"/>
            <a:ext cx="3792539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A4AD4ACD-C967-4611-8663-781C4F0EEBDF}"/>
              </a:ext>
            </a:extLst>
          </p:cNvPr>
          <p:cNvSpPr/>
          <p:nvPr/>
        </p:nvSpPr>
        <p:spPr>
          <a:xfrm>
            <a:off x="716702" y="1865935"/>
            <a:ext cx="107585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solidFill>
                  <a:schemeClr val="bg1"/>
                </a:solidFill>
              </a:rPr>
              <a:t>Resultados Estrategia de Rendición de Cuentas</a:t>
            </a:r>
          </a:p>
          <a:p>
            <a:pPr algn="ctr"/>
            <a:endParaRPr lang="es-ES" sz="4800" b="1" dirty="0">
              <a:solidFill>
                <a:schemeClr val="bg1"/>
              </a:solidFill>
              <a:latin typeface="Work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55593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AFB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17621A00-C9A0-4413-B3BA-A6373980FDF4}"/>
              </a:ext>
            </a:extLst>
          </p:cNvPr>
          <p:cNvSpPr/>
          <p:nvPr/>
        </p:nvSpPr>
        <p:spPr>
          <a:xfrm>
            <a:off x="5879976" y="4941168"/>
            <a:ext cx="2520280" cy="43981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652531" y="128845"/>
            <a:ext cx="10553668" cy="1567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658268" indent="-658268"/>
            <a:r>
              <a:rPr lang="es-CO" sz="3733" b="1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1. Estrategia de Rendición de Cuentas PAAC 2019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88" name="Google Shape;88;p15"/>
          <p:cNvSpPr txBox="1">
            <a:spLocks noGrp="1"/>
          </p:cNvSpPr>
          <p:nvPr>
            <p:ph type="body" idx="1"/>
          </p:nvPr>
        </p:nvSpPr>
        <p:spPr>
          <a:xfrm>
            <a:off x="5159895" y="3593471"/>
            <a:ext cx="6290871" cy="2652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298443" indent="0" algn="just">
              <a:buClr>
                <a:schemeClr val="accent5">
                  <a:lumMod val="75000"/>
                </a:schemeClr>
              </a:buClr>
              <a:buSzPct val="100000"/>
            </a:pPr>
            <a:r>
              <a:rPr lang="es-MX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Componentes del PAAC</a:t>
            </a:r>
          </a:p>
          <a:p>
            <a:pPr marL="755632" indent="-457189" algn="just">
              <a:buClr>
                <a:schemeClr val="accent5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de Riesgos de Corrupción (Mapa de Riesgos de Corrupción)</a:t>
            </a:r>
          </a:p>
          <a:p>
            <a:pPr marL="755632" indent="-457189" algn="just">
              <a:buClr>
                <a:schemeClr val="accent5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Racionalización de Trámites</a:t>
            </a:r>
          </a:p>
          <a:p>
            <a:pPr marL="755632" indent="-457189" algn="just">
              <a:buClr>
                <a:schemeClr val="accent5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Rendición de Cuentas</a:t>
            </a:r>
          </a:p>
          <a:p>
            <a:pPr marL="755632" indent="-457189" algn="just">
              <a:buClr>
                <a:schemeClr val="accent5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Mecanismos para mejorar la Atención al Ciudadano</a:t>
            </a:r>
          </a:p>
          <a:p>
            <a:pPr marL="755632" indent="-457189" algn="just">
              <a:buClr>
                <a:schemeClr val="accent5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Mecanismos para la Transparencia y Acceso a la Información</a:t>
            </a:r>
          </a:p>
          <a:p>
            <a:pPr marL="298443" indent="0" algn="just">
              <a:buClr>
                <a:schemeClr val="accent5">
                  <a:lumMod val="75000"/>
                </a:schemeClr>
              </a:buClr>
              <a:buSzPct val="100000"/>
            </a:pPr>
            <a:endParaRPr lang="es-CO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88;p15">
            <a:extLst>
              <a:ext uri="{FF2B5EF4-FFF2-40B4-BE49-F238E27FC236}">
                <a16:creationId xmlns:a16="http://schemas.microsoft.com/office/drawing/2014/main" id="{1859F8B4-A677-A24B-AA2E-D88B7A0A10D1}"/>
              </a:ext>
            </a:extLst>
          </p:cNvPr>
          <p:cNvSpPr txBox="1">
            <a:spLocks/>
          </p:cNvSpPr>
          <p:nvPr/>
        </p:nvSpPr>
        <p:spPr>
          <a:xfrm>
            <a:off x="536896" y="1477013"/>
            <a:ext cx="10784937" cy="1567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298443" indent="0" algn="just" defTabSz="1219170" eaLnBrk="1" fontAlgn="auto" hangingPunct="1">
              <a:lnSpc>
                <a:spcPct val="150000"/>
              </a:lnSpc>
              <a:spcBef>
                <a:spcPts val="1067"/>
              </a:spcBef>
              <a:buClr>
                <a:srgbClr val="6D98FF">
                  <a:lumMod val="75000"/>
                </a:srgbClr>
              </a:buClr>
              <a:buSzPct val="100000"/>
            </a:pPr>
            <a:r>
              <a:rPr lang="es-CO" sz="1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acuerdo con la Ley 1474 de 2011 cada entidad pública a través de las Oficinas de Planeación quien haga sus veces, debe realizar y publicar anualmente el PAAC con el fin de fortalecer los mecanismos de prevención, investigación y sanción de actos de corrupción  y la efectividad del control de la gestión pública. Del mismo modo se cuenta con un marco normativo robusto al respecto como la Ley de Transparencia y Acceso a la Información Pública (Ley 1712 de 2014), Decreto Ley 019 de 2012, Ley 1757 de 2015, entre otras</a:t>
            </a:r>
          </a:p>
        </p:txBody>
      </p:sp>
      <p:pic>
        <p:nvPicPr>
          <p:cNvPr id="2" name="Picture 2" descr="Resultado de imagen de plan anticorrupción y de atención al ciudadano&quot;">
            <a:extLst>
              <a:ext uri="{FF2B5EF4-FFF2-40B4-BE49-F238E27FC236}">
                <a16:creationId xmlns:a16="http://schemas.microsoft.com/office/drawing/2014/main" id="{D8B25FB9-43AF-4F51-B22A-C37B7226D2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" t="-951" r="-3168" b="17963"/>
          <a:stretch/>
        </p:blipFill>
        <p:spPr bwMode="auto">
          <a:xfrm>
            <a:off x="263351" y="3314880"/>
            <a:ext cx="4896544" cy="320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AFB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652531" y="128845"/>
            <a:ext cx="10553668" cy="1567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658268" indent="-658268"/>
            <a:r>
              <a:rPr lang="es-CO" sz="3733" b="1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1. Estrategia de Rendición de Cuentas PAAC 2019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A97D010-7E97-4D4E-AA2E-BC80A87BAB4D}"/>
              </a:ext>
            </a:extLst>
          </p:cNvPr>
          <p:cNvSpPr/>
          <p:nvPr/>
        </p:nvSpPr>
        <p:spPr>
          <a:xfrm>
            <a:off x="263352" y="2060848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8443" indent="0" algn="just">
              <a:buClr>
                <a:schemeClr val="accent5">
                  <a:lumMod val="75000"/>
                </a:schemeClr>
              </a:buClr>
              <a:buSzPct val="100000"/>
            </a:pP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Esta estrategia se formuló en el Plan Anticorrupción y de Atención al Ciudadano 2019</a:t>
            </a:r>
          </a:p>
          <a:p>
            <a:pPr marL="298443" indent="0" algn="just">
              <a:buClr>
                <a:schemeClr val="accent5">
                  <a:lumMod val="75000"/>
                </a:schemeClr>
              </a:buClr>
              <a:buSzPct val="100000"/>
            </a:pP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32" indent="-457189" algn="just">
              <a:buClr>
                <a:schemeClr val="accent5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Su objetivo es fortalecer los escenarios de diálogo y retroalimentación con la ciudadanía y grupos de interés para incluirlos como actores permanentes de la gestión </a:t>
            </a:r>
          </a:p>
          <a:p>
            <a:pPr marL="298443" algn="just">
              <a:buClr>
                <a:schemeClr val="accent5">
                  <a:lumMod val="75000"/>
                </a:schemeClr>
              </a:buClr>
              <a:buSzPct val="100000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32" indent="-457189" algn="just">
              <a:buClr>
                <a:schemeClr val="accent5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Se conforma por cuatro subcomponentes:</a:t>
            </a:r>
          </a:p>
          <a:p>
            <a:pPr marL="1365217" lvl="1" indent="-457189" algn="just">
              <a:buClr>
                <a:schemeClr val="accent5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Información de Calidad y en Formato Comprensible</a:t>
            </a:r>
          </a:p>
          <a:p>
            <a:pPr marL="1365217" lvl="1" indent="-457189" algn="just">
              <a:buClr>
                <a:schemeClr val="accent5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Diálogo de doble vía con la ciudadanía y sus organizaciones</a:t>
            </a:r>
          </a:p>
          <a:p>
            <a:pPr marL="1365217" lvl="1" indent="-457189" algn="just">
              <a:buClr>
                <a:schemeClr val="accent5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Responsabilidad</a:t>
            </a:r>
          </a:p>
          <a:p>
            <a:pPr marL="1365217" lvl="1" indent="-457189" algn="just">
              <a:buClr>
                <a:schemeClr val="accent5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Evaluación y Retroalimentación a la Gestión Institucional</a:t>
            </a:r>
          </a:p>
        </p:txBody>
      </p:sp>
      <p:pic>
        <p:nvPicPr>
          <p:cNvPr id="8" name="Picture 2" descr="Resultado de imagen de rendicion de cuentas&quot;">
            <a:extLst>
              <a:ext uri="{FF2B5EF4-FFF2-40B4-BE49-F238E27FC236}">
                <a16:creationId xmlns:a16="http://schemas.microsoft.com/office/drawing/2014/main" id="{3A644D42-8C1D-4C88-9731-8618EC625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1916832"/>
            <a:ext cx="2072952" cy="207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09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idencia de Colomba">
  <a:themeElements>
    <a:clrScheme name="Presidencia">
      <a:dk1>
        <a:srgbClr val="073763"/>
      </a:dk1>
      <a:lt1>
        <a:srgbClr val="FFFFFF"/>
      </a:lt1>
      <a:dk2>
        <a:srgbClr val="3C78D8"/>
      </a:dk2>
      <a:lt2>
        <a:srgbClr val="A4C2F4"/>
      </a:lt2>
      <a:accent1>
        <a:srgbClr val="E4EDFE"/>
      </a:accent1>
      <a:accent2>
        <a:srgbClr val="B7CFFF"/>
      </a:accent2>
      <a:accent3>
        <a:srgbClr val="88ACF8"/>
      </a:accent3>
      <a:accent4>
        <a:srgbClr val="5B8BFF"/>
      </a:accent4>
      <a:accent5>
        <a:srgbClr val="6D98FF"/>
      </a:accent5>
      <a:accent6>
        <a:srgbClr val="2A54A7"/>
      </a:accent6>
      <a:hlink>
        <a:srgbClr val="F45721"/>
      </a:hlink>
      <a:folHlink>
        <a:srgbClr val="FFA0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residencia de Colomba">
  <a:themeElements>
    <a:clrScheme name="Presidencia">
      <a:dk1>
        <a:srgbClr val="073763"/>
      </a:dk1>
      <a:lt1>
        <a:srgbClr val="FFFFFF"/>
      </a:lt1>
      <a:dk2>
        <a:srgbClr val="3C78D8"/>
      </a:dk2>
      <a:lt2>
        <a:srgbClr val="A4C2F4"/>
      </a:lt2>
      <a:accent1>
        <a:srgbClr val="E4EDFE"/>
      </a:accent1>
      <a:accent2>
        <a:srgbClr val="B7CFFF"/>
      </a:accent2>
      <a:accent3>
        <a:srgbClr val="88ACF8"/>
      </a:accent3>
      <a:accent4>
        <a:srgbClr val="5B8BFF"/>
      </a:accent4>
      <a:accent5>
        <a:srgbClr val="6D98FF"/>
      </a:accent5>
      <a:accent6>
        <a:srgbClr val="2A54A7"/>
      </a:accent6>
      <a:hlink>
        <a:srgbClr val="F45721"/>
      </a:hlink>
      <a:folHlink>
        <a:srgbClr val="FFA0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C3A624FF3F7FD459E3C259614BCB112" ma:contentTypeVersion="13" ma:contentTypeDescription="Crear nuevo documento." ma:contentTypeScope="" ma:versionID="fc65e84c92e52d8159865961af83d04c">
  <xsd:schema xmlns:xsd="http://www.w3.org/2001/XMLSchema" xmlns:xs="http://www.w3.org/2001/XMLSchema" xmlns:p="http://schemas.microsoft.com/office/2006/metadata/properties" xmlns:ns1="http://schemas.microsoft.com/sharepoint/v3" xmlns:ns2="b215d373-4ab1-4c9a-82d3-9624ee888acd" xmlns:ns3="0852b92d-295f-40fa-83c7-57454ce34d59" targetNamespace="http://schemas.microsoft.com/office/2006/metadata/properties" ma:root="true" ma:fieldsID="1a336f02dc8754363896de10b7e90e01" ns1:_="" ns2:_="" ns3:_="">
    <xsd:import namespace="http://schemas.microsoft.com/sharepoint/v3"/>
    <xsd:import namespace="b215d373-4ab1-4c9a-82d3-9624ee888acd"/>
    <xsd:import namespace="0852b92d-295f-40fa-83c7-57454ce34d59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internalName="PublishingExpirationDate">
      <xsd:simpleType>
        <xsd:restriction base="dms:Unknown"/>
      </xsd:simpleType>
    </xsd:element>
    <xsd:element name="_ip_UnifiedCompliancePolicyProperties" ma:index="20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15d373-4ab1-4c9a-82d3-9624ee888ac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52b92d-295f-40fa-83c7-57454ce34d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B47231-10A5-4F49-B095-EADB574F7808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dcmitype/"/>
    <ds:schemaRef ds:uri="0852b92d-295f-40fa-83c7-57454ce34d59"/>
    <ds:schemaRef ds:uri="http://purl.org/dc/terms/"/>
    <ds:schemaRef ds:uri="b215d373-4ab1-4c9a-82d3-9624ee888acd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79FB6FAB-D0C4-4C57-910D-589F9E6067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87930A-1999-4A8D-BC2A-105B8F2A21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215d373-4ab1-4c9a-82d3-9624ee888acd"/>
    <ds:schemaRef ds:uri="0852b92d-295f-40fa-83c7-57454ce34d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1290</TotalTime>
  <Words>1291</Words>
  <Application>Microsoft Office PowerPoint</Application>
  <PresentationFormat>Panorámica</PresentationFormat>
  <Paragraphs>143</Paragraphs>
  <Slides>17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17</vt:i4>
      </vt:variant>
    </vt:vector>
  </HeadingPairs>
  <TitlesOfParts>
    <vt:vector size="27" baseType="lpstr">
      <vt:lpstr>Arial</vt:lpstr>
      <vt:lpstr>Calibri</vt:lpstr>
      <vt:lpstr>Century Gothic</vt:lpstr>
      <vt:lpstr>Work Sans</vt:lpstr>
      <vt:lpstr>Work Sans Light</vt:lpstr>
      <vt:lpstr>Work Sans Medium</vt:lpstr>
      <vt:lpstr>Work Sans SemiBold</vt:lpstr>
      <vt:lpstr>Tema de Office</vt:lpstr>
      <vt:lpstr>Presidencia de Colomba</vt:lpstr>
      <vt:lpstr>1_Presidencia de Colomba</vt:lpstr>
      <vt:lpstr>Presentación de PowerPoint</vt:lpstr>
      <vt:lpstr>Rendición de Cuentas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1. Estrategia de Rendición de Cuentas PAAC 2019</vt:lpstr>
      <vt:lpstr> 1. Estrategia de Rendición de Cuentas PAAC 2019</vt:lpstr>
      <vt:lpstr> 1. Planeación de la Audiencia Pública de Rendición de Cuentas</vt:lpstr>
      <vt:lpstr> 1. Planeación de la Audiencia Pública de Rendición de Cuentas</vt:lpstr>
      <vt:lpstr> a. Audiencia Pública de Rendición de Cuentas</vt:lpstr>
      <vt:lpstr> a. Audiencia Pública de Rendición de Cuentas</vt:lpstr>
      <vt:lpstr> a. Audiencia Pública de Rendición de Cuentas</vt:lpstr>
      <vt:lpstr> a. Audiencia Pública de Rendición de Cuentas</vt:lpstr>
      <vt:lpstr> a. Audiencia Pública de Rendición de Cuentas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Gustavo Suarez Cruz</dc:creator>
  <cp:lastModifiedBy>Cindy Johana Orjuela Rodriguez</cp:lastModifiedBy>
  <cp:revision>55</cp:revision>
  <dcterms:created xsi:type="dcterms:W3CDTF">2017-09-05T15:31:44Z</dcterms:created>
  <dcterms:modified xsi:type="dcterms:W3CDTF">2019-12-27T20:47:01Z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0x010100CC3A624FF3F7FD459E3C259614BCB112</vt:lpwstr>
  </property>
</Properties>
</file>