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2" r:id="rId1"/>
  </p:sldMasterIdLst>
  <p:notesMasterIdLst>
    <p:notesMasterId r:id="rId28"/>
  </p:notesMasterIdLst>
  <p:sldIdLst>
    <p:sldId id="256" r:id="rId2"/>
    <p:sldId id="294" r:id="rId3"/>
    <p:sldId id="261" r:id="rId4"/>
    <p:sldId id="262" r:id="rId5"/>
    <p:sldId id="263" r:id="rId6"/>
    <p:sldId id="265" r:id="rId7"/>
    <p:sldId id="266" r:id="rId8"/>
    <p:sldId id="267" r:id="rId9"/>
    <p:sldId id="268" r:id="rId10"/>
    <p:sldId id="270" r:id="rId11"/>
    <p:sldId id="271" r:id="rId12"/>
    <p:sldId id="276" r:id="rId13"/>
    <p:sldId id="275" r:id="rId14"/>
    <p:sldId id="274" r:id="rId15"/>
    <p:sldId id="277" r:id="rId16"/>
    <p:sldId id="273" r:id="rId17"/>
    <p:sldId id="278" r:id="rId18"/>
    <p:sldId id="279" r:id="rId19"/>
    <p:sldId id="280" r:id="rId20"/>
    <p:sldId id="281" r:id="rId21"/>
    <p:sldId id="284" r:id="rId22"/>
    <p:sldId id="285" r:id="rId23"/>
    <p:sldId id="288" r:id="rId24"/>
    <p:sldId id="289" r:id="rId25"/>
    <p:sldId id="290" r:id="rId26"/>
    <p:sldId id="292" r:id="rId2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snapToGrid="0" snapToObjects="1">
      <p:cViewPr varScale="1">
        <p:scale>
          <a:sx n="68" d="100"/>
          <a:sy n="68" d="100"/>
        </p:scale>
        <p:origin x="-12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C37AC-6D56-8D4A-8956-6AC0AE04C5C5}" type="datetimeFigureOut">
              <a:rPr lang="es-ES" smtClean="0"/>
              <a:pPr/>
              <a:t>13/09/2012</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D8208B-499B-A94E-8C9F-650B3E4636A0}" type="slidenum">
              <a:rPr lang="es-ES" smtClean="0"/>
              <a:pPr/>
              <a:t>‹Nº›</a:t>
            </a:fld>
            <a:endParaRPr lang="es-ES"/>
          </a:p>
        </p:txBody>
      </p:sp>
    </p:spTree>
    <p:extLst>
      <p:ext uri="{BB962C8B-B14F-4D97-AF65-F5344CB8AC3E}">
        <p14:creationId xmlns:p14="http://schemas.microsoft.com/office/powerpoint/2010/main" val="6411219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0790394D-F658-754E-9C9B-7995AA21E1D0}" type="datetimeFigureOut">
              <a:rPr lang="es-ES" smtClean="0"/>
              <a:pPr/>
              <a:t>13/09/2012</a:t>
            </a:fld>
            <a:endParaRPr lang="es-ES"/>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5A6B36E0-04A3-CC49-8B12-9DD9D4F94A8B}" type="slidenum">
              <a:rPr lang="es-ES" smtClean="0"/>
              <a:pPr/>
              <a:t>‹Nº›</a:t>
            </a:fld>
            <a:endParaRPr lang="es-ES"/>
          </a:p>
        </p:txBody>
      </p:sp>
    </p:spTree>
    <p:extLst>
      <p:ext uri="{BB962C8B-B14F-4D97-AF65-F5344CB8AC3E}">
        <p14:creationId xmlns:p14="http://schemas.microsoft.com/office/powerpoint/2010/main" val="322906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627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3505031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827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270587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5" name="Marcador de pie de página 4"/>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Marcador de número de diapositiva 5"/>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955771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132919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8" name="Marcador de pie de página 7"/>
          <p:cNvSpPr>
            <a:spLocks noGrp="1"/>
          </p:cNvSpPr>
          <p:nvPr>
            <p:ph type="ftr" sz="quarter" idx="11"/>
          </p:nvPr>
        </p:nvSpPr>
        <p:spPr>
          <a:xfrm>
            <a:off x="3124200" y="6356350"/>
            <a:ext cx="2895600" cy="365125"/>
          </a:xfrm>
          <a:prstGeom prst="rect">
            <a:avLst/>
          </a:prstGeom>
        </p:spPr>
        <p:txBody>
          <a:bodyPr/>
          <a:lstStyle/>
          <a:p>
            <a:endParaRPr lang="es-ES"/>
          </a:p>
        </p:txBody>
      </p:sp>
      <p:sp>
        <p:nvSpPr>
          <p:cNvPr id="9" name="Marcador de número de diapositiva 8"/>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2336674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4" name="Marcador de pie de página 3"/>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Marcador de número de diapositiva 4"/>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3426586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3" name="Marcador de pie de página 2"/>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Marcador de número de diapositiva 3"/>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1579152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248161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a:xfrm>
            <a:off x="457200" y="6356350"/>
            <a:ext cx="2133600" cy="365125"/>
          </a:xfrm>
          <a:prstGeom prst="rect">
            <a:avLst/>
          </a:prstGeom>
        </p:spPr>
        <p:txBody>
          <a:bodyPr/>
          <a:lstStyle/>
          <a:p>
            <a:fld id="{A1E6667C-BB17-0946-8D5E-C5197987D7BE}" type="datetimeFigureOut">
              <a:rPr lang="es-ES" smtClean="0"/>
              <a:pPr/>
              <a:t>13/09/2012</a:t>
            </a:fld>
            <a:endParaRPr lang="es-ES"/>
          </a:p>
        </p:txBody>
      </p:sp>
      <p:sp>
        <p:nvSpPr>
          <p:cNvPr id="6" name="Marcador de pie de página 5"/>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Marcador de número de diapositiva 6"/>
          <p:cNvSpPr>
            <a:spLocks noGrp="1"/>
          </p:cNvSpPr>
          <p:nvPr>
            <p:ph type="sldNum" sz="quarter" idx="12"/>
          </p:nvPr>
        </p:nvSpPr>
        <p:spPr>
          <a:xfrm>
            <a:off x="6553200" y="6356350"/>
            <a:ext cx="2133600" cy="365125"/>
          </a:xfrm>
          <a:prstGeom prst="rect">
            <a:avLst/>
          </a:prstGeom>
        </p:spPr>
        <p:txBody>
          <a:bodyPr/>
          <a:lstStyle/>
          <a:p>
            <a:fld id="{36A51908-1CF0-9643-823E-31B4FC283DD1}" type="slidenum">
              <a:rPr lang="es-ES" smtClean="0"/>
              <a:pPr/>
              <a:t>‹Nº›</a:t>
            </a:fld>
            <a:endParaRPr lang="es-ES"/>
          </a:p>
        </p:txBody>
      </p:sp>
    </p:spTree>
    <p:extLst>
      <p:ext uri="{BB962C8B-B14F-4D97-AF65-F5344CB8AC3E}">
        <p14:creationId xmlns:p14="http://schemas.microsoft.com/office/powerpoint/2010/main" val="9889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pic>
        <p:nvPicPr>
          <p:cNvPr id="7" name="13 Imagen" descr="Minticpres.png"/>
          <p:cNvPicPr>
            <a:picLocks noChangeAspect="1"/>
          </p:cNvPicPr>
          <p:nvPr/>
        </p:nvPicPr>
        <p:blipFill>
          <a:blip r:embed="rId14" cstate="print"/>
          <a:srcRect/>
          <a:stretch>
            <a:fillRect/>
          </a:stretch>
        </p:blipFill>
        <p:spPr bwMode="auto">
          <a:xfrm>
            <a:off x="6661315" y="6213345"/>
            <a:ext cx="2017216" cy="496713"/>
          </a:xfrm>
          <a:prstGeom prst="rect">
            <a:avLst/>
          </a:prstGeom>
          <a:noFill/>
          <a:ln w="9525">
            <a:noFill/>
            <a:miter lim="800000"/>
            <a:headEnd/>
            <a:tailEnd/>
          </a:ln>
        </p:spPr>
      </p:pic>
      <p:pic>
        <p:nvPicPr>
          <p:cNvPr id="11" name="Imagen 10" descr="gob.png"/>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57200" y="6206179"/>
            <a:ext cx="1989667" cy="511045"/>
          </a:xfrm>
          <a:prstGeom prst="rect">
            <a:avLst/>
          </a:prstGeom>
        </p:spPr>
      </p:pic>
      <p:pic>
        <p:nvPicPr>
          <p:cNvPr id="12" name="Imagen 11" descr="prosp.png"/>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731605" y="6300835"/>
            <a:ext cx="1760883" cy="321733"/>
          </a:xfrm>
          <a:prstGeom prst="rect">
            <a:avLst/>
          </a:prstGeom>
        </p:spPr>
      </p:pic>
      <p:pic>
        <p:nvPicPr>
          <p:cNvPr id="10" name="9 Imagen" descr="vive-digital-logo-2012.png"/>
          <p:cNvPicPr>
            <a:picLocks noChangeAspect="1"/>
          </p:cNvPicPr>
          <p:nvPr userDrawn="1"/>
        </p:nvPicPr>
        <p:blipFill>
          <a:blip r:embed="rId17"/>
          <a:stretch>
            <a:fillRect/>
          </a:stretch>
        </p:blipFill>
        <p:spPr>
          <a:xfrm>
            <a:off x="5924282" y="268557"/>
            <a:ext cx="2766540" cy="651673"/>
          </a:xfrm>
          <a:prstGeom prst="rect">
            <a:avLst/>
          </a:prstGeom>
        </p:spPr>
      </p:pic>
    </p:spTree>
    <p:extLst>
      <p:ext uri="{BB962C8B-B14F-4D97-AF65-F5344CB8AC3E}">
        <p14:creationId xmlns:p14="http://schemas.microsoft.com/office/powerpoint/2010/main" val="870219465"/>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06664" y="2295020"/>
            <a:ext cx="8096210" cy="1569660"/>
          </a:xfrm>
          <a:prstGeom prst="rect">
            <a:avLst/>
          </a:prstGeom>
          <a:noFill/>
        </p:spPr>
        <p:txBody>
          <a:bodyPr wrap="square" lIns="91440" tIns="45720" rIns="91440" bIns="45720">
            <a:spAutoFit/>
          </a:bodyPr>
          <a:lstStyle/>
          <a:p>
            <a:pPr algn="ctr"/>
            <a:r>
              <a:rPr lang="es-ES" sz="9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rial Black" pitchFamily="34" charset="0"/>
              </a:rPr>
              <a:t>SUBSIDIOS</a:t>
            </a:r>
            <a:endParaRPr lang="es-ES" sz="9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Arial Black" pitchFamily="34" charset="0"/>
            </a:endParaRPr>
          </a:p>
        </p:txBody>
      </p:sp>
      <p:sp>
        <p:nvSpPr>
          <p:cNvPr id="8" name="7 CuadroTexto"/>
          <p:cNvSpPr txBox="1"/>
          <p:nvPr/>
        </p:nvSpPr>
        <p:spPr>
          <a:xfrm rot="19794037">
            <a:off x="4358226" y="3572291"/>
            <a:ext cx="832596" cy="1631216"/>
          </a:xfrm>
          <a:prstGeom prst="rect">
            <a:avLst/>
          </a:prstGeom>
          <a:noFill/>
        </p:spPr>
        <p:txBody>
          <a:bodyPr wrap="square" rtlCol="0">
            <a:spAutoFit/>
          </a:bodyPr>
          <a:lstStyle/>
          <a:p>
            <a:r>
              <a:rPr lang="es-CO" sz="10000" b="1" dirty="0" smtClean="0"/>
              <a:t>?</a:t>
            </a:r>
            <a:endParaRPr lang="es-CO" sz="10000" b="1" dirty="0"/>
          </a:p>
        </p:txBody>
      </p:sp>
      <p:sp>
        <p:nvSpPr>
          <p:cNvPr id="9" name="8 CuadroTexto"/>
          <p:cNvSpPr txBox="1"/>
          <p:nvPr/>
        </p:nvSpPr>
        <p:spPr>
          <a:xfrm rot="20182829">
            <a:off x="536422" y="3896097"/>
            <a:ext cx="929073" cy="1631216"/>
          </a:xfrm>
          <a:prstGeom prst="rect">
            <a:avLst/>
          </a:prstGeom>
          <a:noFill/>
        </p:spPr>
        <p:txBody>
          <a:bodyPr wrap="square" rtlCol="0">
            <a:spAutoFit/>
          </a:bodyPr>
          <a:lstStyle/>
          <a:p>
            <a:r>
              <a:rPr lang="es-CO" sz="10000" b="1" dirty="0" smtClean="0"/>
              <a:t>?</a:t>
            </a:r>
            <a:endParaRPr lang="es-CO" sz="10000" b="1" dirty="0"/>
          </a:p>
        </p:txBody>
      </p:sp>
      <p:sp>
        <p:nvSpPr>
          <p:cNvPr id="11" name="10 CuadroTexto"/>
          <p:cNvSpPr txBox="1"/>
          <p:nvPr/>
        </p:nvSpPr>
        <p:spPr>
          <a:xfrm rot="1075102">
            <a:off x="1924019" y="248452"/>
            <a:ext cx="799167" cy="1631216"/>
          </a:xfrm>
          <a:prstGeom prst="rect">
            <a:avLst/>
          </a:prstGeom>
          <a:noFill/>
        </p:spPr>
        <p:txBody>
          <a:bodyPr wrap="square" rtlCol="0">
            <a:spAutoFit/>
          </a:bodyPr>
          <a:lstStyle/>
          <a:p>
            <a:r>
              <a:rPr lang="es-CO" sz="10000" b="1" dirty="0" smtClean="0"/>
              <a:t>?</a:t>
            </a:r>
            <a:endParaRPr lang="es-CO" sz="10000" b="1" dirty="0"/>
          </a:p>
        </p:txBody>
      </p:sp>
      <p:sp>
        <p:nvSpPr>
          <p:cNvPr id="13" name="12 CuadroTexto"/>
          <p:cNvSpPr txBox="1"/>
          <p:nvPr/>
        </p:nvSpPr>
        <p:spPr>
          <a:xfrm rot="8042081">
            <a:off x="395938" y="761717"/>
            <a:ext cx="839700" cy="1627014"/>
          </a:xfrm>
          <a:prstGeom prst="rect">
            <a:avLst/>
          </a:prstGeom>
          <a:noFill/>
        </p:spPr>
        <p:txBody>
          <a:bodyPr wrap="square" rtlCol="0">
            <a:spAutoFit/>
          </a:bodyPr>
          <a:lstStyle/>
          <a:p>
            <a:r>
              <a:rPr lang="es-CO" sz="10000" b="1" dirty="0" smtClean="0"/>
              <a:t>?</a:t>
            </a:r>
            <a:endParaRPr lang="es-CO" sz="10000" b="1" dirty="0"/>
          </a:p>
        </p:txBody>
      </p:sp>
      <p:sp>
        <p:nvSpPr>
          <p:cNvPr id="14" name="13 CuadroTexto"/>
          <p:cNvSpPr txBox="1"/>
          <p:nvPr/>
        </p:nvSpPr>
        <p:spPr>
          <a:xfrm rot="9470341">
            <a:off x="7183871" y="836670"/>
            <a:ext cx="799167" cy="1631216"/>
          </a:xfrm>
          <a:prstGeom prst="rect">
            <a:avLst/>
          </a:prstGeom>
          <a:noFill/>
        </p:spPr>
        <p:txBody>
          <a:bodyPr wrap="square" rtlCol="0">
            <a:spAutoFit/>
          </a:bodyPr>
          <a:lstStyle/>
          <a:p>
            <a:r>
              <a:rPr lang="es-CO" sz="10000" b="1" dirty="0" smtClean="0"/>
              <a:t>?</a:t>
            </a:r>
            <a:endParaRPr lang="es-CO" sz="10000" b="1" dirty="0"/>
          </a:p>
        </p:txBody>
      </p:sp>
      <p:sp>
        <p:nvSpPr>
          <p:cNvPr id="15" name="14 CuadroTexto"/>
          <p:cNvSpPr txBox="1"/>
          <p:nvPr/>
        </p:nvSpPr>
        <p:spPr>
          <a:xfrm rot="1075102">
            <a:off x="2636575" y="1165423"/>
            <a:ext cx="799167" cy="1631216"/>
          </a:xfrm>
          <a:prstGeom prst="rect">
            <a:avLst/>
          </a:prstGeom>
          <a:noFill/>
        </p:spPr>
        <p:txBody>
          <a:bodyPr wrap="square" rtlCol="0">
            <a:spAutoFit/>
          </a:bodyPr>
          <a:lstStyle/>
          <a:p>
            <a:r>
              <a:rPr lang="es-CO" sz="10000" b="1" dirty="0" smtClean="0"/>
              <a:t>?</a:t>
            </a:r>
            <a:endParaRPr lang="es-CO" sz="10000" b="1" dirty="0"/>
          </a:p>
        </p:txBody>
      </p:sp>
      <p:sp>
        <p:nvSpPr>
          <p:cNvPr id="17" name="16 CuadroTexto"/>
          <p:cNvSpPr txBox="1"/>
          <p:nvPr/>
        </p:nvSpPr>
        <p:spPr>
          <a:xfrm rot="1075102">
            <a:off x="5778722" y="749854"/>
            <a:ext cx="656672" cy="1631216"/>
          </a:xfrm>
          <a:prstGeom prst="rect">
            <a:avLst/>
          </a:prstGeom>
          <a:noFill/>
        </p:spPr>
        <p:txBody>
          <a:bodyPr wrap="square" rtlCol="0">
            <a:spAutoFit/>
          </a:bodyPr>
          <a:lstStyle/>
          <a:p>
            <a:r>
              <a:rPr lang="es-CO" sz="10000" b="1" dirty="0" smtClean="0"/>
              <a:t>?</a:t>
            </a:r>
            <a:endParaRPr lang="es-CO" sz="10000" b="1" dirty="0"/>
          </a:p>
        </p:txBody>
      </p:sp>
      <p:sp>
        <p:nvSpPr>
          <p:cNvPr id="19" name="18 CuadroTexto"/>
          <p:cNvSpPr txBox="1"/>
          <p:nvPr/>
        </p:nvSpPr>
        <p:spPr>
          <a:xfrm rot="9578066">
            <a:off x="3972036" y="257445"/>
            <a:ext cx="799167" cy="1631216"/>
          </a:xfrm>
          <a:prstGeom prst="rect">
            <a:avLst/>
          </a:prstGeom>
          <a:noFill/>
        </p:spPr>
        <p:txBody>
          <a:bodyPr wrap="square" rtlCol="0">
            <a:spAutoFit/>
          </a:bodyPr>
          <a:lstStyle/>
          <a:p>
            <a:r>
              <a:rPr lang="es-CO" sz="10000" b="1" dirty="0" smtClean="0"/>
              <a:t>?</a:t>
            </a:r>
            <a:endParaRPr lang="es-CO" sz="10000" b="1" dirty="0"/>
          </a:p>
        </p:txBody>
      </p:sp>
      <p:sp>
        <p:nvSpPr>
          <p:cNvPr id="20" name="19 CuadroTexto"/>
          <p:cNvSpPr txBox="1"/>
          <p:nvPr/>
        </p:nvSpPr>
        <p:spPr>
          <a:xfrm rot="1075102">
            <a:off x="6800993" y="4471277"/>
            <a:ext cx="799167" cy="1631216"/>
          </a:xfrm>
          <a:prstGeom prst="rect">
            <a:avLst/>
          </a:prstGeom>
          <a:noFill/>
        </p:spPr>
        <p:txBody>
          <a:bodyPr wrap="square" rtlCol="0">
            <a:spAutoFit/>
          </a:bodyPr>
          <a:lstStyle/>
          <a:p>
            <a:r>
              <a:rPr lang="es-CO" sz="10000" b="1" dirty="0" smtClean="0"/>
              <a:t>?</a:t>
            </a:r>
            <a:endParaRPr lang="es-CO" sz="10000" b="1" dirty="0"/>
          </a:p>
        </p:txBody>
      </p:sp>
      <p:sp>
        <p:nvSpPr>
          <p:cNvPr id="22" name="21 CuadroTexto"/>
          <p:cNvSpPr txBox="1"/>
          <p:nvPr/>
        </p:nvSpPr>
        <p:spPr>
          <a:xfrm rot="12395362">
            <a:off x="2427837" y="3894585"/>
            <a:ext cx="1013092" cy="1631216"/>
          </a:xfrm>
          <a:prstGeom prst="rect">
            <a:avLst/>
          </a:prstGeom>
          <a:noFill/>
        </p:spPr>
        <p:txBody>
          <a:bodyPr wrap="square" rtlCol="0">
            <a:spAutoFit/>
          </a:bodyPr>
          <a:lstStyle/>
          <a:p>
            <a:r>
              <a:rPr lang="es-CO" sz="10000" b="1" dirty="0" smtClean="0"/>
              <a:t>?</a:t>
            </a:r>
            <a:endParaRPr lang="es-CO" sz="10000" b="1" dirty="0"/>
          </a:p>
        </p:txBody>
      </p:sp>
      <p:sp>
        <p:nvSpPr>
          <p:cNvPr id="23" name="22 Conector"/>
          <p:cNvSpPr/>
          <p:nvPr/>
        </p:nvSpPr>
        <p:spPr>
          <a:xfrm>
            <a:off x="4513927" y="2326692"/>
            <a:ext cx="284616" cy="231670"/>
          </a:xfrm>
          <a:prstGeom prst="flowChartConnector">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26" name="25 Conector"/>
          <p:cNvSpPr/>
          <p:nvPr/>
        </p:nvSpPr>
        <p:spPr>
          <a:xfrm>
            <a:off x="5918064" y="2326692"/>
            <a:ext cx="284616" cy="231670"/>
          </a:xfrm>
          <a:prstGeom prst="flowChartConnector">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30" name="29 Rectángulo"/>
          <p:cNvSpPr/>
          <p:nvPr/>
        </p:nvSpPr>
        <p:spPr>
          <a:xfrm rot="10381744">
            <a:off x="5825012" y="3732642"/>
            <a:ext cx="755335" cy="1569660"/>
          </a:xfrm>
          <a:prstGeom prst="rect">
            <a:avLst/>
          </a:prstGeom>
        </p:spPr>
        <p:txBody>
          <a:bodyPr wrap="none">
            <a:spAutoFit/>
          </a:bodyPr>
          <a:lstStyle/>
          <a:p>
            <a:r>
              <a:rPr lang="es-CO" sz="9600" b="1" dirty="0" smtClean="0"/>
              <a:t>?</a:t>
            </a:r>
            <a:endParaRPr lang="es-CO" sz="9600" b="1" dirty="0"/>
          </a:p>
        </p:txBody>
      </p:sp>
    </p:spTree>
    <p:extLst>
      <p:ext uri="{BB962C8B-B14F-4D97-AF65-F5344CB8AC3E}">
        <p14:creationId xmlns:p14="http://schemas.microsoft.com/office/powerpoint/2010/main" val="2308663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631139"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691640"/>
            <a:ext cx="3505200" cy="3951288"/>
          </a:xfrm>
        </p:spPr>
        <p:txBody>
          <a:bodyPr>
            <a:normAutofit fontScale="92500"/>
          </a:bodyPr>
          <a:lstStyle/>
          <a:p>
            <a:pPr>
              <a:buNone/>
            </a:pPr>
            <a:r>
              <a:rPr lang="es-MX" dirty="0" smtClean="0"/>
              <a:t>Las metas establecidas en el Anexo 2:  Metas por proveedores, corresponden a la meta global de usuarios de banda ancha en estratos 1 y 2 o a la meta de usuarios de banda ancha en estratos 1 y 2 beneficiarios del subsidio?</a:t>
            </a:r>
            <a:endParaRPr lang="es-CO" dirty="0"/>
          </a:p>
        </p:txBody>
      </p:sp>
      <p:sp>
        <p:nvSpPr>
          <p:cNvPr id="9" name="8 Marcador de contenido"/>
          <p:cNvSpPr>
            <a:spLocks noGrp="1"/>
          </p:cNvSpPr>
          <p:nvPr>
            <p:ph sz="quarter" idx="4"/>
          </p:nvPr>
        </p:nvSpPr>
        <p:spPr>
          <a:xfrm>
            <a:off x="5775960" y="2174875"/>
            <a:ext cx="2910840" cy="3951288"/>
          </a:xfrm>
        </p:spPr>
        <p:txBody>
          <a:bodyPr/>
          <a:lstStyle/>
          <a:p>
            <a:pPr>
              <a:buNone/>
            </a:pPr>
            <a:endParaRPr lang="es-CO" dirty="0" smtClean="0"/>
          </a:p>
          <a:p>
            <a:pPr>
              <a:buNone/>
            </a:pPr>
            <a:r>
              <a:rPr lang="es-CO" dirty="0" smtClean="0"/>
              <a:t>Son lo mismo.  </a:t>
            </a:r>
          </a:p>
          <a:p>
            <a:pPr>
              <a:buNone/>
            </a:pPr>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962400"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615440"/>
            <a:ext cx="3078480" cy="4510723"/>
          </a:xfrm>
        </p:spPr>
        <p:txBody>
          <a:bodyPr/>
          <a:lstStyle/>
          <a:p>
            <a:pPr>
              <a:buNone/>
            </a:pPr>
            <a:r>
              <a:rPr lang="es-CO" dirty="0" smtClean="0"/>
              <a:t>Qué pasa cuando la información reportada por el PRST correspondiente a diciembre de 2011, es diferente de la de la Resolución? </a:t>
            </a:r>
            <a:endParaRPr lang="es-CO" dirty="0"/>
          </a:p>
        </p:txBody>
      </p:sp>
      <p:sp>
        <p:nvSpPr>
          <p:cNvPr id="9" name="8 Marcador de contenido"/>
          <p:cNvSpPr>
            <a:spLocks noGrp="1"/>
          </p:cNvSpPr>
          <p:nvPr>
            <p:ph sz="quarter" idx="4"/>
          </p:nvPr>
        </p:nvSpPr>
        <p:spPr>
          <a:xfrm>
            <a:off x="4645025" y="1615440"/>
            <a:ext cx="4041775" cy="3951288"/>
          </a:xfrm>
        </p:spPr>
        <p:txBody>
          <a:bodyPr/>
          <a:lstStyle/>
          <a:p>
            <a:pPr>
              <a:buNone/>
            </a:pPr>
            <a:r>
              <a:rPr lang="es-MX" dirty="0" smtClean="0"/>
              <a:t>Información validada por el </a:t>
            </a:r>
            <a:r>
              <a:rPr lang="es-MX" dirty="0" smtClean="0"/>
              <a:t>SIUST, </a:t>
            </a:r>
            <a:r>
              <a:rPr lang="es-MX" dirty="0" smtClean="0"/>
              <a:t>verificando que reportaron a diciembre de 2011 y que reportaron en el primer trimestre de 2012</a:t>
            </a:r>
            <a:r>
              <a:rPr lang="es-MX" dirty="0" smtClean="0"/>
              <a:t>. Se valida con la Manifestación de Interés  </a:t>
            </a: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091514" y="60960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182880" y="1356360"/>
            <a:ext cx="4480560" cy="4769803"/>
          </a:xfrm>
        </p:spPr>
        <p:txBody>
          <a:bodyPr>
            <a:normAutofit/>
          </a:bodyPr>
          <a:lstStyle/>
          <a:p>
            <a:pPr>
              <a:buNone/>
            </a:pPr>
            <a:r>
              <a:rPr lang="es-CO" dirty="0" smtClean="0"/>
              <a:t>¿Cómo se deberán aplicar los subsidios para usuarios nuevos a partir del 1 de septiembre de 2012, teniendo en cuenta que no se ha definido por parte del MINTIC cómo será la conexión a su base de datos de los predios subsidiados, a la base de datos de viviendas de interés social, así como a la base de datos de Hogares Digitales?</a:t>
            </a:r>
          </a:p>
          <a:p>
            <a:pPr>
              <a:buNone/>
            </a:pPr>
            <a:endParaRPr lang="es-CO" dirty="0"/>
          </a:p>
        </p:txBody>
      </p:sp>
      <p:sp>
        <p:nvSpPr>
          <p:cNvPr id="9" name="8 Marcador de contenido"/>
          <p:cNvSpPr>
            <a:spLocks noGrp="1"/>
          </p:cNvSpPr>
          <p:nvPr>
            <p:ph sz="quarter" idx="4"/>
          </p:nvPr>
        </p:nvSpPr>
        <p:spPr>
          <a:xfrm>
            <a:off x="5333999" y="1356360"/>
            <a:ext cx="3352801" cy="4769803"/>
          </a:xfrm>
        </p:spPr>
        <p:txBody>
          <a:bodyPr/>
          <a:lstStyle/>
          <a:p>
            <a:pPr>
              <a:buNone/>
            </a:pPr>
            <a:endParaRPr lang="es-CO" dirty="0" smtClean="0"/>
          </a:p>
          <a:p>
            <a:pPr>
              <a:buNone/>
            </a:pPr>
            <a:r>
              <a:rPr lang="es-MX" dirty="0" smtClean="0"/>
              <a:t>En estudio  - posible modificación del artículo 4 de la Resol 1363</a:t>
            </a: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91599"/>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320114" y="41148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960120"/>
            <a:ext cx="4632960" cy="5166043"/>
          </a:xfrm>
        </p:spPr>
        <p:txBody>
          <a:bodyPr>
            <a:normAutofit fontScale="77500" lnSpcReduction="20000"/>
          </a:bodyPr>
          <a:lstStyle/>
          <a:p>
            <a:pPr>
              <a:buNone/>
            </a:pPr>
            <a:r>
              <a:rPr lang="es-CO" dirty="0" smtClean="0"/>
              <a:t>EDATEL cuenta con ciclos de facturación que tienen períodos con parte de un mes, y parte de otro. Por ejemplo:  </a:t>
            </a:r>
            <a:endParaRPr lang="es-CO" sz="2000" dirty="0" smtClean="0"/>
          </a:p>
          <a:p>
            <a:pPr lvl="1"/>
            <a:r>
              <a:rPr lang="es-CO" dirty="0" smtClean="0"/>
              <a:t>Fecha Inicial -&gt; 15-08-2012  </a:t>
            </a:r>
            <a:endParaRPr lang="es-CO" sz="1800" dirty="0" smtClean="0"/>
          </a:p>
          <a:p>
            <a:pPr lvl="1"/>
            <a:r>
              <a:rPr lang="es-CO" dirty="0" smtClean="0"/>
              <a:t>Fecha Final -&gt; 14-09-2012</a:t>
            </a:r>
            <a:endParaRPr lang="es-CO" sz="1800" dirty="0" smtClean="0"/>
          </a:p>
          <a:p>
            <a:pPr lvl="1"/>
            <a:r>
              <a:rPr lang="es-CO" dirty="0" smtClean="0"/>
              <a:t>Fecha de facturación -&gt; 17 de septiembre, factura de septiembre.</a:t>
            </a:r>
            <a:endParaRPr lang="es-CO" sz="1800" dirty="0" smtClean="0"/>
          </a:p>
          <a:p>
            <a:pPr>
              <a:buNone/>
            </a:pPr>
            <a:r>
              <a:rPr lang="es-CO" dirty="0" smtClean="0"/>
              <a:t> </a:t>
            </a:r>
            <a:endParaRPr lang="es-CO" sz="2000" dirty="0" smtClean="0"/>
          </a:p>
          <a:p>
            <a:pPr>
              <a:buNone/>
            </a:pPr>
            <a:r>
              <a:rPr lang="es-CO" dirty="0" smtClean="0"/>
              <a:t>¿Para los clientes que se encuentren en este ciclo (existentes al 31 de agosto de 2012, o nuevos a partir del 01 de septiembre de 2012,), teniendo en cuenta que no todo el servicio de internet se presta durante el mes de septiembre, cómo se aplica el subsidio? ¿Se aplica el valor mensual total del subsidio en la factura de consumos de septiembre en el ejemplo anterior, o de octubre cuando el usuario ingrese a partir del 15 de septiembre? ¿Se aplica proporcional?</a:t>
            </a:r>
            <a:endParaRPr lang="es-CO" sz="2000" dirty="0" smtClean="0"/>
          </a:p>
          <a:p>
            <a:endParaRPr lang="es-CO" dirty="0"/>
          </a:p>
        </p:txBody>
      </p:sp>
      <p:sp>
        <p:nvSpPr>
          <p:cNvPr id="9" name="8 Marcador de contenido"/>
          <p:cNvSpPr>
            <a:spLocks noGrp="1"/>
          </p:cNvSpPr>
          <p:nvPr>
            <p:ph sz="quarter" idx="4"/>
          </p:nvPr>
        </p:nvSpPr>
        <p:spPr>
          <a:xfrm>
            <a:off x="5806440" y="2174875"/>
            <a:ext cx="3070274" cy="1834417"/>
          </a:xfrm>
        </p:spPr>
        <p:txBody>
          <a:bodyPr/>
          <a:lstStyle/>
          <a:p>
            <a:pPr marL="0" indent="0">
              <a:buNone/>
            </a:pPr>
            <a:r>
              <a:rPr lang="es-MX" dirty="0" smtClean="0"/>
              <a:t>Se asumirá el subsidio causado independiente del ciclo de facturación</a:t>
            </a:r>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962400" y="60960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493520"/>
            <a:ext cx="3200400" cy="4632643"/>
          </a:xfrm>
        </p:spPr>
        <p:txBody>
          <a:bodyPr/>
          <a:lstStyle/>
          <a:p>
            <a:pPr>
              <a:buNone/>
            </a:pPr>
            <a:r>
              <a:rPr lang="es-CO" dirty="0" smtClean="0"/>
              <a:t>¿Cómo va a ser el mecanismo de conexión para la consulta y/o actualización de la información del FONTIC y cuál es la caracterización de dicha información? (Artículo 16).</a:t>
            </a:r>
          </a:p>
          <a:p>
            <a:pPr>
              <a:buNone/>
            </a:pPr>
            <a:endParaRPr lang="es-CO" dirty="0"/>
          </a:p>
        </p:txBody>
      </p:sp>
      <p:sp>
        <p:nvSpPr>
          <p:cNvPr id="9" name="8 Marcador de contenido"/>
          <p:cNvSpPr>
            <a:spLocks noGrp="1"/>
          </p:cNvSpPr>
          <p:nvPr>
            <p:ph sz="quarter" idx="4"/>
          </p:nvPr>
        </p:nvSpPr>
        <p:spPr/>
        <p:txBody>
          <a:bodyPr/>
          <a:lstStyle/>
          <a:p>
            <a:pPr>
              <a:buNone/>
            </a:pPr>
            <a:r>
              <a:rPr lang="es-CO" dirty="0" smtClean="0"/>
              <a:t>No habrá base de Datos.</a:t>
            </a:r>
          </a:p>
          <a:p>
            <a:pPr>
              <a:buNone/>
            </a:pPr>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212080" y="41148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402080"/>
            <a:ext cx="4114800" cy="4724083"/>
          </a:xfrm>
        </p:spPr>
        <p:txBody>
          <a:bodyPr>
            <a:normAutofit/>
          </a:bodyPr>
          <a:lstStyle/>
          <a:p>
            <a:pPr>
              <a:buNone/>
            </a:pPr>
            <a:r>
              <a:rPr lang="es-CO" dirty="0" smtClean="0"/>
              <a:t>¿Qué requisito adicional a ser un usuario de internet de banda ancha, de estrato 1 ó 2, se exige para aplicar los subsidios, teniendo en cuenta que para la fecha de inicio de la aplicación del esquema, no se puede asegurar ninguna documentación, ni validación adicional al estrato?  </a:t>
            </a:r>
            <a:endParaRPr lang="es-CO" dirty="0"/>
          </a:p>
        </p:txBody>
      </p:sp>
      <p:sp>
        <p:nvSpPr>
          <p:cNvPr id="9" name="8 Marcador de contenido"/>
          <p:cNvSpPr>
            <a:spLocks noGrp="1"/>
          </p:cNvSpPr>
          <p:nvPr>
            <p:ph sz="quarter" idx="4"/>
          </p:nvPr>
        </p:nvSpPr>
        <p:spPr>
          <a:xfrm>
            <a:off x="5821680" y="2174875"/>
            <a:ext cx="2865120" cy="3951288"/>
          </a:xfrm>
        </p:spPr>
        <p:txBody>
          <a:bodyPr/>
          <a:lstStyle/>
          <a:p>
            <a:pPr>
              <a:buNone/>
            </a:pPr>
            <a:r>
              <a:rPr lang="es-CO" dirty="0" smtClean="0"/>
              <a:t>Que sea beneficiario y que sea demostrable, por parte del PRST.</a:t>
            </a:r>
            <a:endParaRPr lang="es-C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731361"/>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645025" y="4114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661160"/>
            <a:ext cx="4040188" cy="4465003"/>
          </a:xfrm>
        </p:spPr>
        <p:txBody>
          <a:bodyPr>
            <a:normAutofit/>
          </a:bodyPr>
          <a:lstStyle/>
          <a:p>
            <a:pPr>
              <a:buNone/>
            </a:pPr>
            <a:r>
              <a:rPr lang="es-CO" dirty="0" smtClean="0"/>
              <a:t>Todos los usuarios de internet de banda ancha, de estrato 1 ó 2, existentes en las bases de datos de los </a:t>
            </a:r>
            <a:r>
              <a:rPr lang="es-CO" dirty="0" smtClean="0"/>
              <a:t>PRST, </a:t>
            </a:r>
            <a:r>
              <a:rPr lang="es-CO" dirty="0" smtClean="0"/>
              <a:t>son beneficiarios del subsidio de internet de las resoluciones 1363 y 1703, sin ningún otro requisito adicional? </a:t>
            </a:r>
          </a:p>
          <a:p>
            <a:pPr>
              <a:buNone/>
            </a:pPr>
            <a:endParaRPr lang="es-CO" dirty="0"/>
          </a:p>
        </p:txBody>
      </p:sp>
      <p:sp>
        <p:nvSpPr>
          <p:cNvPr id="9" name="8 Marcador de contenido"/>
          <p:cNvSpPr>
            <a:spLocks noGrp="1"/>
          </p:cNvSpPr>
          <p:nvPr>
            <p:ph sz="quarter" idx="4"/>
          </p:nvPr>
        </p:nvSpPr>
        <p:spPr>
          <a:xfrm>
            <a:off x="5486400" y="2179320"/>
            <a:ext cx="3200400" cy="3143568"/>
          </a:xfrm>
        </p:spPr>
        <p:txBody>
          <a:bodyPr/>
          <a:lstStyle/>
          <a:p>
            <a:pPr>
              <a:buNone/>
            </a:pPr>
            <a:endParaRPr lang="es-CO" dirty="0" smtClean="0"/>
          </a:p>
          <a:p>
            <a:pPr>
              <a:buNone/>
            </a:pPr>
            <a:r>
              <a:rPr lang="es-CO" dirty="0" smtClean="0"/>
              <a:t>Uso residencial de estratos 1 y 2 demostrable.</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91599"/>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228674" y="4114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213360" y="776923"/>
            <a:ext cx="4815840" cy="5349240"/>
          </a:xfrm>
        </p:spPr>
        <p:txBody>
          <a:bodyPr>
            <a:normAutofit fontScale="85000" lnSpcReduction="10000"/>
          </a:bodyPr>
          <a:lstStyle/>
          <a:p>
            <a:pPr>
              <a:buNone/>
            </a:pPr>
            <a:r>
              <a:rPr lang="es-CO" dirty="0" smtClean="0"/>
              <a:t>El subsidio de Internet se liquida mes completo o en su defecto se liquida prorrateado por el tiempo de inactividad, suspensión voluntaria, suspensión por pago, línea con daño, cambio de ancho de banda durante el mes y fecha de instalación? Por ejemplo como se liquidaría los siguientes casos:</a:t>
            </a:r>
          </a:p>
          <a:p>
            <a:pPr>
              <a:buNone/>
            </a:pPr>
            <a:r>
              <a:rPr lang="es-CO" dirty="0" smtClean="0"/>
              <a:t>   a.    Internet  con 30 días con daño y 1 día con servicio?</a:t>
            </a:r>
          </a:p>
          <a:p>
            <a:pPr>
              <a:buNone/>
            </a:pPr>
            <a:r>
              <a:rPr lang="es-CO" dirty="0" smtClean="0"/>
              <a:t>  b.    Internet  con 1 día con daño y 29 días con servicio?</a:t>
            </a:r>
          </a:p>
          <a:p>
            <a:pPr>
              <a:buNone/>
            </a:pPr>
            <a:r>
              <a:rPr lang="es-CO" dirty="0" smtClean="0"/>
              <a:t>  c.    Internet  que pasa de banda angosta a banda ancha durante el mes y/o viceversa ?</a:t>
            </a:r>
          </a:p>
          <a:p>
            <a:pPr>
              <a:buNone/>
            </a:pPr>
            <a:r>
              <a:rPr lang="es-CO" dirty="0" smtClean="0"/>
              <a:t>   d.    Internet  con nueva instalación del servicio que no inicia el primer día del mes. ?</a:t>
            </a:r>
          </a:p>
          <a:p>
            <a:pPr>
              <a:buNone/>
            </a:pPr>
            <a:endParaRPr lang="es-CO" dirty="0"/>
          </a:p>
        </p:txBody>
      </p:sp>
      <p:sp>
        <p:nvSpPr>
          <p:cNvPr id="9" name="8 Marcador de contenido"/>
          <p:cNvSpPr>
            <a:spLocks noGrp="1"/>
          </p:cNvSpPr>
          <p:nvPr>
            <p:ph sz="quarter" idx="4"/>
          </p:nvPr>
        </p:nvSpPr>
        <p:spPr>
          <a:xfrm>
            <a:off x="5913120" y="1234440"/>
            <a:ext cx="2423160" cy="3951288"/>
          </a:xfrm>
        </p:spPr>
        <p:txBody>
          <a:bodyPr/>
          <a:lstStyle/>
          <a:p>
            <a:pPr>
              <a:buNone/>
            </a:pPr>
            <a:endParaRPr lang="es-CO" dirty="0" smtClean="0"/>
          </a:p>
          <a:p>
            <a:pPr>
              <a:buNone/>
            </a:pPr>
            <a:endParaRPr lang="es-CO" dirty="0" smtClean="0"/>
          </a:p>
          <a:p>
            <a:pPr>
              <a:buNone/>
            </a:pPr>
            <a:endParaRPr lang="es-CO" dirty="0" smtClean="0"/>
          </a:p>
          <a:p>
            <a:pPr>
              <a:buNone/>
            </a:pPr>
            <a:r>
              <a:rPr lang="es-CO" dirty="0" smtClean="0"/>
              <a:t>Se debe liquidar prorrateado.</a:t>
            </a:r>
          </a:p>
          <a:p>
            <a:endParaRPr lang="es-C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051242"/>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907280"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p:txBody>
          <a:bodyPr/>
          <a:lstStyle/>
          <a:p>
            <a:pPr>
              <a:buNone/>
            </a:pPr>
            <a:r>
              <a:rPr lang="es-CO" dirty="0" smtClean="0"/>
              <a:t>Un Internet  inactivo (suspendido) que pase a ser activo.  Aplica de nuevo el subsidio y se incluye nuevamente en la lista a reportar?</a:t>
            </a:r>
            <a:endParaRPr lang="es-CO" dirty="0"/>
          </a:p>
        </p:txBody>
      </p:sp>
      <p:sp>
        <p:nvSpPr>
          <p:cNvPr id="9" name="8 Marcador de contenido"/>
          <p:cNvSpPr>
            <a:spLocks noGrp="1"/>
          </p:cNvSpPr>
          <p:nvPr>
            <p:ph sz="quarter" idx="4"/>
          </p:nvPr>
        </p:nvSpPr>
        <p:spPr>
          <a:xfrm>
            <a:off x="6156960" y="2174875"/>
            <a:ext cx="2529840" cy="3951288"/>
          </a:xfrm>
        </p:spPr>
        <p:txBody>
          <a:bodyPr/>
          <a:lstStyle/>
          <a:p>
            <a:pPr>
              <a:buNone/>
            </a:pPr>
            <a:endParaRPr lang="es-CO" dirty="0" smtClean="0"/>
          </a:p>
          <a:p>
            <a:pPr>
              <a:buNone/>
            </a:pPr>
            <a:endParaRPr lang="es-CO" dirty="0" smtClean="0"/>
          </a:p>
          <a:p>
            <a:pPr>
              <a:buNone/>
            </a:pPr>
            <a:r>
              <a:rPr lang="es-CO" dirty="0" smtClean="0"/>
              <a:t>SI </a:t>
            </a:r>
            <a:endParaRPr lang="es-CO"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631139" y="4114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584960"/>
            <a:ext cx="3688080" cy="3951288"/>
          </a:xfrm>
        </p:spPr>
        <p:txBody>
          <a:bodyPr/>
          <a:lstStyle/>
          <a:p>
            <a:pPr>
              <a:buNone/>
            </a:pPr>
            <a:r>
              <a:rPr lang="es-CO" dirty="0" smtClean="0"/>
              <a:t>Un Internet  que sea estrato 1 y que posteriormente pase a estrato 4 durante el mismo mes, aplica el subsidio prorrateado o en su defecto no aplicaría el subsidio?  </a:t>
            </a:r>
          </a:p>
          <a:p>
            <a:endParaRPr lang="es-CO" dirty="0"/>
          </a:p>
        </p:txBody>
      </p:sp>
      <p:sp>
        <p:nvSpPr>
          <p:cNvPr id="9" name="8 Marcador de contenido"/>
          <p:cNvSpPr>
            <a:spLocks noGrp="1"/>
          </p:cNvSpPr>
          <p:nvPr>
            <p:ph sz="quarter" idx="4"/>
          </p:nvPr>
        </p:nvSpPr>
        <p:spPr>
          <a:xfrm>
            <a:off x="5257800" y="2174875"/>
            <a:ext cx="3429000" cy="2564765"/>
          </a:xfrm>
        </p:spPr>
        <p:txBody>
          <a:bodyPr/>
          <a:lstStyle/>
          <a:p>
            <a:pPr>
              <a:buNone/>
            </a:pPr>
            <a:endParaRPr lang="es-CO" dirty="0" smtClean="0"/>
          </a:p>
          <a:p>
            <a:pPr>
              <a:buNone/>
            </a:pPr>
            <a:r>
              <a:rPr lang="es-CO" dirty="0" smtClean="0"/>
              <a:t>Si pero </a:t>
            </a:r>
            <a:r>
              <a:rPr lang="es-CO" dirty="0" smtClean="0"/>
              <a:t>prorrateado y debe reportar la novedad</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998720"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243839" y="1249680"/>
            <a:ext cx="4401185" cy="4876483"/>
          </a:xfrm>
        </p:spPr>
        <p:txBody>
          <a:bodyPr>
            <a:normAutofit/>
          </a:bodyPr>
          <a:lstStyle/>
          <a:p>
            <a:pPr>
              <a:buNone/>
            </a:pPr>
            <a:r>
              <a:rPr lang="es-ES_tradnl" dirty="0" smtClean="0"/>
              <a:t>Se entiende que con la respuesta a la Manifestación </a:t>
            </a:r>
            <a:r>
              <a:rPr lang="es-ES_tradnl" dirty="0" smtClean="0"/>
              <a:t>de Interés </a:t>
            </a:r>
            <a:r>
              <a:rPr lang="es-ES_tradnl" dirty="0" smtClean="0"/>
              <a:t>dada por el MINTIC están aprobadas las condiciones y puede empezarse a aplicar el esquema.</a:t>
            </a:r>
            <a:endParaRPr lang="es-CO" dirty="0"/>
          </a:p>
        </p:txBody>
      </p:sp>
      <p:sp>
        <p:nvSpPr>
          <p:cNvPr id="8" name="7 Marcador de contenido"/>
          <p:cNvSpPr>
            <a:spLocks noGrp="1"/>
          </p:cNvSpPr>
          <p:nvPr>
            <p:ph sz="quarter" idx="4"/>
          </p:nvPr>
        </p:nvSpPr>
        <p:spPr>
          <a:xfrm>
            <a:off x="5268350" y="1703925"/>
            <a:ext cx="3608363" cy="4091964"/>
          </a:xfrm>
        </p:spPr>
        <p:txBody>
          <a:bodyPr>
            <a:normAutofit lnSpcReduction="10000"/>
          </a:bodyPr>
          <a:lstStyle/>
          <a:p>
            <a:r>
              <a:rPr lang="es-MX" dirty="0" smtClean="0"/>
              <a:t>La Manifestación de Interés es la condición para el FONTIC puede reconocer el Subsidio aplicado. No obstante, una vez se alleguen los requerimientos exigidos por el FONTIC, formalmente se emitirá la comunicación que así lo formalice</a:t>
            </a:r>
            <a:endParaRPr lang="es-CO" dirty="0"/>
          </a:p>
        </p:txBody>
      </p:sp>
    </p:spTree>
    <p:extLst>
      <p:ext uri="{BB962C8B-B14F-4D97-AF65-F5344CB8AC3E}">
        <p14:creationId xmlns:p14="http://schemas.microsoft.com/office/powerpoint/2010/main" val="1579829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962400"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432560"/>
            <a:ext cx="3307080" cy="4693603"/>
          </a:xfrm>
        </p:spPr>
        <p:txBody>
          <a:bodyPr/>
          <a:lstStyle/>
          <a:p>
            <a:pPr>
              <a:buNone/>
            </a:pPr>
            <a:r>
              <a:rPr lang="es-CO" dirty="0" smtClean="0"/>
              <a:t>Internet con meses gratis, no se liquidaría el subsidio ya que no tiene cobro para esos mes? y como seria el reporte de este Internet  ?</a:t>
            </a:r>
            <a:endParaRPr lang="es-CO" dirty="0"/>
          </a:p>
        </p:txBody>
      </p:sp>
      <p:sp>
        <p:nvSpPr>
          <p:cNvPr id="9" name="8 Marcador de contenido"/>
          <p:cNvSpPr>
            <a:spLocks noGrp="1"/>
          </p:cNvSpPr>
          <p:nvPr>
            <p:ph sz="quarter" idx="4"/>
          </p:nvPr>
        </p:nvSpPr>
        <p:spPr>
          <a:xfrm>
            <a:off x="4645025" y="2174875"/>
            <a:ext cx="3706495" cy="2747645"/>
          </a:xfrm>
        </p:spPr>
        <p:txBody>
          <a:bodyPr/>
          <a:lstStyle/>
          <a:p>
            <a:pPr>
              <a:buNone/>
            </a:pPr>
            <a:r>
              <a:rPr lang="es-CO" dirty="0" smtClean="0"/>
              <a:t>reporta pero en ceros, tanto el valor facturado como el subsidio.</a:t>
            </a:r>
          </a:p>
          <a:p>
            <a:pPr>
              <a:buNone/>
            </a:pPr>
            <a:endParaRPr lang="es-C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91599"/>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318760" y="4114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960120"/>
            <a:ext cx="4526280" cy="5166043"/>
          </a:xfrm>
        </p:spPr>
        <p:txBody>
          <a:bodyPr>
            <a:normAutofit fontScale="92500" lnSpcReduction="10000"/>
          </a:bodyPr>
          <a:lstStyle/>
          <a:p>
            <a:pPr>
              <a:buNone/>
            </a:pPr>
            <a:r>
              <a:rPr lang="es-CO" dirty="0" smtClean="0"/>
              <a:t>Para efectos del Art. 10 y 11 de la Resolución 1703 de 2012 </a:t>
            </a:r>
            <a:r>
              <a:rPr lang="es-CO" i="1" dirty="0" smtClean="0"/>
              <a:t>“Información codificada según la empresa de energía y número de cuenta interna o según factura de telefonía fija, o de la certificación de la autoridad municipal correspondiente”</a:t>
            </a:r>
            <a:r>
              <a:rPr lang="es-CO" dirty="0" smtClean="0"/>
              <a:t> ¿Cuál es el dato </a:t>
            </a:r>
            <a:r>
              <a:rPr lang="es-CO" i="1" dirty="0" smtClean="0"/>
              <a:t>factura de telefonía fija</a:t>
            </a:r>
            <a:r>
              <a:rPr lang="es-CO" dirty="0" smtClean="0"/>
              <a:t>? ¿Es necesario el código predial? A nivel interno el PRST  cuenta con un número de enlace único para el servicio de internet. Puede ser este el que permita dar cumplimiento a lo requerido en los numerales (IV) (V) de los artículos en mención?</a:t>
            </a:r>
          </a:p>
          <a:p>
            <a:pPr>
              <a:buNone/>
            </a:pPr>
            <a:endParaRPr lang="es-CO" dirty="0" smtClean="0"/>
          </a:p>
          <a:p>
            <a:pPr>
              <a:buNone/>
            </a:pPr>
            <a:endParaRPr lang="es-CO" dirty="0"/>
          </a:p>
        </p:txBody>
      </p:sp>
      <p:sp>
        <p:nvSpPr>
          <p:cNvPr id="9" name="8 Marcador de contenido"/>
          <p:cNvSpPr>
            <a:spLocks noGrp="1"/>
          </p:cNvSpPr>
          <p:nvPr>
            <p:ph sz="quarter" idx="4"/>
          </p:nvPr>
        </p:nvSpPr>
        <p:spPr>
          <a:xfrm>
            <a:off x="5593080" y="1280160"/>
            <a:ext cx="3093720" cy="4846003"/>
          </a:xfrm>
        </p:spPr>
        <p:txBody>
          <a:bodyPr>
            <a:normAutofit/>
          </a:bodyPr>
          <a:lstStyle/>
          <a:p>
            <a:pPr>
              <a:buNone/>
            </a:pPr>
            <a:r>
              <a:rPr lang="es-CO" dirty="0" smtClean="0"/>
              <a:t>Para la empresa es el código del operador y el número de cuenta, para telefonía fija es el código del operador de telefonía y el No. de cuenta del servicio y si pide certificación a la Alcaldía número de matrícula.  </a:t>
            </a:r>
          </a:p>
          <a:p>
            <a:pPr>
              <a:buNone/>
            </a:pPr>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5274394" y="700723"/>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6" name="5 Marcador de contenido"/>
          <p:cNvSpPr>
            <a:spLocks noGrp="1"/>
          </p:cNvSpPr>
          <p:nvPr>
            <p:ph sz="half" idx="2"/>
          </p:nvPr>
        </p:nvSpPr>
        <p:spPr>
          <a:xfrm>
            <a:off x="457200" y="1249680"/>
            <a:ext cx="4297680" cy="4876483"/>
          </a:xfrm>
        </p:spPr>
        <p:txBody>
          <a:bodyPr>
            <a:normAutofit/>
          </a:bodyPr>
          <a:lstStyle/>
          <a:p>
            <a:r>
              <a:rPr lang="es-ES" dirty="0" smtClean="0"/>
              <a:t>En el parágrafo del Art. 11 de la Resolución 1703 se establece que la información que se reporta debe ir acompañada de la firma del Representante Legal y/o Revisor Fiscal y/o Auditor del Proveedor de redes y servicios, ¿este requerimiento implica que son excluyentes las opciones de firma aquí planteadas? </a:t>
            </a:r>
            <a:endParaRPr lang="es-CO" dirty="0" smtClean="0"/>
          </a:p>
          <a:p>
            <a:endParaRPr lang="es-CO" dirty="0"/>
          </a:p>
        </p:txBody>
      </p:sp>
      <p:sp>
        <p:nvSpPr>
          <p:cNvPr id="9" name="8 Marcador de contenido"/>
          <p:cNvSpPr>
            <a:spLocks noGrp="1"/>
          </p:cNvSpPr>
          <p:nvPr>
            <p:ph sz="quarter" idx="4"/>
          </p:nvPr>
        </p:nvSpPr>
        <p:spPr>
          <a:xfrm>
            <a:off x="5928360" y="2174875"/>
            <a:ext cx="2758440" cy="3951288"/>
          </a:xfrm>
        </p:spPr>
        <p:txBody>
          <a:bodyPr/>
          <a:lstStyle/>
          <a:p>
            <a:pPr>
              <a:buNone/>
            </a:pPr>
            <a:r>
              <a:rPr lang="es-ES" dirty="0" smtClean="0"/>
              <a:t>No es excluyente.</a:t>
            </a:r>
            <a:endParaRPr lang="es-C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91599"/>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779520" y="700723"/>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228600" y="1051242"/>
            <a:ext cx="3337560" cy="5074921"/>
          </a:xfrm>
        </p:spPr>
        <p:txBody>
          <a:bodyPr>
            <a:normAutofit fontScale="85000" lnSpcReduction="20000"/>
          </a:bodyPr>
          <a:lstStyle/>
          <a:p>
            <a:pPr>
              <a:buNone/>
            </a:pPr>
            <a:r>
              <a:rPr lang="es-ES_tradnl" dirty="0" smtClean="0"/>
              <a:t>En el escenario que un proveedor, resulte superavitario en algún trimestre, durante los dos años de aplicación de la norma, puede este dejar de pagar dichos recursos con la premisa que los mismos podrán ser aplicados contra los subsidios que otorgue en periodos o al contrario deberá consignarlos trimestre a trimestre al FONTIC, y como éste se los devolverá en caso de ser deficitario en cualquiera de los trimestres siguientes. </a:t>
            </a:r>
            <a:endParaRPr lang="es-CO" dirty="0" smtClean="0"/>
          </a:p>
          <a:p>
            <a:pPr>
              <a:buNone/>
            </a:pPr>
            <a:endParaRPr lang="es-CO" dirty="0"/>
          </a:p>
        </p:txBody>
      </p:sp>
      <p:sp>
        <p:nvSpPr>
          <p:cNvPr id="8" name="7 Marcador de contenido"/>
          <p:cNvSpPr>
            <a:spLocks noGrp="1"/>
          </p:cNvSpPr>
          <p:nvPr>
            <p:ph sz="quarter" idx="4"/>
          </p:nvPr>
        </p:nvSpPr>
        <p:spPr>
          <a:xfrm>
            <a:off x="3793406" y="1051242"/>
            <a:ext cx="5106753" cy="5273358"/>
          </a:xfrm>
        </p:spPr>
        <p:txBody>
          <a:bodyPr>
            <a:normAutofit fontScale="92500" lnSpcReduction="20000"/>
          </a:bodyPr>
          <a:lstStyle/>
          <a:p>
            <a:pPr>
              <a:buNone/>
            </a:pPr>
            <a:r>
              <a:rPr lang="es-ES_tradnl" dirty="0" smtClean="0"/>
              <a:t>No, el PRST que en algún trimestre registre superávit deberá consignarlo al FONTIC, dentro del mes siguiente a la terminación del trimestre en liquidación.  Durante los trimestres que sea deficitario deberá cruzar hasta donde la contraprestación se lo permita y presentar Cuenta de Cobro, en el caso de PRST de TPBCL y TPBCLE, para los demás proveedores, esta situación </a:t>
            </a:r>
            <a:r>
              <a:rPr lang="es-ES_tradnl" dirty="0" smtClean="0"/>
              <a:t>se validará al final del periodo,. </a:t>
            </a:r>
            <a:r>
              <a:rPr lang="es-ES_tradnl" dirty="0" smtClean="0"/>
              <a:t>El FONTIC los devolverá bien, como lo dice la Ley pagará el déficit anualmente o al final del período de transición previa verificación y determinación, si resultaren saldos a su favor, así los constituirá y estos servirán para efectuar el pago de sus obligaciones con el FONTIC.</a:t>
            </a:r>
            <a:endParaRPr lang="es-C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674194" y="60960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457200" y="1310640"/>
            <a:ext cx="3032760" cy="4815523"/>
          </a:xfrm>
        </p:spPr>
        <p:txBody>
          <a:bodyPr>
            <a:normAutofit fontScale="92500" lnSpcReduction="10000"/>
          </a:bodyPr>
          <a:lstStyle/>
          <a:p>
            <a:pPr>
              <a:buNone/>
            </a:pPr>
            <a:r>
              <a:rPr lang="es-MX" dirty="0" smtClean="0"/>
              <a:t>En caso de lograr precios mejores para la adquisición de computadores o tabletas, inferiores a los establecidos en el anexo 3, puede el PRST otorgar solo ese valor y el excedente aplicarlo vía tarifa o a otro usuario, se entiende esto como un tope para el monto del subsidio a otorgar.</a:t>
            </a:r>
            <a:endParaRPr lang="es-CO" dirty="0" smtClean="0"/>
          </a:p>
          <a:p>
            <a:pPr>
              <a:buNone/>
            </a:pPr>
            <a:endParaRPr lang="es-CO" dirty="0"/>
          </a:p>
        </p:txBody>
      </p:sp>
      <p:sp>
        <p:nvSpPr>
          <p:cNvPr id="8" name="7 Marcador de contenido"/>
          <p:cNvSpPr>
            <a:spLocks noGrp="1"/>
          </p:cNvSpPr>
          <p:nvPr>
            <p:ph sz="quarter" idx="4"/>
          </p:nvPr>
        </p:nvSpPr>
        <p:spPr>
          <a:xfrm>
            <a:off x="4023361" y="1051242"/>
            <a:ext cx="4663440" cy="5074921"/>
          </a:xfrm>
        </p:spPr>
        <p:txBody>
          <a:bodyPr>
            <a:normAutofit fontScale="92500"/>
          </a:bodyPr>
          <a:lstStyle/>
          <a:p>
            <a:r>
              <a:rPr lang="es-MX" dirty="0" smtClean="0"/>
              <a:t>Modificación de la Resolución frente a que éste es un tope máximo.  Así mismo el del subsidio para los demás proveedores puede entenderse como un tope máximo, y pueden ellos discrecionalmente aplicarlo a sus usuarios.</a:t>
            </a:r>
            <a:endParaRPr lang="es-CO" dirty="0" smtClean="0"/>
          </a:p>
          <a:p>
            <a:r>
              <a:rPr lang="es-MX" dirty="0" smtClean="0"/>
              <a:t>(PERO DEBE ACLARARSE LA RESOLUCIÓN) TANTO PARA TARIFA COMO PARA EL COMPUTADOR. PARA LOS YA ESTABLECIDOS FIJARLES COMO MONTO MÁXIMO EL DEL COMPUTADOR.</a:t>
            </a:r>
            <a:endParaRPr lang="es-CO" dirty="0" smtClean="0"/>
          </a:p>
          <a:p>
            <a:pPr marL="0" indent="0">
              <a:buNone/>
            </a:pP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998720" y="60960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457200" y="1371600"/>
            <a:ext cx="4040188" cy="4754563"/>
          </a:xfrm>
        </p:spPr>
        <p:txBody>
          <a:bodyPr/>
          <a:lstStyle/>
          <a:p>
            <a:pPr>
              <a:buNone/>
            </a:pPr>
            <a:endParaRPr lang="es-MX" dirty="0" smtClean="0"/>
          </a:p>
          <a:p>
            <a:pPr>
              <a:buNone/>
            </a:pPr>
            <a:r>
              <a:rPr lang="es-MX" dirty="0" smtClean="0"/>
              <a:t>El PRST deberá aplicar directamente el monto del subsidio otorgado durante los meses de septiembre, octubre, noviembre y diciembre de 2012 al valor de la contraprestación a su cargo, correspondiente al cuarto trimestre de 2012? </a:t>
            </a:r>
            <a:endParaRPr lang="es-CO" dirty="0" smtClean="0"/>
          </a:p>
          <a:p>
            <a:pPr>
              <a:buNone/>
            </a:pPr>
            <a:endParaRPr lang="es-CO" dirty="0"/>
          </a:p>
        </p:txBody>
      </p:sp>
      <p:sp>
        <p:nvSpPr>
          <p:cNvPr id="8" name="7 Marcador de contenido"/>
          <p:cNvSpPr>
            <a:spLocks noGrp="1"/>
          </p:cNvSpPr>
          <p:nvPr>
            <p:ph sz="quarter" idx="4"/>
          </p:nvPr>
        </p:nvSpPr>
        <p:spPr>
          <a:xfrm>
            <a:off x="6126480" y="2174875"/>
            <a:ext cx="2560320" cy="2915285"/>
          </a:xfrm>
        </p:spPr>
        <p:txBody>
          <a:bodyPr/>
          <a:lstStyle/>
          <a:p>
            <a:pPr>
              <a:buNone/>
            </a:pPr>
            <a:endParaRPr lang="es-CO" dirty="0" smtClean="0"/>
          </a:p>
          <a:p>
            <a:pPr>
              <a:buNone/>
            </a:pPr>
            <a:endParaRPr lang="es-CO" dirty="0" smtClean="0"/>
          </a:p>
          <a:p>
            <a:pPr>
              <a:buNone/>
            </a:pPr>
            <a:r>
              <a:rPr lang="es-CO" sz="4000" dirty="0" smtClean="0"/>
              <a:t>     SI</a:t>
            </a:r>
            <a:endParaRPr lang="es-CO"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998720" y="60960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p:txBody>
          <a:bodyPr/>
          <a:lstStyle/>
          <a:p>
            <a:pPr>
              <a:buNone/>
            </a:pPr>
            <a:r>
              <a:rPr lang="es-MX" dirty="0" smtClean="0"/>
              <a:t>En el evento anterior, cómo se pagarán por el Fondo lo subsidios otorgados durante el mes de septiembre de 2012? </a:t>
            </a:r>
            <a:endParaRPr lang="es-CO" dirty="0" smtClean="0"/>
          </a:p>
          <a:p>
            <a:pPr>
              <a:buNone/>
            </a:pPr>
            <a:endParaRPr lang="es-CO" dirty="0"/>
          </a:p>
        </p:txBody>
      </p:sp>
      <p:sp>
        <p:nvSpPr>
          <p:cNvPr id="8" name="7 Marcador de contenido"/>
          <p:cNvSpPr>
            <a:spLocks noGrp="1"/>
          </p:cNvSpPr>
          <p:nvPr>
            <p:ph sz="quarter" idx="4"/>
          </p:nvPr>
        </p:nvSpPr>
        <p:spPr>
          <a:xfrm>
            <a:off x="5593080" y="2174875"/>
            <a:ext cx="3093720" cy="3951288"/>
          </a:xfrm>
        </p:spPr>
        <p:txBody>
          <a:bodyPr/>
          <a:lstStyle/>
          <a:p>
            <a:pPr>
              <a:buNone/>
            </a:pPr>
            <a:r>
              <a:rPr lang="es-MX" dirty="0" smtClean="0"/>
              <a:t>Mediante el cruce con la contraprestación del 4Q de 2012, que se autoliquidará en el primer trimestre de 2013.</a:t>
            </a:r>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213360" y="1215233"/>
            <a:ext cx="4084320" cy="4636928"/>
          </a:xfrm>
        </p:spPr>
        <p:txBody>
          <a:bodyPr>
            <a:normAutofit fontScale="92500" lnSpcReduction="10000"/>
          </a:bodyPr>
          <a:lstStyle/>
          <a:p>
            <a:pPr algn="just">
              <a:buNone/>
            </a:pPr>
            <a:r>
              <a:rPr lang="es-MX" dirty="0" smtClean="0"/>
              <a:t>Respecto </a:t>
            </a:r>
            <a:r>
              <a:rPr lang="es-MX" dirty="0" smtClean="0"/>
              <a:t>de </a:t>
            </a:r>
            <a:r>
              <a:rPr lang="es-MX" dirty="0" smtClean="0"/>
              <a:t>los usuarios actuales, los proveedores están obligados a otorgar de manera inmediata los subsidios a todos los usuarios de Internet de estratos 1 y 2 que cumplan las condiciones definidas en la Resolución?   O pueden los proveedores elegir la fecha a partir de la cual aplicarán los subsidios para los usuarios actuales y determinar si aplica o no el subsidio a la totalidad de sus usuarios de banda ancha de estratos 1 y 2?</a:t>
            </a:r>
            <a:endParaRPr lang="es-CO" dirty="0" smtClean="0"/>
          </a:p>
          <a:p>
            <a:pPr>
              <a:buNone/>
            </a:pPr>
            <a:endParaRPr lang="es-CO" dirty="0"/>
          </a:p>
        </p:txBody>
      </p:sp>
      <p:sp>
        <p:nvSpPr>
          <p:cNvPr id="6" name="5 Marcador de contenido"/>
          <p:cNvSpPr>
            <a:spLocks noGrp="1"/>
          </p:cNvSpPr>
          <p:nvPr>
            <p:ph sz="quarter" idx="4"/>
          </p:nvPr>
        </p:nvSpPr>
        <p:spPr>
          <a:xfrm>
            <a:off x="4998720" y="1417320"/>
            <a:ext cx="3474720" cy="4434840"/>
          </a:xfrm>
        </p:spPr>
        <p:txBody>
          <a:bodyPr/>
          <a:lstStyle/>
          <a:p>
            <a:pPr algn="just">
              <a:buNone/>
            </a:pPr>
            <a:r>
              <a:rPr lang="es-MX" dirty="0" smtClean="0"/>
              <a:t>Los operadores de TPBC deben otorgar el subsidio a partir de septiembre de 2012, a todos los usuarios existentes, teniendo la precaución de requerir o conservar todos los documentos que les permitan demostrar el derecho de los mismos.</a:t>
            </a:r>
            <a:endParaRPr lang="es-CO" dirty="0" smtClean="0"/>
          </a:p>
          <a:p>
            <a:pPr>
              <a:buNone/>
            </a:pPr>
            <a:endParaRPr lang="es-CO" dirty="0"/>
          </a:p>
        </p:txBody>
      </p:sp>
      <p:sp>
        <p:nvSpPr>
          <p:cNvPr id="3" name="2 Marcador de texto"/>
          <p:cNvSpPr>
            <a:spLocks noGrp="1"/>
          </p:cNvSpPr>
          <p:nvPr>
            <p:ph type="body" idx="1"/>
          </p:nvPr>
        </p:nvSpPr>
        <p:spPr>
          <a:xfrm>
            <a:off x="457200" y="335280"/>
            <a:ext cx="169164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7" name="6 Conector recto"/>
          <p:cNvCxnSpPr/>
          <p:nvPr/>
        </p:nvCxnSpPr>
        <p:spPr>
          <a:xfrm>
            <a:off x="4739640" y="3352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215232"/>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sp>
        <p:nvSpPr>
          <p:cNvPr id="4" name="3 Marcador de contenido"/>
          <p:cNvSpPr>
            <a:spLocks noGrp="1"/>
          </p:cNvSpPr>
          <p:nvPr>
            <p:ph sz="half" idx="2"/>
          </p:nvPr>
        </p:nvSpPr>
        <p:spPr>
          <a:xfrm>
            <a:off x="457200" y="2174875"/>
            <a:ext cx="3002280" cy="3017521"/>
          </a:xfrm>
        </p:spPr>
        <p:txBody>
          <a:bodyPr/>
          <a:lstStyle/>
          <a:p>
            <a:pPr>
              <a:buNone/>
            </a:pPr>
            <a:endParaRPr lang="es-CO" dirty="0" smtClean="0"/>
          </a:p>
          <a:p>
            <a:pPr algn="just">
              <a:buNone/>
            </a:pPr>
            <a:r>
              <a:rPr lang="es-MX" dirty="0" smtClean="0"/>
              <a:t>Desde cuándo deben empezar a otorgar los subsidios los PRST?</a:t>
            </a:r>
            <a:endParaRPr lang="es-CO" dirty="0" smtClean="0"/>
          </a:p>
          <a:p>
            <a:pPr>
              <a:buNone/>
            </a:pPr>
            <a:endParaRPr lang="es-CO" dirty="0"/>
          </a:p>
        </p:txBody>
      </p:sp>
      <p:sp>
        <p:nvSpPr>
          <p:cNvPr id="6" name="5 Marcador de contenido"/>
          <p:cNvSpPr>
            <a:spLocks noGrp="1"/>
          </p:cNvSpPr>
          <p:nvPr>
            <p:ph sz="quarter" idx="4"/>
          </p:nvPr>
        </p:nvSpPr>
        <p:spPr>
          <a:xfrm>
            <a:off x="4130040" y="1215232"/>
            <a:ext cx="4556761" cy="4910931"/>
          </a:xfrm>
        </p:spPr>
        <p:txBody>
          <a:bodyPr>
            <a:normAutofit lnSpcReduction="10000"/>
          </a:bodyPr>
          <a:lstStyle/>
          <a:p>
            <a:pPr algn="just">
              <a:buNone/>
            </a:pPr>
            <a:r>
              <a:rPr lang="es-MX" dirty="0" smtClean="0"/>
              <a:t>Desde septiembre de 2012, lo conveniente hubiera sido desde la entrada en vigencia de la Resolución 1363 de 2012, esto es el 3 de agosto de 2012, por lo temas de facturación y otros debe hacerlo desde septiembre de 2012. Ahora bien si entra al esquema posteriormente debe reconocerle el subsidio a sus usuarios desde septiembre de 2012 y justificar plenamente las razones que le impidieron entrar en el mes programado.</a:t>
            </a:r>
            <a:endParaRPr lang="es-CO" dirty="0" smtClean="0"/>
          </a:p>
          <a:p>
            <a:pPr>
              <a:buNone/>
            </a:pPr>
            <a:endParaRPr lang="es-CO" dirty="0" smtClean="0"/>
          </a:p>
          <a:p>
            <a:pPr>
              <a:buNone/>
            </a:pPr>
            <a:endParaRPr lang="es-CO" dirty="0"/>
          </a:p>
        </p:txBody>
      </p:sp>
      <p:cxnSp>
        <p:nvCxnSpPr>
          <p:cNvPr id="7" name="6 Conector recto"/>
          <p:cNvCxnSpPr/>
          <p:nvPr/>
        </p:nvCxnSpPr>
        <p:spPr>
          <a:xfrm>
            <a:off x="3764280" y="42672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sp>
        <p:nvSpPr>
          <p:cNvPr id="4" name="3 Marcador de contenido"/>
          <p:cNvSpPr>
            <a:spLocks noGrp="1"/>
          </p:cNvSpPr>
          <p:nvPr>
            <p:ph sz="half" idx="2"/>
          </p:nvPr>
        </p:nvSpPr>
        <p:spPr>
          <a:xfrm>
            <a:off x="182880" y="1264920"/>
            <a:ext cx="3901440" cy="4861243"/>
          </a:xfrm>
        </p:spPr>
        <p:txBody>
          <a:bodyPr>
            <a:normAutofit fontScale="92500" lnSpcReduction="20000"/>
          </a:bodyPr>
          <a:lstStyle/>
          <a:p>
            <a:pPr>
              <a:buNone/>
            </a:pPr>
            <a:r>
              <a:rPr lang="es-MX" dirty="0" smtClean="0"/>
              <a:t>Respecto </a:t>
            </a:r>
            <a:r>
              <a:rPr lang="es-MX" dirty="0" smtClean="0"/>
              <a:t>de </a:t>
            </a:r>
            <a:r>
              <a:rPr lang="es-MX" dirty="0" smtClean="0"/>
              <a:t>los usuarios actuales, los proveedores están obligados a otorgar de manera inmediata los subsidios a todos los usuarios de Internet de estratos 1 y 2 que cumplan las condiciones definidas en la Resolución? O pueden los proveedores elegir la fecha a partir de la cual aplicarán los subsidios para los usuarios actuales y determinar si aplica o no el subsidio a la totalidad de sus usuarios de banda ancha de estratos 1 y 2?</a:t>
            </a:r>
            <a:endParaRPr lang="es-CO" dirty="0" smtClean="0"/>
          </a:p>
          <a:p>
            <a:pPr>
              <a:buNone/>
            </a:pPr>
            <a:endParaRPr lang="es-CO" dirty="0"/>
          </a:p>
        </p:txBody>
      </p:sp>
      <p:sp>
        <p:nvSpPr>
          <p:cNvPr id="6" name="5 Marcador de contenido"/>
          <p:cNvSpPr>
            <a:spLocks noGrp="1"/>
          </p:cNvSpPr>
          <p:nvPr>
            <p:ph sz="quarter" idx="4"/>
          </p:nvPr>
        </p:nvSpPr>
        <p:spPr>
          <a:xfrm>
            <a:off x="4645025" y="1706880"/>
            <a:ext cx="4041775" cy="4419283"/>
          </a:xfrm>
        </p:spPr>
        <p:txBody>
          <a:bodyPr/>
          <a:lstStyle/>
          <a:p>
            <a:pPr>
              <a:buNone/>
            </a:pPr>
            <a:endParaRPr lang="es-MX" dirty="0" smtClean="0"/>
          </a:p>
          <a:p>
            <a:pPr>
              <a:buNone/>
            </a:pPr>
            <a:r>
              <a:rPr lang="es-MX" dirty="0" smtClean="0"/>
              <a:t>No es potestativo del PRST de TPBCL y TPBCLE, todos deben otorgarlo a partir de septiembre de 2012, siempre y cuando estén en condiciones de demostrar el derecho.</a:t>
            </a:r>
            <a:endParaRPr lang="es-CO" dirty="0" smtClean="0"/>
          </a:p>
          <a:p>
            <a:pPr>
              <a:buNone/>
            </a:pPr>
            <a:endParaRPr lang="es-CO" dirty="0"/>
          </a:p>
        </p:txBody>
      </p:sp>
      <p:cxnSp>
        <p:nvCxnSpPr>
          <p:cNvPr id="7" name="6 Conector recto"/>
          <p:cNvCxnSpPr/>
          <p:nvPr/>
        </p:nvCxnSpPr>
        <p:spPr>
          <a:xfrm>
            <a:off x="4299034" y="42672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7" name="6 Conector recto"/>
          <p:cNvCxnSpPr/>
          <p:nvPr/>
        </p:nvCxnSpPr>
        <p:spPr>
          <a:xfrm>
            <a:off x="4299034" y="42672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8" name="7 Marcador de contenido"/>
          <p:cNvSpPr>
            <a:spLocks noGrp="1"/>
          </p:cNvSpPr>
          <p:nvPr>
            <p:ph sz="half" idx="2"/>
          </p:nvPr>
        </p:nvSpPr>
        <p:spPr>
          <a:xfrm>
            <a:off x="457200" y="1432560"/>
            <a:ext cx="3489960" cy="4693603"/>
          </a:xfrm>
        </p:spPr>
        <p:txBody>
          <a:bodyPr/>
          <a:lstStyle/>
          <a:p>
            <a:pPr>
              <a:buNone/>
            </a:pPr>
            <a:r>
              <a:rPr lang="es-MX" dirty="0" smtClean="0"/>
              <a:t>Frente a la aplicación de los subsidios a los usuarios actuales; el Proveedor podrá asignar unilateralmente el subsidio?   O el usuario debe manifestar su intención de acceder al mismo?</a:t>
            </a:r>
            <a:endParaRPr lang="es-CO" dirty="0" smtClean="0"/>
          </a:p>
          <a:p>
            <a:pPr>
              <a:buNone/>
            </a:pPr>
            <a:endParaRPr lang="es-CO" dirty="0"/>
          </a:p>
        </p:txBody>
      </p:sp>
      <p:sp>
        <p:nvSpPr>
          <p:cNvPr id="9" name="8 Marcador de contenido"/>
          <p:cNvSpPr>
            <a:spLocks noGrp="1"/>
          </p:cNvSpPr>
          <p:nvPr>
            <p:ph sz="quarter" idx="4"/>
          </p:nvPr>
        </p:nvSpPr>
        <p:spPr>
          <a:xfrm>
            <a:off x="4645025" y="1432560"/>
            <a:ext cx="4041775" cy="4693603"/>
          </a:xfrm>
        </p:spPr>
        <p:txBody>
          <a:bodyPr/>
          <a:lstStyle/>
          <a:p>
            <a:pPr>
              <a:buNone/>
            </a:pPr>
            <a:r>
              <a:rPr lang="es-MX" dirty="0" smtClean="0"/>
              <a:t>No es necesario que el usuario solicite, se debe comunicar a los usuarios las nuevas condiciones que tendrá y otorgárselo de una vez, siempre y cuando el PRST tenga como probar el estrato al que el beneficiario pertenece.</a:t>
            </a: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sp>
        <p:nvSpPr>
          <p:cNvPr id="6" name="5 Marcador de contenido"/>
          <p:cNvSpPr>
            <a:spLocks noGrp="1"/>
          </p:cNvSpPr>
          <p:nvPr>
            <p:ph sz="half" idx="2"/>
          </p:nvPr>
        </p:nvSpPr>
        <p:spPr>
          <a:xfrm>
            <a:off x="259080" y="1234440"/>
            <a:ext cx="4206240" cy="4891723"/>
          </a:xfrm>
        </p:spPr>
        <p:txBody>
          <a:bodyPr>
            <a:normAutofit fontScale="92500" lnSpcReduction="10000"/>
          </a:bodyPr>
          <a:lstStyle/>
          <a:p>
            <a:pPr>
              <a:buNone/>
            </a:pPr>
            <a:r>
              <a:rPr lang="es-MX" dirty="0" smtClean="0"/>
              <a:t>Se solicita aclarar cómo aplicará el subsidio sobre los usuarios actuales, teniendo presente que los clientes actuales en estratos 1 y 2 cuentan con diferentes planes y tarifas debido a que han adquirido el servicio en períodos de tiempo diferentes:</a:t>
            </a:r>
            <a:endParaRPr lang="es-CO" dirty="0" smtClean="0"/>
          </a:p>
          <a:p>
            <a:pPr lvl="0"/>
            <a:r>
              <a:rPr lang="es-MX" dirty="0" smtClean="0"/>
              <a:t>El descuento por el subsidio se aplicará sobre cada uno de estos planes y tarifas?</a:t>
            </a:r>
            <a:endParaRPr lang="es-CO" dirty="0" smtClean="0"/>
          </a:p>
          <a:p>
            <a:pPr lvl="0"/>
            <a:r>
              <a:rPr lang="es-MX" dirty="0" smtClean="0"/>
              <a:t>Se debe crear un plan y una tarifa única para la aplicación del subsidio?</a:t>
            </a:r>
            <a:endParaRPr lang="es-CO" dirty="0" smtClean="0"/>
          </a:p>
          <a:p>
            <a:pPr>
              <a:buNone/>
            </a:pPr>
            <a:endParaRPr lang="es-CO" dirty="0"/>
          </a:p>
        </p:txBody>
      </p:sp>
      <p:sp>
        <p:nvSpPr>
          <p:cNvPr id="10" name="9 Marcador de contenido"/>
          <p:cNvSpPr>
            <a:spLocks noGrp="1"/>
          </p:cNvSpPr>
          <p:nvPr>
            <p:ph sz="quarter" idx="4"/>
          </p:nvPr>
        </p:nvSpPr>
        <p:spPr>
          <a:xfrm>
            <a:off x="5044440" y="1463040"/>
            <a:ext cx="3642360" cy="4663123"/>
          </a:xfrm>
        </p:spPr>
        <p:txBody>
          <a:bodyPr/>
          <a:lstStyle/>
          <a:p>
            <a:pPr>
              <a:buNone/>
            </a:pPr>
            <a:r>
              <a:rPr lang="es-MX" dirty="0" smtClean="0"/>
              <a:t>El subsidio se aplica independientemente del plan, y no tiene que cambiarse de Plan.  No tienen que crear un solo Plan lo que si tiene que quedar claro es que se está otorgando el subsidio.  (en un ambiente de regulación de tarifas).</a:t>
            </a:r>
            <a:endParaRPr lang="es-CO" dirty="0" smtClean="0"/>
          </a:p>
          <a:p>
            <a:pPr>
              <a:buNone/>
            </a:pPr>
            <a:endParaRPr lang="es-CO" dirty="0"/>
          </a:p>
        </p:txBody>
      </p:sp>
      <p:cxnSp>
        <p:nvCxnSpPr>
          <p:cNvPr id="11" name="10 Conector recto"/>
          <p:cNvCxnSpPr/>
          <p:nvPr/>
        </p:nvCxnSpPr>
        <p:spPr>
          <a:xfrm>
            <a:off x="4739640" y="41148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051242"/>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4739640" y="411480"/>
            <a:ext cx="13886" cy="5425440"/>
          </a:xfrm>
          <a:prstGeom prst="line">
            <a:avLst/>
          </a:prstGeom>
          <a:ln w="38100">
            <a:solidFill>
              <a:srgbClr val="C0000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457200" y="1885632"/>
            <a:ext cx="3444240" cy="3951288"/>
          </a:xfrm>
        </p:spPr>
        <p:txBody>
          <a:bodyPr/>
          <a:lstStyle/>
          <a:p>
            <a:pPr>
              <a:buNone/>
            </a:pPr>
            <a:endParaRPr lang="es-MX" dirty="0" smtClean="0"/>
          </a:p>
          <a:p>
            <a:pPr>
              <a:buNone/>
            </a:pPr>
            <a:r>
              <a:rPr lang="es-MX" dirty="0" smtClean="0"/>
              <a:t>Las tarifas de los planes que reciban el beneficio del subsidio de Internet, se podrán ajustar anualmente al IPC?</a:t>
            </a:r>
            <a:endParaRPr lang="es-CO" dirty="0"/>
          </a:p>
        </p:txBody>
      </p:sp>
      <p:sp>
        <p:nvSpPr>
          <p:cNvPr id="8" name="7 Marcador de contenido"/>
          <p:cNvSpPr>
            <a:spLocks noGrp="1"/>
          </p:cNvSpPr>
          <p:nvPr>
            <p:ph sz="quarter" idx="4"/>
          </p:nvPr>
        </p:nvSpPr>
        <p:spPr>
          <a:xfrm>
            <a:off x="5196840" y="1885632"/>
            <a:ext cx="3489960" cy="3951288"/>
          </a:xfrm>
        </p:spPr>
        <p:txBody>
          <a:bodyPr/>
          <a:lstStyle/>
          <a:p>
            <a:pPr>
              <a:buNone/>
            </a:pPr>
            <a:endParaRPr lang="es-MX" dirty="0" smtClean="0"/>
          </a:p>
          <a:p>
            <a:pPr>
              <a:buNone/>
            </a:pPr>
            <a:r>
              <a:rPr lang="es-MX" dirty="0" smtClean="0"/>
              <a:t>La tarifa es una cosa y el subsidio es otra cosa.  Por la Ley 1341 de 2009 se tiene libertad tarifaria.</a:t>
            </a:r>
            <a:endParaRPr lang="es-CO" dirty="0" smtClean="0"/>
          </a:p>
          <a:p>
            <a:pPr>
              <a:buNone/>
            </a:pP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411480"/>
            <a:ext cx="2057400" cy="639762"/>
          </a:xfrm>
        </p:spPr>
        <p:style>
          <a:lnRef idx="0">
            <a:schemeClr val="accent1"/>
          </a:lnRef>
          <a:fillRef idx="3">
            <a:schemeClr val="accent1"/>
          </a:fillRef>
          <a:effectRef idx="3">
            <a:schemeClr val="accent1"/>
          </a:effectRef>
          <a:fontRef idx="minor">
            <a:schemeClr val="lt1"/>
          </a:fontRef>
        </p:style>
        <p:txBody>
          <a:bodyPr anchor="ctr"/>
          <a:lstStyle/>
          <a:p>
            <a:r>
              <a:rPr lang="es-CO" dirty="0" smtClean="0"/>
              <a:t>Pregunta</a:t>
            </a:r>
            <a:endParaRPr lang="es-CO" dirty="0"/>
          </a:p>
        </p:txBody>
      </p:sp>
      <p:cxnSp>
        <p:nvCxnSpPr>
          <p:cNvPr id="11" name="10 Conector recto"/>
          <p:cNvCxnSpPr/>
          <p:nvPr/>
        </p:nvCxnSpPr>
        <p:spPr>
          <a:xfrm>
            <a:off x="3962400" y="609600"/>
            <a:ext cx="13886" cy="5425440"/>
          </a:xfrm>
          <a:prstGeom prst="line">
            <a:avLst/>
          </a:prstGeom>
          <a:ln w="38100">
            <a:solidFill>
              <a:srgbClr val="002060"/>
            </a:solidFill>
          </a:ln>
        </p:spPr>
        <p:style>
          <a:lnRef idx="2">
            <a:schemeClr val="accent1"/>
          </a:lnRef>
          <a:fillRef idx="0">
            <a:schemeClr val="accent1"/>
          </a:fillRef>
          <a:effectRef idx="1">
            <a:schemeClr val="accent1"/>
          </a:effectRef>
          <a:fontRef idx="minor">
            <a:schemeClr val="tx1"/>
          </a:fontRef>
        </p:style>
      </p:cxnSp>
      <p:sp>
        <p:nvSpPr>
          <p:cNvPr id="7" name="6 Marcador de contenido"/>
          <p:cNvSpPr>
            <a:spLocks noGrp="1"/>
          </p:cNvSpPr>
          <p:nvPr>
            <p:ph sz="half" idx="2"/>
          </p:nvPr>
        </p:nvSpPr>
        <p:spPr>
          <a:xfrm>
            <a:off x="274320" y="1600200"/>
            <a:ext cx="3383280" cy="3951288"/>
          </a:xfrm>
        </p:spPr>
        <p:txBody>
          <a:bodyPr/>
          <a:lstStyle/>
          <a:p>
            <a:pPr>
              <a:buNone/>
            </a:pPr>
            <a:r>
              <a:rPr lang="es-MX" dirty="0" smtClean="0"/>
              <a:t>Se solicita la definición de usuario activo.  Teniendo en cuenta la siguiente inquietud: Un usuario que haya suspendido el servicio por un período de tiempo se considera usuario activo?</a:t>
            </a:r>
            <a:endParaRPr lang="es-CO" dirty="0" smtClean="0"/>
          </a:p>
          <a:p>
            <a:pPr>
              <a:buNone/>
            </a:pPr>
            <a:endParaRPr lang="es-CO" dirty="0"/>
          </a:p>
        </p:txBody>
      </p:sp>
      <p:sp>
        <p:nvSpPr>
          <p:cNvPr id="8" name="7 Marcador de contenido"/>
          <p:cNvSpPr>
            <a:spLocks noGrp="1"/>
          </p:cNvSpPr>
          <p:nvPr>
            <p:ph sz="quarter" idx="4"/>
          </p:nvPr>
        </p:nvSpPr>
        <p:spPr>
          <a:xfrm>
            <a:off x="4358640" y="1051242"/>
            <a:ext cx="4404360" cy="4500246"/>
          </a:xfrm>
        </p:spPr>
        <p:txBody>
          <a:bodyPr>
            <a:normAutofit/>
          </a:bodyPr>
          <a:lstStyle/>
          <a:p>
            <a:pPr>
              <a:buNone/>
            </a:pPr>
            <a:endParaRPr lang="es-MX" b="1" u="sng" dirty="0" smtClean="0"/>
          </a:p>
          <a:p>
            <a:pPr>
              <a:buNone/>
            </a:pPr>
            <a:r>
              <a:rPr lang="es-MX" b="1" u="sng" dirty="0" smtClean="0"/>
              <a:t>Usuario Activo: </a:t>
            </a:r>
            <a:r>
              <a:rPr lang="es-MX" b="1" dirty="0" smtClean="0"/>
              <a:t>  </a:t>
            </a:r>
            <a:r>
              <a:rPr lang="es-MX" b="1" dirty="0" smtClean="0"/>
              <a:t>el que tien</a:t>
            </a:r>
            <a:r>
              <a:rPr lang="es-MX" b="1" dirty="0" smtClean="0"/>
              <a:t>e un vínculo vigente con el PRST y goza del servicio.</a:t>
            </a:r>
            <a:endParaRPr lang="es-MX" b="1" dirty="0" smtClean="0"/>
          </a:p>
          <a:p>
            <a:pPr>
              <a:buNone/>
            </a:pPr>
            <a:r>
              <a:rPr lang="es-MX" b="1" u="sng" dirty="0" smtClean="0"/>
              <a:t>    </a:t>
            </a:r>
            <a:endParaRPr lang="es-MX" b="1" u="sng" dirty="0" smtClean="0"/>
          </a:p>
          <a:p>
            <a:pPr>
              <a:buNone/>
            </a:pPr>
            <a:r>
              <a:rPr lang="es-MX" dirty="0" smtClean="0"/>
              <a:t>	Al </a:t>
            </a:r>
            <a:r>
              <a:rPr lang="es-MX" dirty="0" smtClean="0"/>
              <a:t>usuario activo se le otorgará el subsidio durante el tiempo en que este activo, el mes o meses que dure suspendido el servicio no se otorgará el subsidio.</a:t>
            </a:r>
            <a:endParaRPr lang="es-CO" dirty="0" smtClean="0"/>
          </a:p>
          <a:p>
            <a:pPr>
              <a:buNone/>
            </a:pPr>
            <a:endParaRPr lang="es-CO"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26167</TotalTime>
  <Words>1774</Words>
  <Application>Microsoft Office PowerPoint</Application>
  <PresentationFormat>Presentación en pantalla (4:3)</PresentationFormat>
  <Paragraphs>118</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Gustavo Suárez Cruz</dc:creator>
  <cp:lastModifiedBy>Juan David Olarte Torres</cp:lastModifiedBy>
  <cp:revision>389</cp:revision>
  <dcterms:created xsi:type="dcterms:W3CDTF">2012-04-24T21:32:31Z</dcterms:created>
  <dcterms:modified xsi:type="dcterms:W3CDTF">2012-09-14T18:51:23Z</dcterms:modified>
</cp:coreProperties>
</file>