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18" r:id="rId5"/>
    <p:sldId id="747" r:id="rId6"/>
    <p:sldId id="709" r:id="rId7"/>
    <p:sldId id="262" r:id="rId8"/>
    <p:sldId id="819" r:id="rId9"/>
    <p:sldId id="347" r:id="rId10"/>
    <p:sldId id="443" r:id="rId11"/>
    <p:sldId id="811" r:id="rId12"/>
    <p:sldId id="812" r:id="rId13"/>
    <p:sldId id="813" r:id="rId14"/>
    <p:sldId id="909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6" r:id="rId25"/>
    <p:sldId id="867" r:id="rId26"/>
    <p:sldId id="868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0" r:id="rId39"/>
    <p:sldId id="881" r:id="rId40"/>
    <p:sldId id="882" r:id="rId41"/>
    <p:sldId id="883" r:id="rId42"/>
    <p:sldId id="884" r:id="rId43"/>
    <p:sldId id="885" r:id="rId44"/>
    <p:sldId id="886" r:id="rId45"/>
    <p:sldId id="887" r:id="rId46"/>
    <p:sldId id="888" r:id="rId47"/>
    <p:sldId id="889" r:id="rId48"/>
    <p:sldId id="890" r:id="rId49"/>
    <p:sldId id="891" r:id="rId50"/>
    <p:sldId id="892" r:id="rId51"/>
    <p:sldId id="893" r:id="rId52"/>
    <p:sldId id="894" r:id="rId53"/>
    <p:sldId id="895" r:id="rId54"/>
    <p:sldId id="896" r:id="rId55"/>
    <p:sldId id="897" r:id="rId56"/>
    <p:sldId id="898" r:id="rId57"/>
    <p:sldId id="899" r:id="rId58"/>
    <p:sldId id="900" r:id="rId59"/>
    <p:sldId id="901" r:id="rId60"/>
    <p:sldId id="902" r:id="rId61"/>
    <p:sldId id="903" r:id="rId62"/>
    <p:sldId id="904" r:id="rId63"/>
    <p:sldId id="905" r:id="rId64"/>
    <p:sldId id="906" r:id="rId65"/>
    <p:sldId id="907" r:id="rId66"/>
    <p:sldId id="908" r:id="rId67"/>
    <p:sldId id="502" r:id="rId68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0"/>
    <a:srgbClr val="3333CC"/>
    <a:srgbClr val="F6F000"/>
    <a:srgbClr val="003399"/>
    <a:srgbClr val="D0CB00"/>
    <a:srgbClr val="CAC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69" d="100"/>
          <a:sy n="69" d="100"/>
        </p:scale>
        <p:origin x="1148" y="44"/>
      </p:cViewPr>
      <p:guideLst>
        <p:guide orient="horz" pos="2160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Carroll Gonzalez" userId="c02ae433-0598-4c33-ace3-1b824c4d1398" providerId="ADAL" clId="{AA6CD607-102F-477E-881A-C4242D7ED489}"/>
    <pc:docChg chg="modSld">
      <pc:chgData name="Roberto Carroll Gonzalez" userId="c02ae433-0598-4c33-ace3-1b824c4d1398" providerId="ADAL" clId="{AA6CD607-102F-477E-881A-C4242D7ED489}" dt="2017-10-25T18:26:12.864" v="75" actId="1076"/>
      <pc:docMkLst>
        <pc:docMk/>
      </pc:docMkLst>
      <pc:sldChg chg="modSp">
        <pc:chgData name="Roberto Carroll Gonzalez" userId="c02ae433-0598-4c33-ace3-1b824c4d1398" providerId="ADAL" clId="{AA6CD607-102F-477E-881A-C4242D7ED489}" dt="2017-10-25T18:26:12.864" v="75" actId="1076"/>
        <pc:sldMkLst>
          <pc:docMk/>
          <pc:sldMk cId="4274328895" sldId="747"/>
        </pc:sldMkLst>
        <pc:spChg chg="mod">
          <ac:chgData name="Roberto Carroll Gonzalez" userId="c02ae433-0598-4c33-ace3-1b824c4d1398" providerId="ADAL" clId="{AA6CD607-102F-477E-881A-C4242D7ED489}" dt="2017-10-25T18:26:12.864" v="75" actId="1076"/>
          <ac:spMkLst>
            <pc:docMk/>
            <pc:sldMk cId="4274328895" sldId="747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8\04.%20Abril\Abril%2016-20\Reportes%20autodiagnosticos%20MIPG\Insumos\Datos%20FURAG%20sector%20TIC%20por%20indi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D-4BDB-9F44-28D3337798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D-4BDB-9F44-28D33377982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D-4BDB-9F44-28D3337798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Hoja1!$A$1:$A$4</c:f>
              <c:strCache>
                <c:ptCount val="4"/>
                <c:pt idx="0">
                  <c:v>Menor a 61%</c:v>
                </c:pt>
                <c:pt idx="1">
                  <c:v>Entre 61% y 71%</c:v>
                </c:pt>
                <c:pt idx="2">
                  <c:v>Entre 71% y 81%</c:v>
                </c:pt>
                <c:pt idx="3">
                  <c:v>Mayor a 81%</c:v>
                </c:pt>
              </c:strCache>
            </c:strRef>
          </c:cat>
          <c:val>
            <c:numRef>
              <c:f>Hoja1!$B$1:$B$4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D-4BDB-9F44-28D333779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18794928"/>
        <c:axId val="1918785776"/>
      </c:barChart>
      <c:catAx>
        <c:axId val="191879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8785776"/>
        <c:crosses val="autoZero"/>
        <c:auto val="1"/>
        <c:lblAlgn val="ctr"/>
        <c:lblOffset val="100"/>
        <c:noMultiLvlLbl val="0"/>
      </c:catAx>
      <c:valAx>
        <c:axId val="191878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879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33445885745371"/>
          <c:y val="9.2694905231707703E-2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Dimensiones!$B$7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944444444444442E-2"/>
                  <c:y val="-2.0338886690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30-4202-8843-0CEF45CDAB07}"/>
                </c:ext>
              </c:extLst>
            </c:dLbl>
            <c:dLbl>
              <c:idx val="2"/>
              <c:layout>
                <c:manualLayout>
                  <c:x val="-2.7777777777777779E-3"/>
                  <c:y val="-7.627082508817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30-4202-8843-0CEF45CDAB07}"/>
                </c:ext>
              </c:extLst>
            </c:dLbl>
            <c:dLbl>
              <c:idx val="5"/>
              <c:layout>
                <c:manualLayout>
                  <c:x val="1.1111111111111112E-2"/>
                  <c:y val="3.813541254408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30-4202-8843-0CEF45CDA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Dimensiones!$C$7:$I$7</c:f>
              <c:numCache>
                <c:formatCode>0.0</c:formatCode>
                <c:ptCount val="7"/>
                <c:pt idx="0">
                  <c:v>80.661393239139798</c:v>
                </c:pt>
                <c:pt idx="1">
                  <c:v>94.013735125833094</c:v>
                </c:pt>
                <c:pt idx="2">
                  <c:v>93.144953459712795</c:v>
                </c:pt>
                <c:pt idx="3">
                  <c:v>93.637562871445894</c:v>
                </c:pt>
                <c:pt idx="4">
                  <c:v>95.436707141052594</c:v>
                </c:pt>
                <c:pt idx="5">
                  <c:v>90.768522194632695</c:v>
                </c:pt>
                <c:pt idx="6">
                  <c:v>96.760832542580005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0-4202-8843-0CEF45CDAB07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888888888888889E-3"/>
                  <c:y val="0.11694859846853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30-4202-8843-0CEF45CDAB07}"/>
                </c:ext>
              </c:extLst>
            </c:dLbl>
            <c:dLbl>
              <c:idx val="1"/>
              <c:layout>
                <c:manualLayout>
                  <c:x val="-5.5555555555555657E-2"/>
                  <c:y val="7.118610341563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30-4202-8843-0CEF45CDAB07}"/>
                </c:ext>
              </c:extLst>
            </c:dLbl>
            <c:dLbl>
              <c:idx val="2"/>
              <c:layout>
                <c:manualLayout>
                  <c:x val="-6.9444444444444448E-2"/>
                  <c:y val="-1.5254165017635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30-4202-8843-0CEF45CDAB07}"/>
                </c:ext>
              </c:extLst>
            </c:dLbl>
            <c:dLbl>
              <c:idx val="3"/>
              <c:layout>
                <c:manualLayout>
                  <c:x val="-1.8055555555555554E-2"/>
                  <c:y val="-0.10677915512344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0-4202-8843-0CEF45CDAB07}"/>
                </c:ext>
              </c:extLst>
            </c:dLbl>
            <c:dLbl>
              <c:idx val="4"/>
              <c:layout>
                <c:manualLayout>
                  <c:x val="3.3333333333333333E-2"/>
                  <c:y val="-0.11440623763226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30-4202-8843-0CEF45CDAB07}"/>
                </c:ext>
              </c:extLst>
            </c:dLbl>
            <c:dLbl>
              <c:idx val="5"/>
              <c:layout>
                <c:manualLayout>
                  <c:x val="6.5277777777777726E-2"/>
                  <c:y val="-1.271180418136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30-4202-8843-0CEF45CDAB07}"/>
                </c:ext>
              </c:extLst>
            </c:dLbl>
            <c:dLbl>
              <c:idx val="6"/>
              <c:layout>
                <c:manualLayout>
                  <c:x val="5.6944444444444443E-2"/>
                  <c:y val="5.847429923426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30-4202-8843-0CEF45CDA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0-4202-8843-0CEF45CDA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7248987432276E-2"/>
          <c:y val="0.30039525691699603"/>
          <c:w val="0.1960937237180814"/>
          <c:h val="0.1417988858112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Politicas!$B$7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031867156319374E-3"/>
                  <c:y val="3.5349867336294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7C-4A29-A9DE-1D9D03E80F1B}"/>
                </c:ext>
              </c:extLst>
            </c:dLbl>
            <c:dLbl>
              <c:idx val="2"/>
              <c:layout>
                <c:manualLayout>
                  <c:x val="-3.7843020661031262E-2"/>
                  <c:y val="-2.99114262076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7C-4A29-A9DE-1D9D03E80F1B}"/>
                </c:ext>
              </c:extLst>
            </c:dLbl>
            <c:dLbl>
              <c:idx val="3"/>
              <c:layout>
                <c:manualLayout>
                  <c:x val="-8.4095601468958132E-3"/>
                  <c:y val="-1.631532338598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7C-4A29-A9DE-1D9D03E80F1B}"/>
                </c:ext>
              </c:extLst>
            </c:dLbl>
            <c:dLbl>
              <c:idx val="4"/>
              <c:layout>
                <c:manualLayout>
                  <c:x val="-1.6819120293791626E-2"/>
                  <c:y val="-2.4472985078972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7C-4A29-A9DE-1D9D03E80F1B}"/>
                </c:ext>
              </c:extLst>
            </c:dLbl>
            <c:dLbl>
              <c:idx val="7"/>
              <c:layout>
                <c:manualLayout>
                  <c:x val="7.007966789079844E-3"/>
                  <c:y val="-4.3507529029285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7C-4A29-A9DE-1D9D03E80F1B}"/>
                </c:ext>
              </c:extLst>
            </c:dLbl>
            <c:dLbl>
              <c:idx val="8"/>
              <c:layout>
                <c:manualLayout>
                  <c:x val="1.2614340220343719E-2"/>
                  <c:y val="-5.710363185093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7C-4A29-A9DE-1D9D03E80F1B}"/>
                </c:ext>
              </c:extLst>
            </c:dLbl>
            <c:dLbl>
              <c:idx val="10"/>
              <c:layout>
                <c:manualLayout>
                  <c:x val="3.2236647229767282E-2"/>
                  <c:y val="1.359610282165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7C-4A29-A9DE-1D9D03E80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Politicas!$C$7:$M$7</c:f>
              <c:numCache>
                <c:formatCode>0.0</c:formatCode>
                <c:ptCount val="11"/>
                <c:pt idx="0">
                  <c:v>89.581891150804196</c:v>
                </c:pt>
                <c:pt idx="1">
                  <c:v>97.868130466728701</c:v>
                </c:pt>
                <c:pt idx="2">
                  <c:v>93.395393785035097</c:v>
                </c:pt>
                <c:pt idx="3">
                  <c:v>85.091301517752996</c:v>
                </c:pt>
                <c:pt idx="4">
                  <c:v>80.831275397969407</c:v>
                </c:pt>
                <c:pt idx="5">
                  <c:v>95.436707141052594</c:v>
                </c:pt>
                <c:pt idx="6">
                  <c:v>75.211820382861006</c:v>
                </c:pt>
                <c:pt idx="7">
                  <c:v>89.854196121327107</c:v>
                </c:pt>
                <c:pt idx="8">
                  <c:v>91.807433801966397</c:v>
                </c:pt>
                <c:pt idx="9">
                  <c:v>82.568531223262895</c:v>
                </c:pt>
                <c:pt idx="10">
                  <c:v>93.988607231552507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C-4A29-A9DE-1D9D03E80F1B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031867156319374E-3"/>
                  <c:y val="0.13324180765218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C-4A29-A9DE-1D9D03E80F1B}"/>
                </c:ext>
              </c:extLst>
            </c:dLbl>
            <c:dLbl>
              <c:idx val="1"/>
              <c:layout>
                <c:manualLayout>
                  <c:x val="-3.7843020661031262E-2"/>
                  <c:y val="0.100611160880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7C-4A29-A9DE-1D9D03E80F1B}"/>
                </c:ext>
              </c:extLst>
            </c:dLbl>
            <c:dLbl>
              <c:idx val="2"/>
              <c:layout>
                <c:manualLayout>
                  <c:x val="-6.1670107743902629E-2"/>
                  <c:y val="5.16651907222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7C-4A29-A9DE-1D9D03E80F1B}"/>
                </c:ext>
              </c:extLst>
            </c:dLbl>
            <c:dLbl>
              <c:idx val="3"/>
              <c:layout>
                <c:manualLayout>
                  <c:x val="-7.2882854606430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7C-4A29-A9DE-1D9D03E80F1B}"/>
                </c:ext>
              </c:extLst>
            </c:dLbl>
            <c:dLbl>
              <c:idx val="4"/>
              <c:layout>
                <c:manualLayout>
                  <c:x val="-5.1858954239190846E-2"/>
                  <c:y val="-6.79805141082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7C-4A29-A9DE-1D9D03E80F1B}"/>
                </c:ext>
              </c:extLst>
            </c:dLbl>
            <c:dLbl>
              <c:idx val="5"/>
              <c:layout>
                <c:manualLayout>
                  <c:x val="-1.4015933578159688E-2"/>
                  <c:y val="-0.1250841459591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7C-4A29-A9DE-1D9D03E80F1B}"/>
                </c:ext>
              </c:extLst>
            </c:dLbl>
            <c:dLbl>
              <c:idx val="6"/>
              <c:layout>
                <c:manualLayout>
                  <c:x val="1.6819120293791574E-2"/>
                  <c:y val="-0.10333038144455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7C-4A29-A9DE-1D9D03E80F1B}"/>
                </c:ext>
              </c:extLst>
            </c:dLbl>
            <c:dLbl>
              <c:idx val="7"/>
              <c:layout>
                <c:manualLayout>
                  <c:x val="4.9055767523558856E-2"/>
                  <c:y val="-6.25420729795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7C-4A29-A9DE-1D9D03E80F1B}"/>
                </c:ext>
              </c:extLst>
            </c:dLbl>
            <c:dLbl>
              <c:idx val="8"/>
              <c:layout>
                <c:manualLayout>
                  <c:x val="7.2882854606430375E-2"/>
                  <c:y val="-1.359610282165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C-4A29-A9DE-1D9D03E80F1B}"/>
                </c:ext>
              </c:extLst>
            </c:dLbl>
            <c:dLbl>
              <c:idx val="9"/>
              <c:layout>
                <c:manualLayout>
                  <c:x val="6.8678074532982469E-2"/>
                  <c:y val="4.350752902928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7C-4A29-A9DE-1D9D03E80F1B}"/>
                </c:ext>
              </c:extLst>
            </c:dLbl>
            <c:dLbl>
              <c:idx val="10"/>
              <c:layout>
                <c:manualLayout>
                  <c:x val="3.5039833945399272E-2"/>
                  <c:y val="0.10333038144455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7C-4A29-A9DE-1D9D03E80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C-4A29-A9DE-1D9D03E80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33445885745371"/>
          <c:y val="9.2694905231707703E-2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Dimensiones!$B$4</c:f>
              <c:strCache>
                <c:ptCount val="1"/>
                <c:pt idx="0">
                  <c:v>ANTV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279793597588334E-3"/>
                  <c:y val="0.10699040055007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23A-43C4-A222-D938C7B2D9D9}"/>
                </c:ext>
              </c:extLst>
            </c:dLbl>
            <c:dLbl>
              <c:idx val="1"/>
              <c:layout>
                <c:manualLayout>
                  <c:x val="-5.5145597515297254E-2"/>
                  <c:y val="5.349520027503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3A-43C4-A222-D938C7B2D9D9}"/>
                </c:ext>
              </c:extLst>
            </c:dLbl>
            <c:dLbl>
              <c:idx val="2"/>
              <c:layout>
                <c:manualLayout>
                  <c:x val="-5.9387566554935503E-2"/>
                  <c:y val="-2.037912391430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3A-43C4-A222-D938C7B2D9D9}"/>
                </c:ext>
              </c:extLst>
            </c:dLbl>
            <c:dLbl>
              <c:idx val="3"/>
              <c:layout>
                <c:manualLayout>
                  <c:x val="-3.9591711036623671E-2"/>
                  <c:y val="-9.425344810363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3A-43C4-A222-D938C7B2D9D9}"/>
                </c:ext>
              </c:extLst>
            </c:dLbl>
            <c:dLbl>
              <c:idx val="4"/>
              <c:layout>
                <c:manualLayout>
                  <c:x val="3.2521762637226587E-2"/>
                  <c:y val="-9.170605761435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3A-43C4-A222-D938C7B2D9D9}"/>
                </c:ext>
              </c:extLst>
            </c:dLbl>
            <c:dLbl>
              <c:idx val="5"/>
              <c:layout>
                <c:manualLayout>
                  <c:x val="7.0699483993970788E-2"/>
                  <c:y val="-1.783173342501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3A-43C4-A222-D938C7B2D9D9}"/>
                </c:ext>
              </c:extLst>
            </c:dLbl>
            <c:dLbl>
              <c:idx val="6"/>
              <c:layout>
                <c:manualLayout>
                  <c:x val="5.5145597515297254E-2"/>
                  <c:y val="6.3684762232187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3A-43C4-A222-D938C7B2D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Dimensiones!$C$4:$I$4</c:f>
              <c:numCache>
                <c:formatCode>0.0</c:formatCode>
                <c:ptCount val="7"/>
                <c:pt idx="0">
                  <c:v>73.434098756508305</c:v>
                </c:pt>
                <c:pt idx="1">
                  <c:v>69.991307600138995</c:v>
                </c:pt>
                <c:pt idx="2">
                  <c:v>69.475603781748802</c:v>
                </c:pt>
                <c:pt idx="3">
                  <c:v>73.567661406379997</c:v>
                </c:pt>
                <c:pt idx="4">
                  <c:v>72.173190564007101</c:v>
                </c:pt>
                <c:pt idx="5">
                  <c:v>69.188132683580406</c:v>
                </c:pt>
                <c:pt idx="6">
                  <c:v>73.421034497758001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A-43C4-A222-D938C7B2D9D9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2725907118914854E-2"/>
                  <c:y val="-2.80212953821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3A-43C4-A222-D938C7B2D9D9}"/>
                </c:ext>
              </c:extLst>
            </c:dLbl>
            <c:dLbl>
              <c:idx val="2"/>
              <c:layout>
                <c:manualLayout>
                  <c:x val="0"/>
                  <c:y val="-5.09478097857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A-43C4-A222-D938C7B2D9D9}"/>
                </c:ext>
              </c:extLst>
            </c:dLbl>
            <c:dLbl>
              <c:idx val="3"/>
              <c:layout>
                <c:manualLayout>
                  <c:x val="1.4139896798794167E-2"/>
                  <c:y val="-5.09478097857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3A-43C4-A222-D938C7B2D9D9}"/>
                </c:ext>
              </c:extLst>
            </c:dLbl>
            <c:dLbl>
              <c:idx val="4"/>
              <c:layout>
                <c:manualLayout>
                  <c:x val="2.6865803917708916E-2"/>
                  <c:y val="-2.802129538216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3A-43C4-A222-D938C7B2D9D9}"/>
                </c:ext>
              </c:extLst>
            </c:dLbl>
            <c:dLbl>
              <c:idx val="5"/>
              <c:layout>
                <c:manualLayout>
                  <c:x val="-2.8279793597588854E-3"/>
                  <c:y val="-3.566346685002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3A-43C4-A222-D938C7B2D9D9}"/>
                </c:ext>
              </c:extLst>
            </c:dLbl>
            <c:dLbl>
              <c:idx val="6"/>
              <c:layout>
                <c:manualLayout>
                  <c:x val="1.6967876158553E-2"/>
                  <c:y val="-2.547390489287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A-43C4-A222-D938C7B2D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A-43C4-A222-D938C7B2D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7248987432276E-2"/>
          <c:y val="0.30039525691699603"/>
          <c:w val="0.1960937237180814"/>
          <c:h val="0.1417988858112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Politicas!$B$4</c:f>
              <c:strCache>
                <c:ptCount val="1"/>
                <c:pt idx="0">
                  <c:v>ANTV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9.789820286729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EC-4842-81C8-E3F21BFD3351}"/>
                </c:ext>
              </c:extLst>
            </c:dLbl>
            <c:dLbl>
              <c:idx val="1"/>
              <c:layout>
                <c:manualLayout>
                  <c:x val="-3.4696672762110144E-2"/>
                  <c:y val="0.10542883385708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EC-4842-81C8-E3F21BFD3351}"/>
                </c:ext>
              </c:extLst>
            </c:dLbl>
            <c:dLbl>
              <c:idx val="2"/>
              <c:layout>
                <c:manualLayout>
                  <c:x val="-6.6501956127377776E-2"/>
                  <c:y val="4.016336527888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EC-4842-81C8-E3F21BFD3351}"/>
                </c:ext>
              </c:extLst>
            </c:dLbl>
            <c:dLbl>
              <c:idx val="3"/>
              <c:layout>
                <c:manualLayout>
                  <c:x val="-7.517612431790531E-2"/>
                  <c:y val="-2.510210329930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EC-4842-81C8-E3F21BFD3351}"/>
                </c:ext>
              </c:extLst>
            </c:dLbl>
            <c:dLbl>
              <c:idx val="4"/>
              <c:layout>
                <c:manualLayout>
                  <c:x val="-4.6262230349480189E-2"/>
                  <c:y val="-8.283694088770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EC-4842-81C8-E3F21BFD3351}"/>
                </c:ext>
              </c:extLst>
            </c:dLbl>
            <c:dLbl>
              <c:idx val="5"/>
              <c:layout>
                <c:manualLayout>
                  <c:x val="-2.3131115174740199E-2"/>
                  <c:y val="-0.10542883385708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EC-4842-81C8-E3F21BFD3351}"/>
                </c:ext>
              </c:extLst>
            </c:dLbl>
            <c:dLbl>
              <c:idx val="7"/>
              <c:layout>
                <c:manualLayout>
                  <c:x val="5.0599314444743956E-2"/>
                  <c:y val="-6.2755258248264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EC-4842-81C8-E3F21BFD3351}"/>
                </c:ext>
              </c:extLst>
            </c:dLbl>
            <c:dLbl>
              <c:idx val="8"/>
              <c:layout>
                <c:manualLayout>
                  <c:x val="7.5176124317905255E-2"/>
                  <c:y val="-2.008168263944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EC-4842-81C8-E3F21BFD3351}"/>
                </c:ext>
              </c:extLst>
            </c:dLbl>
            <c:dLbl>
              <c:idx val="9"/>
              <c:layout>
                <c:manualLayout>
                  <c:x val="6.2164872032114057E-2"/>
                  <c:y val="4.267357560881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EC-4842-81C8-E3F21BFD3351}"/>
                </c:ext>
              </c:extLst>
            </c:dLbl>
            <c:dLbl>
              <c:idx val="10"/>
              <c:layout>
                <c:manualLayout>
                  <c:x val="3.6142367460531399E-2"/>
                  <c:y val="8.283694088770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EC-4842-81C8-E3F21BFD3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Politicas!$C$4:$M$4</c:f>
              <c:numCache>
                <c:formatCode>0.0</c:formatCode>
                <c:ptCount val="11"/>
                <c:pt idx="0">
                  <c:v>70.240849532717306</c:v>
                </c:pt>
                <c:pt idx="1">
                  <c:v>80.212243181453701</c:v>
                </c:pt>
                <c:pt idx="2">
                  <c:v>76.515091013775205</c:v>
                </c:pt>
                <c:pt idx="3">
                  <c:v>79.1685328741533</c:v>
                </c:pt>
                <c:pt idx="4">
                  <c:v>71.556736019320397</c:v>
                </c:pt>
                <c:pt idx="5">
                  <c:v>76.173042807417602</c:v>
                </c:pt>
                <c:pt idx="7">
                  <c:v>76.130364982672205</c:v>
                </c:pt>
                <c:pt idx="8">
                  <c:v>69.317630615269294</c:v>
                </c:pt>
                <c:pt idx="9">
                  <c:v>73.296654547994507</c:v>
                </c:pt>
                <c:pt idx="10">
                  <c:v>74.136004303182006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C-4842-81C8-E3F21BFD3351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C-4842-81C8-E3F21BFD3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85828595280036"/>
          <c:y val="8.9717379207307615E-2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Dimensiones!$B$3</c:f>
              <c:strCache>
                <c:ptCount val="1"/>
                <c:pt idx="0">
                  <c:v>MINTIC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4839650584963253E-3"/>
                  <c:y val="3.089438640484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0C-49C8-85B5-B50D6CDA41F2}"/>
                </c:ext>
              </c:extLst>
            </c:dLbl>
            <c:dLbl>
              <c:idx val="1"/>
              <c:layout>
                <c:manualLayout>
                  <c:x val="-1.3451895175488976E-2"/>
                  <c:y val="-3.089438640484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0C-49C8-85B5-B50D6CDA41F2}"/>
                </c:ext>
              </c:extLst>
            </c:dLbl>
            <c:dLbl>
              <c:idx val="2"/>
              <c:layout>
                <c:manualLayout>
                  <c:x val="-2.2419825292481738E-2"/>
                  <c:y val="3.861798300606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0C-49C8-85B5-B50D6CDA41F2}"/>
                </c:ext>
              </c:extLst>
            </c:dLbl>
            <c:dLbl>
              <c:idx val="5"/>
              <c:layout>
                <c:manualLayout>
                  <c:x val="5.9786200779950458E-3"/>
                  <c:y val="-7.208690161131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0C-49C8-85B5-B50D6CDA41F2}"/>
                </c:ext>
              </c:extLst>
            </c:dLbl>
            <c:dLbl>
              <c:idx val="6"/>
              <c:layout>
                <c:manualLayout>
                  <c:x val="2.8398445370476672E-2"/>
                  <c:y val="-1.544719320242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0C-49C8-85B5-B50D6CDA4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Dimensiones!$C$3:$I$3</c:f>
              <c:numCache>
                <c:formatCode>0.0</c:formatCode>
                <c:ptCount val="7"/>
                <c:pt idx="0">
                  <c:v>79.676906765845899</c:v>
                </c:pt>
                <c:pt idx="1">
                  <c:v>84.622153343173807</c:v>
                </c:pt>
                <c:pt idx="2">
                  <c:v>86.157527685299797</c:v>
                </c:pt>
                <c:pt idx="3">
                  <c:v>83.230842201266597</c:v>
                </c:pt>
                <c:pt idx="4">
                  <c:v>84.990297805504795</c:v>
                </c:pt>
                <c:pt idx="5">
                  <c:v>82.962893492168405</c:v>
                </c:pt>
                <c:pt idx="6">
                  <c:v>84.200627660130706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C-49C8-85B5-B50D6CDA41F2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786200779951004E-3"/>
                  <c:y val="0.12615207781979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0C-49C8-85B5-B50D6CDA41F2}"/>
                </c:ext>
              </c:extLst>
            </c:dLbl>
            <c:dLbl>
              <c:idx val="1"/>
              <c:layout>
                <c:manualLayout>
                  <c:x val="-5.829154576045234E-2"/>
                  <c:y val="6.951236941090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0C-49C8-85B5-B50D6CDA41F2}"/>
                </c:ext>
              </c:extLst>
            </c:dLbl>
            <c:dLbl>
              <c:idx val="3"/>
              <c:layout>
                <c:manualLayout>
                  <c:x val="-2.6903790350977952E-2"/>
                  <c:y val="-0.11327941681777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0C-49C8-85B5-B50D6CDA41F2}"/>
                </c:ext>
              </c:extLst>
            </c:dLbl>
            <c:dLbl>
              <c:idx val="4"/>
              <c:layout>
                <c:manualLayout>
                  <c:x val="2.8398445370476672E-2"/>
                  <c:y val="-0.110704783257837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828960623960803E-2"/>
                      <c:h val="5.4026659585013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0C-49C8-85B5-B50D6CDA41F2}"/>
                </c:ext>
              </c:extLst>
            </c:dLbl>
            <c:dLbl>
              <c:idx val="5"/>
              <c:layout>
                <c:manualLayout>
                  <c:x val="6.8754130896943599E-2"/>
                  <c:y val="-1.029812880161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0C-49C8-85B5-B50D6CDA41F2}"/>
                </c:ext>
              </c:extLst>
            </c:dLbl>
            <c:dLbl>
              <c:idx val="6"/>
              <c:layout>
                <c:manualLayout>
                  <c:x val="4.7828960623960803E-2"/>
                  <c:y val="7.208690161131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0C-49C8-85B5-B50D6CDA4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C-49C8-85B5-B50D6CDA4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7248987432276E-2"/>
          <c:y val="0.30039525691699603"/>
          <c:w val="0.1960937237180814"/>
          <c:h val="0.1417988858112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7521872265966"/>
          <c:y val="0.16115921745303549"/>
          <c:w val="0.3822496719160105"/>
          <c:h val="0.72194784521157096"/>
        </c:manualLayout>
      </c:layout>
      <c:radarChart>
        <c:radarStyle val="marker"/>
        <c:varyColors val="0"/>
        <c:ser>
          <c:idx val="0"/>
          <c:order val="0"/>
          <c:tx>
            <c:strRef>
              <c:f>Politicas!$B$3</c:f>
              <c:strCache>
                <c:ptCount val="1"/>
                <c:pt idx="0">
                  <c:v>MINTIC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9.7222222222222224E-3"/>
                  <c:y val="-1.836218027034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9C-4133-85EC-D83488589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Politicas!$C$3:$M$3</c:f>
              <c:numCache>
                <c:formatCode>0.0</c:formatCode>
                <c:ptCount val="11"/>
                <c:pt idx="0">
                  <c:v>81.756699385149304</c:v>
                </c:pt>
                <c:pt idx="1">
                  <c:v>84.471707165100298</c:v>
                </c:pt>
                <c:pt idx="2">
                  <c:v>82.936920936707395</c:v>
                </c:pt>
                <c:pt idx="3">
                  <c:v>81.771489247351894</c:v>
                </c:pt>
                <c:pt idx="4">
                  <c:v>78.269215134581302</c:v>
                </c:pt>
                <c:pt idx="5">
                  <c:v>83.402083604667098</c:v>
                </c:pt>
                <c:pt idx="6">
                  <c:v>70.338919719180495</c:v>
                </c:pt>
                <c:pt idx="7">
                  <c:v>81.707897536545005</c:v>
                </c:pt>
                <c:pt idx="8">
                  <c:v>85.393428991998604</c:v>
                </c:pt>
                <c:pt idx="9">
                  <c:v>78.177698898896693</c:v>
                </c:pt>
                <c:pt idx="10">
                  <c:v>83.750373652040693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C-4133-85EC-D83488589E37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154194188421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9C-4133-85EC-D83488589E37}"/>
                </c:ext>
              </c:extLst>
            </c:dLbl>
            <c:dLbl>
              <c:idx val="1"/>
              <c:layout>
                <c:manualLayout>
                  <c:x val="-3.1944444444444442E-2"/>
                  <c:y val="0.11279625023210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9C-4133-85EC-D83488589E37}"/>
                </c:ext>
              </c:extLst>
            </c:dLbl>
            <c:dLbl>
              <c:idx val="2"/>
              <c:layout>
                <c:manualLayout>
                  <c:x val="-6.6666666666666666E-2"/>
                  <c:y val="4.1970697760784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9C-4133-85EC-D83488589E37}"/>
                </c:ext>
              </c:extLst>
            </c:dLbl>
            <c:dLbl>
              <c:idx val="3"/>
              <c:layout>
                <c:manualLayout>
                  <c:x val="-7.9166666666666774E-2"/>
                  <c:y val="-1.573901166029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9C-4133-85EC-D83488589E37}"/>
                </c:ext>
              </c:extLst>
            </c:dLbl>
            <c:dLbl>
              <c:idx val="4"/>
              <c:layout>
                <c:manualLayout>
                  <c:x val="-5.9722222222222225E-2"/>
                  <c:y val="-9.181090135171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9C-4133-85EC-D83488589E37}"/>
                </c:ext>
              </c:extLst>
            </c:dLbl>
            <c:dLbl>
              <c:idx val="5"/>
              <c:layout>
                <c:manualLayout>
                  <c:x val="-1.388888888888899E-2"/>
                  <c:y val="-0.1442742735526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9C-4133-85EC-D83488589E37}"/>
                </c:ext>
              </c:extLst>
            </c:dLbl>
            <c:dLbl>
              <c:idx val="6"/>
              <c:layout>
                <c:manualLayout>
                  <c:x val="1.3888888888888888E-2"/>
                  <c:y val="-0.146897442162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C-4133-85EC-D83488589E37}"/>
                </c:ext>
              </c:extLst>
            </c:dLbl>
            <c:dLbl>
              <c:idx val="7"/>
              <c:layout>
                <c:manualLayout>
                  <c:x val="5.8333333333333383E-2"/>
                  <c:y val="-8.13182269115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C-4133-85EC-D83488589E37}"/>
                </c:ext>
              </c:extLst>
            </c:dLbl>
            <c:dLbl>
              <c:idx val="8"/>
              <c:layout>
                <c:manualLayout>
                  <c:x val="7.6388888888888895E-2"/>
                  <c:y val="-7.8695058301472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C-4133-85EC-D83488589E37}"/>
                </c:ext>
              </c:extLst>
            </c:dLbl>
            <c:dLbl>
              <c:idx val="9"/>
              <c:layout>
                <c:manualLayout>
                  <c:x val="7.0833333333333276E-2"/>
                  <c:y val="3.410119193063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9C-4133-85EC-D83488589E37}"/>
                </c:ext>
              </c:extLst>
            </c:dLbl>
            <c:dLbl>
              <c:idx val="10"/>
              <c:layout>
                <c:manualLayout>
                  <c:x val="0.05"/>
                  <c:y val="0.11279625023210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9C-4133-85EC-D83488589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C-4133-85EC-D83488589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1600285153503"/>
          <c:y val="0.22704845129947557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Dimensiones!$B$8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4.08242726016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2-4859-9D1F-5189C749F494}"/>
                </c:ext>
              </c:extLst>
            </c:dLbl>
            <c:dLbl>
              <c:idx val="1"/>
              <c:layout>
                <c:manualLayout>
                  <c:x val="-2.351590564011417E-2"/>
                  <c:y val="-7.6545511128130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2-4859-9D1F-5189C749F494}"/>
                </c:ext>
              </c:extLst>
            </c:dLbl>
            <c:dLbl>
              <c:idx val="2"/>
              <c:layout>
                <c:manualLayout>
                  <c:x val="7.3487205125356446E-3"/>
                  <c:y val="-4.082427260166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2-4859-9D1F-5189C749F494}"/>
                </c:ext>
              </c:extLst>
            </c:dLbl>
            <c:dLbl>
              <c:idx val="3"/>
              <c:layout>
                <c:manualLayout>
                  <c:x val="5.8789764100285156E-3"/>
                  <c:y val="-4.082427260166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E2-4859-9D1F-5189C749F494}"/>
                </c:ext>
              </c:extLst>
            </c:dLbl>
            <c:dLbl>
              <c:idx val="4"/>
              <c:layout>
                <c:manualLayout>
                  <c:x val="-7.3487205125356446E-3"/>
                  <c:y val="-2.2963653338439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E2-4859-9D1F-5189C749F494}"/>
                </c:ext>
              </c:extLst>
            </c:dLbl>
            <c:dLbl>
              <c:idx val="5"/>
              <c:layout>
                <c:manualLayout>
                  <c:x val="4.4092323075213867E-3"/>
                  <c:y val="-3.8272755564065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E2-4859-9D1F-5189C74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Dimensiones!$C$8:$I$8</c:f>
              <c:numCache>
                <c:formatCode>0.0</c:formatCode>
                <c:ptCount val="7"/>
                <c:pt idx="0">
                  <c:v>80.0788635753877</c:v>
                </c:pt>
                <c:pt idx="1">
                  <c:v>79.424328709775807</c:v>
                </c:pt>
                <c:pt idx="2">
                  <c:v>78.360542528955193</c:v>
                </c:pt>
                <c:pt idx="3">
                  <c:v>77.983540938397695</c:v>
                </c:pt>
                <c:pt idx="4">
                  <c:v>77.912409579476304</c:v>
                </c:pt>
                <c:pt idx="5">
                  <c:v>76.245025258125693</c:v>
                </c:pt>
                <c:pt idx="6">
                  <c:v>76.112542854650897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E2-4859-9D1F-5189C749F494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97441025071289E-3"/>
                  <c:y val="0.1250243348426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E2-4859-9D1F-5189C749F494}"/>
                </c:ext>
              </c:extLst>
            </c:dLbl>
            <c:dLbl>
              <c:idx val="1"/>
              <c:layout>
                <c:manualLayout>
                  <c:x val="-6.6138484612820791E-2"/>
                  <c:y val="8.675157927854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E2-4859-9D1F-5189C749F494}"/>
                </c:ext>
              </c:extLst>
            </c:dLbl>
            <c:dLbl>
              <c:idx val="2"/>
              <c:layout>
                <c:manualLayout>
                  <c:x val="-8.6714902047920595E-2"/>
                  <c:y val="-2.806668741364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E2-4859-9D1F-5189C749F494}"/>
                </c:ext>
              </c:extLst>
            </c:dLbl>
            <c:dLbl>
              <c:idx val="3"/>
              <c:layout>
                <c:manualLayout>
                  <c:x val="-4.1152834870199606E-2"/>
                  <c:y val="-0.1479879881810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E2-4859-9D1F-5189C749F494}"/>
                </c:ext>
              </c:extLst>
            </c:dLbl>
            <c:dLbl>
              <c:idx val="4"/>
              <c:layout>
                <c:manualLayout>
                  <c:x val="4.1152834870199551E-2"/>
                  <c:y val="-0.12757585188021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E2-4859-9D1F-5189C749F494}"/>
                </c:ext>
              </c:extLst>
            </c:dLbl>
            <c:dLbl>
              <c:idx val="5"/>
              <c:layout>
                <c:manualLayout>
                  <c:x val="8.0835925637892034E-2"/>
                  <c:y val="-1.020606815041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E2-4859-9D1F-5189C749F494}"/>
                </c:ext>
              </c:extLst>
            </c:dLbl>
            <c:dLbl>
              <c:idx val="6"/>
              <c:layout>
                <c:manualLayout>
                  <c:x val="9.1124134355441991E-2"/>
                  <c:y val="8.420006224094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E2-4859-9D1F-5189C74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E2-4859-9D1F-5189C749F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314506721475387E-2"/>
          <c:y val="0.34632263109222405"/>
          <c:w val="0.17110807132540828"/>
          <c:h val="0.11883519831816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2582266512837"/>
          <c:y val="0.15703685102444054"/>
          <c:w val="0.40675857769373458"/>
          <c:h val="0.73339969053987975"/>
        </c:manualLayout>
      </c:layout>
      <c:radarChart>
        <c:radarStyle val="marker"/>
        <c:varyColors val="0"/>
        <c:ser>
          <c:idx val="0"/>
          <c:order val="0"/>
          <c:tx>
            <c:strRef>
              <c:f>Politicas!$B$8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7646038492529702E-3"/>
                  <c:y val="0.13078680621748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D-4CE0-8E36-2C7C9D160EB8}"/>
                </c:ext>
              </c:extLst>
            </c:dLbl>
            <c:dLbl>
              <c:idx val="1"/>
              <c:layout>
                <c:manualLayout>
                  <c:x val="-3.4873585175903464E-2"/>
                  <c:y val="9.557497377431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9D-4CE0-8E36-2C7C9D160EB8}"/>
                </c:ext>
              </c:extLst>
            </c:dLbl>
            <c:dLbl>
              <c:idx val="2"/>
              <c:layout>
                <c:manualLayout>
                  <c:x val="-6.8352226944770791E-2"/>
                  <c:y val="6.287827221994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D-4CE0-8E36-2C7C9D160EB8}"/>
                </c:ext>
              </c:extLst>
            </c:dLbl>
            <c:dLbl>
              <c:idx val="3"/>
              <c:layout>
                <c:manualLayout>
                  <c:x val="-6.9747170351806928E-2"/>
                  <c:y val="-9.22204005846469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9D-4CE0-8E36-2C7C9D160EB8}"/>
                </c:ext>
              </c:extLst>
            </c:dLbl>
            <c:dLbl>
              <c:idx val="4"/>
              <c:layout>
                <c:manualLayout>
                  <c:x val="-4.8823019246264948E-2"/>
                  <c:y val="-6.287827221994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9D-4CE0-8E36-2C7C9D160EB8}"/>
                </c:ext>
              </c:extLst>
            </c:dLbl>
            <c:dLbl>
              <c:idx val="5"/>
              <c:layout>
                <c:manualLayout>
                  <c:x val="-3.2083698361831184E-2"/>
                  <c:y val="-0.12827167532868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9D-4CE0-8E36-2C7C9D160EB8}"/>
                </c:ext>
              </c:extLst>
            </c:dLbl>
            <c:dLbl>
              <c:idx val="7"/>
              <c:layout>
                <c:manualLayout>
                  <c:x val="5.8587623095517766E-2"/>
                  <c:y val="-8.299931933032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9D-4CE0-8E36-2C7C9D160EB8}"/>
                </c:ext>
              </c:extLst>
            </c:dLbl>
            <c:dLbl>
              <c:idx val="8"/>
              <c:layout>
                <c:manualLayout>
                  <c:x val="8.3696604422168364E-2"/>
                  <c:y val="-2.012104711038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9D-4CE0-8E36-2C7C9D160EB8}"/>
                </c:ext>
              </c:extLst>
            </c:dLbl>
            <c:dLbl>
              <c:idx val="9"/>
              <c:layout>
                <c:manualLayout>
                  <c:x val="7.9511774201059843E-2"/>
                  <c:y val="4.275722510956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9D-4CE0-8E36-2C7C9D160EB8}"/>
                </c:ext>
              </c:extLst>
            </c:dLbl>
            <c:dLbl>
              <c:idx val="10"/>
              <c:layout>
                <c:manualLayout>
                  <c:x val="5.0217962653301036E-2"/>
                  <c:y val="9.557497377431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9D-4CE0-8E36-2C7C9D160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Politicas!$C$8:$M$8</c:f>
              <c:numCache>
                <c:formatCode>0.0</c:formatCode>
                <c:ptCount val="11"/>
                <c:pt idx="0">
                  <c:v>81.068485970591794</c:v>
                </c:pt>
                <c:pt idx="1">
                  <c:v>76.6886860385424</c:v>
                </c:pt>
                <c:pt idx="2">
                  <c:v>75.322745120402701</c:v>
                </c:pt>
                <c:pt idx="3">
                  <c:v>70.435953359780498</c:v>
                </c:pt>
                <c:pt idx="4">
                  <c:v>72.2781440615489</c:v>
                </c:pt>
                <c:pt idx="5">
                  <c:v>77.322761867605195</c:v>
                </c:pt>
                <c:pt idx="7">
                  <c:v>73.405744896794005</c:v>
                </c:pt>
                <c:pt idx="8">
                  <c:v>78.641467791266606</c:v>
                </c:pt>
                <c:pt idx="9">
                  <c:v>75.313414580565905</c:v>
                </c:pt>
                <c:pt idx="10">
                  <c:v>75.354885434878199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D-4CE0-8E36-2C7C9D160EB8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D-4CE0-8E36-2C7C9D160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16776027996502"/>
          <c:y val="0.11488914426174869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Dimensiones!$B$5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0.14605582018664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6A-438E-86C7-DF702F0A7E77}"/>
                </c:ext>
              </c:extLst>
            </c:dLbl>
            <c:dLbl>
              <c:idx val="1"/>
              <c:layout>
                <c:manualLayout>
                  <c:x val="-6.5277777777777782E-2"/>
                  <c:y val="8.54288759582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6A-438E-86C7-DF702F0A7E77}"/>
                </c:ext>
              </c:extLst>
            </c:dLbl>
            <c:dLbl>
              <c:idx val="2"/>
              <c:layout>
                <c:manualLayout>
                  <c:x val="-7.3611111111111113E-2"/>
                  <c:y val="-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6A-438E-86C7-DF702F0A7E77}"/>
                </c:ext>
              </c:extLst>
            </c:dLbl>
            <c:dLbl>
              <c:idx val="3"/>
              <c:layout>
                <c:manualLayout>
                  <c:x val="-2.0833333333333332E-2"/>
                  <c:y val="-0.14330004999444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6A-438E-86C7-DF702F0A7E77}"/>
                </c:ext>
              </c:extLst>
            </c:dLbl>
            <c:dLbl>
              <c:idx val="4"/>
              <c:layout>
                <c:manualLayout>
                  <c:x val="3.749999999999995E-2"/>
                  <c:y val="-0.13227696922564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6A-438E-86C7-DF702F0A7E77}"/>
                </c:ext>
              </c:extLst>
            </c:dLbl>
            <c:dLbl>
              <c:idx val="5"/>
              <c:layout>
                <c:manualLayout>
                  <c:x val="7.2222222222222174E-2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A-438E-86C7-DF702F0A7E77}"/>
                </c:ext>
              </c:extLst>
            </c:dLbl>
            <c:dLbl>
              <c:idx val="6"/>
              <c:layout>
                <c:manualLayout>
                  <c:x val="6.5277777777777782E-2"/>
                  <c:y val="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6A-438E-86C7-DF702F0A7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Dimensiones!$C$5:$I$5</c:f>
              <c:numCache>
                <c:formatCode>0.0</c:formatCode>
                <c:ptCount val="7"/>
                <c:pt idx="0">
                  <c:v>78.838544646688106</c:v>
                </c:pt>
                <c:pt idx="1">
                  <c:v>79.976126910473297</c:v>
                </c:pt>
                <c:pt idx="2">
                  <c:v>83.157217303560103</c:v>
                </c:pt>
                <c:pt idx="3">
                  <c:v>79.353003243762203</c:v>
                </c:pt>
                <c:pt idx="4">
                  <c:v>80.832977565862393</c:v>
                </c:pt>
                <c:pt idx="5">
                  <c:v>75.654965259438299</c:v>
                </c:pt>
                <c:pt idx="6">
                  <c:v>81.962286040204106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A-438E-86C7-DF702F0A7E77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7500000000000103E-2"/>
                  <c:y val="-2.75577019220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A-438E-86C7-DF702F0A7E77}"/>
                </c:ext>
              </c:extLst>
            </c:dLbl>
            <c:dLbl>
              <c:idx val="2"/>
              <c:layout>
                <c:manualLayout>
                  <c:x val="1.3888888888888889E-3"/>
                  <c:y val="-5.511540384401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A-438E-86C7-DF702F0A7E77}"/>
                </c:ext>
              </c:extLst>
            </c:dLbl>
            <c:dLbl>
              <c:idx val="3"/>
              <c:layout>
                <c:manualLayout>
                  <c:x val="-2.6388888888888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A-438E-86C7-DF702F0A7E77}"/>
                </c:ext>
              </c:extLst>
            </c:dLbl>
            <c:dLbl>
              <c:idx val="4"/>
              <c:layout>
                <c:manualLayout>
                  <c:x val="3.6111111111111108E-2"/>
                  <c:y val="-5.5115403844018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A-438E-86C7-DF702F0A7E77}"/>
                </c:ext>
              </c:extLst>
            </c:dLbl>
            <c:dLbl>
              <c:idx val="5"/>
              <c:layout>
                <c:manualLayout>
                  <c:x val="3.7499999999999999E-2"/>
                  <c:y val="0.10471926730363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A-438E-86C7-DF702F0A7E77}"/>
                </c:ext>
              </c:extLst>
            </c:dLbl>
            <c:dLbl>
              <c:idx val="6"/>
              <c:layout>
                <c:manualLayout>
                  <c:x val="3.3333333333333381E-2"/>
                  <c:y val="-2.5260934945365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A-438E-86C7-DF702F0A7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A-438E-86C7-DF702F0A7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7248987432276E-2"/>
          <c:y val="0.30039525691699603"/>
          <c:w val="0.1960937237180814"/>
          <c:h val="0.1417988858112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Politicas!$B$5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1587244308032463E-3"/>
                  <c:y val="0.12621597162744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76-4B51-AC9D-5CADFC6EF2CD}"/>
                </c:ext>
              </c:extLst>
            </c:dLbl>
            <c:dLbl>
              <c:idx val="1"/>
              <c:layout>
                <c:manualLayout>
                  <c:x val="-3.049731249255714E-2"/>
                  <c:y val="9.5924138436857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6-4B51-AC9D-5CADFC6EF2CD}"/>
                </c:ext>
              </c:extLst>
            </c:dLbl>
            <c:dLbl>
              <c:idx val="2"/>
              <c:layout>
                <c:manualLayout>
                  <c:x val="-6.5153349415917522E-2"/>
                  <c:y val="4.543774978588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6-4B51-AC9D-5CADFC6EF2CD}"/>
                </c:ext>
              </c:extLst>
            </c:dLbl>
            <c:dLbl>
              <c:idx val="3"/>
              <c:layout>
                <c:manualLayout>
                  <c:x val="-7.9015764185261683E-2"/>
                  <c:y val="-2.271887489294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6-4B51-AC9D-5CADFC6EF2CD}"/>
                </c:ext>
              </c:extLst>
            </c:dLbl>
            <c:dLbl>
              <c:idx val="4"/>
              <c:layout>
                <c:manualLayout>
                  <c:x val="-5.6835900554311029E-2"/>
                  <c:y val="-7.572958297646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6-4B51-AC9D-5CADFC6EF2CD}"/>
                </c:ext>
              </c:extLst>
            </c:dLbl>
            <c:dLbl>
              <c:idx val="5"/>
              <c:layout>
                <c:manualLayout>
                  <c:x val="-1.8021139200147401E-2"/>
                  <c:y val="-0.13378892992509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6-4B51-AC9D-5CADFC6EF2CD}"/>
                </c:ext>
              </c:extLst>
            </c:dLbl>
            <c:dLbl>
              <c:idx val="6"/>
              <c:layout>
                <c:manualLayout>
                  <c:x val="9.7036903385409583E-3"/>
                  <c:y val="-0.11864301332979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6-4B51-AC9D-5CADFC6EF2CD}"/>
                </c:ext>
              </c:extLst>
            </c:dLbl>
            <c:dLbl>
              <c:idx val="7"/>
              <c:layout>
                <c:manualLayout>
                  <c:x val="5.4063417600442198E-2"/>
                  <c:y val="-0.1085457355996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76-4B51-AC9D-5CADFC6EF2CD}"/>
                </c:ext>
              </c:extLst>
            </c:dLbl>
            <c:dLbl>
              <c:idx val="8"/>
              <c:layout>
                <c:manualLayout>
                  <c:x val="7.4857039754458385E-2"/>
                  <c:y val="-5.0486388650977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76-4B51-AC9D-5CADFC6EF2CD}"/>
                </c:ext>
              </c:extLst>
            </c:dLbl>
            <c:dLbl>
              <c:idx val="9"/>
              <c:layout>
                <c:manualLayout>
                  <c:x val="6.7925832369786304E-2"/>
                  <c:y val="4.038911092078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76-4B51-AC9D-5CADFC6EF2CD}"/>
                </c:ext>
              </c:extLst>
            </c:dLbl>
            <c:dLbl>
              <c:idx val="10"/>
              <c:layout>
                <c:manualLayout>
                  <c:x val="3.3269795446425922E-2"/>
                  <c:y val="0.10349709673450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76-4B51-AC9D-5CADFC6EF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Politicas!$C$5:$M$5</c:f>
              <c:numCache>
                <c:formatCode>0.0</c:formatCode>
                <c:ptCount val="11"/>
                <c:pt idx="0">
                  <c:v>75.504700909136901</c:v>
                </c:pt>
                <c:pt idx="1">
                  <c:v>81.659473724228704</c:v>
                </c:pt>
                <c:pt idx="2">
                  <c:v>81.646722615448098</c:v>
                </c:pt>
                <c:pt idx="3">
                  <c:v>83.880448846693099</c:v>
                </c:pt>
                <c:pt idx="4">
                  <c:v>77.108918266492907</c:v>
                </c:pt>
                <c:pt idx="5">
                  <c:v>80.6520203447797</c:v>
                </c:pt>
                <c:pt idx="6">
                  <c:v>73.500902299664304</c:v>
                </c:pt>
                <c:pt idx="7">
                  <c:v>82.044151210704797</c:v>
                </c:pt>
                <c:pt idx="8">
                  <c:v>79.023054688019599</c:v>
                </c:pt>
                <c:pt idx="9">
                  <c:v>78.603532344045405</c:v>
                </c:pt>
                <c:pt idx="10">
                  <c:v>79.482385832180896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6-4B51-AC9D-5CADFC6EF2CD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6-4B51-AC9D-5CADFC6EF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33445885745371"/>
          <c:y val="9.2694905231707703E-2"/>
          <c:w val="0.37121553226224169"/>
          <c:h val="0.78644860103949443"/>
        </c:manualLayout>
      </c:layout>
      <c:radarChart>
        <c:radarStyle val="marker"/>
        <c:varyColors val="0"/>
        <c:ser>
          <c:idx val="0"/>
          <c:order val="0"/>
          <c:tx>
            <c:strRef>
              <c:f>Dimensiones!$B$6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218192833190631E-3"/>
                  <c:y val="0.10533166067967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B-494C-B4F8-2CF024671494}"/>
                </c:ext>
              </c:extLst>
            </c:dLbl>
            <c:dLbl>
              <c:idx val="1"/>
              <c:layout>
                <c:manualLayout>
                  <c:x val="-5.9054699664670279E-2"/>
                  <c:y val="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CB-494C-B4F8-2CF024671494}"/>
                </c:ext>
              </c:extLst>
            </c:dLbl>
            <c:dLbl>
              <c:idx val="2"/>
              <c:layout>
                <c:manualLayout>
                  <c:x val="-6.7491085331051748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CB-494C-B4F8-2CF024671494}"/>
                </c:ext>
              </c:extLst>
            </c:dLbl>
            <c:dLbl>
              <c:idx val="3"/>
              <c:layout>
                <c:manualLayout>
                  <c:x val="-3.9369799776446848E-2"/>
                  <c:y val="-0.11023080768803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CB-494C-B4F8-2CF024671494}"/>
                </c:ext>
              </c:extLst>
            </c:dLbl>
            <c:dLbl>
              <c:idx val="4"/>
              <c:layout>
                <c:manualLayout>
                  <c:x val="2.9527349832335192E-2"/>
                  <c:y val="-0.10533166067967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B-494C-B4F8-2CF024671494}"/>
                </c:ext>
              </c:extLst>
            </c:dLbl>
            <c:dLbl>
              <c:idx val="5"/>
              <c:layout>
                <c:manualLayout>
                  <c:x val="6.3272892497861014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B-494C-B4F8-2CF024671494}"/>
                </c:ext>
              </c:extLst>
            </c:dLbl>
            <c:dLbl>
              <c:idx val="6"/>
              <c:layout>
                <c:manualLayout>
                  <c:x val="5.483650683147949E-2"/>
                  <c:y val="6.123933760446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CB-494C-B4F8-2CF024671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Dimensiones!$C$6:$I$6</c:f>
              <c:numCache>
                <c:formatCode>0.0</c:formatCode>
                <c:ptCount val="7"/>
                <c:pt idx="0">
                  <c:v>76.384201156651201</c:v>
                </c:pt>
                <c:pt idx="1">
                  <c:v>76.611074029964101</c:v>
                </c:pt>
                <c:pt idx="2">
                  <c:v>81.716745302026396</c:v>
                </c:pt>
                <c:pt idx="3">
                  <c:v>75.006549669283601</c:v>
                </c:pt>
                <c:pt idx="4">
                  <c:v>81.853091925512203</c:v>
                </c:pt>
                <c:pt idx="5">
                  <c:v>73.565816461698205</c:v>
                </c:pt>
                <c:pt idx="6">
                  <c:v>77.787016959119498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B-494C-B4F8-2CF024671494}"/>
            </c:ext>
          </c:extLst>
        </c:ser>
        <c:ser>
          <c:idx val="1"/>
          <c:order val="1"/>
          <c:tx>
            <c:strRef>
              <c:f>Dimensiones!$B$9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0303213886512231E-3"/>
                  <c:y val="2.9394882050142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CB-494C-B4F8-2CF024671494}"/>
                </c:ext>
              </c:extLst>
            </c:dLbl>
            <c:dLbl>
              <c:idx val="1"/>
              <c:layout>
                <c:manualLayout>
                  <c:x val="-4.2181928331907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B-494C-B4F8-2CF024671494}"/>
                </c:ext>
              </c:extLst>
            </c:dLbl>
            <c:dLbl>
              <c:idx val="2"/>
              <c:layout>
                <c:manualLayout>
                  <c:x val="1.4060642777301417E-3"/>
                  <c:y val="-4.899147008357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B-494C-B4F8-2CF024671494}"/>
                </c:ext>
              </c:extLst>
            </c:dLbl>
            <c:dLbl>
              <c:idx val="3"/>
              <c:layout>
                <c:manualLayout>
                  <c:x val="1.4060642777301417E-3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B-494C-B4F8-2CF024671494}"/>
                </c:ext>
              </c:extLst>
            </c:dLbl>
            <c:dLbl>
              <c:idx val="4"/>
              <c:layout>
                <c:manualLayout>
                  <c:x val="4.6400121165098021E-2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CB-494C-B4F8-2CF024671494}"/>
                </c:ext>
              </c:extLst>
            </c:dLbl>
            <c:dLbl>
              <c:idx val="5"/>
              <c:layout>
                <c:manualLayout>
                  <c:x val="8.4363856663814164E-3"/>
                  <c:y val="-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B-494C-B4F8-2CF024671494}"/>
                </c:ext>
              </c:extLst>
            </c:dLbl>
            <c:dLbl>
              <c:idx val="6"/>
              <c:layout>
                <c:manualLayout>
                  <c:x val="3.3745542665525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B-494C-B4F8-2CF024671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Dimensiones!$C$2:$I$2</c:f>
              <c:strCache>
                <c:ptCount val="7"/>
                <c:pt idx="0">
                  <c:v>D1: Talento Humano</c:v>
                </c:pt>
                <c:pt idx="1">
                  <c:v>D2: Direccionamiento Estratégico y Planeación</c:v>
                </c:pt>
                <c:pt idx="2">
                  <c:v>D3: Gestión para Resultados con Valores</c:v>
                </c:pt>
                <c:pt idx="3">
                  <c:v>D4: Evaluación de Resultados</c:v>
                </c:pt>
                <c:pt idx="4">
                  <c:v>D5: Información y Comunicación</c:v>
                </c:pt>
                <c:pt idx="5">
                  <c:v>D6: Gestión del Conocimiento</c:v>
                </c:pt>
                <c:pt idx="6">
                  <c:v>D7: Control Interno</c:v>
                </c:pt>
              </c:strCache>
            </c:strRef>
          </c:cat>
          <c:val>
            <c:numRef>
              <c:f>Dimensiones!$C$9:$I$9</c:f>
              <c:numCache>
                <c:formatCode>0.0</c:formatCode>
                <c:ptCount val="7"/>
                <c:pt idx="0">
                  <c:v>78.179001356703495</c:v>
                </c:pt>
                <c:pt idx="1">
                  <c:v>80.77312095322651</c:v>
                </c:pt>
                <c:pt idx="2">
                  <c:v>82.002098343550514</c:v>
                </c:pt>
                <c:pt idx="3">
                  <c:v>80.463193388422667</c:v>
                </c:pt>
                <c:pt idx="4">
                  <c:v>82.19977909690256</c:v>
                </c:pt>
                <c:pt idx="5">
                  <c:v>78.064225891607279</c:v>
                </c:pt>
                <c:pt idx="6">
                  <c:v>81.707390092407195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B-494C-B4F8-2CF024671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58191"/>
        <c:axId val="668058607"/>
      </c:radarChart>
      <c:catAx>
        <c:axId val="66805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8058607"/>
        <c:crosses val="autoZero"/>
        <c:auto val="1"/>
        <c:lblAlgn val="ctr"/>
        <c:lblOffset val="100"/>
        <c:noMultiLvlLbl val="0"/>
      </c:catAx>
      <c:valAx>
        <c:axId val="668058607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805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7248987432276E-2"/>
          <c:y val="0.30039525691699603"/>
          <c:w val="0.1960937237180814"/>
          <c:h val="0.1417988858112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Politicas!$B$6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677933707456174E-3"/>
                  <c:y val="0.11818523841113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37-4A73-93C5-62191BB05C96}"/>
                </c:ext>
              </c:extLst>
            </c:dLbl>
            <c:dLbl>
              <c:idx val="1"/>
              <c:layout>
                <c:manualLayout>
                  <c:x val="-3.5847417134320214E-2"/>
                  <c:y val="0.12059718205217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37-4A73-93C5-62191BB05C96}"/>
                </c:ext>
              </c:extLst>
            </c:dLbl>
            <c:dLbl>
              <c:idx val="2"/>
              <c:layout>
                <c:manualLayout>
                  <c:x val="-7.4562627639386148E-2"/>
                  <c:y val="4.100304189774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37-4A73-93C5-62191BB05C96}"/>
                </c:ext>
              </c:extLst>
            </c:dLbl>
            <c:dLbl>
              <c:idx val="3"/>
              <c:layout>
                <c:manualLayout>
                  <c:x val="-9.320328454923256E-2"/>
                  <c:y val="-1.205971820521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37-4A73-93C5-62191BB05C96}"/>
                </c:ext>
              </c:extLst>
            </c:dLbl>
            <c:dLbl>
              <c:idx val="4"/>
              <c:layout>
                <c:manualLayout>
                  <c:x val="-5.8789764100285156E-2"/>
                  <c:y val="-7.47702528723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37-4A73-93C5-62191BB05C96}"/>
                </c:ext>
              </c:extLst>
            </c:dLbl>
            <c:dLbl>
              <c:idx val="5"/>
              <c:layout>
                <c:manualLayout>
                  <c:x val="-1.2905070168355277E-2"/>
                  <c:y val="-0.13989273118052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37-4A73-93C5-62191BB05C96}"/>
                </c:ext>
              </c:extLst>
            </c:dLbl>
            <c:dLbl>
              <c:idx val="6"/>
              <c:layout>
                <c:manualLayout>
                  <c:x val="2.0074553595219268E-2"/>
                  <c:y val="-0.10853746384695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37-4A73-93C5-62191BB05C96}"/>
                </c:ext>
              </c:extLst>
            </c:dLbl>
            <c:dLbl>
              <c:idx val="7"/>
              <c:layout>
                <c:manualLayout>
                  <c:x val="4.7318590617302682E-2"/>
                  <c:y val="-7.4770252872349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37-4A73-93C5-62191BB05C96}"/>
                </c:ext>
              </c:extLst>
            </c:dLbl>
            <c:dLbl>
              <c:idx val="8"/>
              <c:layout>
                <c:manualLayout>
                  <c:x val="8.4599904436995707E-2"/>
                  <c:y val="2.4119436410435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37-4A73-93C5-62191BB05C96}"/>
                </c:ext>
              </c:extLst>
            </c:dLbl>
            <c:dLbl>
              <c:idx val="9"/>
              <c:layout>
                <c:manualLayout>
                  <c:x val="7.7430421010131617E-2"/>
                  <c:y val="4.823887282087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37-4A73-93C5-62191BB05C96}"/>
                </c:ext>
              </c:extLst>
            </c:dLbl>
            <c:dLbl>
              <c:idx val="10"/>
              <c:layout>
                <c:manualLayout>
                  <c:x val="4.7318590617302578E-2"/>
                  <c:y val="9.406580200069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7-4A73-93C5-62191BB05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Politicas!$C$6:$M$6</c:f>
              <c:numCache>
                <c:formatCode>0.0</c:formatCode>
                <c:ptCount val="11"/>
                <c:pt idx="0">
                  <c:v>74.719964588584006</c:v>
                </c:pt>
                <c:pt idx="1">
                  <c:v>84.150155873119601</c:v>
                </c:pt>
                <c:pt idx="2">
                  <c:v>82.841400184143097</c:v>
                </c:pt>
                <c:pt idx="3">
                  <c:v>83.485951232711997</c:v>
                </c:pt>
                <c:pt idx="4">
                  <c:v>80.4556176023505</c:v>
                </c:pt>
                <c:pt idx="5">
                  <c:v>84.974472202293398</c:v>
                </c:pt>
                <c:pt idx="6">
                  <c:v>73.264653159282702</c:v>
                </c:pt>
                <c:pt idx="7">
                  <c:v>80.568647589150601</c:v>
                </c:pt>
                <c:pt idx="8">
                  <c:v>77.490667837752696</c:v>
                </c:pt>
                <c:pt idx="9">
                  <c:v>73.677637326440504</c:v>
                </c:pt>
                <c:pt idx="10">
                  <c:v>76.595463325475706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7-4A73-93C5-62191BB05C96}"/>
            </c:ext>
          </c:extLst>
        </c:ser>
        <c:ser>
          <c:idx val="1"/>
          <c:order val="1"/>
          <c:tx>
            <c:strRef>
              <c:f>Politicas!$B$9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Politicas!$C$2:$M$2</c:f>
              <c:strCache>
                <c:ptCount val="11"/>
                <c:pt idx="0">
                  <c:v>POL01: Índice de Planeación Institucional</c:v>
                </c:pt>
                <c:pt idx="1">
                  <c:v>POL03: Índice de Integridad</c:v>
                </c:pt>
                <c:pt idx="2">
                  <c:v>POL04: Índice Transparencia, Acceso a la Información y lucha contra la Corrupción</c:v>
                </c:pt>
                <c:pt idx="3">
                  <c:v>POL05: Índice de Fortalecimiento Organizacional y Simplificación de Procesos</c:v>
                </c:pt>
                <c:pt idx="4">
                  <c:v>POL06: Índice de Servicio al Ciudadano</c:v>
                </c:pt>
                <c:pt idx="5">
                  <c:v>POL07: Índice de Participación Ciudadana en la Gestión Pública</c:v>
                </c:pt>
                <c:pt idx="6">
                  <c:v>POL08: Índice de Racionalización de Trámites</c:v>
                </c:pt>
                <c:pt idx="7">
                  <c:v>POL09: Índice de Gestión Documental</c:v>
                </c:pt>
                <c:pt idx="8">
                  <c:v>POL10: Índice de Gobierno Digital</c:v>
                </c:pt>
                <c:pt idx="9">
                  <c:v>POL11: Índice de Seguridad Digital</c:v>
                </c:pt>
                <c:pt idx="10">
                  <c:v>POL13: Índice de Seguimiento y Evaluación del Desempeño Institucional</c:v>
                </c:pt>
              </c:strCache>
            </c:strRef>
          </c:cat>
          <c:val>
            <c:numRef>
              <c:f>Politicas!$C$9:$M$9</c:f>
              <c:numCache>
                <c:formatCode>0.0</c:formatCode>
                <c:ptCount val="11"/>
                <c:pt idx="0">
                  <c:v>78.812098589497239</c:v>
                </c:pt>
                <c:pt idx="1">
                  <c:v>84.175066074862244</c:v>
                </c:pt>
                <c:pt idx="2">
                  <c:v>82.109712275918596</c:v>
                </c:pt>
                <c:pt idx="3">
                  <c:v>80.638946179740628</c:v>
                </c:pt>
                <c:pt idx="4">
                  <c:v>76.749984413710578</c:v>
                </c:pt>
                <c:pt idx="5">
                  <c:v>82.993514661302598</c:v>
                </c:pt>
                <c:pt idx="6">
                  <c:v>73.07907389024713</c:v>
                </c:pt>
                <c:pt idx="7">
                  <c:v>80.618500389532286</c:v>
                </c:pt>
                <c:pt idx="8">
                  <c:v>80.278947287712199</c:v>
                </c:pt>
                <c:pt idx="9">
                  <c:v>76.939578153534313</c:v>
                </c:pt>
                <c:pt idx="10">
                  <c:v>80.551286629885013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7-4A73-93C5-62191BB05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52415"/>
        <c:axId val="475650335"/>
      </c:radarChart>
      <c:catAx>
        <c:axId val="4756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650335"/>
        <c:crosses val="autoZero"/>
        <c:auto val="1"/>
        <c:lblAlgn val="ctr"/>
        <c:lblOffset val="100"/>
        <c:noMultiLvlLbl val="0"/>
      </c:catAx>
      <c:valAx>
        <c:axId val="475650335"/>
        <c:scaling>
          <c:orientation val="minMax"/>
          <c:max val="10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565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537062438898702E-3"/>
          <c:y val="0.42013143580400619"/>
          <c:w val="0.17729782574098354"/>
          <c:h val="0.1394972826882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268D-62D0-4324-A819-D51533053049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F0A8-C0DB-4390-98A8-93403908F98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374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2D0D-4005-4554-9CDA-7E81ED2D9EB0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F4F3-B4AA-40E6-849E-AB6FF974982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8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50F-5EAD-4E62-9D3A-C3B7A18D102D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EBA9-39EF-478E-8609-9A7F433E102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71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9AF6-DA9D-4883-B9B7-DB80F41FDB5A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B46F-BDD5-46AD-917D-B26100A8541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572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7539-C2B6-4885-8860-8F1650892563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112F-50F2-4B4A-A6BC-0281A383C04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0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ECD2-168C-4696-B568-CA3FDB876157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21E0-0CB5-4B07-A913-8F6418F5BAE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8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B71D-A465-4AF8-8F7C-E825B18EAEE6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CB55-8AC7-41D2-9600-974C278AEFD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740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51-D0D2-4988-AF3A-68464D949C40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4F9A-095A-47F1-B16C-29EE304CE96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0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6A32-5BB5-43BA-8AF0-DF9F8CF5E0B1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4852-A84C-4DCE-9248-361BC4B59F7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30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7BA0-2A3F-4C87-9E83-CB3374DF37B1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242F-C912-476A-8BDD-06A70E4C02A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305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ECF7-5991-472E-BD43-860366A5EAFE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7373-F6A4-4344-A094-A9BF195AB36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163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58D19-63F7-4C24-85DB-B2751F135446}" type="datetimeFigureOut">
              <a:rPr lang="es-CO"/>
              <a:pPr>
                <a:defRPr/>
              </a:pPr>
              <a:t>5/02/2019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7092E1-0615-4CB4-B277-AEDA3F1305A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slide" Target="slide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slide" Target="slide40.xml"/><Relationship Id="rId4" Type="http://schemas.openxmlformats.org/officeDocument/2006/relationships/slide" Target="slide58.xml"/><Relationship Id="rId9" Type="http://schemas.openxmlformats.org/officeDocument/2006/relationships/image" Target="../media/image10.png"/><Relationship Id="rId14" Type="http://schemas.openxmlformats.org/officeDocument/2006/relationships/slide" Target="slide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591175"/>
          </a:xfrm>
          <a:prstGeom prst="rect">
            <a:avLst/>
          </a:prstGeom>
          <a:solidFill>
            <a:srgbClr val="7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407013" y="992455"/>
            <a:ext cx="8329973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4000"/>
              </a:lnSpc>
              <a:defRPr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</a:rPr>
              <a:t>Modelo Integrado de Planeación y Gestión</a:t>
            </a:r>
          </a:p>
          <a:p>
            <a:pPr algn="r" eaLnBrk="1" hangingPunct="1">
              <a:lnSpc>
                <a:spcPts val="4000"/>
              </a:lnSpc>
              <a:defRPr/>
            </a:pPr>
            <a:endParaRPr lang="es-ES" altLang="es-ES" sz="36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ts val="4000"/>
              </a:lnSpc>
              <a:defRPr/>
            </a:pPr>
            <a:r>
              <a:rPr lang="es-CO" altLang="es-CO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Análisis línea base versión 2</a:t>
            </a:r>
            <a:endParaRPr lang="es-CO" altLang="es-CO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000"/>
              </a:lnSpc>
              <a:defRPr/>
            </a:pPr>
            <a:endParaRPr lang="es-CO" altLang="es-CO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000"/>
              </a:lnSpc>
              <a:defRPr/>
            </a:pPr>
            <a:r>
              <a:rPr lang="es-ES" altLang="es-CO" sz="2800" b="1" dirty="0">
                <a:solidFill>
                  <a:schemeClr val="bg1"/>
                </a:solidFill>
                <a:ea typeface="Calibri" panose="020F0502020204030204" pitchFamily="34" charset="0"/>
              </a:rPr>
              <a:t>Sector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lang="es-ES" altLang="es-CO" sz="2800" b="1" dirty="0">
                <a:solidFill>
                  <a:schemeClr val="bg1"/>
                </a:solidFill>
                <a:ea typeface="Calibri" panose="020F0502020204030204" pitchFamily="34" charset="0"/>
              </a:rPr>
              <a:t>Tecnologías de la Información y las Comunicaciones</a:t>
            </a:r>
          </a:p>
          <a:p>
            <a:pPr algn="ctr" eaLnBrk="1" hangingPunct="1">
              <a:lnSpc>
                <a:spcPts val="4000"/>
              </a:lnSpc>
              <a:defRPr/>
            </a:pPr>
            <a:endParaRPr lang="es-CO" altLang="es-CO" sz="28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r" eaLnBrk="1" hangingPunct="1">
              <a:lnSpc>
                <a:spcPts val="4000"/>
              </a:lnSpc>
              <a:defRPr/>
            </a:pPr>
            <a:endParaRPr lang="es-ES" altLang="es-ES" sz="4000" b="1" dirty="0">
              <a:solidFill>
                <a:schemeClr val="bg1"/>
              </a:solidFill>
              <a:latin typeface="+mn-lt"/>
            </a:endParaRPr>
          </a:p>
          <a:p>
            <a:pPr algn="r" eaLnBrk="1" hangingPunct="1">
              <a:lnSpc>
                <a:spcPts val="4000"/>
              </a:lnSpc>
              <a:defRPr/>
            </a:pPr>
            <a:r>
              <a:rPr lang="es-ES" altLang="es-ES" sz="2000" b="1" dirty="0" smtClean="0">
                <a:solidFill>
                  <a:schemeClr val="bg1"/>
                </a:solidFill>
                <a:latin typeface="+mn-lt"/>
              </a:rPr>
              <a:t>Mayo de 2018</a:t>
            </a:r>
            <a:r>
              <a:rPr lang="es-ES" altLang="es-E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s-ES" sz="4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s-ES" sz="4400" b="1" dirty="0">
                <a:solidFill>
                  <a:schemeClr val="bg1"/>
                </a:solidFill>
                <a:latin typeface="+mn-lt"/>
              </a:rPr>
            </a:br>
            <a:endParaRPr lang="es-CO" altLang="es-E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807075"/>
            <a:ext cx="617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63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94928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/>
          <p:cNvSpPr txBox="1">
            <a:spLocks/>
          </p:cNvSpPr>
          <p:nvPr/>
        </p:nvSpPr>
        <p:spPr bwMode="auto">
          <a:xfrm>
            <a:off x="-17463" y="197396"/>
            <a:ext cx="8982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eaLnBrk="1" hangingPunct="1">
              <a:buFontTx/>
              <a:buNone/>
              <a:defRPr sz="40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 smtClean="0">
                <a:latin typeface="Arial Narrow" panose="020B0606020202030204" pitchFamily="34" charset="0"/>
              </a:rPr>
              <a:t>Diagnóstico sector políticas-Foco de Atención</a:t>
            </a:r>
            <a:endParaRPr lang="es-CO" altLang="es-CO" dirty="0">
              <a:latin typeface="Arial Narrow" panose="020B0606020202030204" pitchFamily="34" charset="0"/>
            </a:endParaRPr>
          </a:p>
        </p:txBody>
      </p:sp>
      <p:sp>
        <p:nvSpPr>
          <p:cNvPr id="1843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53920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13103"/>
              </p:ext>
            </p:extLst>
          </p:nvPr>
        </p:nvGraphicFramePr>
        <p:xfrm>
          <a:off x="-10199" y="1108186"/>
          <a:ext cx="8892478" cy="4916278"/>
        </p:xfrm>
        <a:graphic>
          <a:graphicData uri="http://schemas.openxmlformats.org/drawingml/2006/table">
            <a:tbl>
              <a:tblPr/>
              <a:tblGrid>
                <a:gridCol w="2637983">
                  <a:extLst>
                    <a:ext uri="{9D8B030D-6E8A-4147-A177-3AD203B41FA5}">
                      <a16:colId xmlns:a16="http://schemas.microsoft.com/office/drawing/2014/main" val="6773736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2341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221297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213857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23850516"/>
                    </a:ext>
                  </a:extLst>
                </a:gridCol>
                <a:gridCol w="853896">
                  <a:extLst>
                    <a:ext uri="{9D8B030D-6E8A-4147-A177-3AD203B41FA5}">
                      <a16:colId xmlns:a16="http://schemas.microsoft.com/office/drawing/2014/main" val="339445676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13042742"/>
                    </a:ext>
                  </a:extLst>
                </a:gridCol>
              </a:tblGrid>
              <a:tr h="520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90638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Planeación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74,7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4101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Integridad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86186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Transparencia, Acceso a la Información y lucha contra la 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92934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Fortalecimiento Organizacional y Simplificación de Procesos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16390"/>
                  </a:ext>
                </a:extLst>
              </a:tr>
              <a:tr h="2112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Servicio al Ciudadano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72,3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67869"/>
                  </a:ext>
                </a:extLst>
              </a:tr>
              <a:tr h="52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Participación Ciudadana en la Gestión Pública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59346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Racionalización de Trámites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512582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Gestión Documental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82410"/>
                  </a:ext>
                </a:extLst>
              </a:tr>
              <a:tr h="52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Gobierno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78,6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89155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Seguridad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78,2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69490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Seguimiento y Evaluación del Desempeño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74,1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41363"/>
                  </a:ext>
                </a:extLst>
              </a:tr>
            </a:tbl>
          </a:graphicData>
        </a:graphic>
      </p:graphicFrame>
      <p:pic>
        <p:nvPicPr>
          <p:cNvPr id="17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50" y="1131110"/>
            <a:ext cx="889129" cy="3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9331"/>
            <a:ext cx="994244" cy="3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4078736" y="1128117"/>
            <a:ext cx="931658" cy="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78" y="1145695"/>
            <a:ext cx="729644" cy="4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nic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47" y="1128117"/>
            <a:ext cx="1162356" cy="4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64" y="1108186"/>
            <a:ext cx="411425" cy="42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e 18"/>
          <p:cNvSpPr/>
          <p:nvPr/>
        </p:nvSpPr>
        <p:spPr>
          <a:xfrm>
            <a:off x="3351802" y="6375860"/>
            <a:ext cx="203638" cy="1598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Elipse 24"/>
          <p:cNvSpPr/>
          <p:nvPr/>
        </p:nvSpPr>
        <p:spPr>
          <a:xfrm>
            <a:off x="3351802" y="6666114"/>
            <a:ext cx="20764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559442" y="6569968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1 y 2</a:t>
            </a:r>
            <a:endParaRPr lang="es-CO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59798" y="6318612"/>
            <a:ext cx="8681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3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06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591175"/>
          </a:xfrm>
          <a:prstGeom prst="rect">
            <a:avLst/>
          </a:prstGeom>
          <a:solidFill>
            <a:srgbClr val="7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grpSp>
        <p:nvGrpSpPr>
          <p:cNvPr id="7171" name="7 Grupo"/>
          <p:cNvGrpSpPr>
            <a:grpSpLocks/>
          </p:cNvGrpSpPr>
          <p:nvPr/>
        </p:nvGrpSpPr>
        <p:grpSpPr bwMode="auto">
          <a:xfrm>
            <a:off x="2303463" y="2921000"/>
            <a:ext cx="4537075" cy="1016000"/>
            <a:chOff x="2483768" y="2973287"/>
            <a:chExt cx="4536504" cy="1015663"/>
          </a:xfrm>
        </p:grpSpPr>
        <p:sp>
          <p:nvSpPr>
            <p:cNvPr id="6" name="7 CuadroTexto"/>
            <p:cNvSpPr txBox="1">
              <a:spLocks noChangeArrowheads="1"/>
            </p:cNvSpPr>
            <p:nvPr/>
          </p:nvSpPr>
          <p:spPr bwMode="auto">
            <a:xfrm>
              <a:off x="2483768" y="2973287"/>
              <a:ext cx="1742566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ES" sz="6000" b="1" dirty="0">
                  <a:solidFill>
                    <a:schemeClr val="bg1"/>
                  </a:solidFill>
                  <a:latin typeface="+mn-lt"/>
                </a:rPr>
                <a:t>2017</a:t>
              </a:r>
            </a:p>
          </p:txBody>
        </p:sp>
        <p:sp>
          <p:nvSpPr>
            <p:cNvPr id="7175" name="1 CuadroTexto"/>
            <p:cNvSpPr txBox="1">
              <a:spLocks noChangeArrowheads="1"/>
            </p:cNvSpPr>
            <p:nvPr/>
          </p:nvSpPr>
          <p:spPr bwMode="auto">
            <a:xfrm>
              <a:off x="4355976" y="2973287"/>
              <a:ext cx="266429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 dirty="0">
                  <a:solidFill>
                    <a:schemeClr val="bg1"/>
                  </a:solidFill>
                </a:rPr>
                <a:t>Ministerio de Tecnologías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 dirty="0">
                  <a:solidFill>
                    <a:schemeClr val="bg1"/>
                  </a:solidFill>
                </a:rPr>
                <a:t>de la 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www.mintic.gov.co – www.vivedigital.gov.co</a:t>
              </a:r>
            </a:p>
          </p:txBody>
        </p:sp>
        <p:cxnSp>
          <p:nvCxnSpPr>
            <p:cNvPr id="4" name="3 Conector recto"/>
            <p:cNvCxnSpPr/>
            <p:nvPr/>
          </p:nvCxnSpPr>
          <p:spPr>
            <a:xfrm>
              <a:off x="4283766" y="2976461"/>
              <a:ext cx="0" cy="10093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807075"/>
            <a:ext cx="617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00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Anexo </a:t>
            </a:r>
            <a:r>
              <a:rPr lang="es-CO" dirty="0" smtClean="0"/>
              <a:t>1 </a:t>
            </a:r>
            <a:br>
              <a:rPr lang="es-CO" dirty="0" smtClean="0"/>
            </a:br>
            <a:r>
              <a:rPr lang="es-CO" dirty="0" smtClean="0"/>
              <a:t>Entidades pares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Consideraciones tenidas en cuenta en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35850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4" y="0"/>
            <a:ext cx="6800057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</a:rPr>
              <a:t>Entidades pares MINTIC </a:t>
            </a:r>
            <a:endParaRPr lang="es-CO" altLang="es-CO" sz="4000" dirty="0">
              <a:solidFill>
                <a:srgbClr val="7030A0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6922"/>
              </p:ext>
            </p:extLst>
          </p:nvPr>
        </p:nvGraphicFramePr>
        <p:xfrm>
          <a:off x="3059833" y="844095"/>
          <a:ext cx="6084168" cy="4960794"/>
        </p:xfrm>
        <a:graphic>
          <a:graphicData uri="http://schemas.openxmlformats.org/drawingml/2006/table">
            <a:tbl>
              <a:tblPr/>
              <a:tblGrid>
                <a:gridCol w="4550645">
                  <a:extLst>
                    <a:ext uri="{9D8B030D-6E8A-4147-A177-3AD203B41FA5}">
                      <a16:colId xmlns:a16="http://schemas.microsoft.com/office/drawing/2014/main" val="2713446508"/>
                    </a:ext>
                  </a:extLst>
                </a:gridCol>
                <a:gridCol w="1533523">
                  <a:extLst>
                    <a:ext uri="{9D8B030D-6E8A-4147-A177-3AD203B41FA5}">
                      <a16:colId xmlns:a16="http://schemas.microsoft.com/office/drawing/2014/main" val="273268526"/>
                    </a:ext>
                  </a:extLst>
                </a:gridCol>
              </a:tblGrid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70269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sociedades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319232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de bienestar familiar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48909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Ministerio de tecnologías de la información y las comunicaciones</a:t>
                      </a:r>
                      <a:endParaRPr lang="es-ES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418319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relaciones exteriores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473782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educación nacional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49604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para la prosperidad social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7203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aprendizaje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24205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salud y protección social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01889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hacienda y crédito publico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859931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nacional de estadística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593798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del interior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01514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la policía nacional 1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71688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vías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732286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Escuela superior de administración publica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63299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vivienda, ciudad y territorio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44897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Agustín Codazzi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32808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para la atención y reparación integral a las victimas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449121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dirección de impuestos y aduanas nacionales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97094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minas y energía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33862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defensa nacional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336971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transporte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74102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del trabajo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99340"/>
                  </a:ext>
                </a:extLst>
              </a:tr>
              <a:tr h="174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comercio, industria y turismo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503825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ambiente y desarrollo sostenible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41409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aeronáutica civil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86009"/>
                  </a:ext>
                </a:extLst>
              </a:tr>
            </a:tbl>
          </a:graphicData>
        </a:graphic>
      </p:graphicFrame>
      <p:pic>
        <p:nvPicPr>
          <p:cNvPr id="1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89" y="138833"/>
            <a:ext cx="1767113" cy="5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 bwMode="auto">
          <a:xfrm>
            <a:off x="107504" y="2780928"/>
            <a:ext cx="2880320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</a:rPr>
              <a:t>25 entidades</a:t>
            </a:r>
            <a:endParaRPr lang="es-CO" altLang="es-CO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5" y="0"/>
            <a:ext cx="4032448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O" altLang="es-CO" sz="3600" dirty="0">
                <a:solidFill>
                  <a:schemeClr val="accent3"/>
                </a:solidFill>
                <a:latin typeface="Arial Narrow" panose="020B0606020202030204" pitchFamily="34" charset="0"/>
              </a:rPr>
              <a:t>Entidades </a:t>
            </a:r>
            <a:r>
              <a:rPr lang="es-CO" altLang="es-CO" sz="36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pares-ANE</a:t>
            </a:r>
            <a:endParaRPr lang="es-CO" altLang="es-CO" sz="36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67587" y="0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-156739" y="2689547"/>
            <a:ext cx="2520279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accent3"/>
                </a:solidFill>
                <a:latin typeface="Arial Narrow" panose="020B0606020202030204" pitchFamily="34" charset="0"/>
              </a:rPr>
              <a:t>27 entidades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0616"/>
              </p:ext>
            </p:extLst>
          </p:nvPr>
        </p:nvGraphicFramePr>
        <p:xfrm>
          <a:off x="2363540" y="872026"/>
          <a:ext cx="6414566" cy="5149262"/>
        </p:xfrm>
        <a:graphic>
          <a:graphicData uri="http://schemas.openxmlformats.org/drawingml/2006/table">
            <a:tbl>
              <a:tblPr/>
              <a:tblGrid>
                <a:gridCol w="5232796">
                  <a:extLst>
                    <a:ext uri="{9D8B030D-6E8A-4147-A177-3AD203B41FA5}">
                      <a16:colId xmlns:a16="http://schemas.microsoft.com/office/drawing/2014/main" val="1717702755"/>
                    </a:ext>
                  </a:extLst>
                </a:gridCol>
                <a:gridCol w="1181770">
                  <a:extLst>
                    <a:ext uri="{9D8B030D-6E8A-4147-A177-3AD203B41FA5}">
                      <a16:colId xmlns:a16="http://schemas.microsoft.com/office/drawing/2014/main" val="2176210491"/>
                    </a:ext>
                  </a:extLst>
                </a:gridCol>
              </a:tblGrid>
              <a:tr h="2876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2792" marR="2792" marT="2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</a:p>
                  </a:txBody>
                  <a:tcPr marL="2792" marR="2792" marT="2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080516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del inspector general de tributos, rentas y contribuciones parafiscales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863603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Fondo de garantías de instituciones financieras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0446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defensa jurídica del estado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12318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organizaciones solidarias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2513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nacional de comercio "simón Rodriguez"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81357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para ciegos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80,1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996875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energía y gas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279653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para sordos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579494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del subsidio familiar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919518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Fondo de garantías de entidades cooperativas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79,1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71337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inmobiliaria Virgilio barco Vargas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285512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del espectro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06096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Unidade administrativa especial junta central de contadores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75563"/>
                  </a:ext>
                </a:extLst>
              </a:tr>
              <a:tr h="3369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de planificación de tierras rurales, adecuación de tierras y usos agropecuarios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373166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Central de inversiones s.A.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13906"/>
                  </a:ext>
                </a:extLst>
              </a:tr>
              <a:tr h="2684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para la reconstrucción de la cuenca del rio Paez y zonas aledañas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38459"/>
                  </a:ext>
                </a:extLst>
              </a:tr>
              <a:tr h="1778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centro dermatológico Federico lleras acosta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92949"/>
                  </a:ext>
                </a:extLst>
              </a:tr>
              <a:tr h="2876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formación técnica profesional del departamento de san Andres, providencia y santa catalina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83630"/>
                  </a:ext>
                </a:extLst>
              </a:tr>
              <a:tr h="1778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contratación publica -Colombia compra eficiente-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182848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 derecho de autor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23459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 publico de empleo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0734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de antropología e historia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18376"/>
                  </a:ext>
                </a:extLst>
              </a:tr>
              <a:tr h="177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ambientales del pacifico John von Neumann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547680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de información y análisis financiero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21231"/>
                  </a:ext>
                </a:extLst>
              </a:tr>
              <a:tr h="1451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 bomberos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22673"/>
                  </a:ext>
                </a:extLst>
              </a:tr>
              <a:tr h="2684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Corporación de ciencia y tecnología para el desarrollo de la industria naval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167477"/>
                  </a:ext>
                </a:extLst>
              </a:tr>
              <a:tr h="177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de proyección normativa y estudios de regulación financiera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2792" marR="2792" marT="2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98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969194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5" y="0"/>
            <a:ext cx="4320480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Entidades </a:t>
            </a:r>
            <a:r>
              <a:rPr lang="es-CO" alt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pares-CRC</a:t>
            </a:r>
            <a:endParaRPr lang="es-CO" altLang="es-CO" sz="4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9727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1" y="2630012"/>
            <a:ext cx="2627784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28 entidades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04825"/>
              </p:ext>
            </p:extLst>
          </p:nvPr>
        </p:nvGraphicFramePr>
        <p:xfrm>
          <a:off x="2627785" y="687286"/>
          <a:ext cx="6192687" cy="5334912"/>
        </p:xfrm>
        <a:graphic>
          <a:graphicData uri="http://schemas.openxmlformats.org/drawingml/2006/table">
            <a:tbl>
              <a:tblPr/>
              <a:tblGrid>
                <a:gridCol w="5040559">
                  <a:extLst>
                    <a:ext uri="{9D8B030D-6E8A-4147-A177-3AD203B41FA5}">
                      <a16:colId xmlns:a16="http://schemas.microsoft.com/office/drawing/2014/main" val="247052829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79453202"/>
                    </a:ext>
                  </a:extLst>
                </a:gridCol>
              </a:tblGrid>
              <a:tr h="442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711410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contaduría general de la nación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82,2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39040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comunicaciones</a:t>
                      </a:r>
                      <a:endParaRPr lang="es-ES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33184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vigilancia y seguridad privada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03747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formación técnica profesional de san juan del cesar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64298"/>
                  </a:ext>
                </a:extLst>
              </a:tr>
              <a:tr h="68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Armada nacional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161939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nacional para la gestión del riesgo de desastres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72258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Sociedad de activos especiales S.A.S.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519816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puertos y transporte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384609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Archivo general de la nación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86597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agua potable y saneamiento básico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20517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Fondo rotatorio de la policía nacional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898257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Fondo de previsión social del congreso de la republica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54836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presidencial de cooperación internacional de Colombia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28518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de planeación minero energética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683147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tolimense de formación técnica profesional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54369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 de memoria histórica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81453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Fuerza aérea colombiana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45079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de casas fiscales del ejercito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604862"/>
                  </a:ext>
                </a:extLst>
              </a:tr>
              <a:tr h="3434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de planificación y promoción de soluciones energéticas para las zonas no interconectadas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23953"/>
                  </a:ext>
                </a:extLst>
              </a:tr>
              <a:tr h="68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Fondo adaptación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338339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metrología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006878"/>
                  </a:ext>
                </a:extLst>
              </a:tr>
              <a:tr h="68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caro y cuervo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825640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marinas y costeras Jose Benito vives de andreis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08017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amazónico de investigaciones científicas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76708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de renovación del territorio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28160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Sanatorio de contratación, empresa social del estado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093058"/>
                  </a:ext>
                </a:extLst>
              </a:tr>
              <a:tr h="68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Club militar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64392"/>
                  </a:ext>
                </a:extLst>
              </a:tr>
              <a:tr h="116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seguridad vial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8" marR="2368" marT="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9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5" y="0"/>
            <a:ext cx="4680520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Entidades pares-RTVC</a:t>
            </a:r>
          </a:p>
        </p:txBody>
      </p:sp>
      <p:pic>
        <p:nvPicPr>
          <p:cNvPr id="5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-17463" y="2614699"/>
            <a:ext cx="2627784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29</a:t>
            </a:r>
            <a:r>
              <a:rPr lang="es-CO" alt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entidades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55389"/>
              </p:ext>
            </p:extLst>
          </p:nvPr>
        </p:nvGraphicFramePr>
        <p:xfrm>
          <a:off x="2610321" y="813494"/>
          <a:ext cx="6029622" cy="5306760"/>
        </p:xfrm>
        <a:graphic>
          <a:graphicData uri="http://schemas.openxmlformats.org/drawingml/2006/table">
            <a:tbl>
              <a:tblPr/>
              <a:tblGrid>
                <a:gridCol w="4920008">
                  <a:extLst>
                    <a:ext uri="{9D8B030D-6E8A-4147-A177-3AD203B41FA5}">
                      <a16:colId xmlns:a16="http://schemas.microsoft.com/office/drawing/2014/main" val="4254770831"/>
                    </a:ext>
                  </a:extLst>
                </a:gridCol>
                <a:gridCol w="1109614">
                  <a:extLst>
                    <a:ext uri="{9D8B030D-6E8A-4147-A177-3AD203B41FA5}">
                      <a16:colId xmlns:a16="http://schemas.microsoft.com/office/drawing/2014/main" val="3911516310"/>
                    </a:ext>
                  </a:extLst>
                </a:gridCol>
              </a:tblGrid>
              <a:tr h="4646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32746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postales nacionales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33062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promotora de vivienda militar y de policía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620542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financiero de proyectos de desarrollo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091011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territorial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90825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colombiana de pensiones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65114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garantías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49093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la industria aeronáutica colombiana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76986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Artesanías de Colombia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104506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Positiva compañía de seguros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20857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comercio exterior de Colombia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385382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Sociedad radio televisión nacional de Colombia</a:t>
                      </a:r>
                      <a:endParaRPr lang="es-ES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66138"/>
                  </a:ext>
                </a:extLst>
              </a:tr>
              <a:tr h="687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89317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financiamiento del sector agropecuario.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477713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previsora s.A. Compañía de seguros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75202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aéreo a territorios nacionales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00452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colombiana de productos veterinarios vecol s.A..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653561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ahorro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57292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la previsora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582924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colombiana de comercio exterior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78970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de la educación superior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63894"/>
                  </a:ext>
                </a:extLst>
              </a:tr>
              <a:tr h="173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fiduciaria de desarrollo agropecuario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28699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agrario de Colombia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557805"/>
                  </a:ext>
                </a:extLst>
              </a:tr>
              <a:tr h="2299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del monopolio rentístico de los juegos de suerte y azar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33816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nacional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88523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Imprenta nacional de Colombia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955753"/>
                  </a:ext>
                </a:extLst>
              </a:tr>
              <a:tr h="2299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Leasing bancoldex s.A. Compañía de financiamiento comercial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65004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hotelera Tequendama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613622"/>
                  </a:ext>
                </a:extLst>
              </a:tr>
              <a:tr h="2299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colombiana de investigación agropecuaria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655274"/>
                  </a:ext>
                </a:extLst>
              </a:tr>
              <a:tr h="11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de abastos de Cúcuta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5" y="0"/>
            <a:ext cx="4320480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Entidades pares-SPN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65" y="116633"/>
            <a:ext cx="679841" cy="6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" y="2630012"/>
            <a:ext cx="2627784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29 entidades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58952"/>
              </p:ext>
            </p:extLst>
          </p:nvPr>
        </p:nvGraphicFramePr>
        <p:xfrm>
          <a:off x="2771800" y="948172"/>
          <a:ext cx="5940151" cy="5172082"/>
        </p:xfrm>
        <a:graphic>
          <a:graphicData uri="http://schemas.openxmlformats.org/drawingml/2006/table">
            <a:tbl>
              <a:tblPr/>
              <a:tblGrid>
                <a:gridCol w="4847002">
                  <a:extLst>
                    <a:ext uri="{9D8B030D-6E8A-4147-A177-3AD203B41FA5}">
                      <a16:colId xmlns:a16="http://schemas.microsoft.com/office/drawing/2014/main" val="4254770831"/>
                    </a:ext>
                  </a:extLst>
                </a:gridCol>
                <a:gridCol w="1093149">
                  <a:extLst>
                    <a:ext uri="{9D8B030D-6E8A-4147-A177-3AD203B41FA5}">
                      <a16:colId xmlns:a16="http://schemas.microsoft.com/office/drawing/2014/main" val="3911516310"/>
                    </a:ext>
                  </a:extLst>
                </a:gridCol>
              </a:tblGrid>
              <a:tr h="4461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32746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Servicios postales nacionales s.A.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33062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promotora de vivienda militar y de policía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620542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financiero de proyectos de desarrollo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091011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territorial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90825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colombiana de pensiones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65114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garantías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49093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la industria aeronáutica colombiana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76986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Artesanías de Colombia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104506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Positiva compañía de seguros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20857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comercio exterior de Colombia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385382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Sociedad radio televisión nacional de Colombia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66138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89317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financiamiento del sector agropecuario.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477713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previsora s.A. Compañía de seguros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75202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aéreo a territorios nacionales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00452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colombiana de productos veterinarios vecol s.A..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653561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ahorro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57292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la previsora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582924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colombiana de comercio exterior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78970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de la educación superior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63894"/>
                  </a:ext>
                </a:extLst>
              </a:tr>
              <a:tr h="1612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fiduciaria de desarrollo agropecuario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28699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agrario de Colombia s.A.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557805"/>
                  </a:ext>
                </a:extLst>
              </a:tr>
              <a:tr h="2143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del monopolio rentístico de los juegos de suerte y azar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33816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nacional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88523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Imprenta nacional de Colombia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955753"/>
                  </a:ext>
                </a:extLst>
              </a:tr>
              <a:tr h="214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Leasing bancoldex s.A. Compañía de financiamiento comercial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65004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hotelera Tequendama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613622"/>
                  </a:ext>
                </a:extLst>
              </a:tr>
              <a:tr h="2143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colombiana de investigación agropecuaria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655274"/>
                  </a:ext>
                </a:extLst>
              </a:tr>
              <a:tr h="150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de abastos de Cúcuta s.A.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71" marR="2371" marT="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9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07505" y="0"/>
            <a:ext cx="4608512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Entidades pares-ANTV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554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0" y="2232347"/>
            <a:ext cx="2627784" cy="7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12 </a:t>
            </a: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entidades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35917"/>
              </p:ext>
            </p:extLst>
          </p:nvPr>
        </p:nvGraphicFramePr>
        <p:xfrm>
          <a:off x="3347864" y="1178932"/>
          <a:ext cx="4680520" cy="4370947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35024868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28720375"/>
                    </a:ext>
                  </a:extLst>
                </a:gridCol>
              </a:tblGrid>
              <a:tr h="5938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278514"/>
                  </a:ext>
                </a:extLst>
              </a:tr>
              <a:tr h="1772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la republica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53187"/>
                  </a:ext>
                </a:extLst>
              </a:tr>
              <a:tr h="3509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judicatura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55620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 la republica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97262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general de la nación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50081"/>
                  </a:ext>
                </a:extLst>
              </a:tr>
              <a:tr h="3509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Registradora nacional del estado civil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154"/>
                  </a:ext>
                </a:extLst>
              </a:tr>
              <a:tr h="1772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Defensoría del pueblo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2005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televisión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73,4</a:t>
                      </a:r>
                      <a:endParaRPr lang="es-CO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13486"/>
                  </a:ext>
                </a:extLst>
              </a:tr>
              <a:tr h="1772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Senado de la republica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967309"/>
                  </a:ext>
                </a:extLst>
              </a:tr>
              <a:tr h="5245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medicina legal y ciencias forenses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02323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la nación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67909"/>
                  </a:ext>
                </a:extLst>
              </a:tr>
              <a:tr h="3509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del servicio civil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210919"/>
                  </a:ext>
                </a:extLst>
              </a:tr>
              <a:tr h="6114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bienestar social de la contraloría general de la republica.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8" marR="3618" marT="3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859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406900"/>
            <a:ext cx="7955161" cy="1362075"/>
          </a:xfrm>
        </p:spPr>
        <p:txBody>
          <a:bodyPr/>
          <a:lstStyle/>
          <a:p>
            <a:r>
              <a:rPr lang="es-CO" dirty="0"/>
              <a:t>Anexo 2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AVANCES SINERGIA DICIEMBRE 2017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Consideraciones tenidas en cuenta en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5891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301" r="33069" b="48154"/>
          <a:stretch>
            <a:fillRect/>
          </a:stretch>
        </p:blipFill>
        <p:spPr bwMode="auto">
          <a:xfrm>
            <a:off x="59378" y="260648"/>
            <a:ext cx="2865087" cy="18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7504" y="4012558"/>
            <a:ext cx="9036496" cy="12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63" dirty="0"/>
              <a:t>Según Decreto 1499 del 11 de septiembre de 2017, se habilita el nuevo Modelo Integrado de Planeación y Gestión, </a:t>
            </a:r>
            <a:r>
              <a:rPr lang="es-CO" sz="2463" dirty="0" smtClean="0"/>
              <a:t>sobre el cual se presenta la evaluación oficial-DAFP</a:t>
            </a:r>
            <a:endParaRPr lang="es-CO" sz="2463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75" t="10108" r="7568" b="5795"/>
          <a:stretch/>
        </p:blipFill>
        <p:spPr>
          <a:xfrm>
            <a:off x="3832895" y="768467"/>
            <a:ext cx="5154784" cy="2892612"/>
          </a:xfrm>
          <a:prstGeom prst="rect">
            <a:avLst/>
          </a:prstGeom>
        </p:spPr>
      </p:pic>
      <p:sp>
        <p:nvSpPr>
          <p:cNvPr id="5" name="Flecha: hacia abajo 4"/>
          <p:cNvSpPr/>
          <p:nvPr/>
        </p:nvSpPr>
        <p:spPr>
          <a:xfrm rot="18160913">
            <a:off x="3243845" y="1092876"/>
            <a:ext cx="831417" cy="720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11089" y="5805264"/>
            <a:ext cx="5824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</a:t>
            </a:r>
            <a:r>
              <a:rPr lang="es-CO" sz="1000" dirty="0" smtClean="0"/>
              <a:t>31 de diciembre de </a:t>
            </a:r>
            <a:r>
              <a:rPr lang="es-CO" sz="1000" dirty="0"/>
              <a:t>2017)</a:t>
            </a: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3553" y="897786"/>
            <a:ext cx="6781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Apropiación de las tecnologías de la información y las comunicaciones</a:t>
            </a:r>
            <a:r>
              <a:rPr lang="es-ES" dirty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41" y="1378183"/>
            <a:ext cx="78063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3311089" y="5805264"/>
            <a:ext cx="5824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</a:t>
            </a:r>
            <a:r>
              <a:rPr lang="es-CO" sz="1000" dirty="0" smtClean="0"/>
              <a:t>31 de diciembre de </a:t>
            </a:r>
            <a:r>
              <a:rPr lang="es-CO" sz="1000" dirty="0"/>
              <a:t>2017)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3553" y="897786"/>
            <a:ext cx="6781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Apropiación de las tecnologías de la información y las comunicaciones</a:t>
            </a:r>
            <a:r>
              <a:rPr lang="es-ES" dirty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14450"/>
            <a:ext cx="888828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311089" y="5805264"/>
            <a:ext cx="5852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</a:t>
            </a:r>
            <a:r>
              <a:rPr lang="es-CO" sz="1000" dirty="0" smtClean="0"/>
              <a:t>31 </a:t>
            </a:r>
            <a:r>
              <a:rPr lang="es-CO" sz="1000" dirty="0"/>
              <a:t>de </a:t>
            </a:r>
            <a:r>
              <a:rPr lang="es-CO" sz="1000" dirty="0" smtClean="0"/>
              <a:t>diciembre </a:t>
            </a:r>
            <a:r>
              <a:rPr lang="es-CO" sz="1000" dirty="0"/>
              <a:t>de 2017)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772991"/>
            <a:ext cx="7377210" cy="48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311089" y="5805264"/>
            <a:ext cx="5852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30 de </a:t>
            </a:r>
            <a:r>
              <a:rPr lang="es-CO" sz="1000" dirty="0" smtClean="0"/>
              <a:t>diciembre </a:t>
            </a:r>
            <a:r>
              <a:rPr lang="es-CO" sz="1000" dirty="0"/>
              <a:t>de 2017)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39524"/>
            <a:ext cx="7848871" cy="47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311089" y="5805264"/>
            <a:ext cx="6157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30 de septiembre de 2017)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835135"/>
            <a:ext cx="8064896" cy="48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4T-2017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311089" y="5805264"/>
            <a:ext cx="6157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Sistema Nacional de Evaluación de Gestión y Resultados – SINERGIA (Corte 30 de septiembre de 2017)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21741"/>
            <a:ext cx="8456240" cy="47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06900"/>
            <a:ext cx="9180512" cy="1362075"/>
          </a:xfrm>
        </p:spPr>
        <p:txBody>
          <a:bodyPr/>
          <a:lstStyle/>
          <a:p>
            <a:r>
              <a:rPr lang="es-CO" sz="3600" dirty="0"/>
              <a:t>Anexo </a:t>
            </a:r>
            <a:r>
              <a:rPr lang="es-CO" sz="3600" dirty="0" smtClean="0"/>
              <a:t>3 </a:t>
            </a:r>
            <a:br>
              <a:rPr lang="es-CO" sz="3600" dirty="0" smtClean="0"/>
            </a:br>
            <a:r>
              <a:rPr lang="es-CO" sz="3600" dirty="0" smtClean="0"/>
              <a:t>AVANCES EVALUACIÓN FURAG POR ENTIDAD</a:t>
            </a:r>
            <a:endParaRPr lang="es-CO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Consideraciones tenidas en cuenta en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5656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1"/>
          <p:cNvSpPr txBox="1">
            <a:spLocks/>
          </p:cNvSpPr>
          <p:nvPr/>
        </p:nvSpPr>
        <p:spPr bwMode="auto">
          <a:xfrm>
            <a:off x="76200" y="53975"/>
            <a:ext cx="6605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Avance c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uarto </a:t>
            </a: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253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079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93750"/>
            <a:ext cx="8393650" cy="48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1"/>
          <p:cNvSpPr txBox="1">
            <a:spLocks/>
          </p:cNvSpPr>
          <p:nvPr/>
        </p:nvSpPr>
        <p:spPr bwMode="auto">
          <a:xfrm>
            <a:off x="76200" y="53975"/>
            <a:ext cx="6605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Avance c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uarto </a:t>
            </a: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253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079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4" y="819150"/>
            <a:ext cx="8620002" cy="49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1"/>
          <p:cNvSpPr txBox="1">
            <a:spLocks/>
          </p:cNvSpPr>
          <p:nvPr/>
        </p:nvSpPr>
        <p:spPr bwMode="auto">
          <a:xfrm>
            <a:off x="76200" y="53975"/>
            <a:ext cx="6605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Avance c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uarto </a:t>
            </a:r>
            <a:r>
              <a:rPr lang="es-CO" altLang="es-CO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253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079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50" y="1019707"/>
            <a:ext cx="8544647" cy="48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ángulo 2"/>
          <p:cNvSpPr>
            <a:spLocks noChangeArrowheads="1"/>
          </p:cNvSpPr>
          <p:nvPr/>
        </p:nvSpPr>
        <p:spPr bwMode="auto">
          <a:xfrm>
            <a:off x="241203" y="220886"/>
            <a:ext cx="533890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/>
              <a:t>Agenda</a:t>
            </a:r>
            <a:endParaRPr lang="es-CO" altLang="es-CO" sz="4000" dirty="0"/>
          </a:p>
        </p:txBody>
      </p:sp>
      <p:sp>
        <p:nvSpPr>
          <p:cNvPr id="3077" name="Rectángulo 5"/>
          <p:cNvSpPr>
            <a:spLocks noChangeArrowheads="1"/>
          </p:cNvSpPr>
          <p:nvPr/>
        </p:nvSpPr>
        <p:spPr bwMode="auto">
          <a:xfrm>
            <a:off x="236538" y="1222076"/>
            <a:ext cx="872795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dirty="0" smtClean="0"/>
              <a:t>Apertura</a:t>
            </a:r>
          </a:p>
          <a:p>
            <a:r>
              <a:rPr lang="es-CO" dirty="0" smtClean="0"/>
              <a:t>Metodología </a:t>
            </a:r>
            <a:r>
              <a:rPr lang="es-CO" dirty="0"/>
              <a:t>de la </a:t>
            </a:r>
            <a:r>
              <a:rPr lang="es-CO" dirty="0" smtClean="0"/>
              <a:t>sesión</a:t>
            </a:r>
          </a:p>
          <a:p>
            <a:r>
              <a:rPr lang="es-CO" dirty="0" smtClean="0"/>
              <a:t>Presentación </a:t>
            </a:r>
            <a:r>
              <a:rPr lang="es-CO" dirty="0"/>
              <a:t>asesores de política </a:t>
            </a:r>
            <a:endParaRPr lang="es-CO" dirty="0" smtClean="0"/>
          </a:p>
          <a:p>
            <a:r>
              <a:rPr lang="es-CO" dirty="0" smtClean="0"/>
              <a:t>Análisis </a:t>
            </a:r>
            <a:r>
              <a:rPr lang="es-CO" dirty="0"/>
              <a:t>resultados del </a:t>
            </a:r>
            <a:r>
              <a:rPr lang="es-CO" dirty="0" smtClean="0"/>
              <a:t>sector</a:t>
            </a:r>
          </a:p>
          <a:p>
            <a:r>
              <a:rPr lang="es-CO" dirty="0" smtClean="0"/>
              <a:t>Presentación </a:t>
            </a:r>
            <a:r>
              <a:rPr lang="es-CO" dirty="0"/>
              <a:t>por entidad </a:t>
            </a:r>
            <a:endParaRPr lang="es-CO" dirty="0" smtClean="0"/>
          </a:p>
          <a:p>
            <a:r>
              <a:rPr lang="es-CO" dirty="0" smtClean="0"/>
              <a:t>Recomendaciones </a:t>
            </a:r>
            <a:r>
              <a:rPr lang="es-CO" dirty="0"/>
              <a:t>generales para el </a:t>
            </a:r>
            <a:r>
              <a:rPr lang="es-CO" dirty="0" smtClean="0"/>
              <a:t>sector</a:t>
            </a:r>
            <a:endParaRPr lang="es-CO" dirty="0"/>
          </a:p>
          <a:p>
            <a:r>
              <a:rPr lang="es-CO" dirty="0" smtClean="0"/>
              <a:t>Compromisos</a:t>
            </a:r>
            <a:endParaRPr lang="es-CO" dirty="0"/>
          </a:p>
          <a:p>
            <a:r>
              <a:rPr lang="es-CO" dirty="0" smtClean="0"/>
              <a:t>Cierre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ítulo 1"/>
          <p:cNvSpPr txBox="1">
            <a:spLocks/>
          </p:cNvSpPr>
          <p:nvPr/>
        </p:nvSpPr>
        <p:spPr bwMode="auto">
          <a:xfrm>
            <a:off x="76203" y="53975"/>
            <a:ext cx="5216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Avance por dimensión</a:t>
            </a:r>
            <a:endParaRPr lang="es-CO" altLang="es-CO" sz="4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1510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151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5" y="160034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1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9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-17461" y="817259"/>
          <a:ext cx="9161463" cy="493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01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1"/>
          <p:cNvSpPr txBox="1">
            <a:spLocks/>
          </p:cNvSpPr>
          <p:nvPr/>
        </p:nvSpPr>
        <p:spPr bwMode="auto">
          <a:xfrm>
            <a:off x="76201" y="53975"/>
            <a:ext cx="6605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Avance por política</a:t>
            </a:r>
            <a:endParaRPr lang="es-CO" altLang="es-CO" sz="4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253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07954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1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9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0" y="908720"/>
          <a:ext cx="9144000" cy="484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13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ítulo 1"/>
          <p:cNvSpPr txBox="1">
            <a:spLocks/>
          </p:cNvSpPr>
          <p:nvPr/>
        </p:nvSpPr>
        <p:spPr bwMode="auto">
          <a:xfrm>
            <a:off x="76203" y="53975"/>
            <a:ext cx="678179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sp>
        <p:nvSpPr>
          <p:cNvPr id="21510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2151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87744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1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9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46051" y="930094"/>
          <a:ext cx="8656204" cy="2355672"/>
        </p:xfrm>
        <a:graphic>
          <a:graphicData uri="http://schemas.openxmlformats.org/drawingml/2006/table">
            <a:tbl>
              <a:tblPr/>
              <a:tblGrid>
                <a:gridCol w="1862931">
                  <a:extLst>
                    <a:ext uri="{9D8B030D-6E8A-4147-A177-3AD203B41FA5}">
                      <a16:colId xmlns:a16="http://schemas.microsoft.com/office/drawing/2014/main" val="1714660285"/>
                    </a:ext>
                  </a:extLst>
                </a:gridCol>
                <a:gridCol w="963585">
                  <a:extLst>
                    <a:ext uri="{9D8B030D-6E8A-4147-A177-3AD203B41FA5}">
                      <a16:colId xmlns:a16="http://schemas.microsoft.com/office/drawing/2014/main" val="910787119"/>
                    </a:ext>
                  </a:extLst>
                </a:gridCol>
                <a:gridCol w="963585">
                  <a:extLst>
                    <a:ext uri="{9D8B030D-6E8A-4147-A177-3AD203B41FA5}">
                      <a16:colId xmlns:a16="http://schemas.microsoft.com/office/drawing/2014/main" val="1709496456"/>
                    </a:ext>
                  </a:extLst>
                </a:gridCol>
                <a:gridCol w="963585">
                  <a:extLst>
                    <a:ext uri="{9D8B030D-6E8A-4147-A177-3AD203B41FA5}">
                      <a16:colId xmlns:a16="http://schemas.microsoft.com/office/drawing/2014/main" val="3230664399"/>
                    </a:ext>
                  </a:extLst>
                </a:gridCol>
                <a:gridCol w="1638094">
                  <a:extLst>
                    <a:ext uri="{9D8B030D-6E8A-4147-A177-3AD203B41FA5}">
                      <a16:colId xmlns:a16="http://schemas.microsoft.com/office/drawing/2014/main" val="765558151"/>
                    </a:ext>
                  </a:extLst>
                </a:gridCol>
                <a:gridCol w="1076003">
                  <a:extLst>
                    <a:ext uri="{9D8B030D-6E8A-4147-A177-3AD203B41FA5}">
                      <a16:colId xmlns:a16="http://schemas.microsoft.com/office/drawing/2014/main" val="3970783676"/>
                    </a:ext>
                  </a:extLst>
                </a:gridCol>
                <a:gridCol w="1188421">
                  <a:extLst>
                    <a:ext uri="{9D8B030D-6E8A-4147-A177-3AD203B41FA5}">
                      <a16:colId xmlns:a16="http://schemas.microsoft.com/office/drawing/2014/main" val="1688453178"/>
                    </a:ext>
                  </a:extLst>
                </a:gridCol>
              </a:tblGrid>
              <a:tr h="392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Quintil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Máximo </a:t>
                      </a:r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Referente par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Máximo </a:t>
                      </a:r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Referente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17166"/>
                  </a:ext>
                </a:extLst>
              </a:tr>
              <a:tr h="11778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POL08: Índice de Racionalización de Trámites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relaciones exteriores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29243"/>
                  </a:ext>
                </a:extLst>
              </a:tr>
              <a:tr h="7852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POL11: Índice de Seguridad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De La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Nacional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4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5180384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3600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6" y="1018536"/>
            <a:ext cx="8316168" cy="47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5180384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3600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95" y="818571"/>
            <a:ext cx="8802138" cy="50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74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5180384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3600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38" y="981865"/>
            <a:ext cx="8238723" cy="47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4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568444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accent3"/>
                </a:solidFill>
                <a:latin typeface="Arial Narrow" panose="020B0606020202030204" pitchFamily="34" charset="0"/>
              </a:rPr>
              <a:t>Avance por dimensión</a:t>
            </a: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-108520" y="614409"/>
          <a:ext cx="8640960" cy="497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9586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568444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Avance por política</a:t>
            </a:r>
            <a:endParaRPr lang="es-CO" altLang="es-CO" sz="36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39688" y="836712"/>
          <a:ext cx="9104312" cy="50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4687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6477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Dimensiones y políticas con Alertas</a:t>
            </a:r>
            <a:endParaRPr lang="es-CO" altLang="es-CO" sz="36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59494"/>
              </p:ext>
            </p:extLst>
          </p:nvPr>
        </p:nvGraphicFramePr>
        <p:xfrm>
          <a:off x="119262" y="1470637"/>
          <a:ext cx="8888011" cy="1945446"/>
        </p:xfrm>
        <a:graphic>
          <a:graphicData uri="http://schemas.openxmlformats.org/drawingml/2006/table">
            <a:tbl>
              <a:tblPr/>
              <a:tblGrid>
                <a:gridCol w="1622919">
                  <a:extLst>
                    <a:ext uri="{9D8B030D-6E8A-4147-A177-3AD203B41FA5}">
                      <a16:colId xmlns:a16="http://schemas.microsoft.com/office/drawing/2014/main" val="2209833069"/>
                    </a:ext>
                  </a:extLst>
                </a:gridCol>
                <a:gridCol w="1181681">
                  <a:extLst>
                    <a:ext uri="{9D8B030D-6E8A-4147-A177-3AD203B41FA5}">
                      <a16:colId xmlns:a16="http://schemas.microsoft.com/office/drawing/2014/main" val="2657096944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2524841422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4202644172"/>
                    </a:ext>
                  </a:extLst>
                </a:gridCol>
                <a:gridCol w="2736857">
                  <a:extLst>
                    <a:ext uri="{9D8B030D-6E8A-4147-A177-3AD203B41FA5}">
                      <a16:colId xmlns:a16="http://schemas.microsoft.com/office/drawing/2014/main" val="2741570454"/>
                    </a:ext>
                  </a:extLst>
                </a:gridCol>
                <a:gridCol w="907770">
                  <a:extLst>
                    <a:ext uri="{9D8B030D-6E8A-4147-A177-3AD203B41FA5}">
                      <a16:colId xmlns:a16="http://schemas.microsoft.com/office/drawing/2014/main" val="1358291781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1358494242"/>
                    </a:ext>
                  </a:extLst>
                </a:gridCol>
              </a:tblGrid>
              <a:tr h="279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Puntaje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Quintil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par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sector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9929"/>
                  </a:ext>
                </a:extLst>
              </a:tr>
              <a:tr h="4860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POL05: Índice de Fortalecimiento Organizacional y Simplificación de Procesos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Superintendencia del subsidio familiar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83,9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CRC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527658"/>
                  </a:ext>
                </a:extLst>
              </a:tr>
              <a:tr h="3254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POL06: Índice de Servicio al Ciudadano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de garantías de instituciones financieras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42859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POL09: Índice de Gestión Documental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91,9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89,9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24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18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640452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accent3"/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ángulo 8">
            <a:hlinkClick r:id="rId2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7332091" y="53975"/>
            <a:ext cx="177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76205" y="880473"/>
          <a:ext cx="8888011" cy="3912964"/>
        </p:xfrm>
        <a:graphic>
          <a:graphicData uri="http://schemas.openxmlformats.org/drawingml/2006/table">
            <a:tbl>
              <a:tblPr/>
              <a:tblGrid>
                <a:gridCol w="1622919">
                  <a:extLst>
                    <a:ext uri="{9D8B030D-6E8A-4147-A177-3AD203B41FA5}">
                      <a16:colId xmlns:a16="http://schemas.microsoft.com/office/drawing/2014/main" val="2209833069"/>
                    </a:ext>
                  </a:extLst>
                </a:gridCol>
                <a:gridCol w="1181681">
                  <a:extLst>
                    <a:ext uri="{9D8B030D-6E8A-4147-A177-3AD203B41FA5}">
                      <a16:colId xmlns:a16="http://schemas.microsoft.com/office/drawing/2014/main" val="2657096944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2524841422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4202644172"/>
                    </a:ext>
                  </a:extLst>
                </a:gridCol>
                <a:gridCol w="2736857">
                  <a:extLst>
                    <a:ext uri="{9D8B030D-6E8A-4147-A177-3AD203B41FA5}">
                      <a16:colId xmlns:a16="http://schemas.microsoft.com/office/drawing/2014/main" val="2741570454"/>
                    </a:ext>
                  </a:extLst>
                </a:gridCol>
                <a:gridCol w="907770">
                  <a:extLst>
                    <a:ext uri="{9D8B030D-6E8A-4147-A177-3AD203B41FA5}">
                      <a16:colId xmlns:a16="http://schemas.microsoft.com/office/drawing/2014/main" val="1358291781"/>
                    </a:ext>
                  </a:extLst>
                </a:gridCol>
                <a:gridCol w="812928">
                  <a:extLst>
                    <a:ext uri="{9D8B030D-6E8A-4147-A177-3AD203B41FA5}">
                      <a16:colId xmlns:a16="http://schemas.microsoft.com/office/drawing/2014/main" val="1358494242"/>
                    </a:ext>
                  </a:extLst>
                </a:gridCol>
              </a:tblGrid>
              <a:tr h="279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Puntaje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Quintil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par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sector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9929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Índice de Desempeño Institucional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77,1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94,5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1244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D2: Direccionamiento Estratégico y Planeación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86537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D5: Información y Comunicación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77,9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030646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D7: Control Interno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76,1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92,7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28714"/>
                  </a:ext>
                </a:extLst>
              </a:tr>
              <a:tr h="4860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POL04: Índice Transparencia, Acceso a la Información y lucha contra la Corrupción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95,6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22264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POL10: Índice de Gobierno Digital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78,6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91,8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823682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POL11: Índice de Seguridad Digital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89,3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Agencia del inspector general de tributos, rentas y contribuciones parafiscales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82,6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32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8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ángulo 5"/>
          <p:cNvSpPr>
            <a:spLocks noChangeArrowheads="1"/>
          </p:cNvSpPr>
          <p:nvPr/>
        </p:nvSpPr>
        <p:spPr bwMode="auto">
          <a:xfrm>
            <a:off x="323528" y="3379727"/>
            <a:ext cx="6336704" cy="15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Metas Sinergia PND 2014-2018 (corte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31-Diciembre-2017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CO" sz="2800" dirty="0"/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CO" sz="3600" b="1" dirty="0" smtClean="0"/>
              <a:t>PLANEACIÓN INSTITUCIONAL</a:t>
            </a:r>
            <a:endParaRPr lang="es-CO" altLang="es-CO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5220072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Avance c</a:t>
            </a: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uarto </a:t>
            </a:r>
            <a:r>
              <a:rPr 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rimestre</a:t>
            </a: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36979"/>
            <a:ext cx="7424003" cy="422680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2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5220072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Avance </a:t>
            </a: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cuarto trimestre</a:t>
            </a: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5" y="828555"/>
            <a:ext cx="7557421" cy="43846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94928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17483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51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5220072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Avance </a:t>
            </a: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cuarto </a:t>
            </a:r>
            <a:r>
              <a:rPr 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rimestre</a:t>
            </a: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5" y="790719"/>
            <a:ext cx="8281606" cy="478412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22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4932040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alt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Avance por dimensión</a:t>
            </a: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-17463" y="954249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5326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5796136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alt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por política</a:t>
            </a: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-17464" y="719138"/>
          <a:ext cx="9161463" cy="50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1875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6876256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altLang="es-CO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46" y="11685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90500" y="955685"/>
          <a:ext cx="8593281" cy="1612024"/>
        </p:xfrm>
        <a:graphic>
          <a:graphicData uri="http://schemas.openxmlformats.org/drawingml/2006/table">
            <a:tbl>
              <a:tblPr/>
              <a:tblGrid>
                <a:gridCol w="1925628">
                  <a:extLst>
                    <a:ext uri="{9D8B030D-6E8A-4147-A177-3AD203B41FA5}">
                      <a16:colId xmlns:a16="http://schemas.microsoft.com/office/drawing/2014/main" val="4058154491"/>
                    </a:ext>
                  </a:extLst>
                </a:gridCol>
                <a:gridCol w="785971">
                  <a:extLst>
                    <a:ext uri="{9D8B030D-6E8A-4147-A177-3AD203B41FA5}">
                      <a16:colId xmlns:a16="http://schemas.microsoft.com/office/drawing/2014/main" val="4088131790"/>
                    </a:ext>
                  </a:extLst>
                </a:gridCol>
                <a:gridCol w="785971">
                  <a:extLst>
                    <a:ext uri="{9D8B030D-6E8A-4147-A177-3AD203B41FA5}">
                      <a16:colId xmlns:a16="http://schemas.microsoft.com/office/drawing/2014/main" val="1489144174"/>
                    </a:ext>
                  </a:extLst>
                </a:gridCol>
                <a:gridCol w="785971">
                  <a:extLst>
                    <a:ext uri="{9D8B030D-6E8A-4147-A177-3AD203B41FA5}">
                      <a16:colId xmlns:a16="http://schemas.microsoft.com/office/drawing/2014/main" val="176050229"/>
                    </a:ext>
                  </a:extLst>
                </a:gridCol>
                <a:gridCol w="2646102">
                  <a:extLst>
                    <a:ext uri="{9D8B030D-6E8A-4147-A177-3AD203B41FA5}">
                      <a16:colId xmlns:a16="http://schemas.microsoft.com/office/drawing/2014/main" val="3778849893"/>
                    </a:ext>
                  </a:extLst>
                </a:gridCol>
                <a:gridCol w="877667">
                  <a:extLst>
                    <a:ext uri="{9D8B030D-6E8A-4147-A177-3AD203B41FA5}">
                      <a16:colId xmlns:a16="http://schemas.microsoft.com/office/drawing/2014/main" val="2531033024"/>
                    </a:ext>
                  </a:extLst>
                </a:gridCol>
                <a:gridCol w="785971">
                  <a:extLst>
                    <a:ext uri="{9D8B030D-6E8A-4147-A177-3AD203B41FA5}">
                      <a16:colId xmlns:a16="http://schemas.microsoft.com/office/drawing/2014/main" val="4110861786"/>
                    </a:ext>
                  </a:extLst>
                </a:gridCol>
              </a:tblGrid>
              <a:tr h="420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Puntaje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Quintil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9043"/>
                  </a:ext>
                </a:extLst>
              </a:tr>
              <a:tr h="7459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POL01: Índice de Planeación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INSTITUTO NACIONAL DE FORMACION TECNICA PROFESIONAL DE SAN JUAN DEL CESAR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330844"/>
                  </a:ext>
                </a:extLst>
              </a:tr>
              <a:tr h="4458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POL08: Índice de Racionalización de Trámites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FUERZA AEREA COLOMBIANA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495806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3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5719936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1617663" y="1628775"/>
            <a:ext cx="10795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15295"/>
            <a:ext cx="8378825" cy="48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9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5719936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cuarto trimestre</a:t>
            </a:r>
            <a:endParaRPr lang="es-CO" altLang="es-CO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23447"/>
            <a:ext cx="7897540" cy="45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6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5719936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cuarto trimestre</a:t>
            </a:r>
            <a:endParaRPr lang="es-CO" altLang="es-CO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129349"/>
            <a:ext cx="7993136" cy="46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6079976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Avance por dimensión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1617663" y="1628775"/>
            <a:ext cx="10795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76200" y="764704"/>
          <a:ext cx="90323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7811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14" y="2419981"/>
            <a:ext cx="3627074" cy="18977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58"/>
          <p:cNvSpPr/>
          <p:nvPr/>
        </p:nvSpPr>
        <p:spPr>
          <a:xfrm>
            <a:off x="1475656" y="266392"/>
            <a:ext cx="5220072" cy="44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r" defTabSz="914400">
              <a:lnSpc>
                <a:spcPct val="70000"/>
              </a:lnSpc>
            </a:pPr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Bebas Neue"/>
                <a:cs typeface="Bebas Neue"/>
              </a:rPr>
              <a:t>Balance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Bebas Neue"/>
                <a:cs typeface="Bebas Neue"/>
              </a:rPr>
              <a:t>SINERGIA diciembre </a:t>
            </a:r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Bebas Neue"/>
                <a:cs typeface="Bebas Neue"/>
              </a:rPr>
              <a:t>2017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Bebas Neue"/>
                <a:cs typeface="Bebas Neue"/>
              </a:rPr>
              <a:t>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9268" y="1178383"/>
            <a:ext cx="3816424" cy="701729"/>
          </a:xfrm>
          <a:prstGeom prst="rect">
            <a:avLst/>
          </a:prstGeom>
          <a:ln w="12700">
            <a:miter lim="400000"/>
          </a:ln>
        </p:spPr>
        <p:txBody>
          <a:bodyPr wrap="square" tIns="91439" bIns="9143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ct val="70000"/>
              </a:lnSpc>
              <a:defRPr sz="14000">
                <a:solidFill>
                  <a:schemeClr val="accent5">
                    <a:lumMod val="75000"/>
                  </a:schemeClr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pPr algn="ctr"/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Indicadores por estado de cumplimiento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48727" y="4742609"/>
            <a:ext cx="3836965" cy="486285"/>
          </a:xfrm>
          <a:prstGeom prst="rect">
            <a:avLst/>
          </a:prstGeom>
          <a:ln w="12700">
            <a:miter lim="400000"/>
          </a:ln>
        </p:spPr>
        <p:txBody>
          <a:bodyPr wrap="square" tIns="91439" bIns="9143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ct val="70000"/>
              </a:lnSpc>
              <a:defRPr sz="6600" b="1">
                <a:solidFill>
                  <a:schemeClr val="tx2">
                    <a:lumMod val="75000"/>
                  </a:schemeClr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pPr algn="ctr"/>
            <a:r>
              <a:rPr lang="en-US" sz="2800" dirty="0" smtClean="0"/>
              <a:t>Total 42</a:t>
            </a:r>
            <a:r>
              <a:rPr lang="en-US" sz="2800" dirty="0"/>
              <a:t> </a:t>
            </a:r>
            <a:r>
              <a:rPr lang="en-US" sz="2800" dirty="0" smtClean="0"/>
              <a:t>indicadores</a:t>
            </a:r>
            <a:endParaRPr lang="en-US" sz="28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029785" y="4322002"/>
            <a:ext cx="54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es-CO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112656" y="4313976"/>
            <a:ext cx="61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es-CO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68144" y="3900365"/>
            <a:ext cx="222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Porcentaje alcanzado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8244408" y="1820258"/>
            <a:ext cx="0" cy="135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692231" y="1385908"/>
            <a:ext cx="268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Meta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cumplimiento 2017</a:t>
            </a:r>
            <a:endParaRPr lang="es-CO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62367" y="3424036"/>
            <a:ext cx="799567" cy="54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80%</a:t>
            </a:r>
            <a:endParaRPr lang="es-CO" dirty="0">
              <a:solidFill>
                <a:schemeClr val="tx1"/>
              </a:solidFill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642401"/>
              </p:ext>
            </p:extLst>
          </p:nvPr>
        </p:nvGraphicFramePr>
        <p:xfrm>
          <a:off x="176808" y="1880112"/>
          <a:ext cx="404495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1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3847728" cy="8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por política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1617663" y="1628775"/>
            <a:ext cx="10795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251520" y="764704"/>
          <a:ext cx="8856984" cy="526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61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7016080" cy="7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1617663" y="1628775"/>
            <a:ext cx="10795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628"/>
            <a:ext cx="16561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76205" y="969820"/>
          <a:ext cx="8984667" cy="4795554"/>
        </p:xfrm>
        <a:graphic>
          <a:graphicData uri="http://schemas.openxmlformats.org/drawingml/2006/table">
            <a:tbl>
              <a:tblPr/>
              <a:tblGrid>
                <a:gridCol w="2013333">
                  <a:extLst>
                    <a:ext uri="{9D8B030D-6E8A-4147-A177-3AD203B41FA5}">
                      <a16:colId xmlns:a16="http://schemas.microsoft.com/office/drawing/2014/main" val="456660418"/>
                    </a:ext>
                  </a:extLst>
                </a:gridCol>
                <a:gridCol w="821768">
                  <a:extLst>
                    <a:ext uri="{9D8B030D-6E8A-4147-A177-3AD203B41FA5}">
                      <a16:colId xmlns:a16="http://schemas.microsoft.com/office/drawing/2014/main" val="2428885609"/>
                    </a:ext>
                  </a:extLst>
                </a:gridCol>
                <a:gridCol w="821768">
                  <a:extLst>
                    <a:ext uri="{9D8B030D-6E8A-4147-A177-3AD203B41FA5}">
                      <a16:colId xmlns:a16="http://schemas.microsoft.com/office/drawing/2014/main" val="3033536879"/>
                    </a:ext>
                  </a:extLst>
                </a:gridCol>
                <a:gridCol w="821768">
                  <a:extLst>
                    <a:ext uri="{9D8B030D-6E8A-4147-A177-3AD203B41FA5}">
                      <a16:colId xmlns:a16="http://schemas.microsoft.com/office/drawing/2014/main" val="1610743013"/>
                    </a:ext>
                  </a:extLst>
                </a:gridCol>
                <a:gridCol w="2766620">
                  <a:extLst>
                    <a:ext uri="{9D8B030D-6E8A-4147-A177-3AD203B41FA5}">
                      <a16:colId xmlns:a16="http://schemas.microsoft.com/office/drawing/2014/main" val="44710107"/>
                    </a:ext>
                  </a:extLst>
                </a:gridCol>
                <a:gridCol w="917642">
                  <a:extLst>
                    <a:ext uri="{9D8B030D-6E8A-4147-A177-3AD203B41FA5}">
                      <a16:colId xmlns:a16="http://schemas.microsoft.com/office/drawing/2014/main" val="3294869093"/>
                    </a:ext>
                  </a:extLst>
                </a:gridCol>
                <a:gridCol w="821768">
                  <a:extLst>
                    <a:ext uri="{9D8B030D-6E8A-4147-A177-3AD203B41FA5}">
                      <a16:colId xmlns:a16="http://schemas.microsoft.com/office/drawing/2014/main" val="1200440947"/>
                    </a:ext>
                  </a:extLst>
                </a:gridCol>
              </a:tblGrid>
              <a:tr h="3898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Puntaje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Quintil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49224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D2: Direccionamiento Estratégico y Planeación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808782"/>
                  </a:ext>
                </a:extLst>
              </a:tr>
              <a:tr h="3565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D4: Evaluación de Resultados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953069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D6: Gestión del Conocimiento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5877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POL10: Índice de Gobierno Digital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52005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POL11: Índice de Seguridad Digital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618843"/>
                  </a:ext>
                </a:extLst>
              </a:tr>
              <a:tr h="6206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POL13: Índice de Seguimiento y Evaluación del Desempeño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26480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D1: Talento Humano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617177"/>
                  </a:ext>
                </a:extLst>
              </a:tr>
              <a:tr h="23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D7: Control Interno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POSTALES NACIONALES S.A.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2657"/>
                  </a:ext>
                </a:extLst>
              </a:tr>
              <a:tr h="4137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POL01: Índice de Planeación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POSTALES NACIONALES S.A.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474974"/>
                  </a:ext>
                </a:extLst>
              </a:tr>
              <a:tr h="4614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POL08: Índice de Racionalización de Trámites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 PROMOTORA DE VIVIENDA MILITAR Y DE POLICIA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5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6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5327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cuarto trimestre  </a:t>
            </a:r>
            <a:endParaRPr lang="es-CO" altLang="es-CO" sz="40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2995613" y="1268413"/>
            <a:ext cx="776287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53923"/>
            <a:ext cx="7824788" cy="44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17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5327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rimestre  </a:t>
            </a:r>
            <a:endParaRPr lang="es-CO" altLang="es-CO" sz="40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2995613" y="1268413"/>
            <a:ext cx="776287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75796"/>
            <a:ext cx="8496944" cy="47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4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5327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rimestre  </a:t>
            </a:r>
            <a:endParaRPr lang="es-CO" altLang="es-CO" sz="40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2995613" y="1268413"/>
            <a:ext cx="776287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35223"/>
            <a:ext cx="8064896" cy="45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8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604822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Avance por dimensión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-17463" y="953923"/>
          <a:ext cx="9144000" cy="499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6570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604822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por política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0" y="953923"/>
          <a:ext cx="9061116" cy="46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5064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741637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88716" cy="9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87624" y="23495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No hay alertas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560968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4" y="53975"/>
            <a:ext cx="5545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157538" y="1268413"/>
            <a:ext cx="935037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2" y="826815"/>
            <a:ext cx="8943434" cy="50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4" y="53975"/>
            <a:ext cx="5545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3157538" y="1268413"/>
            <a:ext cx="935037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83" y="868715"/>
            <a:ext cx="8823548" cy="50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" y="1433611"/>
            <a:ext cx="3679276" cy="3787947"/>
          </a:xfrm>
          <a:prstGeom prst="rect">
            <a:avLst/>
          </a:prstGeom>
        </p:spPr>
      </p:pic>
      <p:sp>
        <p:nvSpPr>
          <p:cNvPr id="20484" name="Título 1"/>
          <p:cNvSpPr txBox="1">
            <a:spLocks/>
          </p:cNvSpPr>
          <p:nvPr/>
        </p:nvSpPr>
        <p:spPr bwMode="auto">
          <a:xfrm>
            <a:off x="76200" y="235744"/>
            <a:ext cx="70880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 smtClean="0">
                <a:solidFill>
                  <a:srgbClr val="7030A0"/>
                </a:solidFill>
              </a:rPr>
              <a:t>Línea base </a:t>
            </a:r>
            <a:r>
              <a:rPr lang="es-CO" altLang="es-CO" sz="4000" dirty="0">
                <a:solidFill>
                  <a:srgbClr val="7030A0"/>
                </a:solidFill>
              </a:rPr>
              <a:t>MIPG </a:t>
            </a:r>
            <a:r>
              <a:rPr lang="es-CO" altLang="es-CO" sz="4000" dirty="0" smtClean="0">
                <a:solidFill>
                  <a:srgbClr val="7030A0"/>
                </a:solidFill>
              </a:rPr>
              <a:t>versión II</a:t>
            </a:r>
            <a:endParaRPr lang="es-CO" altLang="es-CO" sz="4000" dirty="0">
              <a:solidFill>
                <a:srgbClr val="7030A0"/>
              </a:solidFill>
            </a:endParaRPr>
          </a:p>
        </p:txBody>
      </p:sp>
      <p:sp>
        <p:nvSpPr>
          <p:cNvPr id="20485" name="CuadroTexto 4"/>
          <p:cNvSpPr txBox="1">
            <a:spLocks noChangeArrowheads="1"/>
          </p:cNvSpPr>
          <p:nvPr/>
        </p:nvSpPr>
        <p:spPr bwMode="auto">
          <a:xfrm>
            <a:off x="4114800" y="2050733"/>
            <a:ext cx="189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/>
              <a:t>METODOLOGÍA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3420891" y="3105038"/>
            <a:ext cx="540506" cy="7266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dirty="0"/>
          </a:p>
        </p:txBody>
      </p:sp>
      <p:sp>
        <p:nvSpPr>
          <p:cNvPr id="20492" name="CuadroTexto 9"/>
          <p:cNvSpPr txBox="1">
            <a:spLocks noChangeArrowheads="1"/>
          </p:cNvSpPr>
          <p:nvPr/>
        </p:nvSpPr>
        <p:spPr bwMode="auto">
          <a:xfrm>
            <a:off x="4114800" y="2622941"/>
            <a:ext cx="4968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/>
              <a:t>Se consideraron los </a:t>
            </a:r>
            <a:r>
              <a:rPr lang="es-CO" altLang="es-CO" sz="1800" dirty="0" smtClean="0"/>
              <a:t>datos contenidos en los Informes de Gestión y </a:t>
            </a:r>
            <a:r>
              <a:rPr lang="es-CO" altLang="es-CO" sz="1800" dirty="0"/>
              <a:t>D</a:t>
            </a:r>
            <a:r>
              <a:rPr lang="es-CO" altLang="es-CO" sz="1800" dirty="0" smtClean="0"/>
              <a:t>esempeño </a:t>
            </a:r>
            <a:r>
              <a:rPr lang="es-CO" altLang="es-CO" sz="1800" dirty="0"/>
              <a:t>I</a:t>
            </a:r>
            <a:r>
              <a:rPr lang="es-CO" altLang="es-CO" sz="1800" dirty="0" smtClean="0"/>
              <a:t>nstitucional para establecer comportamientos y focos de atención con el objetivo de definir acciones encaminadas a un avance integral con respecto a Modelo Integrado de Planeación y Gestión. </a:t>
            </a:r>
            <a:endParaRPr lang="es-CO" altLang="es-CO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832648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5" y="53975"/>
            <a:ext cx="4609084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cuarto </a:t>
            </a: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rimestre</a:t>
            </a:r>
            <a:endParaRPr lang="es-CO" altLang="es-CO" sz="4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01" y="864816"/>
            <a:ext cx="8434933" cy="47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4" y="53975"/>
            <a:ext cx="597723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Avance por dimensión</a:t>
            </a: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-17462" y="764704"/>
          <a:ext cx="8981678" cy="498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19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4" y="53975"/>
            <a:ext cx="597723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O" altLang="es-CO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Avance </a:t>
            </a: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por política</a:t>
            </a: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179512" y="826815"/>
          <a:ext cx="8784704" cy="50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2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4" y="53975"/>
            <a:ext cx="698534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O" altLang="es-CO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Dimensiones y políticas con Alertas</a:t>
            </a: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" action="ppaction://noaction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8615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4355"/>
            <a:ext cx="2952056" cy="3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76205" y="844971"/>
          <a:ext cx="8888012" cy="4429152"/>
        </p:xfrm>
        <a:graphic>
          <a:graphicData uri="http://schemas.openxmlformats.org/drawingml/2006/table">
            <a:tbl>
              <a:tblPr/>
              <a:tblGrid>
                <a:gridCol w="1991672">
                  <a:extLst>
                    <a:ext uri="{9D8B030D-6E8A-4147-A177-3AD203B41FA5}">
                      <a16:colId xmlns:a16="http://schemas.microsoft.com/office/drawing/2014/main" val="4012953966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486267503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2159414848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2312369493"/>
                    </a:ext>
                  </a:extLst>
                </a:gridCol>
                <a:gridCol w="2736856">
                  <a:extLst>
                    <a:ext uri="{9D8B030D-6E8A-4147-A177-3AD203B41FA5}">
                      <a16:colId xmlns:a16="http://schemas.microsoft.com/office/drawing/2014/main" val="2180761399"/>
                    </a:ext>
                  </a:extLst>
                </a:gridCol>
                <a:gridCol w="907768">
                  <a:extLst>
                    <a:ext uri="{9D8B030D-6E8A-4147-A177-3AD203B41FA5}">
                      <a16:colId xmlns:a16="http://schemas.microsoft.com/office/drawing/2014/main" val="2147885490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4280622294"/>
                    </a:ext>
                  </a:extLst>
                </a:gridCol>
              </a:tblGrid>
              <a:tr h="371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Puntaje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Quintil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par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Máximo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Referente sector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95554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D2: Direccionamiento Estratégico y Planeación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14631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D3: Gestión para Resultados con Valores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CONSEJO SUPERIOR DE LA JUDICATURA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212727"/>
                  </a:ext>
                </a:extLst>
              </a:tr>
              <a:tr h="2199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D5: Información y Comunicación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70375"/>
                  </a:ext>
                </a:extLst>
              </a:tr>
              <a:tr h="2199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D6: Gestión del Conocimiento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315684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POL01: Índice de Planeación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CONSEJO SUPERIOR DE LA JUDICATURA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279858"/>
                  </a:ext>
                </a:extLst>
              </a:tr>
              <a:tr h="2199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POL10: Índice de Gobierno Digital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67609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Índice de Desempeño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59907"/>
                  </a:ext>
                </a:extLst>
              </a:tr>
              <a:tr h="2199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D4: Evaluación de Resultados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430662"/>
                  </a:ext>
                </a:extLst>
              </a:tr>
              <a:tr h="2199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D7: Control Interno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191883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POL06: Índice de Servicio al Ciudadano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8020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POL11: Índice de Seguridad Digital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60700"/>
                  </a:ext>
                </a:extLst>
              </a:tr>
              <a:tr h="5915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POL13: Índice de Seguimiento y Evaluación del Desempeño Institucional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BANCO DE LA REPUBLICA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67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5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591175"/>
          </a:xfrm>
          <a:prstGeom prst="rect">
            <a:avLst/>
          </a:prstGeom>
          <a:solidFill>
            <a:srgbClr val="7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grpSp>
        <p:nvGrpSpPr>
          <p:cNvPr id="7171" name="7 Grupo"/>
          <p:cNvGrpSpPr>
            <a:grpSpLocks/>
          </p:cNvGrpSpPr>
          <p:nvPr/>
        </p:nvGrpSpPr>
        <p:grpSpPr bwMode="auto">
          <a:xfrm>
            <a:off x="2303463" y="2921000"/>
            <a:ext cx="4537075" cy="1016000"/>
            <a:chOff x="2483768" y="2973287"/>
            <a:chExt cx="4536504" cy="1015663"/>
          </a:xfrm>
        </p:grpSpPr>
        <p:sp>
          <p:nvSpPr>
            <p:cNvPr id="6" name="7 CuadroTexto"/>
            <p:cNvSpPr txBox="1">
              <a:spLocks noChangeArrowheads="1"/>
            </p:cNvSpPr>
            <p:nvPr/>
          </p:nvSpPr>
          <p:spPr bwMode="auto">
            <a:xfrm>
              <a:off x="2483768" y="2973287"/>
              <a:ext cx="1742566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ES" sz="6000" b="1" dirty="0">
                  <a:solidFill>
                    <a:schemeClr val="bg1"/>
                  </a:solidFill>
                  <a:latin typeface="+mn-lt"/>
                </a:rPr>
                <a:t>2017</a:t>
              </a:r>
            </a:p>
          </p:txBody>
        </p:sp>
        <p:sp>
          <p:nvSpPr>
            <p:cNvPr id="7175" name="1 CuadroTexto"/>
            <p:cNvSpPr txBox="1">
              <a:spLocks noChangeArrowheads="1"/>
            </p:cNvSpPr>
            <p:nvPr/>
          </p:nvSpPr>
          <p:spPr bwMode="auto">
            <a:xfrm>
              <a:off x="4355976" y="2973287"/>
              <a:ext cx="266429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 dirty="0">
                  <a:solidFill>
                    <a:schemeClr val="bg1"/>
                  </a:solidFill>
                </a:rPr>
                <a:t>Ministerio de Tecnologías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 dirty="0">
                  <a:solidFill>
                    <a:schemeClr val="bg1"/>
                  </a:solidFill>
                </a:rPr>
                <a:t>de la 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dirty="0">
                  <a:solidFill>
                    <a:schemeClr val="bg1"/>
                  </a:solidFill>
                </a:rPr>
                <a:t>www.mintic.gov.co – www.vivedigital.gov.co</a:t>
              </a:r>
            </a:p>
          </p:txBody>
        </p:sp>
        <p:cxnSp>
          <p:nvCxnSpPr>
            <p:cNvPr id="4" name="3 Conector recto"/>
            <p:cNvCxnSpPr/>
            <p:nvPr/>
          </p:nvCxnSpPr>
          <p:spPr>
            <a:xfrm>
              <a:off x="4283766" y="2976461"/>
              <a:ext cx="0" cy="10093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807075"/>
            <a:ext cx="617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54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94928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/>
          <p:cNvSpPr txBox="1">
            <a:spLocks/>
          </p:cNvSpPr>
          <p:nvPr/>
        </p:nvSpPr>
        <p:spPr bwMode="auto">
          <a:xfrm>
            <a:off x="-17463" y="197396"/>
            <a:ext cx="8982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eaLnBrk="1" hangingPunct="1">
              <a:buFontTx/>
              <a:buNone/>
              <a:defRPr sz="40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 smtClean="0">
                <a:latin typeface="Arial Narrow" panose="020B0606020202030204" pitchFamily="34" charset="0"/>
              </a:rPr>
              <a:t>Diagnóstico sector por dimensiones</a:t>
            </a:r>
            <a:endParaRPr lang="es-CO" altLang="es-CO" dirty="0">
              <a:latin typeface="Arial Narrow" panose="020B0606020202030204" pitchFamily="34" charset="0"/>
            </a:endParaRPr>
          </a:p>
        </p:txBody>
      </p:sp>
      <p:sp>
        <p:nvSpPr>
          <p:cNvPr id="1843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53920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45188"/>
              </p:ext>
            </p:extLst>
          </p:nvPr>
        </p:nvGraphicFramePr>
        <p:xfrm>
          <a:off x="1" y="1097335"/>
          <a:ext cx="8892478" cy="4863265"/>
        </p:xfrm>
        <a:graphic>
          <a:graphicData uri="http://schemas.openxmlformats.org/drawingml/2006/table">
            <a:tbl>
              <a:tblPr/>
              <a:tblGrid>
                <a:gridCol w="1270354">
                  <a:extLst>
                    <a:ext uri="{9D8B030D-6E8A-4147-A177-3AD203B41FA5}">
                      <a16:colId xmlns:a16="http://schemas.microsoft.com/office/drawing/2014/main" val="677373680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670234197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1222129711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221385754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523850516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39445676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213042742"/>
                    </a:ext>
                  </a:extLst>
                </a:gridCol>
              </a:tblGrid>
              <a:tr h="4907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90638"/>
                  </a:ext>
                </a:extLst>
              </a:tr>
              <a:tr h="4501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84,8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81,5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95,4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4101"/>
                  </a:ext>
                </a:extLst>
              </a:tr>
              <a:tr h="300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79,7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80,7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67869"/>
                  </a:ext>
                </a:extLst>
              </a:tr>
              <a:tr h="7502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Estratégico y Planeación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84,6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79,4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94,0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59346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Resultados con Valores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86,2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81,7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93,1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69,5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512582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Resultados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79,4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93,6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82410"/>
                  </a:ext>
                </a:extLst>
              </a:tr>
              <a:tr h="7502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Comunicación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85,0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77,9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81,9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95,4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72,2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89155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Conocimiento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76,2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75,7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90,8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69490"/>
                  </a:ext>
                </a:extLst>
              </a:tr>
              <a:tr h="300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84,2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82,0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96,8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41363"/>
                  </a:ext>
                </a:extLst>
              </a:tr>
            </a:tbl>
          </a:graphicData>
        </a:graphic>
      </p:graphicFrame>
      <p:pic>
        <p:nvPicPr>
          <p:cNvPr id="17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4" y="1131110"/>
            <a:ext cx="889129" cy="3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2876"/>
            <a:ext cx="994244" cy="3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2627784" y="1136224"/>
            <a:ext cx="931658" cy="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18" y="1120124"/>
            <a:ext cx="729644" cy="4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nic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41" y="1135686"/>
            <a:ext cx="1162356" cy="4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48" y="1108186"/>
            <a:ext cx="411425" cy="42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1839698" y="6381328"/>
            <a:ext cx="203638" cy="1598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Elipse 24"/>
          <p:cNvSpPr/>
          <p:nvPr/>
        </p:nvSpPr>
        <p:spPr>
          <a:xfrm>
            <a:off x="1835696" y="6660976"/>
            <a:ext cx="20764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Elipse 25"/>
          <p:cNvSpPr/>
          <p:nvPr/>
        </p:nvSpPr>
        <p:spPr>
          <a:xfrm>
            <a:off x="3351802" y="6375860"/>
            <a:ext cx="203638" cy="1598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Elipse 26"/>
          <p:cNvSpPr/>
          <p:nvPr/>
        </p:nvSpPr>
        <p:spPr>
          <a:xfrm>
            <a:off x="3351802" y="6666114"/>
            <a:ext cx="20764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3559442" y="6569968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1 y 2</a:t>
            </a:r>
            <a:endParaRPr lang="es-CO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559798" y="6318612"/>
            <a:ext cx="8681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3</a:t>
            </a:r>
            <a:endParaRPr lang="es-CO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144526" y="6564597"/>
            <a:ext cx="12033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4 y 5</a:t>
            </a:r>
            <a:endParaRPr lang="es-CO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144526" y="6309320"/>
            <a:ext cx="12033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Referente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94928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/>
          <p:cNvSpPr txBox="1">
            <a:spLocks/>
          </p:cNvSpPr>
          <p:nvPr/>
        </p:nvSpPr>
        <p:spPr bwMode="auto">
          <a:xfrm>
            <a:off x="-17463" y="197396"/>
            <a:ext cx="8982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eaLnBrk="1" hangingPunct="1">
              <a:buFontTx/>
              <a:buNone/>
              <a:defRPr sz="40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sz="3600" dirty="0" smtClean="0">
                <a:latin typeface="Arial Narrow" panose="020B0606020202030204" pitchFamily="34" charset="0"/>
              </a:rPr>
              <a:t>Diagnóstico sector dimensiones  – Foco de Atención</a:t>
            </a:r>
            <a:endParaRPr lang="es-CO" altLang="es-CO" sz="3600" dirty="0">
              <a:latin typeface="Arial Narrow" panose="020B0606020202030204" pitchFamily="34" charset="0"/>
            </a:endParaRPr>
          </a:p>
        </p:txBody>
      </p:sp>
      <p:sp>
        <p:nvSpPr>
          <p:cNvPr id="1843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53920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0170"/>
              </p:ext>
            </p:extLst>
          </p:nvPr>
        </p:nvGraphicFramePr>
        <p:xfrm>
          <a:off x="1" y="1097335"/>
          <a:ext cx="8892478" cy="4863265"/>
        </p:xfrm>
        <a:graphic>
          <a:graphicData uri="http://schemas.openxmlformats.org/drawingml/2006/table">
            <a:tbl>
              <a:tblPr/>
              <a:tblGrid>
                <a:gridCol w="1270354">
                  <a:extLst>
                    <a:ext uri="{9D8B030D-6E8A-4147-A177-3AD203B41FA5}">
                      <a16:colId xmlns:a16="http://schemas.microsoft.com/office/drawing/2014/main" val="677373680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670234197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1222129711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221385754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523850516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339445676"/>
                    </a:ext>
                  </a:extLst>
                </a:gridCol>
                <a:gridCol w="1270354">
                  <a:extLst>
                    <a:ext uri="{9D8B030D-6E8A-4147-A177-3AD203B41FA5}">
                      <a16:colId xmlns:a16="http://schemas.microsoft.com/office/drawing/2014/main" val="213042742"/>
                    </a:ext>
                  </a:extLst>
                </a:gridCol>
              </a:tblGrid>
              <a:tr h="4907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90638"/>
                  </a:ext>
                </a:extLst>
              </a:tr>
              <a:tr h="4501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Desempeño Institucional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4101"/>
                  </a:ext>
                </a:extLst>
              </a:tr>
              <a:tr h="300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67869"/>
                  </a:ext>
                </a:extLst>
              </a:tr>
              <a:tr h="7502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Estratégico y Planeación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79,4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59346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Resultados con Valores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69,5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512582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Resultados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75,0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82410"/>
                  </a:ext>
                </a:extLst>
              </a:tr>
              <a:tr h="7502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Comunicación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77,9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72,2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89155"/>
                  </a:ext>
                </a:extLst>
              </a:tr>
              <a:tr h="600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Conocimiento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73,6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69,2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69490"/>
                  </a:ext>
                </a:extLst>
              </a:tr>
              <a:tr h="300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B05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76,1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77,8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Rockwell Extra Bold" panose="02060903040505020403" pitchFamily="18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41363"/>
                  </a:ext>
                </a:extLst>
              </a:tr>
            </a:tbl>
          </a:graphicData>
        </a:graphic>
      </p:graphicFrame>
      <p:pic>
        <p:nvPicPr>
          <p:cNvPr id="17" name="Imagen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4" y="1131110"/>
            <a:ext cx="889129" cy="3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2876"/>
            <a:ext cx="994244" cy="3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www.ane.gov.co/templates/protostar/images/ane-logo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2627784" y="1136224"/>
            <a:ext cx="931658" cy="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18" y="1120124"/>
            <a:ext cx="729644" cy="4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nicio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41" y="1135686"/>
            <a:ext cx="1162356" cy="4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48" y="1108186"/>
            <a:ext cx="411425" cy="42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e 18"/>
          <p:cNvSpPr/>
          <p:nvPr/>
        </p:nvSpPr>
        <p:spPr>
          <a:xfrm>
            <a:off x="3351802" y="6375860"/>
            <a:ext cx="203638" cy="1598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Elipse 24"/>
          <p:cNvSpPr/>
          <p:nvPr/>
        </p:nvSpPr>
        <p:spPr>
          <a:xfrm>
            <a:off x="3351802" y="6666114"/>
            <a:ext cx="20764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559442" y="6569968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1 y 2</a:t>
            </a:r>
            <a:endParaRPr lang="es-CO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59798" y="6318612"/>
            <a:ext cx="8681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3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818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1" y="594928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/>
          <p:cNvSpPr txBox="1">
            <a:spLocks/>
          </p:cNvSpPr>
          <p:nvPr/>
        </p:nvSpPr>
        <p:spPr bwMode="auto">
          <a:xfrm>
            <a:off x="-17463" y="197396"/>
            <a:ext cx="8982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eaLnBrk="1" hangingPunct="1">
              <a:buFontTx/>
              <a:buNone/>
              <a:defRPr sz="40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 smtClean="0">
                <a:latin typeface="Arial Narrow" panose="020B0606020202030204" pitchFamily="34" charset="0"/>
              </a:rPr>
              <a:t>Diagnóstico sector políticas</a:t>
            </a:r>
            <a:endParaRPr lang="es-CO" altLang="es-CO" dirty="0">
              <a:latin typeface="Arial Narrow" panose="020B0606020202030204" pitchFamily="34" charset="0"/>
            </a:endParaRPr>
          </a:p>
        </p:txBody>
      </p:sp>
      <p:sp>
        <p:nvSpPr>
          <p:cNvPr id="1843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53920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42123"/>
              </p:ext>
            </p:extLst>
          </p:nvPr>
        </p:nvGraphicFramePr>
        <p:xfrm>
          <a:off x="-10199" y="1108186"/>
          <a:ext cx="8892478" cy="4916278"/>
        </p:xfrm>
        <a:graphic>
          <a:graphicData uri="http://schemas.openxmlformats.org/drawingml/2006/table">
            <a:tbl>
              <a:tblPr/>
              <a:tblGrid>
                <a:gridCol w="2637983">
                  <a:extLst>
                    <a:ext uri="{9D8B030D-6E8A-4147-A177-3AD203B41FA5}">
                      <a16:colId xmlns:a16="http://schemas.microsoft.com/office/drawing/2014/main" val="6773736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2341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221297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213857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23850516"/>
                    </a:ext>
                  </a:extLst>
                </a:gridCol>
                <a:gridCol w="853896">
                  <a:extLst>
                    <a:ext uri="{9D8B030D-6E8A-4147-A177-3AD203B41FA5}">
                      <a16:colId xmlns:a16="http://schemas.microsoft.com/office/drawing/2014/main" val="339445676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13042742"/>
                    </a:ext>
                  </a:extLst>
                </a:gridCol>
              </a:tblGrid>
              <a:tr h="520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90638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Planeación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74,7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89,6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4101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Integridad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84,5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76,7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84,2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97,9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86186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Transparencia, Acceso a la Información y lucha contra la 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82,9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82,8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76,5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92934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Fortalecimiento Organizacional y Simplificación de Procesos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83,9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85,1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79,2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16390"/>
                  </a:ext>
                </a:extLst>
              </a:tr>
              <a:tr h="2112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Servicio al Ciudadano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72,3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77,1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80,8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67869"/>
                  </a:ext>
                </a:extLst>
              </a:tr>
              <a:tr h="52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Participación Ciudadana en la Gestión Pública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77,3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85,0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ockwell Extra Bold" panose="02060903040505020403" pitchFamily="18" charset="0"/>
                        </a:rPr>
                        <a:t>95,4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76,2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59346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Racionalización de Trámites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75,2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512582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Gestión Documental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81,7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82,0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80,6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89,9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76,1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82410"/>
                  </a:ext>
                </a:extLst>
              </a:tr>
              <a:tr h="52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Gobierno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85,4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78,6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79,0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69,3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89155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Seguridad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78,2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78,6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82,6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73,3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69490"/>
                  </a:ext>
                </a:extLst>
              </a:tr>
              <a:tr h="3756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Seguimiento y Evaluación del Desempeño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83,8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75,4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79,5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 Extra Bold" panose="02060903040505020403" pitchFamily="18" charset="0"/>
                        </a:rPr>
                        <a:t>76,6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Rockwell Extra Bold" panose="02060903040505020403" pitchFamily="18" charset="0"/>
                        </a:rPr>
                        <a:t>94,0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Rockwell Extra Bold" panose="02060903040505020403" pitchFamily="18" charset="0"/>
                        </a:rPr>
                        <a:t>74,1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41363"/>
                  </a:ext>
                </a:extLst>
              </a:tr>
            </a:tbl>
          </a:graphicData>
        </a:graphic>
      </p:graphicFrame>
      <p:pic>
        <p:nvPicPr>
          <p:cNvPr id="17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50" y="1131110"/>
            <a:ext cx="889129" cy="3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9331"/>
            <a:ext cx="994244" cy="3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www.ane.gov.co/templates/protostar/images/an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5"/>
          <a:stretch>
            <a:fillRect/>
          </a:stretch>
        </p:blipFill>
        <p:spPr bwMode="auto">
          <a:xfrm>
            <a:off x="4078736" y="1128117"/>
            <a:ext cx="931658" cy="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78" y="1145695"/>
            <a:ext cx="729644" cy="4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nic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47" y="1128117"/>
            <a:ext cx="1162356" cy="4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27" y="1108186"/>
            <a:ext cx="411425" cy="42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/>
          <p:cNvSpPr/>
          <p:nvPr/>
        </p:nvSpPr>
        <p:spPr>
          <a:xfrm>
            <a:off x="1839698" y="6381328"/>
            <a:ext cx="203638" cy="1598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Elipse 14"/>
          <p:cNvSpPr/>
          <p:nvPr/>
        </p:nvSpPr>
        <p:spPr>
          <a:xfrm>
            <a:off x="1835696" y="6660976"/>
            <a:ext cx="20764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Elipse 18"/>
          <p:cNvSpPr/>
          <p:nvPr/>
        </p:nvSpPr>
        <p:spPr>
          <a:xfrm>
            <a:off x="3351802" y="6375860"/>
            <a:ext cx="203638" cy="1598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Elipse 24"/>
          <p:cNvSpPr/>
          <p:nvPr/>
        </p:nvSpPr>
        <p:spPr>
          <a:xfrm>
            <a:off x="3351802" y="6666114"/>
            <a:ext cx="20764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559442" y="6569968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1 y 2</a:t>
            </a:r>
            <a:endParaRPr lang="es-CO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59798" y="6318612"/>
            <a:ext cx="8681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3</a:t>
            </a:r>
            <a:endParaRPr lang="es-CO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144526" y="6564597"/>
            <a:ext cx="12033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Quintil 4 y 5</a:t>
            </a:r>
            <a:endParaRPr lang="es-CO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144526" y="6309320"/>
            <a:ext cx="12033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Referente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2718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7E6DE6FBCA484C8ED8053437E525E7" ma:contentTypeVersion="8" ma:contentTypeDescription="Crear nuevo documento." ma:contentTypeScope="" ma:versionID="d3356b39fc96b23596b2481620edf709">
  <xsd:schema xmlns:xsd="http://www.w3.org/2001/XMLSchema" xmlns:xs="http://www.w3.org/2001/XMLSchema" xmlns:p="http://schemas.microsoft.com/office/2006/metadata/properties" xmlns:ns2="6296225e-571f-4bed-b45b-e17a6161f8fb" xmlns:ns3="b215d373-4ab1-4c9a-82d3-9624ee888acd" xmlns:ns4="0ffaa2b7-5cdc-48af-97f6-c40befd3e743" targetNamespace="http://schemas.microsoft.com/office/2006/metadata/properties" ma:root="true" ma:fieldsID="5053c7cbfc9c295b05b3eab53e74e7a9" ns2:_="" ns3:_="" ns4:_="">
    <xsd:import namespace="6296225e-571f-4bed-b45b-e17a6161f8fb"/>
    <xsd:import namespace="b215d373-4ab1-4c9a-82d3-9624ee888acd"/>
    <xsd:import namespace="0ffaa2b7-5cdc-48af-97f6-c40befd3e7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6225e-571f-4bed-b45b-e17a6161f8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d373-4ab1-4c9a-82d3-9624ee888acd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aa2b7-5cdc-48af-97f6-c40befd3e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4DB65-3833-4C77-A969-1064C3A1FE9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b215d373-4ab1-4c9a-82d3-9624ee888acd"/>
    <ds:schemaRef ds:uri="http://schemas.openxmlformats.org/package/2006/metadata/core-properties"/>
    <ds:schemaRef ds:uri="6296225e-571f-4bed-b45b-e17a6161f8fb"/>
    <ds:schemaRef ds:uri="http://purl.org/dc/terms/"/>
    <ds:schemaRef ds:uri="http://www.w3.org/XML/1998/namespace"/>
    <ds:schemaRef ds:uri="http://schemas.microsoft.com/office/infopath/2007/PartnerControls"/>
    <ds:schemaRef ds:uri="0ffaa2b7-5cdc-48af-97f6-c40befd3e74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C70BB6-9CFB-4074-BA07-375A019F8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6225e-571f-4bed-b45b-e17a6161f8fb"/>
    <ds:schemaRef ds:uri="b215d373-4ab1-4c9a-82d3-9624ee888acd"/>
    <ds:schemaRef ds:uri="0ffaa2b7-5cdc-48af-97f6-c40befd3e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13E391-2335-4A43-A4F3-1CAFB1B30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29334</TotalTime>
  <Words>2783</Words>
  <Application>Microsoft Office PowerPoint</Application>
  <PresentationFormat>Presentación en pantalla (4:3)</PresentationFormat>
  <Paragraphs>929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2" baseType="lpstr">
      <vt:lpstr>MS PGothic</vt:lpstr>
      <vt:lpstr>Arial</vt:lpstr>
      <vt:lpstr>Arial Narrow</vt:lpstr>
      <vt:lpstr>Bebas Neue</vt:lpstr>
      <vt:lpstr>Calibri</vt:lpstr>
      <vt:lpstr>Rockwell Extra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 1  Entidades pares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 2  AVANCES SINERGIA DICIEMBRE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 3  AVANCES EVALUACIÓN FURAG POR ENTIDAD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Santiago Brinez Darabos</cp:lastModifiedBy>
  <cp:revision>1363</cp:revision>
  <dcterms:created xsi:type="dcterms:W3CDTF">2014-10-09T14:27:44Z</dcterms:created>
  <dcterms:modified xsi:type="dcterms:W3CDTF">2019-02-05T16:13:14Z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0x0101003E7E6DE6FBCA484C8ED8053437E525E7</vt:lpwstr>
  </property>
</Properties>
</file>