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.xml" ContentType="application/vnd.openxmlformats-officedocument.drawingml.chartshapes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drawings/drawing2.xml" ContentType="application/vnd.openxmlformats-officedocument.drawingml.chartshapes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7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1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2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3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1" r:id="rId4"/>
    <p:sldId id="438" r:id="rId5"/>
    <p:sldId id="262" r:id="rId6"/>
    <p:sldId id="439" r:id="rId7"/>
    <p:sldId id="440" r:id="rId8"/>
    <p:sldId id="441" r:id="rId9"/>
    <p:sldId id="499" r:id="rId10"/>
    <p:sldId id="442" r:id="rId11"/>
    <p:sldId id="443" r:id="rId12"/>
    <p:sldId id="347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500" r:id="rId21"/>
    <p:sldId id="357" r:id="rId22"/>
    <p:sldId id="359" r:id="rId23"/>
    <p:sldId id="360" r:id="rId24"/>
    <p:sldId id="358" r:id="rId25"/>
    <p:sldId id="446" r:id="rId26"/>
    <p:sldId id="447" r:id="rId27"/>
    <p:sldId id="448" r:id="rId28"/>
    <p:sldId id="449" r:id="rId29"/>
    <p:sldId id="450" r:id="rId30"/>
    <p:sldId id="277" r:id="rId31"/>
    <p:sldId id="329" r:id="rId32"/>
    <p:sldId id="331" r:id="rId33"/>
    <p:sldId id="278" r:id="rId34"/>
    <p:sldId id="279" r:id="rId35"/>
    <p:sldId id="280" r:id="rId36"/>
    <p:sldId id="281" r:id="rId37"/>
    <p:sldId id="282" r:id="rId38"/>
    <p:sldId id="283" r:id="rId39"/>
    <p:sldId id="366" r:id="rId40"/>
    <p:sldId id="285" r:id="rId41"/>
    <p:sldId id="284" r:id="rId42"/>
    <p:sldId id="461" r:id="rId43"/>
    <p:sldId id="462" r:id="rId44"/>
    <p:sldId id="463" r:id="rId45"/>
    <p:sldId id="464" r:id="rId46"/>
    <p:sldId id="465" r:id="rId47"/>
    <p:sldId id="466" r:id="rId48"/>
    <p:sldId id="467" r:id="rId49"/>
    <p:sldId id="468" r:id="rId50"/>
    <p:sldId id="286" r:id="rId51"/>
    <p:sldId id="332" r:id="rId52"/>
    <p:sldId id="333" r:id="rId53"/>
    <p:sldId id="287" r:id="rId54"/>
    <p:sldId id="288" r:id="rId55"/>
    <p:sldId id="289" r:id="rId56"/>
    <p:sldId id="290" r:id="rId57"/>
    <p:sldId id="291" r:id="rId58"/>
    <p:sldId id="292" r:id="rId59"/>
    <p:sldId id="294" r:id="rId60"/>
    <p:sldId id="370" r:id="rId61"/>
    <p:sldId id="293" r:id="rId62"/>
    <p:sldId id="469" r:id="rId63"/>
    <p:sldId id="470" r:id="rId64"/>
    <p:sldId id="471" r:id="rId65"/>
    <p:sldId id="472" r:id="rId66"/>
    <p:sldId id="473" r:id="rId67"/>
    <p:sldId id="474" r:id="rId68"/>
    <p:sldId id="295" r:id="rId69"/>
    <p:sldId id="335" r:id="rId70"/>
    <p:sldId id="336" r:id="rId71"/>
    <p:sldId id="296" r:id="rId72"/>
    <p:sldId id="297" r:id="rId73"/>
    <p:sldId id="298" r:id="rId74"/>
    <p:sldId id="299" r:id="rId75"/>
    <p:sldId id="300" r:id="rId76"/>
    <p:sldId id="301" r:id="rId77"/>
    <p:sldId id="303" r:id="rId78"/>
    <p:sldId id="371" r:id="rId79"/>
    <p:sldId id="302" r:id="rId80"/>
    <p:sldId id="475" r:id="rId81"/>
    <p:sldId id="476" r:id="rId82"/>
    <p:sldId id="477" r:id="rId83"/>
    <p:sldId id="478" r:id="rId84"/>
    <p:sldId id="479" r:id="rId85"/>
    <p:sldId id="480" r:id="rId86"/>
    <p:sldId id="481" r:id="rId87"/>
    <p:sldId id="367" r:id="rId88"/>
    <p:sldId id="304" r:id="rId89"/>
    <p:sldId id="368" r:id="rId90"/>
    <p:sldId id="306" r:id="rId91"/>
    <p:sldId id="305" r:id="rId92"/>
    <p:sldId id="307" r:id="rId93"/>
    <p:sldId id="308" r:id="rId94"/>
    <p:sldId id="309" r:id="rId95"/>
    <p:sldId id="310" r:id="rId96"/>
    <p:sldId id="369" r:id="rId97"/>
    <p:sldId id="313" r:id="rId98"/>
    <p:sldId id="311" r:id="rId99"/>
    <p:sldId id="482" r:id="rId100"/>
    <p:sldId id="483" r:id="rId101"/>
    <p:sldId id="484" r:id="rId102"/>
    <p:sldId id="485" r:id="rId103"/>
    <p:sldId id="486" r:id="rId104"/>
    <p:sldId id="487" r:id="rId105"/>
    <p:sldId id="488" r:id="rId106"/>
    <p:sldId id="489" r:id="rId107"/>
    <p:sldId id="314" r:id="rId108"/>
    <p:sldId id="372" r:id="rId109"/>
    <p:sldId id="428" r:id="rId110"/>
    <p:sldId id="315" r:id="rId111"/>
    <p:sldId id="316" r:id="rId112"/>
    <p:sldId id="317" r:id="rId113"/>
    <p:sldId id="318" r:id="rId114"/>
    <p:sldId id="319" r:id="rId115"/>
    <p:sldId id="320" r:id="rId116"/>
    <p:sldId id="321" r:id="rId117"/>
    <p:sldId id="322" r:id="rId118"/>
    <p:sldId id="373" r:id="rId119"/>
    <p:sldId id="490" r:id="rId120"/>
    <p:sldId id="491" r:id="rId121"/>
    <p:sldId id="492" r:id="rId122"/>
    <p:sldId id="493" r:id="rId123"/>
    <p:sldId id="494" r:id="rId124"/>
    <p:sldId id="495" r:id="rId125"/>
    <p:sldId id="496" r:id="rId126"/>
    <p:sldId id="497" r:id="rId127"/>
    <p:sldId id="498" r:id="rId128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00"/>
    <a:srgbClr val="003399"/>
    <a:srgbClr val="EBE600"/>
    <a:srgbClr val="D0CB00"/>
    <a:srgbClr val="CAC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8" d="100"/>
          <a:sy n="88" d="100"/>
        </p:scale>
        <p:origin x="7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6\1.Enero\Enero%2025-29\Base%20gr&#225;ficos%20FURAG%204T%202015%20SB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6\1.Enero\Enero%2025-29\Base%20gr&#225;ficos%20FURAG%204T%202015%20SB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velandia\Desktop\ARCHIVOS\MINTIC\2015\MIPG\4T-2015\Copia%20de%20Base%20gr&#225;ficos%20FURAG%204T%202015%20ultima%20actualizacion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6\1.Enero\Enero%2025-29\Base%20gr&#225;ficos%20FURAG%204T%202015%20SB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6\1.Enero\Enero%2025-29\Base%20gr&#225;ficos%20FURAG%204T%202015%20SB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6\1.Enero\Enero%2025-29\Base%20gr&#225;ficos%20FURAG%204T%202015%20SB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chartUserShapes" Target="../drawings/drawing2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6\1.Enero\Enero%2025-29\Base%20gr&#225;ficos%20FURAG%204T%202015%20SB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J:\Copia%20de%20Base%20gr&#225;ficos%20FURAG%204T%202015.xlsx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brinez\Desktop\estados%20de%20cargue%20de%20plan%20de%20acci&#243;n\2016\1.Enero\Enero%2025-29\Base%20gr&#225;ficos%20FURAG%204T%202015%20SB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velandia\Desktop\ARCHIVOS\MINTIC\2015\MIPG\4T-2015\Copia%20de%20Base%20gr&#225;ficos%20FURAG%204T%202015%20ultima%20actualizac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'4T General '!$O$13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879947835603501E-3"/>
                  <c:y val="0.16856005952905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77-4A67-9C11-EA07F44B63E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44316661478666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77-4A67-9C11-EA07F44B63E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639843506812475E-3"/>
                  <c:y val="-0.16312263825392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E77-4A67-9C11-EA07F44B63E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906768179718536"/>
                  <c:y val="-1.087484255026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E77-4A67-9C11-EA07F44B63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'!$N$14:$N$18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*Gestión del Talento Humano</c:v>
                </c:pt>
                <c:pt idx="3">
                  <c:v>*Eficiencia Administrativa</c:v>
                </c:pt>
              </c:strCache>
            </c:strRef>
          </c:cat>
          <c:val>
            <c:numRef>
              <c:f>'4T General '!$O$14:$O$18</c:f>
              <c:numCache>
                <c:formatCode>0%</c:formatCode>
                <c:ptCount val="4"/>
                <c:pt idx="0">
                  <c:v>0.76842993748223931</c:v>
                </c:pt>
                <c:pt idx="1">
                  <c:v>0.82562666666666673</c:v>
                </c:pt>
                <c:pt idx="2">
                  <c:v>0.74683333333333346</c:v>
                </c:pt>
                <c:pt idx="3">
                  <c:v>0.7635805555555556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77-4A67-9C11-EA07F44B63E7}"/>
            </c:ext>
          </c:extLst>
        </c:ser>
        <c:ser>
          <c:idx val="1"/>
          <c:order val="1"/>
          <c:tx>
            <c:strRef>
              <c:f>'4T General '!$P$13</c:f>
              <c:strCache>
                <c:ptCount val="1"/>
                <c:pt idx="0">
                  <c:v>TOP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4748329055111127E-2"/>
                  <c:y val="5.5064622887545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E77-4A67-9C11-EA07F44B63E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798663244088957E-3"/>
                  <c:y val="-6.6077547465054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E77-4A67-9C11-EA07F44B63E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647660677155603E-2"/>
                  <c:y val="-6.057108517630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E77-4A67-9C11-EA07F44B63E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899331622044479E-3"/>
                  <c:y val="-7.1584009753809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E77-4A67-9C11-EA07F44B63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'!$N$14:$N$18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*Gestión del Talento Humano</c:v>
                </c:pt>
                <c:pt idx="3">
                  <c:v>*Eficiencia Administrativa</c:v>
                </c:pt>
              </c:strCache>
            </c:strRef>
          </c:cat>
          <c:val>
            <c:numRef>
              <c:f>'4T General '!$P$14:$P$18</c:f>
              <c:numCache>
                <c:formatCode>0%</c:formatCode>
                <c:ptCount val="4"/>
                <c:pt idx="0">
                  <c:v>0.87593333333333323</c:v>
                </c:pt>
                <c:pt idx="1">
                  <c:v>0.89969999999999994</c:v>
                </c:pt>
                <c:pt idx="2">
                  <c:v>0.91589999999999994</c:v>
                </c:pt>
                <c:pt idx="3">
                  <c:v>0.94652999999999998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E77-4A67-9C11-EA07F44B6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43296"/>
        <c:axId val="278343688"/>
      </c:radarChart>
      <c:catAx>
        <c:axId val="2783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343688"/>
        <c:crosses val="autoZero"/>
        <c:auto val="1"/>
        <c:lblAlgn val="ctr"/>
        <c:lblOffset val="100"/>
        <c:noMultiLvlLbl val="0"/>
      </c:catAx>
      <c:valAx>
        <c:axId val="278343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834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850758891156027"/>
          <c:y val="0.11146713614018443"/>
          <c:w val="0.11785053743321945"/>
          <c:h val="0.1165650396931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8295240158340262E-2"/>
          <c:w val="0.9592112952191455"/>
          <c:h val="0.844356845778148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'4 EA'!$O$4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314172392255354E-3"/>
                  <c:y val="7.3180960633360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8.690239075211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314172392255002E-3"/>
                  <c:y val="8.461548573232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628344784510942E-3"/>
                  <c:y val="9.147620079170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314172392254534E-3"/>
                  <c:y val="8.0041675692738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77139079741849E-3"/>
                  <c:y val="9.376310581149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EA'!$O$5:$O$10</c:f>
              <c:numCache>
                <c:formatCode>0%</c:formatCode>
                <c:ptCount val="6"/>
                <c:pt idx="0">
                  <c:v>0.85536999999999996</c:v>
                </c:pt>
                <c:pt idx="1">
                  <c:v>0.96660000000000001</c:v>
                </c:pt>
                <c:pt idx="2">
                  <c:v>0.86419999999999997</c:v>
                </c:pt>
                <c:pt idx="3">
                  <c:v>1</c:v>
                </c:pt>
                <c:pt idx="4">
                  <c:v>0.80220000000000002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7EB-4FEF-A1D4-740E6FDA7366}"/>
            </c:ext>
          </c:extLst>
        </c:ser>
        <c:ser>
          <c:idx val="1"/>
          <c:order val="1"/>
          <c:tx>
            <c:strRef>
              <c:f>'4 EA'!$P$4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879947116385884E-2"/>
                  <c:y val="-3.201667027709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34225275869584E-2"/>
                  <c:y val="-4.1164290356265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79947116385884E-2"/>
                  <c:y val="-3.659048031668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988503435353282E-2"/>
                  <c:y val="-2.058214517813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097059754320676E-2"/>
                  <c:y val="-3.8877385336473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6819920674578827E-2"/>
                  <c:y val="-3.8877385336473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7EB-4FEF-A1D4-740E6FDA73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EA'!$P$5:$P$10</c:f>
              <c:numCache>
                <c:formatCode>0%</c:formatCode>
                <c:ptCount val="6"/>
                <c:pt idx="0">
                  <c:v>0.84930000000000005</c:v>
                </c:pt>
                <c:pt idx="1">
                  <c:v>0.96660000000000001</c:v>
                </c:pt>
                <c:pt idx="2">
                  <c:v>0.86419999999999997</c:v>
                </c:pt>
                <c:pt idx="3">
                  <c:v>1</c:v>
                </c:pt>
                <c:pt idx="4">
                  <c:v>0.80640000000000001</c:v>
                </c:pt>
                <c:pt idx="5">
                  <c:v>0.95860000000000001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7EB-4FEF-A1D4-740E6FDA7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076264"/>
        <c:axId val="281076656"/>
        <c:axId val="281352768"/>
      </c:bar3DChart>
      <c:catAx>
        <c:axId val="28107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076656"/>
        <c:crosses val="autoZero"/>
        <c:auto val="1"/>
        <c:lblAlgn val="ctr"/>
        <c:lblOffset val="100"/>
        <c:noMultiLvlLbl val="0"/>
      </c:catAx>
      <c:valAx>
        <c:axId val="281076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1076264"/>
        <c:crosses val="autoZero"/>
        <c:crossBetween val="between"/>
      </c:valAx>
      <c:serAx>
        <c:axId val="2813527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0766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2"/>
          <c:order val="0"/>
          <c:tx>
            <c:strRef>
              <c:f>'5 GEL'!$H$19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GEL'!$H$20:$H$22</c:f>
              <c:numCache>
                <c:formatCode>0%</c:formatCode>
                <c:ptCount val="3"/>
                <c:pt idx="0">
                  <c:v>0.77398039215686276</c:v>
                </c:pt>
                <c:pt idx="1">
                  <c:v>0.78215000000000001</c:v>
                </c:pt>
                <c:pt idx="2">
                  <c:v>0.74915942028985505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20-4E8C-9854-CE4F0DAF9E93}"/>
            </c:ext>
          </c:extLst>
        </c:ser>
        <c:ser>
          <c:idx val="3"/>
          <c:order val="1"/>
          <c:tx>
            <c:strRef>
              <c:f>'5 GEL'!$M$19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GEL'!$M$20:$M$22</c:f>
              <c:numCache>
                <c:formatCode>0%</c:formatCode>
                <c:ptCount val="3"/>
                <c:pt idx="0">
                  <c:v>0.85570588235294121</c:v>
                </c:pt>
                <c:pt idx="1">
                  <c:v>0.91515000000000002</c:v>
                </c:pt>
                <c:pt idx="2">
                  <c:v>0.71873913043478266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20-4E8C-9854-CE4F0DAF9E93}"/>
            </c:ext>
          </c:extLst>
        </c:ser>
        <c:ser>
          <c:idx val="0"/>
          <c:order val="2"/>
          <c:tx>
            <c:strRef>
              <c:f>'5 GEL'!$H$19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9645393767456724E-3"/>
                  <c:y val="0.15664333747611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C20-4E8C-9854-CE4F0DAF9E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260048045274514"/>
                  <c:y val="-7.3970464919275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C20-4E8C-9854-CE4F0DAF9E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548464589152441E-2"/>
                  <c:y val="-5.003884391598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C20-4E8C-9854-CE4F0DAF9E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GEL'!$H$20:$H$22</c:f>
              <c:numCache>
                <c:formatCode>0%</c:formatCode>
                <c:ptCount val="3"/>
                <c:pt idx="0">
                  <c:v>0.77398039215686276</c:v>
                </c:pt>
                <c:pt idx="1">
                  <c:v>0.78215000000000001</c:v>
                </c:pt>
                <c:pt idx="2">
                  <c:v>0.74915942028985505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20-4E8C-9854-CE4F0DAF9E93}"/>
            </c:ext>
          </c:extLst>
        </c:ser>
        <c:ser>
          <c:idx val="1"/>
          <c:order val="3"/>
          <c:tx>
            <c:strRef>
              <c:f>'5 GEL'!$M$19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4822696883728665E-2"/>
                  <c:y val="4.568764009719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C20-4E8C-9854-CE4F0DAF9E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884165438779283E-2"/>
                  <c:y val="4.3512038187807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C20-4E8C-9854-CE4F0DAF9E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087471274732136"/>
                  <c:y val="-6.9619261100494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C20-4E8C-9854-CE4F0DAF9E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GEL'!$M$20:$M$22</c:f>
              <c:numCache>
                <c:formatCode>0%</c:formatCode>
                <c:ptCount val="3"/>
                <c:pt idx="0">
                  <c:v>0.85570588235294121</c:v>
                </c:pt>
                <c:pt idx="1">
                  <c:v>0.91515000000000002</c:v>
                </c:pt>
                <c:pt idx="2">
                  <c:v>0.71873913043478266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20-4E8C-9854-CE4F0DAF9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077440"/>
        <c:axId val="281077832"/>
      </c:radarChart>
      <c:catAx>
        <c:axId val="2810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077832"/>
        <c:crosses val="autoZero"/>
        <c:auto val="1"/>
        <c:lblAlgn val="ctr"/>
        <c:lblOffset val="100"/>
        <c:noMultiLvlLbl val="0"/>
      </c:catAx>
      <c:valAx>
        <c:axId val="281077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107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682339106004768"/>
          <c:y val="0.37855473223394059"/>
          <c:w val="0.24456868064731471"/>
          <c:h val="3.6713539181819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'5 GEL'!$L$24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363322460708566E-3"/>
                  <c:y val="0.12045167798513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76D-4632-9160-3AE45B3437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3048931781723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6D-4632-9160-3AE45B3437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063495107318772E-2"/>
                  <c:y val="0.13048931781723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6D-4632-9160-3AE45B3437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GEL'!$L$25:$L$27</c:f>
              <c:numCache>
                <c:formatCode>0%</c:formatCode>
                <c:ptCount val="3"/>
                <c:pt idx="0">
                  <c:v>0.8614705882352941</c:v>
                </c:pt>
                <c:pt idx="1">
                  <c:v>0.89370000000000005</c:v>
                </c:pt>
                <c:pt idx="2">
                  <c:v>0.69191304347826077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6D-4632-9160-3AE45B343707}"/>
            </c:ext>
          </c:extLst>
        </c:ser>
        <c:ser>
          <c:idx val="1"/>
          <c:order val="1"/>
          <c:tx>
            <c:strRef>
              <c:f>'5 GEL'!$M$24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135814306239948E-2"/>
                  <c:y val="-8.6992878544821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3E-455D-A3E5-A7A35875B8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844811044452483E-2"/>
                  <c:y val="-0.10706815820901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3E-455D-A3E5-A7A35875B8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072319198921136E-2"/>
                  <c:y val="-0.10372227826497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73E-455D-A3E5-A7A35875B8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GEL'!$M$25:$M$27</c:f>
              <c:numCache>
                <c:formatCode>0%</c:formatCode>
                <c:ptCount val="3"/>
                <c:pt idx="0">
                  <c:v>0.85570588235294121</c:v>
                </c:pt>
                <c:pt idx="1">
                  <c:v>0.91515000000000002</c:v>
                </c:pt>
                <c:pt idx="2">
                  <c:v>0.71873913043478266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6D-4632-9160-3AE45B343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078616"/>
        <c:axId val="281079008"/>
        <c:axId val="281538160"/>
      </c:bar3DChart>
      <c:catAx>
        <c:axId val="28107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079008"/>
        <c:crosses val="autoZero"/>
        <c:auto val="1"/>
        <c:lblAlgn val="ctr"/>
        <c:lblOffset val="100"/>
        <c:noMultiLvlLbl val="0"/>
      </c:catAx>
      <c:valAx>
        <c:axId val="2810790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1078616"/>
        <c:crosses val="autoZero"/>
        <c:crossBetween val="between"/>
      </c:valAx>
      <c:serAx>
        <c:axId val="281538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07900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47119040184965"/>
          <c:y val="0.11234830742706384"/>
          <c:w val="0.44144666660194465"/>
          <c:h val="0.65433299305072434"/>
        </c:manualLayout>
      </c:layout>
      <c:radarChart>
        <c:radarStyle val="marker"/>
        <c:varyColors val="0"/>
        <c:ser>
          <c:idx val="0"/>
          <c:order val="0"/>
          <c:tx>
            <c:strRef>
              <c:f>'5 GEL'!$H$3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4469695427566616E-2"/>
                  <c:y val="5.74594507449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030300657794949E-3"/>
                  <c:y val="2.489909532281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98484575646429E-2"/>
                  <c:y val="7.0866655918783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378785624905199E-2"/>
                  <c:y val="4.7882875620799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6893935953802672E-2"/>
                  <c:y val="1.9153150248319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636360789353932E-2"/>
                  <c:y val="-4.9798190645631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7727270592015453E-2"/>
                  <c:y val="-9.0019806167103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9545450986692415E-3"/>
                  <c:y val="-3.8306300496639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3030300657793978E-3"/>
                  <c:y val="-2.87297253724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4469695427566713E-2"/>
                  <c:y val="-7.6612600993280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0265148371578254E-2"/>
                  <c:y val="-5.1713505670463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9545450986692426E-2"/>
                  <c:y val="-1.532252019865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7.1590905888023179E-2"/>
                  <c:y val="2.2983780297983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5.3030300657794897E-2"/>
                  <c:y val="8.235854606777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7234847713783356E-2"/>
                  <c:y val="9.576575124159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3E3-4F5B-BD28-931EC3E3B8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GEL'!$H$4:$H$18</c:f>
              <c:numCache>
                <c:formatCode>0%</c:formatCode>
                <c:ptCount val="15"/>
                <c:pt idx="0">
                  <c:v>0.92672222222222211</c:v>
                </c:pt>
                <c:pt idx="1">
                  <c:v>0.73299999999999998</c:v>
                </c:pt>
                <c:pt idx="2">
                  <c:v>0.85333333333333339</c:v>
                </c:pt>
                <c:pt idx="3">
                  <c:v>0.58693333333333342</c:v>
                </c:pt>
                <c:pt idx="4">
                  <c:v>0.8701169590643274</c:v>
                </c:pt>
                <c:pt idx="5">
                  <c:v>0.77713178294573637</c:v>
                </c:pt>
                <c:pt idx="6">
                  <c:v>0.73666666666666669</c:v>
                </c:pt>
                <c:pt idx="7">
                  <c:v>0.87146666666666661</c:v>
                </c:pt>
                <c:pt idx="8">
                  <c:v>0.69906666666666661</c:v>
                </c:pt>
                <c:pt idx="9">
                  <c:v>0.81014814814814817</c:v>
                </c:pt>
                <c:pt idx="10">
                  <c:v>0.72442424242424241</c:v>
                </c:pt>
                <c:pt idx="11">
                  <c:v>0.80555555555555547</c:v>
                </c:pt>
                <c:pt idx="12">
                  <c:v>0.72916666666666663</c:v>
                </c:pt>
                <c:pt idx="13">
                  <c:v>0.96666666666666667</c:v>
                </c:pt>
                <c:pt idx="14">
                  <c:v>0.51333333333333331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E3-4F5B-BD28-931EC3E3B82F}"/>
            </c:ext>
          </c:extLst>
        </c:ser>
        <c:ser>
          <c:idx val="1"/>
          <c:order val="1"/>
          <c:tx>
            <c:strRef>
              <c:f>'5 GEL'!$M$3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3257575164448737E-3"/>
                  <c:y val="0.1398179968127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515150328897475E-3"/>
                  <c:y val="8.618917611743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51515032889757E-2"/>
                  <c:y val="-9.5765751241599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257575164448736E-2"/>
                  <c:y val="6.129008079462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840907845342443E-2"/>
                  <c:y val="3.2560355422143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40151307557068E-2"/>
                  <c:y val="1.3407205173823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5909090197338483E-2"/>
                  <c:y val="-1.149189014899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9545450986692415E-3"/>
                  <c:y val="-9.5765751241599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121212026311798E-2"/>
                  <c:y val="-0.11491890148991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6401513075570527E-2"/>
                  <c:y val="-8.6189176117439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257575164449223E-3"/>
                  <c:y val="-2.489909532281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51893928124526E-2"/>
                  <c:y val="3.256035542214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1931817648003815E-2"/>
                  <c:y val="2.8729725372479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0492422878232096E-2"/>
                  <c:y val="-1.9153150248319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3E3-4F5B-BD28-931EC3E3B82F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7.9545450986692415E-3"/>
                  <c:y val="7.6612600993279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3E3-4F5B-BD28-931EC3E3B8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GEL'!$M$4:$M$18</c:f>
              <c:numCache>
                <c:formatCode>0%</c:formatCode>
                <c:ptCount val="15"/>
                <c:pt idx="0">
                  <c:v>0.90066666666666662</c:v>
                </c:pt>
                <c:pt idx="1">
                  <c:v>0.51433333333333331</c:v>
                </c:pt>
                <c:pt idx="2">
                  <c:v>1</c:v>
                </c:pt>
                <c:pt idx="3">
                  <c:v>1</c:v>
                </c:pt>
                <c:pt idx="4">
                  <c:v>0.94789473684210523</c:v>
                </c:pt>
                <c:pt idx="5">
                  <c:v>1</c:v>
                </c:pt>
                <c:pt idx="6">
                  <c:v>0.78</c:v>
                </c:pt>
                <c:pt idx="7">
                  <c:v>0.73659999999999992</c:v>
                </c:pt>
                <c:pt idx="8">
                  <c:v>0.74040000000000006</c:v>
                </c:pt>
                <c:pt idx="9">
                  <c:v>0.76822222222222225</c:v>
                </c:pt>
                <c:pt idx="10">
                  <c:v>0.79781818181818187</c:v>
                </c:pt>
                <c:pt idx="11">
                  <c:v>1</c:v>
                </c:pt>
                <c:pt idx="12">
                  <c:v>0.875</c:v>
                </c:pt>
                <c:pt idx="13">
                  <c:v>1</c:v>
                </c:pt>
                <c:pt idx="14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E3-4F5B-BD28-931EC3E3B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079792"/>
        <c:axId val="281877360"/>
      </c:radarChart>
      <c:catAx>
        <c:axId val="2810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877360"/>
        <c:crosses val="autoZero"/>
        <c:auto val="1"/>
        <c:lblAlgn val="ctr"/>
        <c:lblOffset val="100"/>
        <c:noMultiLvlLbl val="0"/>
      </c:catAx>
      <c:valAx>
        <c:axId val="281877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107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374279093252854"/>
          <c:y val="0.10917295641542309"/>
          <c:w val="0.15349923257430062"/>
          <c:h val="3.2321167262349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66410782313893"/>
          <c:y val="0.10716732804232804"/>
          <c:w val="0.42821380203471399"/>
          <c:h val="0.91537899230287079"/>
        </c:manualLayout>
      </c:layout>
      <c:radarChart>
        <c:radarStyle val="marker"/>
        <c:varyColors val="0"/>
        <c:ser>
          <c:idx val="1"/>
          <c:order val="0"/>
          <c:tx>
            <c:strRef>
              <c:f>'4T General '!$C$34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490028490028491E-3"/>
                  <c:y val="0.17997094500059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6C0-4754-9D4C-BE27DB70ED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167543067076468"/>
                  <c:y val="-9.4471224342849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C0-4754-9D4C-BE27DB70ED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366433172389661E-3"/>
                  <c:y val="-0.14147751890916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6C0-4754-9D4C-BE27DB70ED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423861215079283E-4"/>
                  <c:y val="-2.2740215507112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C0-4754-9D4C-BE27DB70ED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'!$A$35:$B$40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</c:strCache>
            </c:strRef>
          </c:cat>
          <c:val>
            <c:numRef>
              <c:f>'4T General '!$C$35:$C$39</c:f>
              <c:numCache>
                <c:formatCode>0.0%</c:formatCode>
                <c:ptCount val="4"/>
                <c:pt idx="0">
                  <c:v>0.76842993748223931</c:v>
                </c:pt>
                <c:pt idx="1">
                  <c:v>0.82562666666666673</c:v>
                </c:pt>
                <c:pt idx="2">
                  <c:v>0.74683333333333346</c:v>
                </c:pt>
                <c:pt idx="3">
                  <c:v>0.7635805555555556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C0-4754-9D4C-BE27DB70EDDD}"/>
            </c:ext>
          </c:extLst>
        </c:ser>
        <c:ser>
          <c:idx val="2"/>
          <c:order val="2"/>
          <c:tx>
            <c:strRef>
              <c:f>'4T General '!$D$34</c:f>
              <c:strCache>
                <c:ptCount val="1"/>
                <c:pt idx="0">
                  <c:v>ANE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911315710789262E-2"/>
                  <c:y val="7.3336533009506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C0-4754-9D4C-BE27DB70ED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046314803524758E-2"/>
                  <c:y val="-8.142929041010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6C0-4754-9D4C-BE27DB70ED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158477135397682E-2"/>
                  <c:y val="-6.94789262887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634130311170677E-2"/>
                  <c:y val="-2.3068783068783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6C0-4754-9D4C-BE27DB70ED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rgbClr val="92D05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'!$A$35:$B$40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</c:strCache>
            </c:strRef>
          </c:cat>
          <c:val>
            <c:numRef>
              <c:f>'4T General '!$D$35:$D$40</c:f>
              <c:numCache>
                <c:formatCode>0.00%</c:formatCode>
                <c:ptCount val="4"/>
                <c:pt idx="0">
                  <c:v>0.86973333333333336</c:v>
                </c:pt>
                <c:pt idx="1">
                  <c:v>0.85272000000000003</c:v>
                </c:pt>
                <c:pt idx="2">
                  <c:v>0.84619999999999995</c:v>
                </c:pt>
                <c:pt idx="3">
                  <c:v>0.75087833333333343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6C0-4754-9D4C-BE27DB70E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878144"/>
        <c:axId val="281878536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'[1]3'!$B$46</c15:sqref>
                        </c15:formulaRef>
                      </c:ext>
                    </c:extLst>
                    <c:strCache>
                      <c:ptCount val="1"/>
                      <c:pt idx="0">
                        <c:v>#¡REF!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'4T General '!$A$35:$B$40</c15:sqref>
                        </c15:formulaRef>
                      </c:ext>
                    </c:extLst>
                    <c:strCache>
                      <c:ptCount val="4"/>
                      <c:pt idx="0">
                        <c:v>Índice Gobierno En Línea</c:v>
                      </c:pt>
                      <c:pt idx="1">
                        <c:v>Transparencia, participación y servicio al ciudadano</c:v>
                      </c:pt>
                      <c:pt idx="2">
                        <c:v>Gestión del Talento Humano</c:v>
                      </c:pt>
                      <c:pt idx="3">
                        <c:v>Eficiencia Administrativa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'[1]3'!$B$47:$B$51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B6C0-4754-9D4C-BE27DB70EDDD}"/>
                  </c:ext>
                </c:extLst>
              </c15:ser>
            </c15:filteredRadarSeries>
          </c:ext>
        </c:extLst>
      </c:radarChart>
      <c:catAx>
        <c:axId val="2818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878536"/>
        <c:crosses val="autoZero"/>
        <c:auto val="1"/>
        <c:lblAlgn val="ctr"/>
        <c:lblOffset val="100"/>
        <c:noMultiLvlLbl val="0"/>
      </c:catAx>
      <c:valAx>
        <c:axId val="2818785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28187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8947728138552065"/>
          <c:y val="0.13890925184595396"/>
          <c:w val="0.18705286839145108"/>
          <c:h val="0.1482831911832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'Comparación datos generales'!$E$50</c:f>
              <c:strCache>
                <c:ptCount val="1"/>
                <c:pt idx="0">
                  <c:v>3T 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409772183539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FB-42DC-9956-7AB49688C7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3777319066411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FB-42DC-9956-7AB49688C7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557520282163692E-3"/>
                  <c:y val="0.13456916297425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FB-42DC-9956-7AB49688C7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4097721835398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FB-42DC-9956-7AB49688C7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generales'!$A$51:$A$54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generales'!$E$51:$E$54</c:f>
              <c:numCache>
                <c:formatCode>0%</c:formatCode>
                <c:ptCount val="4"/>
                <c:pt idx="0">
                  <c:v>0.79293333333333327</c:v>
                </c:pt>
                <c:pt idx="1">
                  <c:v>0.82967999999999997</c:v>
                </c:pt>
                <c:pt idx="2">
                  <c:v>0.83140000000000014</c:v>
                </c:pt>
                <c:pt idx="3">
                  <c:v>0.7103166666666666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FB-42DC-9956-7AB49688C78B}"/>
            </c:ext>
          </c:extLst>
        </c:ser>
        <c:ser>
          <c:idx val="1"/>
          <c:order val="1"/>
          <c:tx>
            <c:strRef>
              <c:f>'Comparación datos generales'!$F$50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342181540252934E-2"/>
                  <c:y val="-3.8448332278358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FB-42DC-9956-7AB49688C7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557520282163092E-2"/>
                  <c:y val="-4.165235996822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FFB-42DC-9956-7AB49688C7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557520282162967E-2"/>
                  <c:y val="-2.8836249208769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FFB-42DC-9956-7AB49688C7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861354967640509E-2"/>
                  <c:y val="-8.330471993644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FFB-42DC-9956-7AB49688C7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generales'!$A$51:$A$54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generales'!$F$51:$F$54</c:f>
              <c:numCache>
                <c:formatCode>0%</c:formatCode>
                <c:ptCount val="4"/>
                <c:pt idx="0">
                  <c:v>0.86973333333333336</c:v>
                </c:pt>
                <c:pt idx="1">
                  <c:v>0.85272000000000003</c:v>
                </c:pt>
                <c:pt idx="2">
                  <c:v>0.84619999999999995</c:v>
                </c:pt>
                <c:pt idx="3">
                  <c:v>0.75087833333333343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FFB-42DC-9956-7AB49688C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879320"/>
        <c:axId val="281879712"/>
        <c:axId val="281974232"/>
      </c:bar3DChart>
      <c:catAx>
        <c:axId val="28187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879712"/>
        <c:crosses val="autoZero"/>
        <c:auto val="1"/>
        <c:lblAlgn val="ctr"/>
        <c:lblOffset val="100"/>
        <c:noMultiLvlLbl val="0"/>
      </c:catAx>
      <c:valAx>
        <c:axId val="28187971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81879320"/>
        <c:crosses val="autoZero"/>
        <c:crossBetween val="between"/>
      </c:valAx>
      <c:serAx>
        <c:axId val="2819742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87971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'Comparación datos generales'!$E$57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generales'!$A$58:$A$61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generales'!$E$58:$E$61</c:f>
              <c:numCache>
                <c:formatCode>0%</c:formatCode>
                <c:ptCount val="4"/>
                <c:pt idx="0">
                  <c:v>0.86973333333333336</c:v>
                </c:pt>
                <c:pt idx="1">
                  <c:v>0.85272000000000003</c:v>
                </c:pt>
                <c:pt idx="2">
                  <c:v>0.84619999999999995</c:v>
                </c:pt>
                <c:pt idx="3">
                  <c:v>0.75087833333333343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EC-448E-9AFB-D3546563BF25}"/>
            </c:ext>
          </c:extLst>
        </c:ser>
        <c:ser>
          <c:idx val="1"/>
          <c:order val="1"/>
          <c:tx>
            <c:strRef>
              <c:f>'Comparación datos generales'!$F$57</c:f>
              <c:strCache>
                <c:ptCount val="1"/>
                <c:pt idx="0">
                  <c:v>Óptimo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40434911326686E-2"/>
                  <c:y val="2.212438933947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CEC-448E-9AFB-D3546563BF2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generales'!$A$58:$A$61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generales'!$F$58:$F$61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EC-448E-9AFB-D3546563B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880496"/>
        <c:axId val="281880888"/>
        <c:axId val="0"/>
      </c:bar3DChart>
      <c:catAx>
        <c:axId val="28188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880888"/>
        <c:crosses val="autoZero"/>
        <c:auto val="1"/>
        <c:lblAlgn val="ctr"/>
        <c:lblOffset val="100"/>
        <c:noMultiLvlLbl val="0"/>
      </c:catAx>
      <c:valAx>
        <c:axId val="2818808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8188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'1 TPSC'!$B$54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640662209613537E-2"/>
                  <c:y val="6.006740522322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AA3-4A75-B24F-3DABE6D94D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7777783569016476E-2"/>
                  <c:y val="3.7184584185808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AA3-4A75-B24F-3DABE6D94D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680854390711594E-2"/>
                  <c:y val="-0.12871586833549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AA3-4A75-B24F-3DABE6D94D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19385835661038E-3"/>
                  <c:y val="-2.8603526296775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AA3-4A75-B24F-3DABE6D94D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326248158168924E-2"/>
                  <c:y val="3.7184584185808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AA3-4A75-B24F-3DABE6D94D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TPSC'!$A$46:$A$50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TPSC'!$B$55:$B$59</c:f>
              <c:numCache>
                <c:formatCode>0%</c:formatCode>
                <c:ptCount val="5"/>
                <c:pt idx="0">
                  <c:v>0.91323333333333334</c:v>
                </c:pt>
                <c:pt idx="1">
                  <c:v>0.82523333333333337</c:v>
                </c:pt>
                <c:pt idx="2">
                  <c:v>0.81846666666666656</c:v>
                </c:pt>
                <c:pt idx="3">
                  <c:v>0.7284166666666666</c:v>
                </c:pt>
                <c:pt idx="4">
                  <c:v>0.84278333333333333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AA3-4A75-B24F-3DABE6D94DAA}"/>
            </c:ext>
          </c:extLst>
        </c:ser>
        <c:ser>
          <c:idx val="1"/>
          <c:order val="1"/>
          <c:tx>
            <c:strRef>
              <c:f>'1 TPSC'!$E$54</c:f>
              <c:strCache>
                <c:ptCount val="1"/>
                <c:pt idx="0">
                  <c:v>ANE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677002547647758E-17"/>
                  <c:y val="0.14301763148387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AA3-4A75-B24F-3DABE6D94D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787236260474519E-2"/>
                  <c:y val="-2.8603526296775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AA3-4A75-B24F-3DABE6D94D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919626062033672E-2"/>
                  <c:y val="-1.144141051871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AA3-4A75-B24F-3DABE6D94D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955086685287756E-2"/>
                  <c:y val="-0.12585551570581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AA3-4A75-B24F-3DABE6D94D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203311048067685E-2"/>
                  <c:y val="6.8648463112261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AA3-4A75-B24F-3DABE6D94D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TPSC'!$A$46:$A$50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TPSC'!$E$55:$E$59</c:f>
              <c:numCache>
                <c:formatCode>0%</c:formatCode>
                <c:ptCount val="5"/>
                <c:pt idx="0">
                  <c:v>0.8911</c:v>
                </c:pt>
                <c:pt idx="1">
                  <c:v>0.9849</c:v>
                </c:pt>
                <c:pt idx="2">
                  <c:v>0.92210000000000003</c:v>
                </c:pt>
                <c:pt idx="3">
                  <c:v>0.58030000000000004</c:v>
                </c:pt>
                <c:pt idx="4">
                  <c:v>0.88519999999999999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AA3-4A75-B24F-3DABE6D94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239624"/>
        <c:axId val="282240016"/>
      </c:radarChart>
      <c:catAx>
        <c:axId val="28223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240016"/>
        <c:crosses val="autoZero"/>
        <c:auto val="1"/>
        <c:lblAlgn val="ctr"/>
        <c:lblOffset val="100"/>
        <c:noMultiLvlLbl val="0"/>
      </c:catAx>
      <c:valAx>
        <c:axId val="282240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223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316641665249062"/>
          <c:y val="0.16167495779149282"/>
          <c:w val="0.18264579457908786"/>
          <c:h val="4.8268788462733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837116593736814E-2"/>
          <c:y val="3.5487965108903343E-3"/>
          <c:w val="0.91760002890773074"/>
          <c:h val="0.884783151767216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'1 TPSC'!$X$4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51286465196281E-3"/>
                  <c:y val="9.9366302304929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7D-4586-B442-A394A6E6A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025729303925924E-3"/>
                  <c:y val="0.13485426741383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7D-4586-B442-A394A6E6A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269296977945056E-3"/>
                  <c:y val="0.12775667439205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7D-4586-B442-A394A6E6A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512864651962962E-3"/>
                  <c:y val="0.10291509881581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7D-4586-B442-A394A6E6A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0269296977944449E-3"/>
                  <c:y val="0.12065908137027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7D-4586-B442-A394A6E6A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TPSC'!$X$5:$X$9</c:f>
              <c:numCache>
                <c:formatCode>0%</c:formatCode>
                <c:ptCount val="5"/>
                <c:pt idx="0">
                  <c:v>0.87329999999999997</c:v>
                </c:pt>
                <c:pt idx="1">
                  <c:v>0.9677</c:v>
                </c:pt>
                <c:pt idx="2">
                  <c:v>0.90429999999999999</c:v>
                </c:pt>
                <c:pt idx="3">
                  <c:v>0.53920000000000001</c:v>
                </c:pt>
                <c:pt idx="4">
                  <c:v>0.8639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7D-4586-B442-A394A6E6AB4F}"/>
            </c:ext>
          </c:extLst>
        </c:ser>
        <c:ser>
          <c:idx val="1"/>
          <c:order val="1"/>
          <c:tx>
            <c:strRef>
              <c:f>'1 TPSC'!$Y$4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864151117159259E-2"/>
                  <c:y val="-4.968315115246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7D-4586-B442-A394A6E6A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61578186766666E-2"/>
                  <c:y val="-5.3231947663354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7D-4586-B442-A394A6E6A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512864651962904E-2"/>
                  <c:y val="-5.323194766335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97D-4586-B442-A394A6E6A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837221419364695E-2"/>
                  <c:y val="-4.6134354641574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97D-4586-B442-A394A6E6A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810291721570248E-2"/>
                  <c:y val="-4.613435464157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97D-4586-B442-A394A6E6AB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TPSC'!$Y$5:$Y$9</c:f>
              <c:numCache>
                <c:formatCode>0%</c:formatCode>
                <c:ptCount val="5"/>
                <c:pt idx="0">
                  <c:v>0.8911</c:v>
                </c:pt>
                <c:pt idx="1">
                  <c:v>0.9849</c:v>
                </c:pt>
                <c:pt idx="2">
                  <c:v>0.92210000000000003</c:v>
                </c:pt>
                <c:pt idx="3">
                  <c:v>0.58030000000000004</c:v>
                </c:pt>
                <c:pt idx="4">
                  <c:v>0.88519999999999999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97D-4586-B442-A394A6E6A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2240800"/>
        <c:axId val="282241192"/>
        <c:axId val="282391664"/>
      </c:bar3DChart>
      <c:catAx>
        <c:axId val="2822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241192"/>
        <c:crosses val="autoZero"/>
        <c:auto val="1"/>
        <c:lblAlgn val="ctr"/>
        <c:lblOffset val="100"/>
        <c:noMultiLvlLbl val="0"/>
      </c:catAx>
      <c:valAx>
        <c:axId val="282241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240800"/>
        <c:crosses val="autoZero"/>
        <c:crossBetween val="between"/>
      </c:valAx>
      <c:serAx>
        <c:axId val="2823916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24119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69215977326528"/>
          <c:y val="4.8123231871013514E-2"/>
          <c:w val="0.4327619329005209"/>
          <c:h val="0.9156481395400774"/>
        </c:manualLayout>
      </c:layout>
      <c:radarChart>
        <c:radarStyle val="marker"/>
        <c:varyColors val="0"/>
        <c:ser>
          <c:idx val="0"/>
          <c:order val="0"/>
          <c:tx>
            <c:strRef>
              <c:f>'3 GTH'!$B$59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7377329090015231E-3"/>
                  <c:y val="0.15500586627997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169772120021075E-2"/>
                  <c:y val="5.60659516331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590527817020548E-2"/>
                  <c:y val="-7.585393456254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377329090015231E-3"/>
                  <c:y val="-1.6489985774465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904955520365252E-17"/>
                  <c:y val="-2.968197439403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792443030005268E-3"/>
                  <c:y val="5.606595163318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GTH'!$A$60:$A$65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GTH'!$B$60:$B$65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0.79999999999999993</c:v>
                </c:pt>
                <c:pt idx="3">
                  <c:v>0.72270833333333329</c:v>
                </c:pt>
                <c:pt idx="4">
                  <c:v>0.48666666666666664</c:v>
                </c:pt>
                <c:pt idx="5">
                  <c:v>0.83499999999999996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46-4584-B5BD-820235196EDF}"/>
            </c:ext>
          </c:extLst>
        </c:ser>
        <c:ser>
          <c:idx val="1"/>
          <c:order val="1"/>
          <c:tx>
            <c:strRef>
              <c:f>'3 GTH'!$E$59</c:f>
              <c:strCache>
                <c:ptCount val="1"/>
                <c:pt idx="0">
                  <c:v>ANE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4749016423021596E-2"/>
                  <c:y val="8.5747926027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164130363011177E-2"/>
                  <c:y val="-5.60659516331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584886060010538E-2"/>
                  <c:y val="2.3085980084252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792443030005268E-3"/>
                  <c:y val="-0.15830386343487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861926448007329E-2"/>
                  <c:y val="2.0173632903285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422448224102482E-2"/>
                  <c:y val="7.5853934562542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546-4584-B5BD-820235196E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GTH'!$A$60:$A$65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GTH'!$E$60:$E$65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0.59875</c:v>
                </c:pt>
                <c:pt idx="4">
                  <c:v>1</c:v>
                </c:pt>
                <c:pt idx="5">
                  <c:v>0.74999999999999989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546-4584-B5BD-820235196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242368"/>
        <c:axId val="282242760"/>
      </c:radarChart>
      <c:catAx>
        <c:axId val="2822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242760"/>
        <c:crosses val="autoZero"/>
        <c:auto val="1"/>
        <c:lblAlgn val="ctr"/>
        <c:lblOffset val="100"/>
        <c:noMultiLvlLbl val="0"/>
      </c:catAx>
      <c:valAx>
        <c:axId val="282242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22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079615176711839"/>
          <c:y val="7.9151931717435911E-2"/>
          <c:w val="0.17430156677200351"/>
          <c:h val="5.5654091516045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95013123359578"/>
          <c:y val="0.17061169263149983"/>
          <c:w val="0.40391144585187722"/>
          <c:h val="0.66515250032886697"/>
        </c:manualLayout>
      </c:layout>
      <c:radarChart>
        <c:radarStyle val="marker"/>
        <c:varyColors val="0"/>
        <c:ser>
          <c:idx val="1"/>
          <c:order val="0"/>
          <c:tx>
            <c:strRef>
              <c:f>'4T General '!$C$14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1905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7139593661903369E-3"/>
                  <c:y val="0.1540398075240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A9-414F-B4E7-5A0E16F9D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85828735078819E-2"/>
                  <c:y val="4.647294678568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CA9-414F-B4E7-5A0E16F9D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142859720240013E-3"/>
                  <c:y val="-0.12888084889155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CA9-414F-B4E7-5A0E16F9D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151560557848691E-2"/>
                  <c:y val="-1.3773176256015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A9-414F-B4E7-5A0E16F9D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ysClr val="windowText" lastClr="000000"/>
                    </a:solidFill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'!$A$15:$A$19</c:f>
              <c:strCache>
                <c:ptCount val="4"/>
                <c:pt idx="0">
                  <c:v>Índice Gobierno En Línea</c:v>
                </c:pt>
                <c:pt idx="1">
                  <c:v>*Transparencia, participación y servicio al ciudadano</c:v>
                </c:pt>
                <c:pt idx="2">
                  <c:v>*Gestión del Talento Humano</c:v>
                </c:pt>
                <c:pt idx="3">
                  <c:v>*Eficiencia Administrativa</c:v>
                </c:pt>
              </c:strCache>
            </c:strRef>
          </c:cat>
          <c:val>
            <c:numRef>
              <c:f>'4T General '!$C$15:$C$19</c:f>
              <c:numCache>
                <c:formatCode>0.0%</c:formatCode>
                <c:ptCount val="4"/>
                <c:pt idx="0">
                  <c:v>0.76842993748223931</c:v>
                </c:pt>
                <c:pt idx="1">
                  <c:v>0.82562666666666673</c:v>
                </c:pt>
                <c:pt idx="2">
                  <c:v>0.74683333333333346</c:v>
                </c:pt>
                <c:pt idx="3">
                  <c:v>0.7635805555555556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A9-414F-B4E7-5A0E16F9DA85}"/>
            </c:ext>
          </c:extLst>
        </c:ser>
        <c:ser>
          <c:idx val="2"/>
          <c:order val="1"/>
          <c:tx>
            <c:strRef>
              <c:f>'4T General '!$D$14</c:f>
              <c:strCache>
                <c:ptCount val="1"/>
                <c:pt idx="0">
                  <c:v>MINTIC/FONTIC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4990252744946613E-2"/>
                  <c:y val="4.8257165372282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CA9-414F-B4E7-5A0E16F9D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370878069578211E-2"/>
                  <c:y val="-7.00900534769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CA9-414F-B4E7-5A0E16F9D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74211887188223E-2"/>
                  <c:y val="-5.4638522270517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CA9-414F-B4E7-5A0E16F9D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197036986393697E-2"/>
                  <c:y val="7.3642829175938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CA9-414F-B4E7-5A0E16F9DA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7030A0"/>
                    </a:solidFill>
                    <a:latin typeface="Arial Narrow" panose="020B0606020202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'!$A$15:$A$19</c:f>
              <c:strCache>
                <c:ptCount val="4"/>
                <c:pt idx="0">
                  <c:v>Índice Gobierno En Línea</c:v>
                </c:pt>
                <c:pt idx="1">
                  <c:v>*Transparencia, participación y servicio al ciudadano</c:v>
                </c:pt>
                <c:pt idx="2">
                  <c:v>*Gestión del Talento Humano</c:v>
                </c:pt>
                <c:pt idx="3">
                  <c:v>*Eficiencia Administrativa</c:v>
                </c:pt>
              </c:strCache>
            </c:strRef>
          </c:cat>
          <c:val>
            <c:numRef>
              <c:f>'4T General '!$D$15:$D$19</c:f>
              <c:numCache>
                <c:formatCode>0.00%</c:formatCode>
                <c:ptCount val="4"/>
                <c:pt idx="0">
                  <c:v>0.82301666666666662</c:v>
                </c:pt>
                <c:pt idx="1">
                  <c:v>0.87325999999999993</c:v>
                </c:pt>
                <c:pt idx="2">
                  <c:v>0.91589999999999994</c:v>
                </c:pt>
                <c:pt idx="3">
                  <c:v>0.90763333333333318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CA9-414F-B4E7-5A0E16F9D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44472"/>
        <c:axId val="278344864"/>
      </c:radarChart>
      <c:catAx>
        <c:axId val="2783444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 b="0"/>
            </a:pPr>
            <a:endParaRPr lang="es-CO"/>
          </a:p>
        </c:txPr>
        <c:crossAx val="278344864"/>
        <c:crosses val="autoZero"/>
        <c:auto val="1"/>
        <c:lblAlgn val="ctr"/>
        <c:lblOffset val="100"/>
        <c:noMultiLvlLbl val="0"/>
      </c:catAx>
      <c:valAx>
        <c:axId val="278344864"/>
        <c:scaling>
          <c:orientation val="minMax"/>
        </c:scaling>
        <c:delete val="1"/>
        <c:axPos val="l"/>
        <c:majorGridlines/>
        <c:numFmt formatCode="0.0%" sourceLinked="1"/>
        <c:majorTickMark val="none"/>
        <c:minorTickMark val="none"/>
        <c:tickLblPos val="nextTo"/>
        <c:crossAx val="278344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6921878100913754"/>
          <c:y val="0.3003866798170185"/>
          <c:w val="0.22475150675609992"/>
          <c:h val="0.13229986876640421"/>
        </c:manualLayout>
      </c:layout>
      <c:overlay val="0"/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'3 GTH'!$AJ$3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802688871062128E-3"/>
                  <c:y val="0.10620553109546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0268887106184E-3"/>
                  <c:y val="0.1262984694108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802688871062128E-3"/>
                  <c:y val="0.13778014844816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210755484248513E-3"/>
                  <c:y val="8.898301253944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408066613186389E-3"/>
                  <c:y val="0.12916888917015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7408066613186389E-3"/>
                  <c:y val="8.6112592780103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GTH'!$AJ$4:$AJ$9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0.58499999999999996</c:v>
                </c:pt>
                <c:pt idx="4">
                  <c:v>1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628-4E0F-8708-70A73E187240}"/>
            </c:ext>
          </c:extLst>
        </c:ser>
        <c:ser>
          <c:idx val="1"/>
          <c:order val="1"/>
          <c:tx>
            <c:strRef>
              <c:f>'3 GTH'!$AK$3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802688871062127E-2"/>
                  <c:y val="-2.296335807469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382957758168342E-2"/>
                  <c:y val="-1.4352098796683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22419983955915E-2"/>
                  <c:y val="-1.4352098796683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704033306593191E-2"/>
                  <c:y val="-2.87041975933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222419983955915E-2"/>
                  <c:y val="-1.7222518556020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543495532380652E-2"/>
                  <c:y val="-2.009293831535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628-4E0F-8708-70A73E1872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GTH'!$AK$4:$AK$9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0.59875</c:v>
                </c:pt>
                <c:pt idx="4">
                  <c:v>1</c:v>
                </c:pt>
                <c:pt idx="5">
                  <c:v>0.74999999999999989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628-4E0F-8708-70A73E187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2809272"/>
        <c:axId val="282809664"/>
        <c:axId val="282393784"/>
      </c:bar3DChart>
      <c:catAx>
        <c:axId val="28280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809664"/>
        <c:crosses val="autoZero"/>
        <c:auto val="1"/>
        <c:lblAlgn val="ctr"/>
        <c:lblOffset val="100"/>
        <c:noMultiLvlLbl val="0"/>
      </c:catAx>
      <c:valAx>
        <c:axId val="2828096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809272"/>
        <c:crosses val="autoZero"/>
        <c:crossBetween val="between"/>
      </c:valAx>
      <c:serAx>
        <c:axId val="282393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8096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58694894499632"/>
          <c:y val="0.76785446293768256"/>
          <c:w val="7.1421434443665097E-2"/>
          <c:h val="4.8438672464763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'4 EA'!$B$59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769038267345741E-3"/>
                  <c:y val="0.14968553829756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210091406392883E-16"/>
                  <c:y val="1.871069228719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530711480203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769038267345741E-3"/>
                  <c:y val="-0.16572327454373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050457031964415E-17"/>
                  <c:y val="-3.207547249233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0630628062720162E-2"/>
                  <c:y val="-1.8710692287195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EA'!$B$60:$B$65</c:f>
              <c:numCache>
                <c:formatCode>0%</c:formatCode>
                <c:ptCount val="6"/>
                <c:pt idx="0">
                  <c:v>0.80353333333333332</c:v>
                </c:pt>
                <c:pt idx="1">
                  <c:v>0.66523333333333334</c:v>
                </c:pt>
                <c:pt idx="2">
                  <c:v>0.7199333333333332</c:v>
                </c:pt>
                <c:pt idx="3">
                  <c:v>0.87</c:v>
                </c:pt>
                <c:pt idx="4">
                  <c:v>0.70241666666666658</c:v>
                </c:pt>
                <c:pt idx="5">
                  <c:v>0.8203666666666668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C1-4EC1-BEEC-07C9461EE937}"/>
            </c:ext>
          </c:extLst>
        </c:ser>
        <c:ser>
          <c:idx val="1"/>
          <c:order val="1"/>
          <c:tx>
            <c:strRef>
              <c:f>'4 EA'!$E$59</c:f>
              <c:strCache>
                <c:ptCount val="1"/>
                <c:pt idx="0">
                  <c:v>ANE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6453724235985639E-2"/>
                  <c:y val="6.1477988943643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399666330065962E-2"/>
                  <c:y val="1.603773624616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538076534691481E-3"/>
                  <c:y val="1.3364780205139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022929338298402E-2"/>
                  <c:y val="-4.8113208738503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399666330066004E-2"/>
                  <c:y val="-7.484276914878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79196760564409E-2"/>
                  <c:y val="6.415094498467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4C1-4EC1-BEEC-07C9461EE9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EA'!$E$60:$E$65</c:f>
              <c:numCache>
                <c:formatCode>0%</c:formatCode>
                <c:ptCount val="6"/>
                <c:pt idx="0">
                  <c:v>0.90517000000000003</c:v>
                </c:pt>
                <c:pt idx="1">
                  <c:v>0.77270000000000005</c:v>
                </c:pt>
                <c:pt idx="2">
                  <c:v>0.36380000000000001</c:v>
                </c:pt>
                <c:pt idx="3">
                  <c:v>1</c:v>
                </c:pt>
                <c:pt idx="4">
                  <c:v>0.58589999999999998</c:v>
                </c:pt>
                <c:pt idx="5">
                  <c:v>0.87770000000000004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C1-4EC1-BEEC-07C9461EE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810448"/>
        <c:axId val="282810840"/>
      </c:radarChart>
      <c:catAx>
        <c:axId val="28281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810840"/>
        <c:crosses val="autoZero"/>
        <c:auto val="1"/>
        <c:lblAlgn val="ctr"/>
        <c:lblOffset val="100"/>
        <c:noMultiLvlLbl val="0"/>
      </c:catAx>
      <c:valAx>
        <c:axId val="282810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281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035643460804902"/>
          <c:y val="0.12028302184625915"/>
          <c:w val="0.15366862067563009"/>
          <c:h val="4.5106448895816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552301255230125E-2"/>
          <c:y val="4.4377872475303309E-2"/>
          <c:w val="0.95545668193149491"/>
          <c:h val="0.87124663227033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'4 EA'!$Y$4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947001394700139E-3"/>
                  <c:y val="8.10267889694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841004184100415E-3"/>
                  <c:y val="0.10417730010353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841004184100415E-3"/>
                  <c:y val="7.6396686742595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8.797194230965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7.4081635629183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947001394700139E-3"/>
                  <c:y val="9.028699342306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EA'!$Y$5:$Y$10</c:f>
              <c:numCache>
                <c:formatCode>0%</c:formatCode>
                <c:ptCount val="6"/>
                <c:pt idx="0">
                  <c:v>0.65639999999999998</c:v>
                </c:pt>
                <c:pt idx="1">
                  <c:v>0.77270000000000005</c:v>
                </c:pt>
                <c:pt idx="2">
                  <c:v>0.3548</c:v>
                </c:pt>
                <c:pt idx="3">
                  <c:v>1</c:v>
                </c:pt>
                <c:pt idx="4">
                  <c:v>0.58699999999999997</c:v>
                </c:pt>
                <c:pt idx="5">
                  <c:v>0.89100000000000001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2B-45E8-9BDD-8780B46AA25F}"/>
            </c:ext>
          </c:extLst>
        </c:ser>
        <c:ser>
          <c:idx val="1"/>
          <c:order val="1"/>
          <c:tx>
            <c:strRef>
              <c:f>'4 EA'!$Z$4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13110181311018E-2"/>
                  <c:y val="-3.0095664474355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683403068340307E-2"/>
                  <c:y val="-3.9355868928003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2050209205016E-2"/>
                  <c:y val="-3.9355868928003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10460251046015E-2"/>
                  <c:y val="-3.704081781459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315202231520122E-2"/>
                  <c:y val="-3.9355868928003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3709902370990237E-2"/>
                  <c:y val="-3.241071558776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72B-45E8-9BDD-8780B46AA2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EA'!$Z$5:$Z$10</c:f>
              <c:numCache>
                <c:formatCode>0%</c:formatCode>
                <c:ptCount val="6"/>
                <c:pt idx="0">
                  <c:v>0.90517000000000003</c:v>
                </c:pt>
                <c:pt idx="1">
                  <c:v>0.77270000000000005</c:v>
                </c:pt>
                <c:pt idx="2">
                  <c:v>0.36380000000000001</c:v>
                </c:pt>
                <c:pt idx="3">
                  <c:v>1</c:v>
                </c:pt>
                <c:pt idx="4">
                  <c:v>0.58589999999999998</c:v>
                </c:pt>
                <c:pt idx="5">
                  <c:v>0.87770000000000004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72B-45E8-9BDD-8780B46AA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2811624"/>
        <c:axId val="282812016"/>
        <c:axId val="282867480"/>
      </c:bar3DChart>
      <c:catAx>
        <c:axId val="28281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812016"/>
        <c:crosses val="autoZero"/>
        <c:auto val="1"/>
        <c:lblAlgn val="ctr"/>
        <c:lblOffset val="100"/>
        <c:noMultiLvlLbl val="0"/>
      </c:catAx>
      <c:valAx>
        <c:axId val="282812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811624"/>
        <c:crosses val="autoZero"/>
        <c:crossBetween val="between"/>
      </c:valAx>
      <c:serAx>
        <c:axId val="2828674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81201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150924126116033"/>
          <c:y val="0.89971341280881867"/>
          <c:w val="6.3034516082979164E-2"/>
          <c:h val="4.717330821109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8548042501155"/>
          <c:y val="0.10326879904204993"/>
          <c:w val="0.68087871290466473"/>
          <c:h val="0.86498557164796708"/>
        </c:manualLayout>
      </c:layout>
      <c:radarChart>
        <c:radarStyle val="marker"/>
        <c:varyColors val="0"/>
        <c:ser>
          <c:idx val="0"/>
          <c:order val="0"/>
          <c:tx>
            <c:strRef>
              <c:f>'5 GEL'!$H$19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096929178304886E-3"/>
                  <c:y val="0.13387208794432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38-4C89-B30E-3A7EED6CC8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742317733647393"/>
                  <c:y val="-7.164984988569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538-4C89-B30E-3A7EED6CC8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583925212406709"/>
                  <c:y val="-6.7878805154869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38-4C89-B30E-3A7EED6CC8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GEL'!$H$20:$H$22</c:f>
              <c:numCache>
                <c:formatCode>0%</c:formatCode>
                <c:ptCount val="3"/>
                <c:pt idx="0">
                  <c:v>0.77398039215686276</c:v>
                </c:pt>
                <c:pt idx="1">
                  <c:v>0.78215000000000001</c:v>
                </c:pt>
                <c:pt idx="2">
                  <c:v>0.74915942028985505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38-4C89-B30E-3A7EED6CC8FE}"/>
            </c:ext>
          </c:extLst>
        </c:ser>
        <c:ser>
          <c:idx val="1"/>
          <c:order val="1"/>
          <c:tx>
            <c:strRef>
              <c:f>'5 GEL'!$W$19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799054730854202E-2"/>
                  <c:y val="6.4107760424043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38-4C89-B30E-3A7EED6CC8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193858356609764E-2"/>
                  <c:y val="5.6565670962391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538-4C89-B30E-3A7EED6CC8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122937110101235E-2"/>
                  <c:y val="1.8855223654129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38-4C89-B30E-3A7EED6CC8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GEL'!$W$20:$W$22</c:f>
              <c:numCache>
                <c:formatCode>0%</c:formatCode>
                <c:ptCount val="3"/>
                <c:pt idx="0">
                  <c:v>0.85976470588235288</c:v>
                </c:pt>
                <c:pt idx="1">
                  <c:v>0.98609999999999998</c:v>
                </c:pt>
                <c:pt idx="2">
                  <c:v>0.77591304347826096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38-4C89-B30E-3A7EED6CC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062192"/>
        <c:axId val="283062584"/>
      </c:radarChart>
      <c:catAx>
        <c:axId val="28306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3062584"/>
        <c:crosses val="autoZero"/>
        <c:auto val="1"/>
        <c:lblAlgn val="ctr"/>
        <c:lblOffset val="100"/>
        <c:noMultiLvlLbl val="0"/>
      </c:catAx>
      <c:valAx>
        <c:axId val="283062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306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682339106004768"/>
          <c:y val="0.37855473223394059"/>
          <c:w val="0.24456868064731471"/>
          <c:h val="3.6713539181819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'5 GEL'!$V$24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328993296669385E-17"/>
                  <c:y val="0.1216862067247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153-4E1A-A854-DB242F4D95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35467957585669E-3"/>
                  <c:y val="0.13906995054256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53-4E1A-A854-DB242F4D95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177339787927937E-3"/>
                  <c:y val="0.11473270919761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53-4E1A-A854-DB242F4D95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GEL'!$V$25:$V$27</c:f>
              <c:numCache>
                <c:formatCode>0%</c:formatCode>
                <c:ptCount val="3"/>
                <c:pt idx="0">
                  <c:v>0.79158823529411759</c:v>
                </c:pt>
                <c:pt idx="1">
                  <c:v>0.98904999999999998</c:v>
                </c:pt>
                <c:pt idx="2">
                  <c:v>0.62339130434782608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53-4E1A-A854-DB242F4D95E7}"/>
            </c:ext>
          </c:extLst>
        </c:ser>
        <c:ser>
          <c:idx val="1"/>
          <c:order val="1"/>
          <c:tx>
            <c:strRef>
              <c:f>'5 GEL'!$W$24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028078607668113E-2"/>
                  <c:y val="-0.11820945796117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4D-4DFE-85C1-D6904364989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10344628875316E-2"/>
                  <c:y val="-9.3872216616231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4D-4DFE-85C1-D6904364989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701477639478877E-2"/>
                  <c:y val="-9.734896537979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4D-4DFE-85C1-D6904364989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GEL'!$W$25:$W$27</c:f>
              <c:numCache>
                <c:formatCode>0%</c:formatCode>
                <c:ptCount val="3"/>
                <c:pt idx="0">
                  <c:v>0.85976470588235288</c:v>
                </c:pt>
                <c:pt idx="1">
                  <c:v>0.98609999999999998</c:v>
                </c:pt>
                <c:pt idx="2">
                  <c:v>0.77591304347826096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53-4E1A-A854-DB242F4D9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3063368"/>
        <c:axId val="283425344"/>
        <c:axId val="283508280"/>
      </c:bar3DChart>
      <c:catAx>
        <c:axId val="28306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3425344"/>
        <c:crosses val="autoZero"/>
        <c:auto val="1"/>
        <c:lblAlgn val="ctr"/>
        <c:lblOffset val="100"/>
        <c:noMultiLvlLbl val="0"/>
      </c:catAx>
      <c:valAx>
        <c:axId val="283425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3063368"/>
        <c:crosses val="autoZero"/>
        <c:crossBetween val="between"/>
      </c:valAx>
      <c:serAx>
        <c:axId val="2835082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342534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6414216291175"/>
          <c:y val="0.18039506690976298"/>
          <c:w val="0.44502906602275866"/>
          <c:h val="0.64966260002503962"/>
        </c:manualLayout>
      </c:layout>
      <c:radarChart>
        <c:radarStyle val="marker"/>
        <c:varyColors val="0"/>
        <c:ser>
          <c:idx val="0"/>
          <c:order val="0"/>
          <c:tx>
            <c:strRef>
              <c:f>'5 GEL'!$H$3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226600619623883E-2"/>
                  <c:y val="8.4547074001598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289124077853802E-2"/>
                  <c:y val="5.4706930236328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656308645575049E-3"/>
                  <c:y val="5.4706930236328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656308645575049E-3"/>
                  <c:y val="1.6577857647371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4250093832920078E-2"/>
                  <c:y val="-1.657785764737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238347226271935E-2"/>
                  <c:y val="-5.63647160010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808639200320664E-2"/>
                  <c:y val="-8.28892882368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378931174369395E-2"/>
                  <c:y val="-0.10112493164897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164077161393762E-3"/>
                  <c:y val="-1.3262286117897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3164077161393714E-2"/>
                  <c:y val="-4.9733572942116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5035239819944394E-2"/>
                  <c:y val="-2.652457223579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2933686116780703E-2"/>
                  <c:y val="-1.6577857647371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7.2402424387665698E-2"/>
                  <c:y val="3.315571529474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6351647536083769E-2"/>
                  <c:y val="3.31557152947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3.9492231484180322E-3"/>
                  <c:y val="8.786264553107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GEL'!$H$4:$H$18</c:f>
              <c:numCache>
                <c:formatCode>0%</c:formatCode>
                <c:ptCount val="15"/>
                <c:pt idx="0">
                  <c:v>0.92672222222222211</c:v>
                </c:pt>
                <c:pt idx="1">
                  <c:v>0.73299999999999998</c:v>
                </c:pt>
                <c:pt idx="2">
                  <c:v>0.85333333333333339</c:v>
                </c:pt>
                <c:pt idx="3">
                  <c:v>0.58693333333333342</c:v>
                </c:pt>
                <c:pt idx="4">
                  <c:v>0.8701169590643274</c:v>
                </c:pt>
                <c:pt idx="5">
                  <c:v>0.77713178294573637</c:v>
                </c:pt>
                <c:pt idx="6">
                  <c:v>0.73666666666666669</c:v>
                </c:pt>
                <c:pt idx="7">
                  <c:v>0.87146666666666661</c:v>
                </c:pt>
                <c:pt idx="8">
                  <c:v>0.69906666666666661</c:v>
                </c:pt>
                <c:pt idx="9">
                  <c:v>0.81014814814814817</c:v>
                </c:pt>
                <c:pt idx="10">
                  <c:v>0.72442424242424241</c:v>
                </c:pt>
                <c:pt idx="11">
                  <c:v>0.80555555555555547</c:v>
                </c:pt>
                <c:pt idx="12">
                  <c:v>0.72916666666666663</c:v>
                </c:pt>
                <c:pt idx="13">
                  <c:v>0.96666666666666667</c:v>
                </c:pt>
                <c:pt idx="14">
                  <c:v>0.51333333333333331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0B-4344-8C06-36CBDEFA56D6}"/>
            </c:ext>
          </c:extLst>
        </c:ser>
        <c:ser>
          <c:idx val="1"/>
          <c:order val="1"/>
          <c:tx>
            <c:strRef>
              <c:f>'5 GEL'!$W$3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4952423896926871E-2"/>
                  <c:y val="5.715347251050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28154322787524E-3"/>
                  <c:y val="8.288928823686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82038580696882E-2"/>
                  <c:y val="3.481350105948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351647536083825E-2"/>
                  <c:y val="-1.4920071882635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38568373236737E-2"/>
                  <c:y val="3.6671750602291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1604500353160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164077161393762E-3"/>
                  <c:y val="4.9733572942116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131968898250453E-2"/>
                  <c:y val="-1.053501621908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3677513035932048E-2"/>
                  <c:y val="-9.0215611923206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1339900929435675E-2"/>
                  <c:y val="-3.3155715294744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698806977697281E-2"/>
                  <c:y val="2.321562560877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5820563214302706E-3"/>
                  <c:y val="3.4332194051913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7927733257624831E-2"/>
                  <c:y val="-4.58431096452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1.160450035316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3164077161393281E-3"/>
                  <c:y val="1.160450035316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00B-4344-8C06-36CBDEFA56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GEL'!$W$4:$W$18</c:f>
              <c:numCache>
                <c:formatCode>0%</c:formatCode>
                <c:ptCount val="15"/>
                <c:pt idx="0">
                  <c:v>0.98066666666666669</c:v>
                </c:pt>
                <c:pt idx="1">
                  <c:v>0.95566666666666678</c:v>
                </c:pt>
                <c:pt idx="2">
                  <c:v>0.78666666666666674</c:v>
                </c:pt>
                <c:pt idx="3">
                  <c:v>0.54280000000000006</c:v>
                </c:pt>
                <c:pt idx="4">
                  <c:v>0.95122807017543853</c:v>
                </c:pt>
                <c:pt idx="5">
                  <c:v>1</c:v>
                </c:pt>
                <c:pt idx="6">
                  <c:v>0.78</c:v>
                </c:pt>
                <c:pt idx="7">
                  <c:v>0.95660000000000001</c:v>
                </c:pt>
                <c:pt idx="8">
                  <c:v>0.62960000000000005</c:v>
                </c:pt>
                <c:pt idx="9">
                  <c:v>0.87755555555555564</c:v>
                </c:pt>
                <c:pt idx="10">
                  <c:v>0.94327272727272737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0B-4344-8C06-36CBDEFA5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426128"/>
        <c:axId val="283426520"/>
      </c:radarChart>
      <c:catAx>
        <c:axId val="283426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3426520"/>
        <c:crosses val="autoZero"/>
        <c:auto val="1"/>
        <c:lblAlgn val="ctr"/>
        <c:lblOffset val="100"/>
        <c:noMultiLvlLbl val="0"/>
      </c:catAx>
      <c:valAx>
        <c:axId val="283426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342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8843659169811087"/>
          <c:y val="0.19908349248729346"/>
          <c:w val="0.15241669134499242"/>
          <c:h val="2.7975330581408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83986064984085"/>
          <c:y val="4.5298104027682314E-2"/>
          <c:w val="0.447731617900681"/>
          <c:h val="0.8996227806094762"/>
        </c:manualLayout>
      </c:layout>
      <c:radarChart>
        <c:radarStyle val="marker"/>
        <c:varyColors val="0"/>
        <c:ser>
          <c:idx val="1"/>
          <c:order val="0"/>
          <c:tx>
            <c:strRef>
              <c:f>'4T General '!$C$87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343105815384489E-3"/>
                  <c:y val="0.15146664122345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20-46B0-BB38-1F609DB446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334510630630277E-2"/>
                  <c:y val="4.1662745098039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20-46B0-BB38-1F609DB446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037086796949316E-3"/>
                  <c:y val="-0.17983784353521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20-46B0-BB38-1F609DB446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968742707534338E-2"/>
                  <c:y val="-0.10980392156862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20-46B0-BB38-1F609DB446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'!$A$88:$B$92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</c:strCache>
            </c:strRef>
          </c:cat>
          <c:val>
            <c:numRef>
              <c:f>'4T General '!$C$88:$C$92</c:f>
              <c:numCache>
                <c:formatCode>0.0%</c:formatCode>
                <c:ptCount val="4"/>
                <c:pt idx="0">
                  <c:v>0.76842993748223931</c:v>
                </c:pt>
                <c:pt idx="1">
                  <c:v>0.82562666666666673</c:v>
                </c:pt>
                <c:pt idx="2">
                  <c:v>0.74683333333333346</c:v>
                </c:pt>
                <c:pt idx="3">
                  <c:v>0.7635805555555556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20-46B0-BB38-1F609DB446B0}"/>
            </c:ext>
          </c:extLst>
        </c:ser>
        <c:ser>
          <c:idx val="2"/>
          <c:order val="1"/>
          <c:tx>
            <c:strRef>
              <c:f>'4T General '!$D$87</c:f>
              <c:strCache>
                <c:ptCount val="1"/>
                <c:pt idx="0">
                  <c:v>CRC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7349888189286376E-2"/>
                  <c:y val="5.1374792596186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908077538458792E-3"/>
                  <c:y val="-5.119999139947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20-46B0-BB38-1F609DB446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748399803052609E-2"/>
                  <c:y val="-6.6957787481804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420-46B0-BB38-1F609DB446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043786249334739E-2"/>
                  <c:y val="7.784135077499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20-46B0-BB38-1F609DB446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05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'!$A$88:$B$92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</c:strCache>
            </c:strRef>
          </c:cat>
          <c:val>
            <c:numRef>
              <c:f>'4T General '!$D$88:$D$92</c:f>
              <c:numCache>
                <c:formatCode>0.00%</c:formatCode>
                <c:ptCount val="4"/>
                <c:pt idx="0">
                  <c:v>0.86331666666666673</c:v>
                </c:pt>
                <c:pt idx="1">
                  <c:v>0.89969999999999994</c:v>
                </c:pt>
                <c:pt idx="2">
                  <c:v>0.77529999999999999</c:v>
                </c:pt>
                <c:pt idx="3">
                  <c:v>0.94652999999999998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20-46B0-BB38-1F609DB44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731608"/>
        <c:axId val="385730432"/>
      </c:radarChart>
      <c:catAx>
        <c:axId val="38573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5730432"/>
        <c:crosses val="autoZero"/>
        <c:auto val="1"/>
        <c:lblAlgn val="ctr"/>
        <c:lblOffset val="100"/>
        <c:noMultiLvlLbl val="0"/>
      </c:catAx>
      <c:valAx>
        <c:axId val="38573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8573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595820378731028"/>
          <c:y val="0.12478639801271733"/>
          <c:w val="0.210393065465909"/>
          <c:h val="8.8814887016838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'Comparación datos generales'!$E$28</c:f>
              <c:strCache>
                <c:ptCount val="1"/>
                <c:pt idx="0">
                  <c:v>3T 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555202579247985E-17"/>
                  <c:y val="0.13319063407656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21-4E9B-98A5-9E6A63EB66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4317993163230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21-4E9B-98A5-9E6A63EB66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11040515849597E-17"/>
                  <c:y val="0.14650969748421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21-4E9B-98A5-9E6A63EB66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5649899503995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21-4E9B-98A5-9E6A63EB66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generales'!$A$29:$A$32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generales'!$E$29:$E$32</c:f>
              <c:numCache>
                <c:formatCode>0%</c:formatCode>
                <c:ptCount val="4"/>
                <c:pt idx="0">
                  <c:v>0.8534166666666666</c:v>
                </c:pt>
                <c:pt idx="1">
                  <c:v>0.87248000000000003</c:v>
                </c:pt>
                <c:pt idx="2">
                  <c:v>0.75700000000000001</c:v>
                </c:pt>
                <c:pt idx="3">
                  <c:v>0.89453333333333329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21-4E9B-98A5-9E6A63EB669D}"/>
            </c:ext>
          </c:extLst>
        </c:ser>
        <c:ser>
          <c:idx val="1"/>
          <c:order val="1"/>
          <c:tx>
            <c:strRef>
              <c:f>'Comparación datos generales'!$F$28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02"/>
                  <c:y val="-3.6627424371054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21-4E9B-98A5-9E6A63EB66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"/>
                  <c:y val="-3.6627424371054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C21-4E9B-98A5-9E6A63EB66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666666666666669E-2"/>
                  <c:y val="-4.994648777871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C21-4E9B-98A5-9E6A63EB66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3"/>
                  <c:y val="-4.328695607488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C21-4E9B-98A5-9E6A63EB66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generales'!$A$29:$A$32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generales'!$F$29:$F$32</c:f>
              <c:numCache>
                <c:formatCode>0%</c:formatCode>
                <c:ptCount val="4"/>
                <c:pt idx="0">
                  <c:v>0.86331666666666673</c:v>
                </c:pt>
                <c:pt idx="1">
                  <c:v>0.89969999999999994</c:v>
                </c:pt>
                <c:pt idx="2">
                  <c:v>0.77529999999999999</c:v>
                </c:pt>
                <c:pt idx="3">
                  <c:v>0.94652999999999998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21-4E9B-98A5-9E6A63EB6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0634560"/>
        <c:axId val="328200168"/>
        <c:axId val="381780336"/>
      </c:bar3DChart>
      <c:catAx>
        <c:axId val="44063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00168"/>
        <c:crosses val="autoZero"/>
        <c:auto val="1"/>
        <c:lblAlgn val="ctr"/>
        <c:lblOffset val="100"/>
        <c:noMultiLvlLbl val="0"/>
      </c:catAx>
      <c:valAx>
        <c:axId val="328200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0634560"/>
        <c:crosses val="autoZero"/>
        <c:crossBetween val="between"/>
      </c:valAx>
      <c:serAx>
        <c:axId val="3817803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0016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'Comparación datos generales'!$E$36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generales'!$A$37:$A$40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generales'!$E$37:$E$40</c:f>
              <c:numCache>
                <c:formatCode>0%</c:formatCode>
                <c:ptCount val="4"/>
                <c:pt idx="0">
                  <c:v>0.86331666666666673</c:v>
                </c:pt>
                <c:pt idx="1">
                  <c:v>0.89969999999999994</c:v>
                </c:pt>
                <c:pt idx="2">
                  <c:v>0.77529999999999999</c:v>
                </c:pt>
                <c:pt idx="3">
                  <c:v>0.94652999999999998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14-4725-975A-6CCE41A08510}"/>
            </c:ext>
          </c:extLst>
        </c:ser>
        <c:ser>
          <c:idx val="1"/>
          <c:order val="1"/>
          <c:tx>
            <c:strRef>
              <c:f>'Comparación datos generales'!$F$36</c:f>
              <c:strCache>
                <c:ptCount val="1"/>
                <c:pt idx="0">
                  <c:v>Óptimo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generales'!$A$37:$A$40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generales'!$F$37:$F$40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14-4725-975A-6CCE41A08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806176"/>
        <c:axId val="437807744"/>
        <c:axId val="0"/>
      </c:bar3DChart>
      <c:catAx>
        <c:axId val="4378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7807744"/>
        <c:crosses val="autoZero"/>
        <c:auto val="1"/>
        <c:lblAlgn val="ctr"/>
        <c:lblOffset val="100"/>
        <c:noMultiLvlLbl val="0"/>
      </c:catAx>
      <c:valAx>
        <c:axId val="43780774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3780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'1 TPSC'!$B$54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892932682116556E-17"/>
                  <c:y val="0.18200482882268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9E5-473D-9673-D5C51AFC8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635824759186822E-2"/>
                  <c:y val="5.7475209101900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9E5-473D-9673-D5C51AFC8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822065918385443E-2"/>
                  <c:y val="-0.1341088212377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9E5-473D-9673-D5C51AFC8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465008040836769E-2"/>
                  <c:y val="-0.11814348537612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9E5-473D-9673-D5C51AFC8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9715305469416645E-2"/>
                  <c:y val="2.873760455095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9E5-473D-9673-D5C51AFC8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TPSC'!$A$46:$A$50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TPSC'!$B$55:$B$59</c:f>
              <c:numCache>
                <c:formatCode>0%</c:formatCode>
                <c:ptCount val="5"/>
                <c:pt idx="0">
                  <c:v>0.91323333333333334</c:v>
                </c:pt>
                <c:pt idx="1">
                  <c:v>0.82523333333333337</c:v>
                </c:pt>
                <c:pt idx="2">
                  <c:v>0.81846666666666656</c:v>
                </c:pt>
                <c:pt idx="3">
                  <c:v>0.7284166666666666</c:v>
                </c:pt>
                <c:pt idx="4">
                  <c:v>0.84278333333333333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9E5-473D-9673-D5C51AFC815A}"/>
            </c:ext>
          </c:extLst>
        </c:ser>
        <c:ser>
          <c:idx val="1"/>
          <c:order val="1"/>
          <c:tx>
            <c:strRef>
              <c:f>'1 TPSC'!$D$54</c:f>
              <c:strCache>
                <c:ptCount val="1"/>
                <c:pt idx="0">
                  <c:v>CRC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2808038519234869E-2"/>
                  <c:y val="0.11272698810269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9E5-473D-9673-D5C51AFC8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839859326547021E-2"/>
                  <c:y val="-6.3861343446556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9E5-473D-9673-D5C51AFC8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214710612256962E-2"/>
                  <c:y val="-9.57920151698358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9E5-473D-9673-D5C51AFC8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036776530643012E-3"/>
                  <c:y val="-3.831680606793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9E5-473D-9673-D5C51AFC8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TPSC'!$A$46:$A$50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TPSC'!$D$55:$D$59</c:f>
              <c:numCache>
                <c:formatCode>0%</c:formatCode>
                <c:ptCount val="5"/>
                <c:pt idx="0">
                  <c:v>1</c:v>
                </c:pt>
                <c:pt idx="1">
                  <c:v>0.93169999999999997</c:v>
                </c:pt>
                <c:pt idx="2">
                  <c:v>0.86729999999999996</c:v>
                </c:pt>
                <c:pt idx="3">
                  <c:v>0.80700000000000005</c:v>
                </c:pt>
                <c:pt idx="4">
                  <c:v>0.89249999999999996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9E5-473D-9673-D5C51AFC8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578800"/>
        <c:axId val="386759464"/>
      </c:radarChart>
      <c:catAx>
        <c:axId val="47957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6759464"/>
        <c:crosses val="autoZero"/>
        <c:auto val="1"/>
        <c:lblAlgn val="ctr"/>
        <c:lblOffset val="100"/>
        <c:noMultiLvlLbl val="0"/>
      </c:catAx>
      <c:valAx>
        <c:axId val="386759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957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13547888159008"/>
          <c:y val="0.14688108992707991"/>
          <c:w val="0.18144228734804596"/>
          <c:h val="5.3883385666950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'Comparación datos generales'!$E$2</c:f>
              <c:strCache>
                <c:ptCount val="1"/>
                <c:pt idx="0">
                  <c:v>3T 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816817453049299E-3"/>
                  <c:y val="0.13872563950081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8F-4D0E-A87F-BAFFB1988D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4840417248923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8F-4D0E-A87F-BAFFB1988D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816817453049915E-3"/>
                  <c:y val="0.14517799482643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C8F-4D0E-A87F-BAFFB1988D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4840417248923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8F-4D0E-A87F-BAFFB1988D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generales'!$A$3:$A$6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generales'!$E$3:$E$6</c:f>
              <c:numCache>
                <c:formatCode>0%</c:formatCode>
                <c:ptCount val="4"/>
                <c:pt idx="0">
                  <c:v>0.80720000000000003</c:v>
                </c:pt>
                <c:pt idx="1">
                  <c:v>0.83835999999999999</c:v>
                </c:pt>
                <c:pt idx="2">
                  <c:v>0.86809999999999998</c:v>
                </c:pt>
                <c:pt idx="3">
                  <c:v>0.91472833333333325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8F-4D0E-A87F-BAFFB1988D7C}"/>
            </c:ext>
          </c:extLst>
        </c:ser>
        <c:ser>
          <c:idx val="1"/>
          <c:order val="1"/>
          <c:tx>
            <c:strRef>
              <c:f>'Comparación datos generales'!$F$2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830475840969267E-17"/>
                  <c:y val="-4.5166487279333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09009047182958E-2"/>
                  <c:y val="-3.87141319537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C8F-4D0E-A87F-BAFFB1988D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225226179573949E-2"/>
                  <c:y val="-2.580942130247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C8F-4D0E-A87F-BAFFB1988D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315316651403528E-2"/>
                  <c:y val="-3.87141319537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C8F-4D0E-A87F-BAFFB1988D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generales'!$A$3:$A$6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generales'!$F$3:$F$6</c:f>
              <c:numCache>
                <c:formatCode>0%</c:formatCode>
                <c:ptCount val="4"/>
                <c:pt idx="0">
                  <c:v>0.82301666666666662</c:v>
                </c:pt>
                <c:pt idx="1">
                  <c:v>0.87325999999999993</c:v>
                </c:pt>
                <c:pt idx="2">
                  <c:v>0.91589999999999994</c:v>
                </c:pt>
                <c:pt idx="3">
                  <c:v>0.90751666666666653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C8F-4D0E-A87F-BAFFB1988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8345648"/>
        <c:axId val="278346040"/>
        <c:axId val="280427136"/>
      </c:bar3DChart>
      <c:catAx>
        <c:axId val="27834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346040"/>
        <c:crosses val="autoZero"/>
        <c:auto val="1"/>
        <c:lblAlgn val="ctr"/>
        <c:lblOffset val="100"/>
        <c:noMultiLvlLbl val="0"/>
      </c:catAx>
      <c:valAx>
        <c:axId val="27834604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78345648"/>
        <c:crosses val="autoZero"/>
        <c:crossBetween val="between"/>
      </c:valAx>
      <c:serAx>
        <c:axId val="280427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34604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444120589898637E-2"/>
          <c:y val="0.11300624186682545"/>
          <c:w val="0.89255303722393819"/>
          <c:h val="0.706574031187277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'1 TPSC'!$S$4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985224919842888E-17"/>
                  <c:y val="0.13961601747508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FE-4CB2-AE52-23C2B0CD71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118201314663625E-3"/>
                  <c:y val="0.13263521660133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FE-4CB2-AE52-23C2B0CD71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529550328666075E-3"/>
                  <c:y val="0.13612561703821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FE-4CB2-AE52-23C2B0CD71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58817993587431E-16"/>
                  <c:y val="0.11169281398007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FE-4CB2-AE52-23C2B0CD71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12914481616445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FE-4CB2-AE52-23C2B0CD71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TPSC'!$S$5:$S$9</c:f>
              <c:numCache>
                <c:formatCode>0%</c:formatCode>
                <c:ptCount val="5"/>
                <c:pt idx="0">
                  <c:v>1</c:v>
                </c:pt>
                <c:pt idx="1">
                  <c:v>0.92730000000000001</c:v>
                </c:pt>
                <c:pt idx="2">
                  <c:v>0.82499999999999996</c:v>
                </c:pt>
                <c:pt idx="3">
                  <c:v>0.74050000000000005</c:v>
                </c:pt>
                <c:pt idx="4">
                  <c:v>0.86960000000000004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FE-4CB2-AE52-23C2B0CD7169}"/>
            </c:ext>
          </c:extLst>
        </c:ser>
        <c:ser>
          <c:idx val="1"/>
          <c:order val="1"/>
          <c:tx>
            <c:strRef>
              <c:f>'1 TPSC'!$T$4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206145624465543E-2"/>
                  <c:y val="-4.537520567940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FE-4CB2-AE52-23C2B0CD71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088415427265898E-2"/>
                  <c:y val="-4.1884805242526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FE-4CB2-AE52-23C2B0CD71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206145624465612E-2"/>
                  <c:y val="-3.14136039318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9FE-4CB2-AE52-23C2B0CD71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94325492999112E-2"/>
                  <c:y val="-4.537520567940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9FE-4CB2-AE52-23C2B0CD71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941370460132368E-2"/>
                  <c:y val="-3.4904004368772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9FE-4CB2-AE52-23C2B0CD71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TPSC'!$T$5:$T$9</c:f>
              <c:numCache>
                <c:formatCode>0%</c:formatCode>
                <c:ptCount val="5"/>
                <c:pt idx="0">
                  <c:v>1</c:v>
                </c:pt>
                <c:pt idx="1">
                  <c:v>0.93169999999999997</c:v>
                </c:pt>
                <c:pt idx="2">
                  <c:v>0.86729999999999996</c:v>
                </c:pt>
                <c:pt idx="3">
                  <c:v>0.80700000000000005</c:v>
                </c:pt>
                <c:pt idx="4">
                  <c:v>0.89249999999999996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9FE-4CB2-AE52-23C2B0CD71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8119720"/>
        <c:axId val="478120112"/>
        <c:axId val="431276680"/>
      </c:bar3DChart>
      <c:catAx>
        <c:axId val="47811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8120112"/>
        <c:crosses val="autoZero"/>
        <c:auto val="1"/>
        <c:lblAlgn val="ctr"/>
        <c:lblOffset val="100"/>
        <c:noMultiLvlLbl val="0"/>
      </c:catAx>
      <c:valAx>
        <c:axId val="478120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8119720"/>
        <c:crosses val="autoZero"/>
        <c:crossBetween val="between"/>
      </c:valAx>
      <c:serAx>
        <c:axId val="431276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47812011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79782855611039"/>
          <c:y val="0.11038945159960485"/>
          <c:w val="0.45522526914064176"/>
          <c:h val="0.82171117196874688"/>
        </c:manualLayout>
      </c:layout>
      <c:radarChart>
        <c:radarStyle val="marker"/>
        <c:varyColors val="0"/>
        <c:ser>
          <c:idx val="0"/>
          <c:order val="0"/>
          <c:tx>
            <c:strRef>
              <c:f>'3 GTH'!$B$59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5677001497868852E-3"/>
                  <c:y val="0.15256081944513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515502246804943E-2"/>
                  <c:y val="5.424384691382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85753523063529E-2"/>
                  <c:y val="-8.1365770370740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793367315743653E-2"/>
                  <c:y val="-0.13560961728456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5470368813613622E-2"/>
                  <c:y val="2.712192345691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GTH'!$A$60:$A$65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GTH'!$B$60:$B$65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0.79999999999999993</c:v>
                </c:pt>
                <c:pt idx="3">
                  <c:v>0.72270833333333329</c:v>
                </c:pt>
                <c:pt idx="4">
                  <c:v>0.48666666666666664</c:v>
                </c:pt>
                <c:pt idx="5">
                  <c:v>0.83499999999999996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EB-4B5E-95AC-71651802795E}"/>
            </c:ext>
          </c:extLst>
        </c:ser>
        <c:ser>
          <c:idx val="1"/>
          <c:order val="1"/>
          <c:tx>
            <c:strRef>
              <c:f>'3 GTH'!$D$59</c:f>
              <c:strCache>
                <c:ptCount val="1"/>
                <c:pt idx="0">
                  <c:v>CRC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7199568214465519E-2"/>
                  <c:y val="8.1365770370740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361067465530649E-2"/>
                  <c:y val="-4.068288518537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793367315743653E-2"/>
                  <c:y val="2.034144259268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019034481700309E-2"/>
                  <c:y val="-9.492673209919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902668663826622E-3"/>
                  <c:y val="-3.3902404321142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703100449360989E-2"/>
                  <c:y val="0.11526817469188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8EB-4B5E-95AC-7165180279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GTH'!$A$60:$A$65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GTH'!$D$60:$D$65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0.99291666666666667</c:v>
                </c:pt>
                <c:pt idx="4">
                  <c:v>0</c:v>
                </c:pt>
                <c:pt idx="5">
                  <c:v>0.89999999999999991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8EB-4B5E-95AC-716518027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437216"/>
        <c:axId val="394437608"/>
      </c:radarChart>
      <c:catAx>
        <c:axId val="3944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4437608"/>
        <c:crosses val="autoZero"/>
        <c:auto val="1"/>
        <c:lblAlgn val="ctr"/>
        <c:lblOffset val="100"/>
        <c:noMultiLvlLbl val="0"/>
      </c:catAx>
      <c:valAx>
        <c:axId val="394437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443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784349165069969"/>
          <c:y val="5.0853606481712589E-2"/>
          <c:w val="0.16634676780665753"/>
          <c:h val="5.7210707714024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'3 GTH'!$AE$3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0747496753292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268634127885259E-3"/>
                  <c:y val="0.10747496753292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491854854479878E-17"/>
                  <c:y val="9.645189393980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9.0940357143244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47748770336739E-2"/>
                  <c:y val="-5.7871136363883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5402951191827468E-3"/>
                  <c:y val="0.10471919913464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GTH'!$AE$4:$AE$9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0.91666666666666674</c:v>
                </c:pt>
                <c:pt idx="4">
                  <c:v>0</c:v>
                </c:pt>
                <c:pt idx="5">
                  <c:v>0.89999999999999991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65D-44D1-9E2E-03872FC83D64}"/>
            </c:ext>
          </c:extLst>
        </c:ser>
        <c:ser>
          <c:idx val="1"/>
          <c:order val="1"/>
          <c:tx>
            <c:strRef>
              <c:f>'3 GTH'!$AF$3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01475595913734E-2"/>
                  <c:y val="-2.2046147186241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241770715096481E-2"/>
                  <c:y val="-2.480191558452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241770715096425E-2"/>
                  <c:y val="-2.2046147186241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674612183125235E-2"/>
                  <c:y val="-2.75576839828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47748770336739E-2"/>
                  <c:y val="-2.4801915584521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241770715096481E-2"/>
                  <c:y val="-3.582498917764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65D-44D1-9E2E-03872FC83D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GTH'!$AF$4:$AF$9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0.99291666666666667</c:v>
                </c:pt>
                <c:pt idx="4">
                  <c:v>0</c:v>
                </c:pt>
                <c:pt idx="5">
                  <c:v>0.89999999999999991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65D-44D1-9E2E-03872FC83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589576"/>
        <c:axId val="388589184"/>
        <c:axId val="431263536"/>
      </c:bar3DChart>
      <c:catAx>
        <c:axId val="38858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8589184"/>
        <c:crosses val="autoZero"/>
        <c:auto val="1"/>
        <c:lblAlgn val="ctr"/>
        <c:lblOffset val="100"/>
        <c:noMultiLvlLbl val="0"/>
      </c:catAx>
      <c:valAx>
        <c:axId val="388589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8589576"/>
        <c:crosses val="autoZero"/>
        <c:crossBetween val="between"/>
      </c:valAx>
      <c:serAx>
        <c:axId val="431263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858918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731303308993305"/>
          <c:y val="0.80468458928743858"/>
          <c:w val="6.8400678065071607E-2"/>
          <c:h val="4.6503917205433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4315166902017"/>
          <c:y val="0.10907482071699756"/>
          <c:w val="0.45030194891330555"/>
          <c:h val="0.82268587533970072"/>
        </c:manualLayout>
      </c:layout>
      <c:radarChart>
        <c:radarStyle val="marker"/>
        <c:varyColors val="0"/>
        <c:ser>
          <c:idx val="0"/>
          <c:order val="0"/>
          <c:tx>
            <c:strRef>
              <c:f>'4 EA'!$B$59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070456116863289E-3"/>
                  <c:y val="0.14255765647399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105684175294099E-2"/>
                  <c:y val="5.4307678656761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105684175294099E-2"/>
                  <c:y val="-7.127882823699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697114958023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570002304732008E-2"/>
                  <c:y val="-6.449036840490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6034320434169916E-2"/>
                  <c:y val="6.449036840490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EA'!$B$60:$B$65</c:f>
              <c:numCache>
                <c:formatCode>0%</c:formatCode>
                <c:ptCount val="6"/>
                <c:pt idx="0">
                  <c:v>0.80353333333333332</c:v>
                </c:pt>
                <c:pt idx="1">
                  <c:v>0.66523333333333334</c:v>
                </c:pt>
                <c:pt idx="2">
                  <c:v>0.7199333333333332</c:v>
                </c:pt>
                <c:pt idx="3">
                  <c:v>0.87</c:v>
                </c:pt>
                <c:pt idx="4">
                  <c:v>0.70241666666666658</c:v>
                </c:pt>
                <c:pt idx="5">
                  <c:v>0.8203666666666668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73-4D71-A768-7272939FAB78}"/>
            </c:ext>
          </c:extLst>
        </c:ser>
        <c:ser>
          <c:idx val="1"/>
          <c:order val="1"/>
          <c:tx>
            <c:strRef>
              <c:f>'4 EA'!$D$49</c:f>
              <c:strCache>
                <c:ptCount val="1"/>
                <c:pt idx="0">
                  <c:v>CRC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5320683022928095E-2"/>
                  <c:y val="7.4673058153047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642273670117637E-2"/>
                  <c:y val="-3.3942299160475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785001152366004E-2"/>
                  <c:y val="3.054806924442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534774246300694E-2"/>
                  <c:y val="-6.449036840490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821136835058818E-2"/>
                  <c:y val="3.3942299160475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570909928993401E-2"/>
                  <c:y val="-4.7519218824666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173-4D71-A768-7272939FAB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EA'!$D$60:$D$65</c:f>
              <c:numCache>
                <c:formatCode>0%</c:formatCode>
                <c:ptCount val="6"/>
                <c:pt idx="0">
                  <c:v>0.97828000000000004</c:v>
                </c:pt>
                <c:pt idx="1">
                  <c:v>0.75070000000000003</c:v>
                </c:pt>
                <c:pt idx="2">
                  <c:v>0.96919999999999995</c:v>
                </c:pt>
                <c:pt idx="3">
                  <c:v>1</c:v>
                </c:pt>
                <c:pt idx="4">
                  <c:v>0.99839999999999995</c:v>
                </c:pt>
                <c:pt idx="5">
                  <c:v>0.98260000000000003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73-4D71-A768-7272939FA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492096"/>
        <c:axId val="330492488"/>
      </c:radarChart>
      <c:catAx>
        <c:axId val="33049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0492488"/>
        <c:crosses val="autoZero"/>
        <c:auto val="1"/>
        <c:lblAlgn val="ctr"/>
        <c:lblOffset val="100"/>
        <c:noMultiLvlLbl val="0"/>
      </c:catAx>
      <c:valAx>
        <c:axId val="330492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3049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'4 EA'!$T$4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9.705218440894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384718998693638E-3"/>
                  <c:y val="7.714404401736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6157299956464E-3"/>
                  <c:y val="9.207514931105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6157299956464E-3"/>
                  <c:y val="9.705218440894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92314599912928E-3"/>
                  <c:y val="9.9540701957895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7307864997824341E-3"/>
                  <c:y val="6.221293872368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EA'!$T$5:$T$10</c:f>
              <c:numCache>
                <c:formatCode>0%</c:formatCode>
                <c:ptCount val="6"/>
                <c:pt idx="0">
                  <c:v>0.9264</c:v>
                </c:pt>
                <c:pt idx="1">
                  <c:v>0.74629999999999996</c:v>
                </c:pt>
                <c:pt idx="2">
                  <c:v>0.71719999999999995</c:v>
                </c:pt>
                <c:pt idx="3">
                  <c:v>1</c:v>
                </c:pt>
                <c:pt idx="4">
                  <c:v>0.99470000000000003</c:v>
                </c:pt>
                <c:pt idx="5">
                  <c:v>0.98260000000000003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3F-4810-BFFC-3F6CA101A870}"/>
            </c:ext>
          </c:extLst>
        </c:ser>
        <c:ser>
          <c:idx val="1"/>
          <c:order val="1"/>
          <c:tx>
            <c:strRef>
              <c:f>'4 EA'!$U$4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5388759947757E-2"/>
                  <c:y val="-2.4885175489473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007730299521105E-2"/>
                  <c:y val="-5.225886852789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07730299521105E-2"/>
                  <c:y val="-2.7373693038421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100044899433921E-2"/>
                  <c:y val="-3.4839245685263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007730299520993E-2"/>
                  <c:y val="-2.488517548947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461572999564641E-2"/>
                  <c:y val="-3.4839245685263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73F-4810-BFFC-3F6CA101A8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EA'!$U$5:$U$10</c:f>
              <c:numCache>
                <c:formatCode>0%</c:formatCode>
                <c:ptCount val="6"/>
                <c:pt idx="0">
                  <c:v>0.97828000000000004</c:v>
                </c:pt>
                <c:pt idx="1">
                  <c:v>0.75070000000000003</c:v>
                </c:pt>
                <c:pt idx="2">
                  <c:v>0.96919999999999995</c:v>
                </c:pt>
                <c:pt idx="3">
                  <c:v>1</c:v>
                </c:pt>
                <c:pt idx="4">
                  <c:v>0.99839999999999995</c:v>
                </c:pt>
                <c:pt idx="5">
                  <c:v>0.98260000000000003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73F-4810-BFFC-3F6CA101A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9854592"/>
        <c:axId val="7065552"/>
        <c:axId val="323315064"/>
      </c:bar3DChart>
      <c:catAx>
        <c:axId val="4798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65552"/>
        <c:crosses val="autoZero"/>
        <c:auto val="1"/>
        <c:lblAlgn val="ctr"/>
        <c:lblOffset val="100"/>
        <c:noMultiLvlLbl val="0"/>
      </c:catAx>
      <c:valAx>
        <c:axId val="70655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9854592"/>
        <c:crosses val="autoZero"/>
        <c:crossBetween val="between"/>
      </c:valAx>
      <c:serAx>
        <c:axId val="323315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655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28548042501155"/>
          <c:y val="0.10326879904204993"/>
          <c:w val="0.68087871290466473"/>
          <c:h val="0.86498557164796708"/>
        </c:manualLayout>
      </c:layout>
      <c:radarChart>
        <c:radarStyle val="marker"/>
        <c:varyColors val="0"/>
        <c:ser>
          <c:idx val="0"/>
          <c:order val="0"/>
          <c:tx>
            <c:strRef>
              <c:f>'5 GEL'!$H$19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645393767457323E-3"/>
                  <c:y val="0.15461283396386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3A-426A-842F-23D7652EA3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48464589152441E-2"/>
                  <c:y val="-6.7878805154869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3A-426A-842F-23D7652EA3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418440566515185"/>
                  <c:y val="-6.410776042404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3A-426A-842F-23D7652EA3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GEL'!$H$20:$H$22</c:f>
              <c:numCache>
                <c:formatCode>0%</c:formatCode>
                <c:ptCount val="3"/>
                <c:pt idx="0">
                  <c:v>0.77398039215686276</c:v>
                </c:pt>
                <c:pt idx="1">
                  <c:v>0.78215000000000001</c:v>
                </c:pt>
                <c:pt idx="2">
                  <c:v>0.74915942028985505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3A-426A-842F-23D7652EA302}"/>
            </c:ext>
          </c:extLst>
        </c:ser>
        <c:ser>
          <c:idx val="1"/>
          <c:order val="1"/>
          <c:tx>
            <c:strRef>
              <c:f>'5 GEL'!$R$19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1371161472881106E-2"/>
                  <c:y val="5.468014859697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3A-426A-842F-23D7652EA3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539011897694523E-2"/>
                  <c:y val="1.3198656557891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3A-426A-842F-23D7652EA3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848704815524977E-2"/>
                  <c:y val="-1.8855223654130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3A-426A-842F-23D7652EA3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GEL'!$R$20:$R$22</c:f>
              <c:numCache>
                <c:formatCode>0%</c:formatCode>
                <c:ptCount val="3"/>
                <c:pt idx="0">
                  <c:v>0.90217647058823536</c:v>
                </c:pt>
                <c:pt idx="1">
                  <c:v>0.77579999999999993</c:v>
                </c:pt>
                <c:pt idx="2">
                  <c:v>0.91069565217391313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3A-426A-842F-23D7652EA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535504"/>
        <c:axId val="328537856"/>
      </c:radarChart>
      <c:catAx>
        <c:axId val="32853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537856"/>
        <c:crosses val="autoZero"/>
        <c:auto val="1"/>
        <c:lblAlgn val="ctr"/>
        <c:lblOffset val="100"/>
        <c:noMultiLvlLbl val="0"/>
      </c:catAx>
      <c:valAx>
        <c:axId val="328537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853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682339106004768"/>
          <c:y val="0.37855473223394059"/>
          <c:w val="0.24456868064731471"/>
          <c:h val="3.6713539181819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'5 GEL'!$Q$24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975112544026656E-17"/>
                  <c:y val="0.15418307115129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7F-4103-BC1D-0A7AE520CA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037037037037038E-3"/>
                  <c:y val="0.12614978548742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D7F-4103-BC1D-0A7AE520CA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518518518518519E-3"/>
                  <c:y val="0.14367058902734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7F-4103-BC1D-0A7AE520CA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GEL'!$Q$25:$Q$27</c:f>
              <c:numCache>
                <c:formatCode>0%</c:formatCode>
                <c:ptCount val="3"/>
                <c:pt idx="0">
                  <c:v>0.89617647058823524</c:v>
                </c:pt>
                <c:pt idx="1">
                  <c:v>0.75135000000000007</c:v>
                </c:pt>
                <c:pt idx="2">
                  <c:v>0.91056521739130436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7F-4103-BC1D-0A7AE520CA27}"/>
            </c:ext>
          </c:extLst>
        </c:ser>
        <c:ser>
          <c:idx val="1"/>
          <c:order val="1"/>
          <c:tx>
            <c:strRef>
              <c:f>'5 GEL'!$R$24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851851851851885E-2"/>
                  <c:y val="-5.256241061975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E8-489C-BF8A-9741AB76A9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703703703703635E-2"/>
                  <c:y val="-5.256241061975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E8-489C-BF8A-9741AB76A9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148148148148009E-2"/>
                  <c:y val="-5.9570732035726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E8-489C-BF8A-9741AB76A9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GEL'!$R$25:$R$27</c:f>
              <c:numCache>
                <c:formatCode>0%</c:formatCode>
                <c:ptCount val="3"/>
                <c:pt idx="0">
                  <c:v>0.90217647058823536</c:v>
                </c:pt>
                <c:pt idx="1">
                  <c:v>0.77579999999999993</c:v>
                </c:pt>
                <c:pt idx="2">
                  <c:v>0.91069565217391313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7F-4103-BC1D-0A7AE520C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8994528"/>
        <c:axId val="478994136"/>
        <c:axId val="431274984"/>
      </c:bar3DChart>
      <c:catAx>
        <c:axId val="47899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8994136"/>
        <c:crosses val="autoZero"/>
        <c:auto val="1"/>
        <c:lblAlgn val="ctr"/>
        <c:lblOffset val="100"/>
        <c:noMultiLvlLbl val="0"/>
      </c:catAx>
      <c:valAx>
        <c:axId val="478994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8994528"/>
        <c:crosses val="autoZero"/>
        <c:crossBetween val="between"/>
      </c:valAx>
      <c:serAx>
        <c:axId val="431274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899413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376606759485739"/>
          <c:y val="0.89531278497173084"/>
          <c:w val="6.9396800149146301E-2"/>
          <c:h val="5.91331258244779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'5 GEL'!$H$3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0538020940997558E-2"/>
                  <c:y val="0.12885152166986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758789264370424E-2"/>
                  <c:y val="9.7105494591779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345052352493895E-3"/>
                  <c:y val="6.5359467513697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855273558622254E-2"/>
                  <c:y val="3.7348267150684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621420145605073E-2"/>
                  <c:y val="-1.307189350273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662304970118592E-2"/>
                  <c:y val="3.7348267150684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324609940237184E-2"/>
                  <c:y val="-6.722688087123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0277997348692E-2"/>
                  <c:y val="-0.12698410831232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807031411496336E-2"/>
                  <c:y val="-9.897290794931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4007357322612436E-2"/>
                  <c:y val="-8.403360108904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1131641351733527E-2"/>
                  <c:y val="-5.7889814083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8255925380854555E-2"/>
                  <c:y val="-1.493930686027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981438873410882E-2"/>
                  <c:y val="1.307189350273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6.059362041073596E-2"/>
                  <c:y val="9.5238081234245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6.5862630881235226E-3"/>
                  <c:y val="1.493930686027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GEL'!$H$4:$H$18</c:f>
              <c:numCache>
                <c:formatCode>0%</c:formatCode>
                <c:ptCount val="15"/>
                <c:pt idx="0">
                  <c:v>0.92672222222222211</c:v>
                </c:pt>
                <c:pt idx="1">
                  <c:v>0.73299999999999998</c:v>
                </c:pt>
                <c:pt idx="2">
                  <c:v>0.85333333333333339</c:v>
                </c:pt>
                <c:pt idx="3">
                  <c:v>0.58693333333333342</c:v>
                </c:pt>
                <c:pt idx="4">
                  <c:v>0.8701169590643274</c:v>
                </c:pt>
                <c:pt idx="5">
                  <c:v>0.77713178294573637</c:v>
                </c:pt>
                <c:pt idx="6">
                  <c:v>0.73666666666666669</c:v>
                </c:pt>
                <c:pt idx="7">
                  <c:v>0.87146666666666661</c:v>
                </c:pt>
                <c:pt idx="8">
                  <c:v>0.69906666666666661</c:v>
                </c:pt>
                <c:pt idx="9">
                  <c:v>0.81014814814814817</c:v>
                </c:pt>
                <c:pt idx="10">
                  <c:v>0.72442424242424241</c:v>
                </c:pt>
                <c:pt idx="11">
                  <c:v>0.80555555555555547</c:v>
                </c:pt>
                <c:pt idx="12">
                  <c:v>0.72916666666666663</c:v>
                </c:pt>
                <c:pt idx="13">
                  <c:v>0.96666666666666667</c:v>
                </c:pt>
                <c:pt idx="14">
                  <c:v>0.51333333333333331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39-4F25-A680-03EB38B2D0D4}"/>
            </c:ext>
          </c:extLst>
        </c:ser>
        <c:ser>
          <c:idx val="1"/>
          <c:order val="1"/>
          <c:tx>
            <c:strRef>
              <c:f>'5 GEL'!$R$3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8979557587743288E-2"/>
                  <c:y val="4.6685333938355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27799734869297E-2"/>
                  <c:y val="3.7348267150684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662304970118689E-2"/>
                  <c:y val="-1.8674133575342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979557587743381E-2"/>
                  <c:y val="-2.4276373647944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172526176246948E-2"/>
                  <c:y val="-3.921568050821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5862630881235703E-3"/>
                  <c:y val="-7.469653430136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979557587743288E-2"/>
                  <c:y val="-5.6022400726026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662304970118592E-2"/>
                  <c:y val="-2.240896029041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3098330464868182E-2"/>
                  <c:y val="-2.0037835951763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9517578528740847E-2"/>
                  <c:y val="-7.469653430136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3172526176246948E-2"/>
                  <c:y val="-1.307189350273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3.029681020536798E-2"/>
                  <c:y val="3.734826715068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6345052352493896E-2"/>
                  <c:y val="-2.4276373647944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6.4545378263610051E-2"/>
                  <c:y val="9.3370667876710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C39-4F25-A680-03EB38B2D0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1873745201985324E-2"/>
                  <c:y val="0.10988662397148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GEL'!$R$4:$R$18</c:f>
              <c:numCache>
                <c:formatCode>0%</c:formatCode>
                <c:ptCount val="15"/>
                <c:pt idx="0">
                  <c:v>0.96299999999999997</c:v>
                </c:pt>
                <c:pt idx="1">
                  <c:v>0.94033333333333335</c:v>
                </c:pt>
                <c:pt idx="2">
                  <c:v>0.96000000000000008</c:v>
                </c:pt>
                <c:pt idx="3">
                  <c:v>1</c:v>
                </c:pt>
                <c:pt idx="4">
                  <c:v>0.91947368421052622</c:v>
                </c:pt>
                <c:pt idx="5">
                  <c:v>0.41860465116279072</c:v>
                </c:pt>
                <c:pt idx="6">
                  <c:v>0.9</c:v>
                </c:pt>
                <c:pt idx="7">
                  <c:v>0.93299999999999994</c:v>
                </c:pt>
                <c:pt idx="8">
                  <c:v>0.89599999999999991</c:v>
                </c:pt>
                <c:pt idx="9">
                  <c:v>0.98222222222222233</c:v>
                </c:pt>
                <c:pt idx="10">
                  <c:v>0.74327272727272731</c:v>
                </c:pt>
                <c:pt idx="11">
                  <c:v>0.91666666666666663</c:v>
                </c:pt>
                <c:pt idx="12">
                  <c:v>1</c:v>
                </c:pt>
                <c:pt idx="13">
                  <c:v>1</c:v>
                </c:pt>
                <c:pt idx="14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39-4F25-A680-03EB38B2D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140664"/>
        <c:axId val="472141840"/>
      </c:radarChart>
      <c:catAx>
        <c:axId val="47214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2141840"/>
        <c:crosses val="autoZero"/>
        <c:auto val="1"/>
        <c:lblAlgn val="ctr"/>
        <c:lblOffset val="100"/>
        <c:noMultiLvlLbl val="0"/>
      </c:catAx>
      <c:valAx>
        <c:axId val="472141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214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861344851658785"/>
          <c:y val="0.10661062858162898"/>
          <c:w val="0.1824672993086017"/>
          <c:h val="3.15128209690228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01046415250727"/>
          <c:y val="4.41787298704562E-2"/>
          <c:w val="0.39521264706118081"/>
          <c:h val="0.84639574810061313"/>
        </c:manualLayout>
      </c:layout>
      <c:radarChart>
        <c:radarStyle val="marker"/>
        <c:varyColors val="0"/>
        <c:ser>
          <c:idx val="0"/>
          <c:order val="0"/>
          <c:tx>
            <c:strRef>
              <c:f>'4T General '!$B$111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'4T General '!$A$112:$A$117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</c:strCache>
            </c:strRef>
          </c:cat>
          <c:val>
            <c:numRef>
              <c:f>'4T General '!$B$112:$B$117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15-4D50-8415-579DFFD95218}"/>
            </c:ext>
          </c:extLst>
        </c:ser>
        <c:ser>
          <c:idx val="1"/>
          <c:order val="1"/>
          <c:tx>
            <c:strRef>
              <c:f>'4T General '!$C$111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895053434299396E-3"/>
                  <c:y val="2.6804079461434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15-4D50-8415-579DFFD95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033502104448261E-2"/>
                  <c:y val="3.701647786433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15-4D50-8415-579DFFD95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502028199768995E-3"/>
                  <c:y val="-0.16001409416725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15-4D50-8415-579DFFD95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804797964068658E-3"/>
                  <c:y val="1.7406001131415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15-4D50-8415-579DFFD95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'!$A$112:$A$117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</c:strCache>
            </c:strRef>
          </c:cat>
          <c:val>
            <c:numRef>
              <c:f>'4T General '!$C$112:$C$117</c:f>
              <c:numCache>
                <c:formatCode>0.00%</c:formatCode>
                <c:ptCount val="4"/>
                <c:pt idx="0">
                  <c:v>0.76842993748223931</c:v>
                </c:pt>
                <c:pt idx="1">
                  <c:v>0.82562666666666673</c:v>
                </c:pt>
                <c:pt idx="2">
                  <c:v>0.74683333333333346</c:v>
                </c:pt>
                <c:pt idx="3">
                  <c:v>0.7635805555555556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15-4D50-8415-579DFFD95218}"/>
            </c:ext>
          </c:extLst>
        </c:ser>
        <c:ser>
          <c:idx val="2"/>
          <c:order val="2"/>
          <c:tx>
            <c:strRef>
              <c:f>'4T General '!$D$111</c:f>
              <c:strCache>
                <c:ptCount val="1"/>
                <c:pt idx="0">
                  <c:v>RTVC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299521758332786E-4"/>
                  <c:y val="0.14240676427391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815-4D50-8415-579DFFD95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349850063622859E-2"/>
                  <c:y val="3.08607293240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15-4D50-8415-579DFFD95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449009143151274E-2"/>
                  <c:y val="-3.6061471739072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815-4D50-8415-579DFFD95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0852190316868411E-2"/>
                  <c:y val="-5.9830943584040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15-4D50-8415-579DFFD952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rgbClr val="FF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'!$A$112:$A$117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</c:strCache>
            </c:strRef>
          </c:cat>
          <c:val>
            <c:numRef>
              <c:f>'4T General '!$D$112:$D$117</c:f>
              <c:numCache>
                <c:formatCode>0.00%</c:formatCode>
                <c:ptCount val="4"/>
                <c:pt idx="0">
                  <c:v>0.69846666666666668</c:v>
                </c:pt>
                <c:pt idx="1">
                  <c:v>0.76785999999999999</c:v>
                </c:pt>
                <c:pt idx="2">
                  <c:v>0.83640000000000003</c:v>
                </c:pt>
                <c:pt idx="3">
                  <c:v>0.71557499999999996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815-4D50-8415-579DFFD95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057208"/>
        <c:axId val="480057600"/>
      </c:radarChart>
      <c:catAx>
        <c:axId val="48005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0057600"/>
        <c:crosses val="autoZero"/>
        <c:auto val="1"/>
        <c:lblAlgn val="ctr"/>
        <c:lblOffset val="100"/>
        <c:noMultiLvlLbl val="0"/>
      </c:catAx>
      <c:valAx>
        <c:axId val="480057600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8005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186114378889981"/>
          <c:y val="0.17137072213296817"/>
          <c:w val="0.21695279044066859"/>
          <c:h val="0.1498474869750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'Comparación datos generales'!$E$74</c:f>
              <c:strCache>
                <c:ptCount val="1"/>
                <c:pt idx="0">
                  <c:v>3T 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096924865680562E-3"/>
                  <c:y val="-6.37201867822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82-4584-A48C-6B2588730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359802253523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82-4584-A48C-6B2588730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548462432840281E-3"/>
                  <c:y val="-4.0244328494067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82-4584-A48C-6B2588730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548462432840281E-3"/>
                  <c:y val="-5.0305410617584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82-4584-A48C-6B2588730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generales'!$A$75:$A$78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generales'!$E$75:$E$78</c:f>
              <c:numCache>
                <c:formatCode>0%</c:formatCode>
                <c:ptCount val="4"/>
                <c:pt idx="0">
                  <c:v>0.70011666666666661</c:v>
                </c:pt>
                <c:pt idx="1">
                  <c:v>0.75195999999999985</c:v>
                </c:pt>
                <c:pt idx="2">
                  <c:v>0.74430000000000007</c:v>
                </c:pt>
                <c:pt idx="3">
                  <c:v>0.71535500000000007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82-4584-A48C-6B2588730238}"/>
            </c:ext>
          </c:extLst>
        </c:ser>
        <c:ser>
          <c:idx val="1"/>
          <c:order val="1"/>
          <c:tx>
            <c:strRef>
              <c:f>'Comparación datos generales'!$F$74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67847405976393E-2"/>
                  <c:y val="-6.37201867822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F82-4584-A48C-6B2588730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026002325384789E-2"/>
                  <c:y val="-6.7073880823445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F82-4584-A48C-6B2588730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955079785088899E-2"/>
                  <c:y val="-5.0305410617584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F82-4584-A48C-6B2588730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406617352248614E-2"/>
                  <c:y val="-7.7134962946962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F82-4584-A48C-6B2588730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generales'!$A$75:$A$78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generales'!$F$75:$F$78</c:f>
              <c:numCache>
                <c:formatCode>0%</c:formatCode>
                <c:ptCount val="4"/>
                <c:pt idx="0">
                  <c:v>0.69845000000000002</c:v>
                </c:pt>
                <c:pt idx="1">
                  <c:v>0.76785999999999999</c:v>
                </c:pt>
                <c:pt idx="2">
                  <c:v>0.83640000000000003</c:v>
                </c:pt>
                <c:pt idx="3">
                  <c:v>0.71557499999999996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F82-4584-A48C-6B2588730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6552368"/>
        <c:axId val="386552760"/>
        <c:axId val="92335040"/>
      </c:bar3DChart>
      <c:catAx>
        <c:axId val="38655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6552760"/>
        <c:crosses val="autoZero"/>
        <c:auto val="1"/>
        <c:lblAlgn val="ctr"/>
        <c:lblOffset val="100"/>
        <c:noMultiLvlLbl val="0"/>
      </c:catAx>
      <c:valAx>
        <c:axId val="386552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6552368"/>
        <c:crosses val="autoZero"/>
        <c:crossBetween val="between"/>
      </c:valAx>
      <c:serAx>
        <c:axId val="923350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6552760"/>
        <c:crosses val="autoZero"/>
      </c:ser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080460407297511E-2"/>
          <c:y val="2.5658645561925601E-2"/>
          <c:w val="0.95574712443420784"/>
          <c:h val="0.816946777756479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'Comparación datos generales'!$E$11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>
              <a:contourClr>
                <a:schemeClr val="accent1">
                  <a:alpha val="99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generales'!$A$12:$A$15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generales'!$E$12:$E$15</c:f>
              <c:numCache>
                <c:formatCode>0%</c:formatCode>
                <c:ptCount val="4"/>
                <c:pt idx="0">
                  <c:v>0.82301666666666662</c:v>
                </c:pt>
                <c:pt idx="1">
                  <c:v>0.87325999999999993</c:v>
                </c:pt>
                <c:pt idx="2">
                  <c:v>0.91589999999999994</c:v>
                </c:pt>
                <c:pt idx="3">
                  <c:v>0.90751666666666653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3D-4029-848E-EFF9EDF16104}"/>
            </c:ext>
          </c:extLst>
        </c:ser>
        <c:ser>
          <c:idx val="1"/>
          <c:order val="1"/>
          <c:tx>
            <c:strRef>
              <c:f>'Comparación datos generales'!$F$11</c:f>
              <c:strCache>
                <c:ptCount val="1"/>
                <c:pt idx="0">
                  <c:v>Óptimo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generales'!$A$12:$A$15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generales'!$F$12:$F$15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3D-4029-848E-EFF9EDF16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573192"/>
        <c:axId val="280573584"/>
        <c:axId val="0"/>
      </c:bar3DChart>
      <c:catAx>
        <c:axId val="28057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0573584"/>
        <c:crosses val="autoZero"/>
        <c:auto val="1"/>
        <c:lblAlgn val="ctr"/>
        <c:lblOffset val="100"/>
        <c:noMultiLvlLbl val="0"/>
      </c:catAx>
      <c:valAx>
        <c:axId val="28057358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8057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41502977598915E-3"/>
          <c:y val="2.9167240824950622E-2"/>
          <c:w val="0.9622762311497608"/>
          <c:h val="0.82010128152128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'Comparación datos generales'!$E$82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generales'!$A$83:$A$86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generales'!$E$83:$E$86</c:f>
              <c:numCache>
                <c:formatCode>0%</c:formatCode>
                <c:ptCount val="4"/>
                <c:pt idx="0">
                  <c:v>0.69845000000000002</c:v>
                </c:pt>
                <c:pt idx="1">
                  <c:v>0.76785999999999999</c:v>
                </c:pt>
                <c:pt idx="2">
                  <c:v>0.83640000000000003</c:v>
                </c:pt>
                <c:pt idx="3">
                  <c:v>0.71557499999999996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AA-4329-BE60-847022ED7620}"/>
            </c:ext>
          </c:extLst>
        </c:ser>
        <c:ser>
          <c:idx val="1"/>
          <c:order val="1"/>
          <c:tx>
            <c:strRef>
              <c:f>'Comparación datos generales'!$F$82</c:f>
              <c:strCache>
                <c:ptCount val="1"/>
                <c:pt idx="0">
                  <c:v>Óptimo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generales'!$A$83:$A$86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generales'!$F$83:$F$86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AA-4329-BE60-847022ED7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8155864"/>
        <c:axId val="485141552"/>
        <c:axId val="0"/>
      </c:bar3DChart>
      <c:catAx>
        <c:axId val="47815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5141552"/>
        <c:crosses val="autoZero"/>
        <c:auto val="1"/>
        <c:lblAlgn val="ctr"/>
        <c:lblOffset val="100"/>
        <c:noMultiLvlLbl val="0"/>
      </c:catAx>
      <c:valAx>
        <c:axId val="4851415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815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55459317585301"/>
          <c:y val="4.4031278141179325E-2"/>
          <c:w val="0.49174409448818895"/>
          <c:h val="0.90120536318902078"/>
        </c:manualLayout>
      </c:layout>
      <c:radarChart>
        <c:radarStyle val="marker"/>
        <c:varyColors val="0"/>
        <c:ser>
          <c:idx val="0"/>
          <c:order val="0"/>
          <c:tx>
            <c:strRef>
              <c:f>'1 TPSC'!$B$54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833333333333333E-2"/>
                  <c:y val="6.638645279172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34-46E3-8AFF-0BBD7ADB50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333333333333455E-2"/>
                  <c:y val="-3.017566035987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34-46E3-8AFF-0BBD7ADB50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33333333333456E-2"/>
                  <c:y val="-6.0351320719747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34-46E3-8AFF-0BBD7ADB50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000000000000608E-3"/>
                  <c:y val="-1.81053962159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34-46E3-8AFF-0BBD7ADB50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666666666666636E-2"/>
                  <c:y val="6.638645279172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34-46E3-8AFF-0BBD7ADB50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TPSC'!$A$46:$A$50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TPSC'!$B$55:$B$59</c:f>
              <c:numCache>
                <c:formatCode>0%</c:formatCode>
                <c:ptCount val="5"/>
                <c:pt idx="0">
                  <c:v>0.91323333333333334</c:v>
                </c:pt>
                <c:pt idx="1">
                  <c:v>0.82523333333333337</c:v>
                </c:pt>
                <c:pt idx="2">
                  <c:v>0.81846666666666656</c:v>
                </c:pt>
                <c:pt idx="3">
                  <c:v>0.7284166666666666</c:v>
                </c:pt>
                <c:pt idx="4">
                  <c:v>0.84278333333333333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34-46E3-8AFF-0BBD7ADB50BA}"/>
            </c:ext>
          </c:extLst>
        </c:ser>
        <c:ser>
          <c:idx val="1"/>
          <c:order val="1"/>
          <c:tx>
            <c:strRef>
              <c:f>'1 TPSC'!$F$54</c:f>
              <c:strCache>
                <c:ptCount val="1"/>
                <c:pt idx="0">
                  <c:v>RTVC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6294856594332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34-46E3-8AFF-0BBD7ADB50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666666666666661E-2"/>
                  <c:y val="3.9228358467836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734-46E3-8AFF-0BBD7ADB50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5"/>
                  <c:y val="-0.12673777351147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34-46E3-8AFF-0BBD7ADB50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333333333333337E-2"/>
                  <c:y val="-0.11164994333153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34-46E3-8AFF-0BBD7ADB50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8333333333333269E-2"/>
                  <c:y val="4.5263490539811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34-46E3-8AFF-0BBD7ADB50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TPSC'!$A$46:$A$50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TPSC'!$F$55:$F$59</c:f>
              <c:numCache>
                <c:formatCode>0%</c:formatCode>
                <c:ptCount val="5"/>
                <c:pt idx="0">
                  <c:v>0.82220000000000004</c:v>
                </c:pt>
                <c:pt idx="1">
                  <c:v>0.7298</c:v>
                </c:pt>
                <c:pt idx="2">
                  <c:v>0.77049999999999996</c:v>
                </c:pt>
                <c:pt idx="3">
                  <c:v>0.68149999999999999</c:v>
                </c:pt>
                <c:pt idx="4">
                  <c:v>0.83530000000000004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34-46E3-8AFF-0BBD7ADB5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139488"/>
        <c:axId val="472139096"/>
      </c:radarChart>
      <c:catAx>
        <c:axId val="4721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2139096"/>
        <c:crosses val="autoZero"/>
        <c:auto val="1"/>
        <c:lblAlgn val="ctr"/>
        <c:lblOffset val="100"/>
        <c:noMultiLvlLbl val="0"/>
      </c:catAx>
      <c:valAx>
        <c:axId val="472139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213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426469816272967"/>
          <c:y val="0.16322014688656092"/>
          <c:w val="0.19147047244094489"/>
          <c:h val="5.09217832627254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'1 TPSC'!$AC$4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979971548931478E-3"/>
                  <c:y val="0.10188840743411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6D-4EC6-AA20-5461C527FD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97997154893133E-3"/>
                  <c:y val="0.11945537423310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6D-4EC6-AA20-5461C527FD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469957323397444E-3"/>
                  <c:y val="0.12999555431249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6D-4EC6-AA20-5461C527FD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469957323397444E-3"/>
                  <c:y val="0.1159419808733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6D-4EC6-AA20-5461C527FD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97997154893163E-3"/>
                  <c:y val="0.11594198087330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6D-4EC6-AA20-5461C527FD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TPSC'!$AC$5:$AC$9</c:f>
              <c:numCache>
                <c:formatCode>0%</c:formatCode>
                <c:ptCount val="5"/>
                <c:pt idx="0">
                  <c:v>0.8044</c:v>
                </c:pt>
                <c:pt idx="1">
                  <c:v>0.71340000000000003</c:v>
                </c:pt>
                <c:pt idx="2">
                  <c:v>0.80469999999999997</c:v>
                </c:pt>
                <c:pt idx="3">
                  <c:v>0.63349999999999995</c:v>
                </c:pt>
                <c:pt idx="4">
                  <c:v>0.80379999999999996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96D-4EC6-AA20-5461C527FDFF}"/>
            </c:ext>
          </c:extLst>
        </c:ser>
        <c:ser>
          <c:idx val="1"/>
          <c:order val="1"/>
          <c:tx>
            <c:strRef>
              <c:f>'1 TPSC'!$AD$4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383977239145304E-2"/>
                  <c:y val="-4.21607203175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6D-4EC6-AA20-5461C527FD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032975816591886E-2"/>
                  <c:y val="-4.918750703716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96D-4EC6-AA20-5461C527FD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81974394038468E-2"/>
                  <c:y val="-4.5674113677363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96D-4EC6-AA20-5461C527FD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277968703824791E-2"/>
                  <c:y val="-5.2700900396958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96D-4EC6-AA20-5461C527FD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277968703824791E-2"/>
                  <c:y val="-4.918750703716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96D-4EC6-AA20-5461C527FD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TPSC'!$AD$5:$AD$9</c:f>
              <c:numCache>
                <c:formatCode>0%</c:formatCode>
                <c:ptCount val="5"/>
                <c:pt idx="0">
                  <c:v>0.82220000000000004</c:v>
                </c:pt>
                <c:pt idx="1">
                  <c:v>0.7298</c:v>
                </c:pt>
                <c:pt idx="2">
                  <c:v>0.77049999999999996</c:v>
                </c:pt>
                <c:pt idx="3">
                  <c:v>0.68149999999999999</c:v>
                </c:pt>
                <c:pt idx="4">
                  <c:v>0.83530000000000004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96D-4EC6-AA20-5461C527F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3317392"/>
        <c:axId val="543317784"/>
        <c:axId val="319031424"/>
      </c:bar3DChart>
      <c:catAx>
        <c:axId val="54331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3317784"/>
        <c:crosses val="autoZero"/>
        <c:auto val="1"/>
        <c:lblAlgn val="ctr"/>
        <c:lblOffset val="100"/>
        <c:noMultiLvlLbl val="0"/>
      </c:catAx>
      <c:valAx>
        <c:axId val="543317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3317392"/>
        <c:crosses val="autoZero"/>
        <c:crossBetween val="between"/>
      </c:valAx>
      <c:serAx>
        <c:axId val="3190314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331778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768313362705416"/>
          <c:y val="0.85990302481036662"/>
          <c:w val="7.4527724210571147E-2"/>
          <c:h val="5.9288927914297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3005744550491"/>
          <c:y val="3.6860358779501785E-2"/>
          <c:w val="0.43906487432390162"/>
          <c:h val="0.86298415997948286"/>
        </c:manualLayout>
      </c:layout>
      <c:radarChart>
        <c:radarStyle val="marker"/>
        <c:varyColors val="0"/>
        <c:ser>
          <c:idx val="0"/>
          <c:order val="0"/>
          <c:tx>
            <c:strRef>
              <c:f>'3 GTH'!$B$59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7702211607640408E-3"/>
                  <c:y val="0.14067067015239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144766897831526E-2"/>
                  <c:y val="4.9071164006648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310663482292123E-2"/>
                  <c:y val="4.9071164006648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70221160763935E-3"/>
                  <c:y val="-0.15702772482127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893082948262611E-17"/>
                  <c:y val="-1.308564373510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481710102725839E-2"/>
                  <c:y val="5.561398587420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GTH'!$A$60:$A$65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GTH'!$B$60:$B$65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0.79999999999999993</c:v>
                </c:pt>
                <c:pt idx="3">
                  <c:v>0.72270833333333329</c:v>
                </c:pt>
                <c:pt idx="4">
                  <c:v>0.48666666666666664</c:v>
                </c:pt>
                <c:pt idx="5">
                  <c:v>0.83499999999999996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E5B-4414-B113-C9C28A264109}"/>
            </c:ext>
          </c:extLst>
        </c:ser>
        <c:ser>
          <c:idx val="1"/>
          <c:order val="1"/>
          <c:tx>
            <c:strRef>
              <c:f>'3 GTH'!$F$59</c:f>
              <c:strCache>
                <c:ptCount val="1"/>
                <c:pt idx="0">
                  <c:v>RTVC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81710102725839E-2"/>
                  <c:y val="7.851386241063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063882254775359E-2"/>
                  <c:y val="-5.561398587420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161769286112327E-2"/>
                  <c:y val="-0.1014137389470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25552901910102E-2"/>
                  <c:y val="-2.617128747021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965995223438131E-2"/>
                  <c:y val="3.925693120531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425552901910102E-2"/>
                  <c:y val="-2.94426984039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E5B-4414-B113-C9C28A264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GTH'!$A$60:$A$65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GTH'!$F$60:$F$65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0.6</c:v>
                </c:pt>
                <c:pt idx="3">
                  <c:v>0.81833333333333347</c:v>
                </c:pt>
                <c:pt idx="4">
                  <c:v>0.85999999999999988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E5B-4414-B113-C9C28A264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786104"/>
        <c:axId val="479780616"/>
      </c:radarChart>
      <c:catAx>
        <c:axId val="47978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9780616"/>
        <c:crosses val="autoZero"/>
        <c:auto val="1"/>
        <c:lblAlgn val="ctr"/>
        <c:lblOffset val="100"/>
        <c:noMultiLvlLbl val="0"/>
      </c:catAx>
      <c:valAx>
        <c:axId val="479780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9786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256809372111338"/>
          <c:y val="8.8328095211968105E-2"/>
          <c:w val="0.16572404576103425"/>
          <c:h val="5.5205445894598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'3 GTH'!$AO$3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358972503585089E-3"/>
                  <c:y val="0.10422005846880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58972503584694E-3"/>
                  <c:y val="0.10703681680580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358972503584694E-3"/>
                  <c:y val="8.7319508446837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358972503584167E-3"/>
                  <c:y val="0.10703681680580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58972503584167E-3"/>
                  <c:y val="0.10422005846880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358972503584167E-3"/>
                  <c:y val="0.11267033347978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GTH'!$AO$4:$AO$9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0.6</c:v>
                </c:pt>
                <c:pt idx="3">
                  <c:v>0.78791666666666671</c:v>
                </c:pt>
                <c:pt idx="4">
                  <c:v>0.66</c:v>
                </c:pt>
                <c:pt idx="5">
                  <c:v>0.80521739130434777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69F-4EA8-8B79-9B956CA5EC05}"/>
            </c:ext>
          </c:extLst>
        </c:ser>
        <c:ser>
          <c:idx val="1"/>
          <c:order val="1"/>
          <c:tx>
            <c:strRef>
              <c:f>'3 GTH'!$AP$3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71794500717044E-2"/>
                  <c:y val="-1.9717308358963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846150506453398E-2"/>
                  <c:y val="-4.2251375054921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23076700430216E-2"/>
                  <c:y val="-3.098434170694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846150506453398E-2"/>
                  <c:y val="-3.098434170694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53845875537783E-2"/>
                  <c:y val="-2.2534066695958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4461534008604321E-2"/>
                  <c:y val="-3.098434170694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69F-4EA8-8B79-9B956CA5EC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GTH'!$AP$4:$AP$9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0.6</c:v>
                </c:pt>
                <c:pt idx="3">
                  <c:v>0.81833333333333347</c:v>
                </c:pt>
                <c:pt idx="4">
                  <c:v>0.85999999999999988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69F-4EA8-8B79-9B956CA5E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5144688"/>
        <c:axId val="485143512"/>
        <c:axId val="323318456"/>
      </c:bar3DChart>
      <c:catAx>
        <c:axId val="48514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5143512"/>
        <c:crosses val="autoZero"/>
        <c:auto val="1"/>
        <c:lblAlgn val="ctr"/>
        <c:lblOffset val="100"/>
        <c:noMultiLvlLbl val="0"/>
      </c:catAx>
      <c:valAx>
        <c:axId val="485143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5144688"/>
        <c:crosses val="autoZero"/>
        <c:crossBetween val="between"/>
      </c:valAx>
      <c:serAx>
        <c:axId val="3233184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514351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473126108863184"/>
          <c:y val="0.85388032858040497"/>
          <c:w val="6.4896450326321783E-2"/>
          <c:h val="4.7533129624778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'4 EA'!$B$59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356820562565641E-3"/>
                  <c:y val="0.13645135562892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749774393795554E-2"/>
                  <c:y val="-1.3120322656627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319784869082004E-2"/>
                  <c:y val="-7.872193593976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307691591480426E-17"/>
                  <c:y val="-0.15744387187953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070461687695236E-3"/>
                  <c:y val="-4.460909703253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749774393795554E-2"/>
                  <c:y val="5.248129062651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EA'!$B$60:$B$65</c:f>
              <c:numCache>
                <c:formatCode>0%</c:formatCode>
                <c:ptCount val="6"/>
                <c:pt idx="0">
                  <c:v>0.80353333333333332</c:v>
                </c:pt>
                <c:pt idx="1">
                  <c:v>0.66523333333333334</c:v>
                </c:pt>
                <c:pt idx="2">
                  <c:v>0.7199333333333332</c:v>
                </c:pt>
                <c:pt idx="3">
                  <c:v>0.87</c:v>
                </c:pt>
                <c:pt idx="4">
                  <c:v>0.70241666666666658</c:v>
                </c:pt>
                <c:pt idx="5">
                  <c:v>0.8203666666666668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95-4857-99DE-0668FB7D4456}"/>
            </c:ext>
          </c:extLst>
        </c:ser>
        <c:ser>
          <c:idx val="1"/>
          <c:order val="1"/>
          <c:tx>
            <c:strRef>
              <c:f>'4 EA'!$F$59</c:f>
              <c:strCache>
                <c:ptCount val="1"/>
                <c:pt idx="0">
                  <c:v>RTVC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3785005237643169E-2"/>
                  <c:y val="6.560161328313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21138506308683E-2"/>
                  <c:y val="-4.81072940014028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140923375390472E-3"/>
                  <c:y val="-2.886470984458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070461687695345E-2"/>
                  <c:y val="-2.886470984458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8319784869081893E-2"/>
                  <c:y val="-6.8225677814464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712738700312377E-2"/>
                  <c:y val="7.347380687711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995-4857-99DE-0668FB7D44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EA'!$F$60:$F$65</c:f>
              <c:numCache>
                <c:formatCode>0%</c:formatCode>
                <c:ptCount val="6"/>
                <c:pt idx="0">
                  <c:v>0.91154999999999997</c:v>
                </c:pt>
                <c:pt idx="1">
                  <c:v>0.3911</c:v>
                </c:pt>
                <c:pt idx="2">
                  <c:v>0.70699999999999996</c:v>
                </c:pt>
                <c:pt idx="3">
                  <c:v>1</c:v>
                </c:pt>
                <c:pt idx="4">
                  <c:v>0.66690000000000005</c:v>
                </c:pt>
                <c:pt idx="5">
                  <c:v>0.6169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95-4857-99DE-0668FB7D4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081856"/>
        <c:axId val="328200560"/>
      </c:radarChart>
      <c:catAx>
        <c:axId val="3240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00560"/>
        <c:crosses val="autoZero"/>
        <c:auto val="1"/>
        <c:lblAlgn val="ctr"/>
        <c:lblOffset val="100"/>
        <c:noMultiLvlLbl val="0"/>
      </c:catAx>
      <c:valAx>
        <c:axId val="328200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408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499554228984223"/>
          <c:y val="7.0849742345789724E-2"/>
          <c:w val="0.17642266129830914"/>
          <c:h val="4.4281398895000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'4 EA'!$AD$4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17157974300832E-3"/>
                  <c:y val="8.088221111767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351473922902218E-3"/>
                  <c:y val="6.7016689211786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117157974300277E-3"/>
                  <c:y val="7.3949450164730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234315948601664E-3"/>
                  <c:y val="9.243681270591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117157974300832E-3"/>
                  <c:y val="8.3193131435321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0234315948601664E-3"/>
                  <c:y val="7.626037048237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EA'!$AD$5:$AD$10</c:f>
              <c:numCache>
                <c:formatCode>0%</c:formatCode>
                <c:ptCount val="6"/>
                <c:pt idx="0">
                  <c:v>0.95093000000000005</c:v>
                </c:pt>
                <c:pt idx="1">
                  <c:v>0.3911</c:v>
                </c:pt>
                <c:pt idx="2">
                  <c:v>0.82579999999999998</c:v>
                </c:pt>
                <c:pt idx="3">
                  <c:v>1</c:v>
                </c:pt>
                <c:pt idx="4">
                  <c:v>0.50739999999999996</c:v>
                </c:pt>
                <c:pt idx="5">
                  <c:v>0.6169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AC-47C6-AEA3-C641B958B8E5}"/>
            </c:ext>
          </c:extLst>
        </c:ser>
        <c:ser>
          <c:idx val="1"/>
          <c:order val="1"/>
          <c:tx>
            <c:strRef>
              <c:f>'4 EA'!$AE$4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72260015117158E-2"/>
                  <c:y val="-2.542012349412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164021164021107E-2"/>
                  <c:y val="-3.6974725082365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257747543461828E-2"/>
                  <c:y val="-3.697472508236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769463340891912E-2"/>
                  <c:y val="-3.46638047647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210884353741385E-2"/>
                  <c:y val="-3.4663804764717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281179138321996E-2"/>
                  <c:y val="-3.2352884447069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DAC-47C6-AEA3-C641B958B8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EA'!$AE$5:$AE$10</c:f>
              <c:numCache>
                <c:formatCode>0%</c:formatCode>
                <c:ptCount val="6"/>
                <c:pt idx="0">
                  <c:v>0.91154999999999997</c:v>
                </c:pt>
                <c:pt idx="1">
                  <c:v>0.3911</c:v>
                </c:pt>
                <c:pt idx="2">
                  <c:v>0.70699999999999996</c:v>
                </c:pt>
                <c:pt idx="3">
                  <c:v>1</c:v>
                </c:pt>
                <c:pt idx="4">
                  <c:v>0.66690000000000005</c:v>
                </c:pt>
                <c:pt idx="5">
                  <c:v>0.6169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DAC-47C6-AEA3-C641B958B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8521824"/>
        <c:axId val="278522216"/>
        <c:axId val="321315192"/>
      </c:bar3DChart>
      <c:catAx>
        <c:axId val="2785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522216"/>
        <c:crosses val="autoZero"/>
        <c:auto val="1"/>
        <c:lblAlgn val="ctr"/>
        <c:lblOffset val="100"/>
        <c:noMultiLvlLbl val="0"/>
      </c:catAx>
      <c:valAx>
        <c:axId val="278522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8521824"/>
        <c:crosses val="autoZero"/>
        <c:crossBetween val="between"/>
      </c:valAx>
      <c:serAx>
        <c:axId val="3213151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52221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799322476714059"/>
          <c:y val="0.84090648010385249"/>
          <c:w val="0.10640931788288369"/>
          <c:h val="3.8759950691448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1"/>
          <c:tx>
            <c:strRef>
              <c:f>'5 GEL'!$H$19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919626062033547E-2"/>
                  <c:y val="9.1375280194399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C1D-4B67-9449-37D261008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539011897694523E-2"/>
                  <c:y val="8.7024076375618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C1D-4B67-9449-37D261008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907802379538899"/>
                  <c:y val="-8.9199678285009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C1D-4B67-9449-37D261008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GEL'!$H$20:$H$22</c:f>
              <c:numCache>
                <c:formatCode>0%</c:formatCode>
                <c:ptCount val="3"/>
                <c:pt idx="0">
                  <c:v>0.77398039215686276</c:v>
                </c:pt>
                <c:pt idx="1">
                  <c:v>0.78215000000000001</c:v>
                </c:pt>
                <c:pt idx="2">
                  <c:v>0.74915942028985505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1D-4B67-9449-37D261008124}"/>
            </c:ext>
          </c:extLst>
        </c:ser>
        <c:ser>
          <c:idx val="1"/>
          <c:order val="2"/>
          <c:tx>
            <c:strRef>
              <c:f>'5 GEL'!$AB$19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9645393767456724E-3"/>
                  <c:y val="0.17404815275123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C1D-4B67-9449-37D261008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21986628840612"/>
                  <c:y val="-7.1794863009885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C1D-4B67-9449-37D261008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371161472881078E-2"/>
                  <c:y val="-7.8321668738056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1D-4B67-9449-37D261008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GEL'!$AB$20:$AB$22</c:f>
              <c:numCache>
                <c:formatCode>0%</c:formatCode>
                <c:ptCount val="3"/>
                <c:pt idx="0">
                  <c:v>0.62135294117647055</c:v>
                </c:pt>
                <c:pt idx="1">
                  <c:v>0.65510000000000002</c:v>
                </c:pt>
                <c:pt idx="2">
                  <c:v>0.79317391304347828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1D-4B67-9449-37D261008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043072"/>
        <c:axId val="144041504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2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'5 GEL'!$E$19</c15:sqref>
                        </c15:formulaRef>
                      </c:ext>
                    </c:extLst>
                    <c:strCache>
                      <c:ptCount val="1"/>
                      <c:pt idx="0">
                        <c:v>SECTOR 1T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4.5105327496505365E-2"/>
                        <c:y val="6.961926110049483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2-5C1D-4B67-9449-37D261008124}"/>
                      </c:ex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7.2862452109739545E-2"/>
                        <c:y val="6.526805728171389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5C1D-4B67-9449-37D261008124}"/>
                      </c:ex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6.7657991244758145E-2"/>
                        <c:y val="2.175601909390463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4-5C1D-4B67-9449-37D261008124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'5 GEL'!$A$20:$A$22</c15:sqref>
                        </c15:formulaRef>
                      </c:ext>
                    </c:extLst>
                    <c:strCache>
                      <c:ptCount val="3"/>
                      <c:pt idx="0">
                        <c:v>Eficiencia Electrónica</c:v>
                      </c:pt>
                      <c:pt idx="1">
                        <c:v>Gobierno Abierto</c:v>
                      </c:pt>
                      <c:pt idx="2">
                        <c:v>Servicios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'5 GEL'!$E$20:$E$22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0.65949999999999998</c:v>
                      </c:pt>
                      <c:pt idx="1">
                        <c:v>0.64184166666666664</c:v>
                      </c:pt>
                      <c:pt idx="2">
                        <c:v>0.64587681159420296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5C1D-4B67-9449-37D261008124}"/>
                  </c:ext>
                </c:extLst>
              </c15:ser>
            </c15:filteredRadarSeries>
          </c:ext>
        </c:extLst>
      </c:radarChart>
      <c:catAx>
        <c:axId val="1440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4041504"/>
        <c:crosses val="autoZero"/>
        <c:auto val="1"/>
        <c:lblAlgn val="ctr"/>
        <c:lblOffset val="100"/>
        <c:noMultiLvlLbl val="0"/>
      </c:catAx>
      <c:valAx>
        <c:axId val="144041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404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682339106004768"/>
          <c:y val="0.37855473223394059"/>
          <c:w val="0.24456868064731471"/>
          <c:h val="3.6713539181819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'5 GEL'!$AA$24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264821959433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6D-486B-AC55-630601D19B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492834026814608E-3"/>
                  <c:y val="0.1370223789386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6D-486B-AC55-630601D19B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985668053629217E-3"/>
                  <c:y val="0.14756256193394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6D-486B-AC55-630601D19BF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GEL'!$AA$25:$AA$27</c:f>
              <c:numCache>
                <c:formatCode>0%</c:formatCode>
                <c:ptCount val="3"/>
                <c:pt idx="0">
                  <c:v>0.61682352941176466</c:v>
                </c:pt>
                <c:pt idx="1">
                  <c:v>0.66859999999999997</c:v>
                </c:pt>
                <c:pt idx="2">
                  <c:v>0.78908695652173921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6D-486B-AC55-630601D19BFB}"/>
            </c:ext>
          </c:extLst>
        </c:ser>
        <c:ser>
          <c:idx val="1"/>
          <c:order val="1"/>
          <c:tx>
            <c:strRef>
              <c:f>'5 GEL'!$AB$24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9177068885806719E-2"/>
                  <c:y val="-5.9727703639931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F1-46A1-A279-B8BCF0C5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515311654273349E-2"/>
                  <c:y val="-5.9727703639931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F1-46A1-A279-B8BCF0C5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39251040221916E-2"/>
                  <c:y val="-7.0267886635213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F1-46A1-A279-B8BCF0C57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GEL'!$AB$25:$AB$27</c:f>
              <c:numCache>
                <c:formatCode>0%</c:formatCode>
                <c:ptCount val="3"/>
                <c:pt idx="0">
                  <c:v>0.62135294117647055</c:v>
                </c:pt>
                <c:pt idx="1">
                  <c:v>0.65510000000000002</c:v>
                </c:pt>
                <c:pt idx="2">
                  <c:v>0.79317391304347828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6D-486B-AC55-630601D19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044032"/>
        <c:axId val="278520648"/>
        <c:axId val="472189600"/>
      </c:bar3DChart>
      <c:catAx>
        <c:axId val="1440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520648"/>
        <c:crosses val="autoZero"/>
        <c:auto val="1"/>
        <c:lblAlgn val="ctr"/>
        <c:lblOffset val="100"/>
        <c:noMultiLvlLbl val="0"/>
      </c:catAx>
      <c:valAx>
        <c:axId val="278520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4044032"/>
        <c:crosses val="autoZero"/>
        <c:crossBetween val="between"/>
      </c:valAx>
      <c:serAx>
        <c:axId val="4721896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52064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4164386742302"/>
          <c:y val="0.193689339004052"/>
          <c:w val="0.49835322312737218"/>
          <c:h val="0.59117436112431132"/>
        </c:manualLayout>
      </c:layout>
      <c:radarChart>
        <c:radarStyle val="marker"/>
        <c:varyColors val="0"/>
        <c:ser>
          <c:idx val="0"/>
          <c:order val="0"/>
          <c:tx>
            <c:strRef>
              <c:f>'5 GEL'!$H$3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4675309683279545E-2"/>
                  <c:y val="6.416870370667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480495493247274E-3"/>
                  <c:y val="1.316281101675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40247746623637E-3"/>
                  <c:y val="3.784308167316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2571362606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19219819729901E-2"/>
                  <c:y val="2.961632478769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0446718465208539E-2"/>
                  <c:y val="-5.100589268992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870123873311817E-2"/>
                  <c:y val="-4.936054131283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353235359292557E-2"/>
                  <c:y val="-9.213967711728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3579210584630091E-2"/>
                  <c:y val="-9.872108262565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664414864797413E-2"/>
                  <c:y val="-8.2267568854716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1610371619935456E-3"/>
                  <c:y val="-4.9360541312829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52571362606429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5257136260643E-2"/>
                  <c:y val="8.2267568854716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5.6867507880578455E-2"/>
                  <c:y val="0.11023854226531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6.9350619366558581E-3"/>
                  <c:y val="1.480816239384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GEL'!$H$4:$H$18</c:f>
              <c:numCache>
                <c:formatCode>0%</c:formatCode>
                <c:ptCount val="15"/>
                <c:pt idx="0">
                  <c:v>0.92672222222222211</c:v>
                </c:pt>
                <c:pt idx="1">
                  <c:v>0.73299999999999998</c:v>
                </c:pt>
                <c:pt idx="2">
                  <c:v>0.85333333333333339</c:v>
                </c:pt>
                <c:pt idx="3">
                  <c:v>0.58693333333333342</c:v>
                </c:pt>
                <c:pt idx="4">
                  <c:v>0.8701169590643274</c:v>
                </c:pt>
                <c:pt idx="5">
                  <c:v>0.77713178294573637</c:v>
                </c:pt>
                <c:pt idx="6">
                  <c:v>0.73666666666666669</c:v>
                </c:pt>
                <c:pt idx="7">
                  <c:v>0.87146666666666661</c:v>
                </c:pt>
                <c:pt idx="8">
                  <c:v>0.69906666666666661</c:v>
                </c:pt>
                <c:pt idx="9">
                  <c:v>0.81014814814814817</c:v>
                </c:pt>
                <c:pt idx="10">
                  <c:v>0.72442424242424241</c:v>
                </c:pt>
                <c:pt idx="11">
                  <c:v>0.80555555555555547</c:v>
                </c:pt>
                <c:pt idx="12">
                  <c:v>0.72916666666666663</c:v>
                </c:pt>
                <c:pt idx="13">
                  <c:v>0.96666666666666667</c:v>
                </c:pt>
                <c:pt idx="14">
                  <c:v>0.51333333333333331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88-434D-901F-452CED7A4F80}"/>
            </c:ext>
          </c:extLst>
        </c:ser>
        <c:ser>
          <c:idx val="1"/>
          <c:order val="1"/>
          <c:tx>
            <c:strRef>
              <c:f>'5 GEL'!$AB$3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062322070610726E-2"/>
                  <c:y val="5.594194682120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70123873310799E-3"/>
                  <c:y val="4.9360541312829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480495493247267E-2"/>
                  <c:y val="-1.1517459639660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4607755627202186E-2"/>
                  <c:y val="2.4680270656414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771408781929E-2"/>
                  <c:y val="1.1517459639660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7963606979227903E-2"/>
                  <c:y val="-3.9488433050263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901284908617183E-2"/>
                  <c:y val="-9.8721082625660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740247746623634E-2"/>
                  <c:y val="-6.087800095249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6867507880578455E-2"/>
                  <c:y val="-6.0878000952490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0737631753890223E-2"/>
                  <c:y val="-4.2779135804452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9350619366559091E-2"/>
                  <c:y val="-4.113378442735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5.54804954932472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5.8254520267909581E-2"/>
                  <c:y val="4.9360541312829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C88-434D-901F-452CED7A4F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GEL'!$AB$4:$AB$18</c:f>
              <c:numCache>
                <c:formatCode>0%</c:formatCode>
                <c:ptCount val="15"/>
                <c:pt idx="0">
                  <c:v>1</c:v>
                </c:pt>
                <c:pt idx="1">
                  <c:v>0.43233333333333335</c:v>
                </c:pt>
                <c:pt idx="2">
                  <c:v>0.82666666666666666</c:v>
                </c:pt>
                <c:pt idx="3">
                  <c:v>1.44E-2</c:v>
                </c:pt>
                <c:pt idx="4">
                  <c:v>0.83368421052631581</c:v>
                </c:pt>
                <c:pt idx="5">
                  <c:v>0.94186046511627908</c:v>
                </c:pt>
                <c:pt idx="6">
                  <c:v>0.46</c:v>
                </c:pt>
                <c:pt idx="7">
                  <c:v>1</c:v>
                </c:pt>
                <c:pt idx="8">
                  <c:v>0.9645999999999999</c:v>
                </c:pt>
                <c:pt idx="9">
                  <c:v>0.74911111111111117</c:v>
                </c:pt>
                <c:pt idx="10">
                  <c:v>0.5301818181818182</c:v>
                </c:pt>
                <c:pt idx="11">
                  <c:v>0.66666666666666663</c:v>
                </c:pt>
                <c:pt idx="12">
                  <c:v>0.25</c:v>
                </c:pt>
                <c:pt idx="13">
                  <c:v>1</c:v>
                </c:pt>
                <c:pt idx="14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88-434D-901F-452CED7A4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508592"/>
        <c:axId val="481510160"/>
      </c:radarChart>
      <c:catAx>
        <c:axId val="48150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81510160"/>
        <c:crosses val="autoZero"/>
        <c:auto val="1"/>
        <c:lblAlgn val="ctr"/>
        <c:lblOffset val="100"/>
        <c:noMultiLvlLbl val="0"/>
      </c:catAx>
      <c:valAx>
        <c:axId val="481510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8150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81352918093861"/>
          <c:y val="0.1729099762188426"/>
          <c:w val="0.16059146139884459"/>
          <c:h val="2.776549882130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'1 TPSC'!$B$54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664095181003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048-47DD-85FF-E02CD540C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050310977059065E-2"/>
                  <c:y val="3.840219648468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48-47DD-85FF-E02CD540C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308174147153071E-2"/>
                  <c:y val="-0.13760787073679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48-47DD-85FF-E02CD540C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830186586235367E-2"/>
                  <c:y val="-0.12480713857523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48-47DD-85FF-E02CD540C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1572323416141299E-2"/>
                  <c:y val="3.200183040390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48-47DD-85FF-E02CD540C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TPSC'!$A$55:$A$59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TPSC'!$B$55:$B$59</c:f>
              <c:numCache>
                <c:formatCode>0%</c:formatCode>
                <c:ptCount val="5"/>
                <c:pt idx="0">
                  <c:v>0.91323333333333334</c:v>
                </c:pt>
                <c:pt idx="1">
                  <c:v>0.82523333333333337</c:v>
                </c:pt>
                <c:pt idx="2">
                  <c:v>0.81593333333333318</c:v>
                </c:pt>
                <c:pt idx="3">
                  <c:v>0.72988333333333344</c:v>
                </c:pt>
                <c:pt idx="4">
                  <c:v>0.83501666666666663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48-47DD-85FF-E02CD540C8D9}"/>
            </c:ext>
          </c:extLst>
        </c:ser>
        <c:ser>
          <c:idx val="1"/>
          <c:order val="1"/>
          <c:tx>
            <c:strRef>
              <c:f>'1 TPSC'!$C$54</c:f>
              <c:strCache>
                <c:ptCount val="1"/>
                <c:pt idx="0">
                  <c:v>MINTIC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264149268988291E-2"/>
                  <c:y val="5.4403111686640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048-47DD-85FF-E02CD540C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459118171282526E-2"/>
                  <c:y val="-8.0004576009764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048-47DD-85FF-E02CD540C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742136829906001E-2"/>
                  <c:y val="-1.600091520195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048-47DD-85FF-E02CD540C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050310977058951E-3"/>
                  <c:y val="-3.8402196484687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048-47DD-85FF-E02CD540C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327043536788252E-2"/>
                  <c:y val="6.72038438482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048-47DD-85FF-E02CD540C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TPSC'!$A$55:$A$59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TPSC'!$C$55:$C$59</c:f>
              <c:numCache>
                <c:formatCode>0%</c:formatCode>
                <c:ptCount val="5"/>
                <c:pt idx="0">
                  <c:v>0.9556</c:v>
                </c:pt>
                <c:pt idx="1">
                  <c:v>0.92079999999999995</c:v>
                </c:pt>
                <c:pt idx="2">
                  <c:v>0.85099999999999998</c:v>
                </c:pt>
                <c:pt idx="3">
                  <c:v>0.78969999999999996</c:v>
                </c:pt>
                <c:pt idx="4">
                  <c:v>0.84919999999999995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048-47DD-85FF-E02CD540C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574368"/>
        <c:axId val="280574760"/>
      </c:radarChart>
      <c:catAx>
        <c:axId val="2805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0574760"/>
        <c:crosses val="autoZero"/>
        <c:auto val="1"/>
        <c:lblAlgn val="ctr"/>
        <c:lblOffset val="100"/>
        <c:noMultiLvlLbl val="0"/>
      </c:catAx>
      <c:valAx>
        <c:axId val="280574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057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5529453376637443"/>
          <c:y val="0.1312078957907564"/>
          <c:w val="0.11591061042969761"/>
          <c:h val="0.1084340162896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85899640092724"/>
          <c:y val="0.1535256970622664"/>
          <c:w val="0.42414015543245653"/>
          <c:h val="0.78404754694124768"/>
        </c:manualLayout>
      </c:layout>
      <c:radarChart>
        <c:radarStyle val="marker"/>
        <c:varyColors val="0"/>
        <c:ser>
          <c:idx val="1"/>
          <c:order val="0"/>
          <c:tx>
            <c:strRef>
              <c:f>'4T General '!$C$138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2145398786281883E-3"/>
                  <c:y val="0.2359207236862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53-4867-9B63-5D039A1A76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59557175494417E-2"/>
                  <c:y val="4.0835156888049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953-4867-9B63-5D039A1A76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365388955354693E-3"/>
                  <c:y val="-0.20153964127405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953-4867-9B63-5D039A1A76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720990264909466"/>
                  <c:y val="-2.4728025386375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953-4867-9B63-5D039A1A76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'!$A$139:$A$145</c:f>
              <c:strCache>
                <c:ptCount val="5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  <c:pt idx="4">
                  <c:v>Ejecución financiera</c:v>
                </c:pt>
              </c:strCache>
            </c:strRef>
          </c:cat>
          <c:val>
            <c:numRef>
              <c:f>'4T General '!$C$139:$C$143</c:f>
              <c:numCache>
                <c:formatCode>0.00%</c:formatCode>
                <c:ptCount val="4"/>
                <c:pt idx="0">
                  <c:v>0.76842993748223931</c:v>
                </c:pt>
                <c:pt idx="1">
                  <c:v>0.82562666666666673</c:v>
                </c:pt>
                <c:pt idx="2">
                  <c:v>0.74683333333333346</c:v>
                </c:pt>
                <c:pt idx="3">
                  <c:v>0.7635805555555556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53-4867-9B63-5D039A1A76F9}"/>
            </c:ext>
          </c:extLst>
        </c:ser>
        <c:ser>
          <c:idx val="2"/>
          <c:order val="1"/>
          <c:tx>
            <c:strRef>
              <c:f>'4T General '!$D$138</c:f>
              <c:strCache>
                <c:ptCount val="1"/>
                <c:pt idx="0">
                  <c:v>SPN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067758959282725E-2"/>
                  <c:y val="9.4176489894998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953-4867-9B63-5D039A1A76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33899075336432E-2"/>
                  <c:y val="-7.2155410502428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953-4867-9B63-5D039A1A76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919998516086552E-3"/>
                  <c:y val="1.46383127287236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953-4867-9B63-5D039A1A76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716979506734323E-2"/>
                  <c:y val="-7.851612309812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953-4867-9B63-5D039A1A76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'!$A$139:$A$145</c:f>
              <c:strCache>
                <c:ptCount val="5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  <c:pt idx="4">
                  <c:v>Ejecución financiera</c:v>
                </c:pt>
              </c:strCache>
            </c:strRef>
          </c:cat>
          <c:val>
            <c:numRef>
              <c:f>'4T General '!$D$139:$D$143</c:f>
              <c:numCache>
                <c:formatCode>0.00%</c:formatCode>
                <c:ptCount val="4"/>
                <c:pt idx="0">
                  <c:v>0.87593333333333323</c:v>
                </c:pt>
                <c:pt idx="1">
                  <c:v>0.86769999999999992</c:v>
                </c:pt>
                <c:pt idx="2">
                  <c:v>0.64610000000000001</c:v>
                </c:pt>
                <c:pt idx="3">
                  <c:v>0.84319500000000003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953-4867-9B63-5D039A1A7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921384"/>
        <c:axId val="478921776"/>
      </c:radarChart>
      <c:catAx>
        <c:axId val="4789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8921776"/>
        <c:crosses val="autoZero"/>
        <c:auto val="1"/>
        <c:lblAlgn val="ctr"/>
        <c:lblOffset val="100"/>
        <c:noMultiLvlLbl val="0"/>
      </c:catAx>
      <c:valAx>
        <c:axId val="478921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7892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1110998314561311"/>
          <c:y val="0.10322475572507678"/>
          <c:w val="0.17921476278374496"/>
          <c:h val="0.12183389887776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'Comparación datos generales'!$E$95</c:f>
              <c:strCache>
                <c:ptCount val="1"/>
                <c:pt idx="0">
                  <c:v>3T 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369581247764E-3"/>
                  <c:y val="0.1625678230635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974-49FD-A182-C8585E3091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6535318771503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74-49FD-A182-C8585E3091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001475096601021E-17"/>
                  <c:y val="0.12293577931014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74-49FD-A182-C8585E3091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910874374329197E-3"/>
                  <c:y val="0.16553312011895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74-49FD-A182-C8585E3091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generales'!$A$96:$A$99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generales'!$E$96:$E$99</c:f>
              <c:numCache>
                <c:formatCode>0%</c:formatCode>
                <c:ptCount val="4"/>
                <c:pt idx="0">
                  <c:v>0.87968333333333326</c:v>
                </c:pt>
                <c:pt idx="1">
                  <c:v>0.87213999999999992</c:v>
                </c:pt>
                <c:pt idx="2">
                  <c:v>0.77129999999999999</c:v>
                </c:pt>
                <c:pt idx="3">
                  <c:v>0.93583499999999997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74-49FD-A182-C8585E30912E}"/>
            </c:ext>
          </c:extLst>
        </c:ser>
        <c:ser>
          <c:idx val="1"/>
          <c:order val="1"/>
          <c:tx>
            <c:strRef>
              <c:f>'Comparación datos generales'!$F$95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273916249552768E-2"/>
                  <c:y val="-3.154336467523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974-49FD-A182-C8585E3091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256091124418639E-2"/>
                  <c:y val="-4.5562637864235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974-49FD-A182-C8585E3091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946524624597518E-2"/>
                  <c:y val="-5.6077092755982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974-49FD-A182-C8585E3091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273916249552803E-2"/>
                  <c:y val="-6.659154764772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974-49FD-A182-C8585E30912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generales'!$A$96:$A$99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generales'!$F$96:$F$99</c:f>
              <c:numCache>
                <c:formatCode>0%</c:formatCode>
                <c:ptCount val="4"/>
                <c:pt idx="0">
                  <c:v>0.87591666666666657</c:v>
                </c:pt>
                <c:pt idx="1">
                  <c:v>0.86769999999999992</c:v>
                </c:pt>
                <c:pt idx="2">
                  <c:v>0.64610000000000001</c:v>
                </c:pt>
                <c:pt idx="3">
                  <c:v>0.84319500000000003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974-49FD-A182-C8585E30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5794760"/>
        <c:axId val="315795152"/>
        <c:axId val="315875248"/>
      </c:bar3DChart>
      <c:catAx>
        <c:axId val="31579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5795152"/>
        <c:crosses val="autoZero"/>
        <c:auto val="1"/>
        <c:lblAlgn val="ctr"/>
        <c:lblOffset val="100"/>
        <c:noMultiLvlLbl val="0"/>
      </c:catAx>
      <c:valAx>
        <c:axId val="315795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5794760"/>
        <c:crosses val="autoZero"/>
        <c:crossBetween val="between"/>
      </c:valAx>
      <c:serAx>
        <c:axId val="3158752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57951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'Comparación datos generales'!$E$103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generales'!$A$104:$A$107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generales'!$E$104:$E$107</c:f>
              <c:numCache>
                <c:formatCode>0%</c:formatCode>
                <c:ptCount val="4"/>
                <c:pt idx="0">
                  <c:v>0.87591666666666657</c:v>
                </c:pt>
                <c:pt idx="1">
                  <c:v>0.86769999999999992</c:v>
                </c:pt>
                <c:pt idx="2">
                  <c:v>0.64610000000000001</c:v>
                </c:pt>
                <c:pt idx="3">
                  <c:v>0.84319500000000003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FE-413F-A8DD-E66026D32FB2}"/>
            </c:ext>
          </c:extLst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generales'!$A$104:$A$107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generales'!$F$104:$F$107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FE-413F-A8DD-E66026D32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029600"/>
        <c:axId val="316029992"/>
        <c:axId val="0"/>
      </c:bar3DChart>
      <c:catAx>
        <c:axId val="31602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6029992"/>
        <c:crosses val="autoZero"/>
        <c:auto val="1"/>
        <c:lblAlgn val="ctr"/>
        <c:lblOffset val="100"/>
        <c:noMultiLvlLbl val="0"/>
      </c:catAx>
      <c:valAx>
        <c:axId val="31602999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1602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'1 TPSC'!$B$54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2895827641277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03-4150-967C-96B184F564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3.2989326524197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03-4150-967C-96B184F564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262358531534981E-2"/>
                  <c:y val="-0.11396312799268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03-4150-967C-96B184F564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583454830075354E-2"/>
                  <c:y val="-0.12296021704473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03-4150-967C-96B184F564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1546743725696827E-2"/>
                  <c:y val="2.0993207788125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103-4150-967C-96B184F564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TPSC'!$A$46:$A$50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TPSC'!$B$55:$B$59</c:f>
              <c:numCache>
                <c:formatCode>0%</c:formatCode>
                <c:ptCount val="5"/>
                <c:pt idx="0">
                  <c:v>0.91323333333333334</c:v>
                </c:pt>
                <c:pt idx="1">
                  <c:v>0.82523333333333337</c:v>
                </c:pt>
                <c:pt idx="2">
                  <c:v>0.81593333333333318</c:v>
                </c:pt>
                <c:pt idx="3">
                  <c:v>0.72988333333333344</c:v>
                </c:pt>
                <c:pt idx="4">
                  <c:v>0.83501666666666663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03-4150-967C-96B184F56419}"/>
            </c:ext>
          </c:extLst>
        </c:ser>
        <c:ser>
          <c:idx val="1"/>
          <c:order val="1"/>
          <c:tx>
            <c:strRef>
              <c:f>'1 TPSC'!$G$54</c:f>
              <c:strCache>
                <c:ptCount val="1"/>
                <c:pt idx="0">
                  <c:v>SPN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6612823713578171E-2"/>
                  <c:y val="4.79844749442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103-4150-967C-96B184F564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88986668686444E-2"/>
                  <c:y val="2.9990296840179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103-4150-967C-96B184F564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48604453870068E-2"/>
                  <c:y val="-8.997089052053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103-4150-967C-96B184F564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284385194162582E-3"/>
                  <c:y val="-1.499514842008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103-4150-967C-96B184F564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977973337372857E-2"/>
                  <c:y val="7.497574210044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103-4150-967C-96B184F564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TPSC'!$A$46:$A$50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TPSC'!$G$55:$G$59</c:f>
              <c:numCache>
                <c:formatCode>0%</c:formatCode>
                <c:ptCount val="5"/>
                <c:pt idx="0">
                  <c:v>0.92669999999999997</c:v>
                </c:pt>
                <c:pt idx="1">
                  <c:v>0.78820000000000001</c:v>
                </c:pt>
                <c:pt idx="2">
                  <c:v>0.88660000000000005</c:v>
                </c:pt>
                <c:pt idx="3">
                  <c:v>0.80069999999999997</c:v>
                </c:pt>
                <c:pt idx="4">
                  <c:v>0.93630000000000002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103-4150-967C-96B184F56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030776"/>
        <c:axId val="316031168"/>
      </c:radarChart>
      <c:catAx>
        <c:axId val="31603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6031168"/>
        <c:crosses val="autoZero"/>
        <c:auto val="1"/>
        <c:lblAlgn val="ctr"/>
        <c:lblOffset val="100"/>
        <c:noMultiLvlLbl val="0"/>
      </c:catAx>
      <c:valAx>
        <c:axId val="316031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1603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218765421874346"/>
          <c:y val="0.14427895704329549"/>
          <c:w val="0.18204265485691251"/>
          <c:h val="5.0608980133907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'1 TPSC'!$AH$4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97997154893163E-3"/>
                  <c:y val="0.12648216095269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220-4749-B1F5-1A2E628583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959943097862956E-3"/>
                  <c:y val="0.10188840743411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20-4749-B1F5-1A2E628583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97997154893163E-3"/>
                  <c:y val="0.12648216095269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220-4749-B1F5-1A2E628583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97997154893163E-3"/>
                  <c:y val="0.12296876759290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20-4749-B1F5-1A2E628583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959943097863259E-3"/>
                  <c:y val="0.12648216095269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220-4749-B1F5-1A2E628583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TPSC'!$AH$5:$AH$9</c:f>
              <c:numCache>
                <c:formatCode>0%</c:formatCode>
                <c:ptCount val="5"/>
                <c:pt idx="0">
                  <c:v>1</c:v>
                </c:pt>
                <c:pt idx="1">
                  <c:v>0.78820000000000001</c:v>
                </c:pt>
                <c:pt idx="2">
                  <c:v>0.88729999999999998</c:v>
                </c:pt>
                <c:pt idx="3">
                  <c:v>0.75139999999999996</c:v>
                </c:pt>
                <c:pt idx="4">
                  <c:v>0.93379999999999996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20-4749-B1F5-1A2E6285838E}"/>
            </c:ext>
          </c:extLst>
        </c:ser>
        <c:ser>
          <c:idx val="1"/>
          <c:order val="1"/>
          <c:tx>
            <c:strRef>
              <c:f>'1 TPSC'!$AI$4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383977239145304E-2"/>
                  <c:y val="-4.918750703716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220-4749-B1F5-1A2E628583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83977239145304E-2"/>
                  <c:y val="-6.3241080476349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20-4749-B1F5-1A2E628583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734978661698662E-2"/>
                  <c:y val="-5.270090039695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220-4749-B1F5-1A2E628583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383977239145304E-2"/>
                  <c:y val="-5.972768711655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20-4749-B1F5-1A2E628583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383977239145182E-2"/>
                  <c:y val="-4.5674113677363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220-4749-B1F5-1A2E628583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TPSC'!$AI$5:$AI$9</c:f>
              <c:numCache>
                <c:formatCode>0%</c:formatCode>
                <c:ptCount val="5"/>
                <c:pt idx="0">
                  <c:v>0.92669999999999997</c:v>
                </c:pt>
                <c:pt idx="1">
                  <c:v>0.78820000000000001</c:v>
                </c:pt>
                <c:pt idx="2">
                  <c:v>0.88660000000000005</c:v>
                </c:pt>
                <c:pt idx="3">
                  <c:v>0.80069999999999997</c:v>
                </c:pt>
                <c:pt idx="4">
                  <c:v>0.93630000000000002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220-4749-B1F5-1A2E62858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031952"/>
        <c:axId val="316032344"/>
        <c:axId val="315878216"/>
      </c:bar3DChart>
      <c:catAx>
        <c:axId val="31603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6032344"/>
        <c:crosses val="autoZero"/>
        <c:auto val="1"/>
        <c:lblAlgn val="ctr"/>
        <c:lblOffset val="100"/>
        <c:noMultiLvlLbl val="0"/>
      </c:catAx>
      <c:valAx>
        <c:axId val="316032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6031952"/>
        <c:crosses val="autoZero"/>
        <c:crossBetween val="between"/>
      </c:valAx>
      <c:serAx>
        <c:axId val="3158782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603234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'3 GTH'!$B$59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5749132998555648E-3"/>
                  <c:y val="0.16135228972874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190481764692716E-2"/>
                  <c:y val="5.8086824302348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024393098989016E-2"/>
                  <c:y val="3.5497503740323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732870932563011E-2"/>
                  <c:y val="-0.14521706075587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008131032996351E-2"/>
                  <c:y val="-9.6811373837247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4332177331407527E-3"/>
                  <c:y val="0.10003841963182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GTH'!$A$60:$A$65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GTH'!$B$60:$B$65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0.79999999999999993</c:v>
                </c:pt>
                <c:pt idx="3">
                  <c:v>0.72270833333333329</c:v>
                </c:pt>
                <c:pt idx="4">
                  <c:v>0.48666666666666664</c:v>
                </c:pt>
                <c:pt idx="5">
                  <c:v>0.83499999999999996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2E2-473E-80AF-1F197E893711}"/>
            </c:ext>
          </c:extLst>
        </c:ser>
        <c:ser>
          <c:idx val="1"/>
          <c:order val="1"/>
          <c:tx>
            <c:strRef>
              <c:f>'3 GTH'!$G$59</c:f>
              <c:strCache>
                <c:ptCount val="1"/>
                <c:pt idx="0">
                  <c:v>SPN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9907090631263153E-2"/>
                  <c:y val="7.744909906979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882697532274206E-2"/>
                  <c:y val="-6.776796168607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040655164981587E-2"/>
                  <c:y val="-8.390319065894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591175365848198E-2"/>
                  <c:y val="-0.10003841963182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749132998555648E-3"/>
                  <c:y val="-1.6135228972874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732870932563011E-2"/>
                  <c:y val="-5.808682430234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2E2-473E-80AF-1F197E8937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GTH'!$A$60:$A$65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GTH'!$G$60:$G$65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0.6</c:v>
                </c:pt>
                <c:pt idx="3">
                  <c:v>0.93374999999999997</c:v>
                </c:pt>
                <c:pt idx="4">
                  <c:v>0</c:v>
                </c:pt>
                <c:pt idx="5">
                  <c:v>0.79999999999999993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2E2-473E-80AF-1F197E893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927264"/>
        <c:axId val="387769568"/>
      </c:radarChart>
      <c:catAx>
        <c:axId val="4789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7769568"/>
        <c:crosses val="autoZero"/>
        <c:auto val="1"/>
        <c:lblAlgn val="ctr"/>
        <c:lblOffset val="100"/>
        <c:noMultiLvlLbl val="0"/>
      </c:catAx>
      <c:valAx>
        <c:axId val="387769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892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72325691409969"/>
          <c:y val="7.912131862681325E-2"/>
          <c:w val="0.28164491255507057"/>
          <c:h val="4.726692635251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27693251184005E-2"/>
          <c:y val="2.167487684729064E-2"/>
          <c:w val="0.9404057394042028"/>
          <c:h val="0.7793131375819402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'3 GTH'!$AT$3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659616563979919E-3"/>
                  <c:y val="0.10069930069930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5C-4671-B5FE-0D885C79E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659616563980006E-3"/>
                  <c:y val="0.10349650349650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5C-4671-B5FE-0D885C79E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59616563980006E-3"/>
                  <c:y val="0.10349650349650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C5C-4671-B5FE-0D885C79E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659616563980006E-3"/>
                  <c:y val="8.95104895104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5C-4671-B5FE-0D885C79E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7319233127960012E-3"/>
                  <c:y val="0.10349650349650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C5C-4671-B5FE-0D885C79E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GTH'!$AT$4:$AT$9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0.99541666666666673</c:v>
                </c:pt>
                <c:pt idx="4">
                  <c:v>0</c:v>
                </c:pt>
                <c:pt idx="5">
                  <c:v>0.87999999999999989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C5C-4671-B5FE-0D885C79E67D}"/>
            </c:ext>
          </c:extLst>
        </c:ser>
        <c:ser>
          <c:idx val="1"/>
          <c:order val="1"/>
          <c:tx>
            <c:strRef>
              <c:f>'3 GTH'!$AU$3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31923312795999E-2"/>
                  <c:y val="-3.356643356643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C5C-4671-B5FE-0D885C79E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257501533174006E-2"/>
                  <c:y val="-2.237762237762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5C-4671-B5FE-0D885C79E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917118097154011E-2"/>
                  <c:y val="-5.314685314685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C5C-4671-B5FE-0D885C79E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453271471562013E-2"/>
                  <c:y val="-3.0769230769230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C5C-4671-B5FE-0D885C79E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5453271471562013E-2"/>
                  <c:y val="-3.3566433566433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C5C-4671-B5FE-0D885C79E6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GTH'!$AU$4:$AU$9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0.6</c:v>
                </c:pt>
                <c:pt idx="3">
                  <c:v>0.93374999999999997</c:v>
                </c:pt>
                <c:pt idx="4">
                  <c:v>0</c:v>
                </c:pt>
                <c:pt idx="5">
                  <c:v>0.79999999999999993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C5C-4671-B5FE-0D885C79E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034696"/>
        <c:axId val="316035088"/>
        <c:axId val="315880336"/>
      </c:bar3DChart>
      <c:catAx>
        <c:axId val="31603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6035088"/>
        <c:crosses val="autoZero"/>
        <c:auto val="1"/>
        <c:lblAlgn val="ctr"/>
        <c:lblOffset val="100"/>
        <c:noMultiLvlLbl val="0"/>
      </c:catAx>
      <c:valAx>
        <c:axId val="31603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6034696"/>
        <c:crosses val="autoZero"/>
        <c:crossBetween val="between"/>
      </c:valAx>
      <c:serAx>
        <c:axId val="3158803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603508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'4 EA'!$B$59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5861289339195435E-2"/>
                  <c:y val="6.0200179508238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1275138844220689E-3"/>
                  <c:y val="4.4495784853915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977606447235011E-2"/>
                  <c:y val="-5.7582780399184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510055537687831E-2"/>
                  <c:y val="-5.4965381290130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977606447235011E-2"/>
                  <c:y val="-6.805237683539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9105120331656967E-2"/>
                  <c:y val="5.7582780399184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EA'!$B$60:$B$65</c:f>
              <c:numCache>
                <c:formatCode>0%</c:formatCode>
                <c:ptCount val="6"/>
                <c:pt idx="0">
                  <c:v>0.80353333333333332</c:v>
                </c:pt>
                <c:pt idx="1">
                  <c:v>0.66523333333333334</c:v>
                </c:pt>
                <c:pt idx="2">
                  <c:v>0.7199333333333332</c:v>
                </c:pt>
                <c:pt idx="3">
                  <c:v>0.87</c:v>
                </c:pt>
                <c:pt idx="4">
                  <c:v>0.70241666666666658</c:v>
                </c:pt>
                <c:pt idx="5">
                  <c:v>0.8203666666666668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3E-4CFE-AAF5-B4DFD1C6284B}"/>
            </c:ext>
          </c:extLst>
        </c:ser>
        <c:ser>
          <c:idx val="1"/>
          <c:order val="1"/>
          <c:tx>
            <c:strRef>
              <c:f>'4 EA'!$G$59</c:f>
              <c:strCache>
                <c:ptCount val="1"/>
                <c:pt idx="0">
                  <c:v>SPN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21252314070382E-3"/>
                  <c:y val="0.13348735456174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34003702512522E-2"/>
                  <c:y val="-3.926098663580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031307851758268E-2"/>
                  <c:y val="2.6173991090538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8321793763376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467550909547179E-2"/>
                  <c:y val="5.2347982181075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286335620602014E-2"/>
                  <c:y val="-2.617399109053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63E-4CFE-AAF5-B4DFD1C6284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EA'!$G$60:$G$65</c:f>
              <c:numCache>
                <c:formatCode>0%</c:formatCode>
                <c:ptCount val="6"/>
                <c:pt idx="0">
                  <c:v>0.80296999999999996</c:v>
                </c:pt>
                <c:pt idx="1">
                  <c:v>0.94359999999999999</c:v>
                </c:pt>
                <c:pt idx="2">
                  <c:v>0.96919999999999995</c:v>
                </c:pt>
                <c:pt idx="3">
                  <c:v>0.42</c:v>
                </c:pt>
                <c:pt idx="4">
                  <c:v>0.94950000000000001</c:v>
                </c:pt>
                <c:pt idx="5">
                  <c:v>0.97389999999999999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3E-4CFE-AAF5-B4DFD1C62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74352"/>
        <c:axId val="143496560"/>
      </c:radarChart>
      <c:catAx>
        <c:axId val="27837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3496560"/>
        <c:crosses val="autoZero"/>
        <c:auto val="1"/>
        <c:lblAlgn val="ctr"/>
        <c:lblOffset val="100"/>
        <c:noMultiLvlLbl val="0"/>
      </c:catAx>
      <c:valAx>
        <c:axId val="143496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837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34329667776596"/>
          <c:y val="0.10051912486330705"/>
          <c:w val="0.15883539272458314"/>
          <c:h val="3.9448188474555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'4 EA'!$AI$4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34317063942352E-3"/>
                  <c:y val="9.2220577097491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34317063942213E-3"/>
                  <c:y val="8.069300496030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402951191826912E-3"/>
                  <c:y val="9.2220577097491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268634127884981E-3"/>
                  <c:y val="7.3776461677993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268634127884981E-3"/>
                  <c:y val="9.2220577097491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134317063942491E-3"/>
                  <c:y val="8.299851938774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EA'!$AI$5:$AI$10</c:f>
              <c:numCache>
                <c:formatCode>0%</c:formatCode>
                <c:ptCount val="6"/>
                <c:pt idx="0">
                  <c:v>0.97880999999999996</c:v>
                </c:pt>
                <c:pt idx="1">
                  <c:v>0.94359999999999999</c:v>
                </c:pt>
                <c:pt idx="2">
                  <c:v>0.96919999999999995</c:v>
                </c:pt>
                <c:pt idx="3">
                  <c:v>0.8</c:v>
                </c:pt>
                <c:pt idx="4">
                  <c:v>0.94950000000000001</c:v>
                </c:pt>
                <c:pt idx="5">
                  <c:v>0.97389999999999999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03-46F2-A803-E9F30EE2A58D}"/>
            </c:ext>
          </c:extLst>
        </c:ser>
        <c:ser>
          <c:idx val="1"/>
          <c:order val="1"/>
          <c:tx>
            <c:strRef>
              <c:f>'4 EA'!$AJ$4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755202421490732E-2"/>
                  <c:y val="-3.91937452664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295497540673478E-2"/>
                  <c:y val="-3.458271641155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6863412788498E-2"/>
                  <c:y val="-2.0749629846935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701475595913734E-2"/>
                  <c:y val="-3.6888230838996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295497540673367E-2"/>
                  <c:y val="-2.76661731292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647748770336739E-2"/>
                  <c:y val="-2.9971687556684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C03-46F2-A803-E9F30EE2A5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EA'!$AJ$5:$AJ$10</c:f>
              <c:numCache>
                <c:formatCode>0%</c:formatCode>
                <c:ptCount val="6"/>
                <c:pt idx="0">
                  <c:v>0.80296999999999996</c:v>
                </c:pt>
                <c:pt idx="1">
                  <c:v>0.94359999999999999</c:v>
                </c:pt>
                <c:pt idx="2">
                  <c:v>0.96919999999999995</c:v>
                </c:pt>
                <c:pt idx="3">
                  <c:v>0.42</c:v>
                </c:pt>
                <c:pt idx="4">
                  <c:v>0.94950000000000001</c:v>
                </c:pt>
                <c:pt idx="5">
                  <c:v>0.97389999999999999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C03-46F2-A803-E9F30EE2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117896"/>
        <c:axId val="317118288"/>
        <c:axId val="317028632"/>
      </c:bar3DChart>
      <c:catAx>
        <c:axId val="31711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118288"/>
        <c:crosses val="autoZero"/>
        <c:auto val="1"/>
        <c:lblAlgn val="ctr"/>
        <c:lblOffset val="100"/>
        <c:noMultiLvlLbl val="0"/>
      </c:catAx>
      <c:valAx>
        <c:axId val="317118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7117896"/>
        <c:crosses val="autoZero"/>
        <c:crossBetween val="between"/>
      </c:valAx>
      <c:serAx>
        <c:axId val="3170286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118288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1"/>
          <c:tx>
            <c:strRef>
              <c:f>'5 GEL'!$H$19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7332098705619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013-4A3D-B007-475711482E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873311703272054E-2"/>
                  <c:y val="-8.4493981189896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013-4A3D-B007-475711482E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724809149065537"/>
                  <c:y val="-8.016095651349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013-4A3D-B007-475711482E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GEL'!$H$20:$H$22</c:f>
              <c:numCache>
                <c:formatCode>0%</c:formatCode>
                <c:ptCount val="3"/>
                <c:pt idx="0">
                  <c:v>0.77398039215686276</c:v>
                </c:pt>
                <c:pt idx="1">
                  <c:v>0.78215000000000001</c:v>
                </c:pt>
                <c:pt idx="2">
                  <c:v>0.74915942028985505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13-4A3D-B007-475711482E79}"/>
            </c:ext>
          </c:extLst>
        </c:ser>
        <c:ser>
          <c:idx val="1"/>
          <c:order val="2"/>
          <c:tx>
            <c:strRef>
              <c:f>'5 GEL'!$AG$19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3999217021807327E-2"/>
                  <c:y val="8.8827005866301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013-4A3D-B007-475711482E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999217021807431E-2"/>
                  <c:y val="2.1665123382024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013-4A3D-B007-475711482E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624045745327628E-2"/>
                  <c:y val="4.3330246764049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013-4A3D-B007-475711482E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GEL'!$AG$20:$AG$22</c:f>
              <c:numCache>
                <c:formatCode>0%</c:formatCode>
                <c:ptCount val="3"/>
                <c:pt idx="0">
                  <c:v>0.95782352941176474</c:v>
                </c:pt>
                <c:pt idx="1">
                  <c:v>0.82984999999999998</c:v>
                </c:pt>
                <c:pt idx="2">
                  <c:v>0.85547826086956513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13-4A3D-B007-475711482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893240"/>
        <c:axId val="389031184"/>
        <c:extLst xmlns:c16r2="http://schemas.microsoft.com/office/drawing/2015/06/chart">
          <c:ext xmlns:c15="http://schemas.microsoft.com/office/drawing/2012/chart" uri="{02D57815-91ED-43cb-92C2-25804820EDAC}">
            <c15:filteredRadarSeries>
              <c15:ser>
                <c:idx val="2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'5 GEL'!$E$19</c15:sqref>
                        </c15:formulaRef>
                      </c:ext>
                    </c:extLst>
                    <c:strCache>
                      <c:ptCount val="1"/>
                      <c:pt idx="0">
                        <c:v>SECTOR 1T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1.7348202883271319E-3"/>
                        <c:y val="0.147940929838551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2-0013-4A3D-B007-475711482E79}"/>
                      </c:ex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0.10061957672297366"/>
                        <c:y val="-6.744365919110435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0013-4A3D-B007-475711482E79}"/>
                      </c:ex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0.10929367816460932"/>
                        <c:y val="-7.179486300988537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4-0013-4A3D-B007-475711482E79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'5 GEL'!$A$20:$A$22</c15:sqref>
                        </c15:formulaRef>
                      </c:ext>
                    </c:extLst>
                    <c:strCache>
                      <c:ptCount val="3"/>
                      <c:pt idx="0">
                        <c:v>Eficiencia Electrónica</c:v>
                      </c:pt>
                      <c:pt idx="1">
                        <c:v>Gobierno Abierto</c:v>
                      </c:pt>
                      <c:pt idx="2">
                        <c:v>Servicios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'5 GEL'!$E$20:$E$22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0.65949999999999998</c:v>
                      </c:pt>
                      <c:pt idx="1">
                        <c:v>0.64184166666666664</c:v>
                      </c:pt>
                      <c:pt idx="2">
                        <c:v>0.64587681159420296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0013-4A3D-B007-475711482E79}"/>
                  </c:ext>
                </c:extLst>
              </c15:ser>
            </c15:filteredRadarSeries>
          </c:ext>
        </c:extLst>
      </c:radarChart>
      <c:catAx>
        <c:axId val="38289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9031184"/>
        <c:crosses val="autoZero"/>
        <c:auto val="1"/>
        <c:lblAlgn val="ctr"/>
        <c:lblOffset val="100"/>
        <c:noMultiLvlLbl val="0"/>
      </c:catAx>
      <c:valAx>
        <c:axId val="389031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8289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3682339106004768"/>
          <c:y val="0.37855473223394059"/>
          <c:w val="0.24456868064731471"/>
          <c:h val="3.6713539181819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021376149545754E-2"/>
          <c:y val="7.5882365098063523E-2"/>
          <c:w val="0.91146529343262217"/>
          <c:h val="0.733519707095436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'1 TPSC'!$N$4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6344748541559647E-3"/>
                  <c:y val="0.12948381452318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EEE-499C-8AE4-83959E276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15634631375482E-17"/>
                  <c:y val="0.10848643919510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EEE-499C-8AE4-83959E276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344748541559647E-3"/>
                  <c:y val="0.11898512685914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EEE-499C-8AE4-83959E276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0848643919510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EEE-499C-8AE4-83959E276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10848643919510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EEE-499C-8AE4-83959E276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TPSC'!$N$5:$N$9</c:f>
              <c:numCache>
                <c:formatCode>0%</c:formatCode>
                <c:ptCount val="5"/>
                <c:pt idx="0">
                  <c:v>0.9556</c:v>
                </c:pt>
                <c:pt idx="1">
                  <c:v>0.88800000000000001</c:v>
                </c:pt>
                <c:pt idx="2">
                  <c:v>0.74870000000000003</c:v>
                </c:pt>
                <c:pt idx="3">
                  <c:v>0.73939999999999995</c:v>
                </c:pt>
                <c:pt idx="4">
                  <c:v>0.86009999999999998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EE-499C-8AE4-83959E276447}"/>
            </c:ext>
          </c:extLst>
        </c:ser>
        <c:ser>
          <c:idx val="1"/>
          <c:order val="1"/>
          <c:tx>
            <c:strRef>
              <c:f>'1 TPSC'!$O$4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613698249871574E-2"/>
                  <c:y val="-5.249343832020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EE-499C-8AE4-83959E276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527511114481664E-2"/>
                  <c:y val="-4.1994750656167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EE-499C-8AE4-83959E276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344748541559516E-2"/>
                  <c:y val="-5.94925634295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EEE-499C-8AE4-83959E276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979223395715614E-2"/>
                  <c:y val="-5.2493438320210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EE-499C-8AE4-83959E276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710273687403549E-2"/>
                  <c:y val="-4.8993875765529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EEE-499C-8AE4-83959E2764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TPSC'!$O$5:$O$9</c:f>
              <c:numCache>
                <c:formatCode>0%</c:formatCode>
                <c:ptCount val="5"/>
                <c:pt idx="0">
                  <c:v>0.9556</c:v>
                </c:pt>
                <c:pt idx="1">
                  <c:v>0.92079999999999995</c:v>
                </c:pt>
                <c:pt idx="2">
                  <c:v>0.85099999999999998</c:v>
                </c:pt>
                <c:pt idx="3">
                  <c:v>0.78969999999999996</c:v>
                </c:pt>
                <c:pt idx="4">
                  <c:v>0.84919999999999995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EE-499C-8AE4-83959E276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575544"/>
        <c:axId val="280575936"/>
        <c:axId val="280229336"/>
      </c:bar3DChart>
      <c:catAx>
        <c:axId val="28057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0575936"/>
        <c:crosses val="autoZero"/>
        <c:auto val="1"/>
        <c:lblAlgn val="ctr"/>
        <c:lblOffset val="100"/>
        <c:noMultiLvlLbl val="0"/>
      </c:catAx>
      <c:valAx>
        <c:axId val="280575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0575544"/>
        <c:crosses val="autoZero"/>
        <c:crossBetween val="between"/>
      </c:valAx>
      <c:serAx>
        <c:axId val="280229336"/>
        <c:scaling>
          <c:orientation val="minMax"/>
        </c:scaling>
        <c:delete val="1"/>
        <c:axPos val="b"/>
        <c:majorTickMark val="none"/>
        <c:minorTickMark val="none"/>
        <c:tickLblPos val="nextTo"/>
        <c:crossAx val="28057593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979503271421102"/>
          <c:y val="0.70964321181558221"/>
          <c:w val="6.2652227341007366E-2"/>
          <c:h val="4.7170151850234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'5 GEL'!$AF$24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787140526546489E-3"/>
                  <c:y val="0.13877166258433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29F-4902-852D-63182DF89D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87140526545786E-3"/>
                  <c:y val="8.626346593080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9F-4902-852D-63182DF89D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787140526547191E-3"/>
                  <c:y val="9.75152223565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29F-4902-852D-63182DF89D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GEL'!$AF$25:$AF$27</c:f>
              <c:numCache>
                <c:formatCode>0%</c:formatCode>
                <c:ptCount val="3"/>
                <c:pt idx="0">
                  <c:v>0.96582352941176475</c:v>
                </c:pt>
                <c:pt idx="1">
                  <c:v>0.83430000000000004</c:v>
                </c:pt>
                <c:pt idx="2">
                  <c:v>0.85547826086956513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9F-4902-852D-63182DF89DC9}"/>
            </c:ext>
          </c:extLst>
        </c:ser>
        <c:ser>
          <c:idx val="1"/>
          <c:order val="1"/>
          <c:tx>
            <c:strRef>
              <c:f>'5 GEL'!$AG$24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918849684948015E-2"/>
                  <c:y val="-8.626346593080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29F-4902-852D-63182DF89D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197563737602639E-2"/>
                  <c:y val="-9.3764636881308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9F-4902-852D-63182DF89D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033705895566421E-2"/>
                  <c:y val="-0.10126580783181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29F-4902-852D-63182DF89DC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GEL'!$AG$25:$AG$27</c:f>
              <c:numCache>
                <c:formatCode>0%</c:formatCode>
                <c:ptCount val="3"/>
                <c:pt idx="0">
                  <c:v>0.95782352941176474</c:v>
                </c:pt>
                <c:pt idx="1">
                  <c:v>0.82984999999999998</c:v>
                </c:pt>
                <c:pt idx="2">
                  <c:v>0.85547826086956513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29F-4902-852D-63182DF89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120248"/>
        <c:axId val="317120640"/>
        <c:axId val="317031176"/>
      </c:bar3DChart>
      <c:catAx>
        <c:axId val="31712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120640"/>
        <c:crosses val="autoZero"/>
        <c:auto val="1"/>
        <c:lblAlgn val="ctr"/>
        <c:lblOffset val="100"/>
        <c:noMultiLvlLbl val="0"/>
      </c:catAx>
      <c:valAx>
        <c:axId val="317120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7120248"/>
        <c:crosses val="autoZero"/>
        <c:crossBetween val="between"/>
      </c:valAx>
      <c:serAx>
        <c:axId val="317031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12064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'5 GEL'!$H$3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0632909272817846E-2"/>
                  <c:y val="0.14787378694803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14343636464273E-3"/>
                  <c:y val="3.4567898247592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160324364200024E-2"/>
                  <c:y val="7.105623528671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995778000110788E-2"/>
                  <c:y val="1.9204387915328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6244708546189194E-2"/>
                  <c:y val="-1.9204387915328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4978890000553513E-2"/>
                  <c:y val="-7.873799045284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894505818564329E-2"/>
                  <c:y val="-0.1229080826581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358646727403643E-2"/>
                  <c:y val="-0.14403290936496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7257374545857092E-3"/>
                  <c:y val="-2.880658187299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9071718182321285E-2"/>
                  <c:y val="-0.10754457232584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6793233637017774E-2"/>
                  <c:y val="-6.529491891211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1814343636464273E-2"/>
                  <c:y val="2.496570428992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8.2700405455249926E-3"/>
                  <c:y val="1.5363510332263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0886061818785595E-2"/>
                  <c:y val="8.2578868035914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8354424727514257E-2"/>
                  <c:y val="9.9862817159710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GEL'!$H$4:$H$18</c:f>
              <c:numCache>
                <c:formatCode>0%</c:formatCode>
                <c:ptCount val="15"/>
                <c:pt idx="0">
                  <c:v>0.92672222222222211</c:v>
                </c:pt>
                <c:pt idx="1">
                  <c:v>0.73299999999999998</c:v>
                </c:pt>
                <c:pt idx="2">
                  <c:v>0.85333333333333339</c:v>
                </c:pt>
                <c:pt idx="3">
                  <c:v>0.58693333333333342</c:v>
                </c:pt>
                <c:pt idx="4">
                  <c:v>0.8701169590643274</c:v>
                </c:pt>
                <c:pt idx="5">
                  <c:v>0.77713178294573637</c:v>
                </c:pt>
                <c:pt idx="6">
                  <c:v>0.73666666666666669</c:v>
                </c:pt>
                <c:pt idx="7">
                  <c:v>0.87146666666666661</c:v>
                </c:pt>
                <c:pt idx="8">
                  <c:v>0.69906666666666661</c:v>
                </c:pt>
                <c:pt idx="9">
                  <c:v>0.81014814814814817</c:v>
                </c:pt>
                <c:pt idx="10">
                  <c:v>0.72442424242424241</c:v>
                </c:pt>
                <c:pt idx="11">
                  <c:v>0.80555555555555547</c:v>
                </c:pt>
                <c:pt idx="12">
                  <c:v>0.72916666666666663</c:v>
                </c:pt>
                <c:pt idx="13">
                  <c:v>0.96666666666666667</c:v>
                </c:pt>
                <c:pt idx="14">
                  <c:v>0.51333333333333331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8A-47EE-9331-3F2532A300E0}"/>
            </c:ext>
          </c:extLst>
        </c:ser>
        <c:ser>
          <c:idx val="1"/>
          <c:order val="1"/>
          <c:tx>
            <c:strRef>
              <c:f>'5 GEL'!$AG$3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810121636574974E-2"/>
                  <c:y val="4.8010969788322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443030909392818E-2"/>
                  <c:y val="2.3045265498394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447252909282119E-2"/>
                  <c:y val="-1.9204387915328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354424727514344E-2"/>
                  <c:y val="-4.6090530996789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084384181989264E-2"/>
                  <c:y val="4.4170092205256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358646727403643E-2"/>
                  <c:y val="1.920438791532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717307349397698E-2"/>
                  <c:y val="-7.6817006119490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6624465273039246E-2"/>
                  <c:y val="-2.4965704289927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814343636464273E-2"/>
                  <c:y val="-0.10562413353430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3080162182099922E-2"/>
                  <c:y val="-1.3443071540730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8902949818342795E-2"/>
                  <c:y val="1.3443071540730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0337536727957015E-2"/>
                  <c:y val="5.7613163745986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6.7341758727846368E-2"/>
                  <c:y val="3.840877583065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2447252909282119E-2"/>
                  <c:y val="-3.8408775830657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4.7257374545857092E-3"/>
                  <c:y val="3.8408775830657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F8A-47EE-9331-3F2532A300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GEL'!$AG$4:$AG$18</c:f>
              <c:numCache>
                <c:formatCode>0%</c:formatCode>
                <c:ptCount val="15"/>
                <c:pt idx="0">
                  <c:v>0.95466666666666666</c:v>
                </c:pt>
                <c:pt idx="1">
                  <c:v>0.97466666666666657</c:v>
                </c:pt>
                <c:pt idx="2">
                  <c:v>0.96000000000000008</c:v>
                </c:pt>
                <c:pt idx="3">
                  <c:v>0.96439999999999992</c:v>
                </c:pt>
                <c:pt idx="4">
                  <c:v>0.9687719298245614</c:v>
                </c:pt>
                <c:pt idx="5">
                  <c:v>1</c:v>
                </c:pt>
                <c:pt idx="6">
                  <c:v>1</c:v>
                </c:pt>
                <c:pt idx="7">
                  <c:v>0.95660000000000001</c:v>
                </c:pt>
                <c:pt idx="8">
                  <c:v>0.69680000000000009</c:v>
                </c:pt>
                <c:pt idx="9">
                  <c:v>0.97333333333333327</c:v>
                </c:pt>
                <c:pt idx="10">
                  <c:v>0.94327272727272737</c:v>
                </c:pt>
                <c:pt idx="11">
                  <c:v>0.75</c:v>
                </c:pt>
                <c:pt idx="12">
                  <c:v>0.4375</c:v>
                </c:pt>
                <c:pt idx="13">
                  <c:v>1</c:v>
                </c:pt>
                <c:pt idx="14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8A-47EE-9331-3F2532A30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904008"/>
        <c:axId val="440904400"/>
      </c:radarChart>
      <c:catAx>
        <c:axId val="44090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40904400"/>
        <c:crosses val="autoZero"/>
        <c:auto val="1"/>
        <c:lblAlgn val="ctr"/>
        <c:lblOffset val="100"/>
        <c:noMultiLvlLbl val="0"/>
      </c:catAx>
      <c:valAx>
        <c:axId val="440904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090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441890633047652"/>
          <c:y val="0.1183977087579511"/>
          <c:w val="0.14623422517446202"/>
          <c:h val="3.5678130701281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45517820791857"/>
          <c:y val="0.20932717471451437"/>
          <c:w val="0.54818859034683154"/>
          <c:h val="0.6614969417032478"/>
        </c:manualLayout>
      </c:layout>
      <c:radarChart>
        <c:radarStyle val="marker"/>
        <c:varyColors val="0"/>
        <c:ser>
          <c:idx val="1"/>
          <c:order val="0"/>
          <c:tx>
            <c:strRef>
              <c:f>'4T General '!$C$64</c:f>
              <c:strCache>
                <c:ptCount val="1"/>
                <c:pt idx="0">
                  <c:v>Promedio Sector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3.4095798096072688E-2"/>
                  <c:y val="3.40878397046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E6B-47B2-9026-BB1BD391D3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764828397721157E-2"/>
                  <c:y val="6.5100567145296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6B-47B2-9026-BB1BD391D3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587231612767576E-3"/>
                  <c:y val="-0.13081766377252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E6B-47B2-9026-BB1BD391D3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63561630267972E-2"/>
                  <c:y val="-0.12845610126072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6B-47B2-9026-BB1BD391D3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'!$A$65:$A$69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</c:strCache>
            </c:strRef>
          </c:cat>
          <c:val>
            <c:numRef>
              <c:f>'4T General '!$C$65:$C$69</c:f>
              <c:numCache>
                <c:formatCode>0.0%</c:formatCode>
                <c:ptCount val="4"/>
                <c:pt idx="0">
                  <c:v>0.76842993748223931</c:v>
                </c:pt>
                <c:pt idx="1">
                  <c:v>0.82562666666666673</c:v>
                </c:pt>
                <c:pt idx="2">
                  <c:v>0.74683333333333346</c:v>
                </c:pt>
                <c:pt idx="3">
                  <c:v>0.7635805555555556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6B-47B2-9026-BB1BD391D33D}"/>
            </c:ext>
          </c:extLst>
        </c:ser>
        <c:ser>
          <c:idx val="2"/>
          <c:order val="1"/>
          <c:tx>
            <c:strRef>
              <c:f>'4T General '!$D$64</c:f>
              <c:strCache>
                <c:ptCount val="1"/>
                <c:pt idx="0">
                  <c:v>ANTV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64317769294867E-3"/>
                  <c:y val="0.15746097277571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E6B-47B2-9026-BB1BD391D3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690793223739711"/>
                  <c:y val="-4.3850683553636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E6B-47B2-9026-BB1BD391D3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599414923514779E-4"/>
                  <c:y val="-0.13899194434966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E6B-47B2-9026-BB1BD391D3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337635823097133"/>
                  <c:y val="-3.0519272004460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E6B-47B2-9026-BB1BD391D3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 General '!$A$65:$A$69</c:f>
              <c:strCache>
                <c:ptCount val="4"/>
                <c:pt idx="0">
                  <c:v>Índice Gobierno En Línea</c:v>
                </c:pt>
                <c:pt idx="1">
                  <c:v>Transparencia, participación y servicio al ciudadano</c:v>
                </c:pt>
                <c:pt idx="2">
                  <c:v>Gestión del Talento Humano</c:v>
                </c:pt>
                <c:pt idx="3">
                  <c:v>Eficiencia Administrativa</c:v>
                </c:pt>
              </c:strCache>
            </c:strRef>
          </c:cat>
          <c:val>
            <c:numRef>
              <c:f>'4T General '!$D$65:$D$69</c:f>
              <c:numCache>
                <c:formatCode>0.00%</c:formatCode>
                <c:ptCount val="4"/>
                <c:pt idx="0">
                  <c:v>0.47266666666666668</c:v>
                </c:pt>
                <c:pt idx="1">
                  <c:v>0.69251999999999991</c:v>
                </c:pt>
                <c:pt idx="2">
                  <c:v>0.46110000000000007</c:v>
                </c:pt>
                <c:pt idx="3">
                  <c:v>0.41767166666666666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E6B-47B2-9026-BB1BD391D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3324840"/>
        <c:axId val="479938640"/>
      </c:radarChart>
      <c:catAx>
        <c:axId val="54332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9938640"/>
        <c:crosses val="autoZero"/>
        <c:auto val="1"/>
        <c:lblAlgn val="ctr"/>
        <c:lblOffset val="100"/>
        <c:noMultiLvlLbl val="0"/>
      </c:catAx>
      <c:valAx>
        <c:axId val="479938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4332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8945438995013517"/>
          <c:y val="0.17483277996215413"/>
          <c:w val="0.19637756042826485"/>
          <c:h val="0.12806823049774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964349749731679E-2"/>
          <c:y val="1.7364856021390093E-2"/>
          <c:w val="0.90350551187662664"/>
          <c:h val="0.863715622814932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'Comparación datos generales'!$E$114</c:f>
              <c:strCache>
                <c:ptCount val="1"/>
                <c:pt idx="0">
                  <c:v>3T 2015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91087437432905E-3"/>
                  <c:y val="0.11054083773127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7A-453B-ABD8-CDCBAB2C12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001475096601021E-17"/>
                  <c:y val="0.1437030890506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7A-453B-ABD8-CDCBAB2C12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1422553232231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B7A-453B-ABD8-CDCBAB2C12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369581247764E-3"/>
                  <c:y val="8.843267018501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B7A-453B-ABD8-CDCBAB2C12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generales'!$A$115:$A$118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generales'!$E$115:$E$118</c:f>
              <c:numCache>
                <c:formatCode>0%</c:formatCode>
                <c:ptCount val="4"/>
                <c:pt idx="0">
                  <c:v>0.32724999999999999</c:v>
                </c:pt>
                <c:pt idx="1">
                  <c:v>0.54401999999999995</c:v>
                </c:pt>
                <c:pt idx="2">
                  <c:v>0.42610000000000003</c:v>
                </c:pt>
                <c:pt idx="3">
                  <c:v>0.31700833333333334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7A-453B-ABD8-CDCBAB2C12BE}"/>
            </c:ext>
          </c:extLst>
        </c:ser>
        <c:ser>
          <c:idx val="2"/>
          <c:order val="2"/>
          <c:tx>
            <c:strRef>
              <c:f>'Comparación datos generales'!$F$114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955437187164569E-2"/>
                  <c:y val="-3.684694591042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B7A-453B-ABD8-CDCBAB2C12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574570186806841E-2"/>
                  <c:y val="-4.790102968355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B7A-453B-ABD8-CDCBAB2C12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256091124418639E-2"/>
                  <c:y val="-4.421633509250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7A-453B-ABD8-CDCBAB2C12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610220437075162E-2"/>
                  <c:y val="-8.4747975593975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B7A-453B-ABD8-CDCBAB2C12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'Comparación datos generales'!$F$115:$F$118</c:f>
              <c:numCache>
                <c:formatCode>0%</c:formatCode>
                <c:ptCount val="4"/>
                <c:pt idx="0">
                  <c:v>0.47264999999999996</c:v>
                </c:pt>
                <c:pt idx="1">
                  <c:v>0.69251999999999991</c:v>
                </c:pt>
                <c:pt idx="2">
                  <c:v>0.46110000000000007</c:v>
                </c:pt>
                <c:pt idx="3">
                  <c:v>0.41767166666666666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B7A-453B-ABD8-CDCBAB2C1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123776"/>
        <c:axId val="317124168"/>
        <c:axId val="31703456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'Comparación datos generales'!$D$95</c15:sqref>
                        </c15:formulaRef>
                      </c:ext>
                    </c:extLst>
                    <c:strCache>
                      <c:ptCount val="1"/>
                      <c:pt idx="0">
                        <c:v>2T 2015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dLbl>
                    <c:idx val="0"/>
                    <c:layout>
                      <c:manualLayout>
                        <c:x val="2.4955437187164569E-2"/>
                        <c:y val="-8.106328100293332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A-CB7A-453B-ABD8-CDCBAB2C12BE}"/>
                      </c:ex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2.6619132999642178E-2"/>
                        <c:y val="-5.895511345667869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B-CB7A-453B-ABD8-CDCBAB2C12BE}"/>
                      </c:ex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1.8300653937253917E-2"/>
                        <c:y val="-6.632450263876356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C-CB7A-453B-ABD8-CDCBAB2C12BE}"/>
                      </c:ex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1.330956649982112E-2"/>
                        <c:y val="-7.000919722980598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D-CB7A-453B-ABD8-CDCBAB2C12BE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'Comparación datos generales'!$A$115:$A$118</c15:sqref>
                        </c15:formulaRef>
                      </c:ext>
                    </c:extLst>
                    <c:strCache>
                      <c:ptCount val="4"/>
                      <c:pt idx="0">
                        <c:v>GEL</c:v>
                      </c:pt>
                      <c:pt idx="1">
                        <c:v>TPSC</c:v>
                      </c:pt>
                      <c:pt idx="2">
                        <c:v>GTH</c:v>
                      </c:pt>
                      <c:pt idx="3">
                        <c:v>EA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'Comparación datos generales'!$E$115:$E$118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0.32724999999999999</c:v>
                      </c:pt>
                      <c:pt idx="1">
                        <c:v>0.54401999999999995</c:v>
                      </c:pt>
                      <c:pt idx="2">
                        <c:v>0.42610000000000003</c:v>
                      </c:pt>
                      <c:pt idx="3">
                        <c:v>0.31700833333333334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E-CB7A-453B-ABD8-CDCBAB2C12BE}"/>
                  </c:ext>
                </c:extLst>
              </c15:ser>
            </c15:filteredBarSeries>
          </c:ext>
        </c:extLst>
      </c:bar3DChart>
      <c:catAx>
        <c:axId val="31712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124168"/>
        <c:crosses val="autoZero"/>
        <c:auto val="1"/>
        <c:lblAlgn val="ctr"/>
        <c:lblOffset val="100"/>
        <c:noMultiLvlLbl val="0"/>
      </c:catAx>
      <c:valAx>
        <c:axId val="31712416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17123776"/>
        <c:crosses val="autoZero"/>
        <c:crossBetween val="between"/>
      </c:valAx>
      <c:serAx>
        <c:axId val="3170345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1241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'Comparación datos generales'!$E$122</c:f>
              <c:strCache>
                <c:ptCount val="1"/>
                <c:pt idx="0">
                  <c:v>4T 2015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generales'!$A$123:$A$126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generales'!$E$123:$E$126</c:f>
              <c:numCache>
                <c:formatCode>0%</c:formatCode>
                <c:ptCount val="4"/>
                <c:pt idx="0">
                  <c:v>0.47264999999999996</c:v>
                </c:pt>
                <c:pt idx="1">
                  <c:v>0.69251999999999991</c:v>
                </c:pt>
                <c:pt idx="2">
                  <c:v>0.46110000000000007</c:v>
                </c:pt>
                <c:pt idx="3">
                  <c:v>0.41767166666666666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9B-4081-99F3-55FB894CB1EF}"/>
            </c:ext>
          </c:extLst>
        </c:ser>
        <c:ser>
          <c:idx val="1"/>
          <c:order val="1"/>
          <c:tx>
            <c:strRef>
              <c:f>'Comparación datos generales'!$F$122</c:f>
              <c:strCache>
                <c:ptCount val="1"/>
                <c:pt idx="0">
                  <c:v>Óptimo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'Comparación datos generales'!$A$123:$A$126</c:f>
              <c:strCache>
                <c:ptCount val="4"/>
                <c:pt idx="0">
                  <c:v>GEL</c:v>
                </c:pt>
                <c:pt idx="1">
                  <c:v>TPSC</c:v>
                </c:pt>
                <c:pt idx="2">
                  <c:v>GTH</c:v>
                </c:pt>
                <c:pt idx="3">
                  <c:v>EA</c:v>
                </c:pt>
              </c:strCache>
            </c:strRef>
          </c:cat>
          <c:val>
            <c:numRef>
              <c:f>'Comparación datos generales'!$F$123:$F$126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9B-4081-99F3-55FB894CB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125344"/>
        <c:axId val="317385016"/>
        <c:axId val="0"/>
      </c:bar3DChart>
      <c:catAx>
        <c:axId val="31712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385016"/>
        <c:crosses val="autoZero"/>
        <c:auto val="1"/>
        <c:lblAlgn val="ctr"/>
        <c:lblOffset val="100"/>
        <c:noMultiLvlLbl val="0"/>
      </c:catAx>
      <c:valAx>
        <c:axId val="31738501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1712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'1 TPSC'!$B$54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474526985398726E-2"/>
                  <c:y val="4.8287396564549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286-4812-9EDC-F1EE48CEA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197477255459904E-2"/>
                  <c:y val="4.8287396564549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86-4812-9EDC-F1EE48CEA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496846569324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286-4812-9EDC-F1EE48CEA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197477255459843E-2"/>
                  <c:y val="-2.579581772872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86-4812-9EDC-F1EE48CEA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796215883189857E-2"/>
                  <c:y val="4.8287396564549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286-4812-9EDC-F1EE48CEA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TPSC'!$A$46:$A$50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TPSC'!$B$55:$B$59</c:f>
              <c:numCache>
                <c:formatCode>0%</c:formatCode>
                <c:ptCount val="5"/>
                <c:pt idx="0">
                  <c:v>0.91323333333333334</c:v>
                </c:pt>
                <c:pt idx="1">
                  <c:v>0.82523333333333337</c:v>
                </c:pt>
                <c:pt idx="2">
                  <c:v>0.81593333333333318</c:v>
                </c:pt>
                <c:pt idx="3">
                  <c:v>0.72988333333333344</c:v>
                </c:pt>
                <c:pt idx="4">
                  <c:v>0.83501666666666663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286-4812-9EDC-F1EE48CEA092}"/>
            </c:ext>
          </c:extLst>
        </c:ser>
        <c:ser>
          <c:idx val="1"/>
          <c:order val="1"/>
          <c:tx>
            <c:strRef>
              <c:f>'1 TPSC'!$H$54</c:f>
              <c:strCache>
                <c:ptCount val="1"/>
                <c:pt idx="0">
                  <c:v>ANTV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496846569325485E-3"/>
                  <c:y val="0.17610697570600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286-4812-9EDC-F1EE48CEA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235809561961963E-2"/>
                  <c:y val="1.988304564422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86-4812-9EDC-F1EE48CEA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891801080244686E-2"/>
                  <c:y val="-0.10793653349722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286-4812-9EDC-F1EE48CEA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032025445151823E-2"/>
                  <c:y val="-0.11580575563292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286-4812-9EDC-F1EE48CEA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5783602160489317E-2"/>
                  <c:y val="3.1244786012355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286-4812-9EDC-F1EE48CEA0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TPSC'!$A$46:$A$50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TPSC'!$H$55:$H$59</c:f>
              <c:numCache>
                <c:formatCode>0%</c:formatCode>
                <c:ptCount val="5"/>
                <c:pt idx="0">
                  <c:v>0.88380000000000003</c:v>
                </c:pt>
                <c:pt idx="1">
                  <c:v>0.59599999999999997</c:v>
                </c:pt>
                <c:pt idx="2">
                  <c:v>0.61329999999999996</c:v>
                </c:pt>
                <c:pt idx="3">
                  <c:v>0.71130000000000004</c:v>
                </c:pt>
                <c:pt idx="4">
                  <c:v>0.65820000000000001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286-4812-9EDC-F1EE48CEA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385800"/>
        <c:axId val="317386192"/>
      </c:radarChart>
      <c:catAx>
        <c:axId val="31738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386192"/>
        <c:crosses val="autoZero"/>
        <c:auto val="1"/>
        <c:lblAlgn val="ctr"/>
        <c:lblOffset val="100"/>
        <c:noMultiLvlLbl val="0"/>
      </c:catAx>
      <c:valAx>
        <c:axId val="317386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1738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309255990920761"/>
          <c:y val="0.12909304379878092"/>
          <c:w val="0.22526184197553764"/>
          <c:h val="4.7932677662505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'1 TPSC'!$AM$4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115645676031613E-17"/>
                  <c:y val="0.11242858751351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F3-42D7-8B39-924F8E73D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489985774465815E-3"/>
                  <c:y val="9.486162071452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F3-42D7-8B39-924F8E73D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489985774465815E-3"/>
                  <c:y val="0.10540180079391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F3-42D7-8B39-924F8E73D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469957323397444E-3"/>
                  <c:y val="0.10540180079391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F3-42D7-8B39-924F8E73D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489985774464607E-3"/>
                  <c:y val="0.10540180079391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F3-42D7-8B39-924F8E73D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TPSC'!$AM$5:$AM$9</c:f>
              <c:numCache>
                <c:formatCode>0%</c:formatCode>
                <c:ptCount val="5"/>
                <c:pt idx="0">
                  <c:v>0.55710000000000004</c:v>
                </c:pt>
                <c:pt idx="1">
                  <c:v>0.46939999999999998</c:v>
                </c:pt>
                <c:pt idx="2">
                  <c:v>0.55069999999999997</c:v>
                </c:pt>
                <c:pt idx="3">
                  <c:v>0.56389999999999996</c:v>
                </c:pt>
                <c:pt idx="4">
                  <c:v>0.57899999999999996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F3-42D7-8B39-924F8E73D7EF}"/>
            </c:ext>
          </c:extLst>
        </c:ser>
        <c:ser>
          <c:idx val="1"/>
          <c:order val="1"/>
          <c:tx>
            <c:strRef>
              <c:f>'1 TPSC'!$AN$4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330972971485051E-2"/>
                  <c:y val="-4.2160720317566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EF3-42D7-8B39-924F8E73D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43698150680556E-2"/>
                  <c:y val="-5.2700900396958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EF3-42D7-8B39-924F8E73D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734978661698662E-2"/>
                  <c:y val="-5.2700900396958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EF3-42D7-8B39-924F8E73D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383977239145304E-2"/>
                  <c:y val="-4.2160720317566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EF3-42D7-8B39-924F8E73D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840987197019234E-2"/>
                  <c:y val="-4.21607203175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EF3-42D7-8B39-924F8E73D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TPSC'!$J$5:$J$9</c:f>
              <c:strCache>
                <c:ptCount val="5"/>
                <c:pt idx="0">
                  <c:v>Plan Anticorruppción y atención al ciudadano</c:v>
                </c:pt>
                <c:pt idx="1">
                  <c:v>Participación ciudadana en la gestión</c:v>
                </c:pt>
                <c:pt idx="2">
                  <c:v>Rendición de cuentas</c:v>
                </c:pt>
                <c:pt idx="3">
                  <c:v>Servicio al ciudadano</c:v>
                </c:pt>
                <c:pt idx="4">
                  <c:v>Transparencia y Acceso a la Información pública</c:v>
                </c:pt>
              </c:strCache>
            </c:strRef>
          </c:cat>
          <c:val>
            <c:numRef>
              <c:f>'1 TPSC'!$AN$5:$AN$9</c:f>
              <c:numCache>
                <c:formatCode>0%</c:formatCode>
                <c:ptCount val="5"/>
                <c:pt idx="0">
                  <c:v>0.88380000000000003</c:v>
                </c:pt>
                <c:pt idx="1">
                  <c:v>0.59599999999999997</c:v>
                </c:pt>
                <c:pt idx="2">
                  <c:v>0.61329999999999996</c:v>
                </c:pt>
                <c:pt idx="3">
                  <c:v>0.71130000000000004</c:v>
                </c:pt>
                <c:pt idx="4">
                  <c:v>0.65820000000000001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EF3-42D7-8B39-924F8E73D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386976"/>
        <c:axId val="317387368"/>
        <c:axId val="317452248"/>
      </c:bar3DChart>
      <c:catAx>
        <c:axId val="31738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387368"/>
        <c:crosses val="autoZero"/>
        <c:auto val="1"/>
        <c:lblAlgn val="ctr"/>
        <c:lblOffset val="100"/>
        <c:noMultiLvlLbl val="0"/>
      </c:catAx>
      <c:valAx>
        <c:axId val="317387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7386976"/>
        <c:crosses val="autoZero"/>
        <c:crossBetween val="between"/>
      </c:valAx>
      <c:serAx>
        <c:axId val="3174522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3873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4509803921568557E-2"/>
                  <c:y val="7.737478621502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8039215686289E-2"/>
                  <c:y val="-4.3523317245952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411764705882353E-2"/>
                  <c:y val="2.176165862297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894594304112904E-17"/>
                  <c:y val="-2.4179620692195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607843137254902E-3"/>
                  <c:y val="-1.6925734484537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8431372549019607E-3"/>
                  <c:y val="7.495682414580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GTH'!$A$60:$A$65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GTH'!$B$60:$B$65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0.79999999999999993</c:v>
                </c:pt>
                <c:pt idx="3">
                  <c:v>0.72270833333333329</c:v>
                </c:pt>
                <c:pt idx="4">
                  <c:v>0.48666666666666664</c:v>
                </c:pt>
                <c:pt idx="5">
                  <c:v>0.83499999999999996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79B-4DA5-9861-EE229238995C}"/>
            </c:ext>
          </c:extLst>
        </c:ser>
        <c:ser>
          <c:idx val="1"/>
          <c:order val="1"/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725490196078431E-2"/>
                  <c:y val="0.13540587587629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196078431372687E-2"/>
                  <c:y val="4.352331724595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588235294117646E-2"/>
                  <c:y val="-8.2210710353466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894594304112904E-17"/>
                  <c:y val="-2.417962069219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725490196078431E-2"/>
                  <c:y val="-1.450777241531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215686274509803E-2"/>
                  <c:y val="-9.6718482768783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79B-4DA5-9861-EE2292389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GTH'!$A$60:$A$65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GTH'!$H$60:$H$65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0.6</c:v>
                </c:pt>
                <c:pt idx="3">
                  <c:v>0.30958333333333332</c:v>
                </c:pt>
                <c:pt idx="4">
                  <c:v>9.9999999999999992E-2</c:v>
                </c:pt>
                <c:pt idx="5">
                  <c:v>0.55999999999999994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79B-4DA5-9861-EE2292389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245280"/>
        <c:axId val="441244888"/>
      </c:radarChart>
      <c:catAx>
        <c:axId val="44124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41244888"/>
        <c:crosses val="autoZero"/>
        <c:auto val="1"/>
        <c:lblAlgn val="ctr"/>
        <c:lblOffset val="100"/>
        <c:noMultiLvlLbl val="0"/>
      </c:catAx>
      <c:valAx>
        <c:axId val="441244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124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07874600519871"/>
          <c:y val="0.19869754879172721"/>
          <c:w val="0.23708259996912151"/>
          <c:h val="4.0803395504151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'3 GTH'!$AY$3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294595954183582E-17"/>
                  <c:y val="6.6906708385311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055619544709324E-3"/>
                  <c:y val="0.10593562161007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85206514902497E-3"/>
                  <c:y val="9.4784503545858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685206514903109E-3"/>
                  <c:y val="6.6906708385311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0055619544708101E-3"/>
                  <c:y val="1.672667709632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426032574515536E-3"/>
                  <c:y val="8.9208944513748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GTH'!$AY$4:$AY$9</c:f>
              <c:numCache>
                <c:formatCode>0%</c:formatCode>
                <c:ptCount val="6"/>
                <c:pt idx="0">
                  <c:v>0.3</c:v>
                </c:pt>
                <c:pt idx="1">
                  <c:v>1</c:v>
                </c:pt>
                <c:pt idx="2">
                  <c:v>0.6</c:v>
                </c:pt>
                <c:pt idx="3">
                  <c:v>0.30958333333333332</c:v>
                </c:pt>
                <c:pt idx="4">
                  <c:v>9.9999999999999992E-2</c:v>
                </c:pt>
                <c:pt idx="5">
                  <c:v>0.55999999999999994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FB6-419F-AF1F-277B1F7423BB}"/>
            </c:ext>
          </c:extLst>
        </c:ser>
        <c:ser>
          <c:idx val="0"/>
          <c:order val="1"/>
          <c:tx>
            <c:strRef>
              <c:f>'3 GTH'!$AZ$3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022247817883698E-2"/>
                  <c:y val="-2.7877795160546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27809772354661E-2"/>
                  <c:y val="-2.7877795160546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364851075335283E-2"/>
                  <c:y val="-3.6241133708710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022247817883729E-2"/>
                  <c:y val="-5.018003128898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348165211922487E-2"/>
                  <c:y val="-3.0665574676601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022247817883729E-2"/>
                  <c:y val="-4.4604472256874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FB6-419F-AF1F-277B1F742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GTH'!$AZ$4:$AZ$9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0.6</c:v>
                </c:pt>
                <c:pt idx="3">
                  <c:v>0.30958333333333332</c:v>
                </c:pt>
                <c:pt idx="4">
                  <c:v>9.9999999999999992E-2</c:v>
                </c:pt>
                <c:pt idx="5">
                  <c:v>0.55999999999999994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FB6-419F-AF1F-277B1F742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389720"/>
        <c:axId val="317390112"/>
        <c:axId val="317454368"/>
      </c:bar3DChart>
      <c:catAx>
        <c:axId val="31738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390112"/>
        <c:crosses val="autoZero"/>
        <c:auto val="1"/>
        <c:lblAlgn val="ctr"/>
        <c:lblOffset val="100"/>
        <c:noMultiLvlLbl val="0"/>
      </c:catAx>
      <c:valAx>
        <c:axId val="317390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7389720"/>
        <c:crosses val="autoZero"/>
        <c:crossBetween val="between"/>
      </c:valAx>
      <c:serAx>
        <c:axId val="3174543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39011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'4 EA'!$B$59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0476197017861405E-2"/>
                  <c:y val="8.6976733568121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289004222910419E-2"/>
                  <c:y val="-1.5813951557840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561578384853571E-2"/>
                  <c:y val="-7.9069757789202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497542359609424E-2"/>
                  <c:y val="-3.953487889460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14618633007936E-3"/>
                  <c:y val="-4.21705374875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289004222910322E-2"/>
                  <c:y val="-2.108526874378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EA'!$B$60:$B$65</c:f>
              <c:numCache>
                <c:formatCode>0%</c:formatCode>
                <c:ptCount val="6"/>
                <c:pt idx="0">
                  <c:v>0.80353333333333332</c:v>
                </c:pt>
                <c:pt idx="1">
                  <c:v>0.66523333333333334</c:v>
                </c:pt>
                <c:pt idx="2">
                  <c:v>0.7199333333333332</c:v>
                </c:pt>
                <c:pt idx="3">
                  <c:v>0.87</c:v>
                </c:pt>
                <c:pt idx="4">
                  <c:v>0.70241666666666658</c:v>
                </c:pt>
                <c:pt idx="5">
                  <c:v>0.8203666666666668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CE-40A0-84AC-084C55852B45}"/>
            </c:ext>
          </c:extLst>
        </c:ser>
        <c:ser>
          <c:idx val="1"/>
          <c:order val="1"/>
          <c:tx>
            <c:strRef>
              <c:f>'4 EA'!$H$59</c:f>
              <c:strCache>
                <c:ptCount val="1"/>
                <c:pt idx="0">
                  <c:v>ANTV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7914618633006912E-3"/>
                  <c:y val="3.162790311568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561578384853674E-2"/>
                  <c:y val="2.6356585929732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561578384853674E-2"/>
                  <c:y val="-2.6356585929733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743855899022796E-3"/>
                  <c:y val="-0.17395346713624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7701165215527269E-3"/>
                  <c:y val="1.054263437189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9540233043105506E-2"/>
                  <c:y val="2.6356585929733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DCE-40A0-84AC-084C55852B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EA'!$H$60:$H$65</c:f>
              <c:numCache>
                <c:formatCode>0%</c:formatCode>
                <c:ptCount val="6"/>
                <c:pt idx="0">
                  <c:v>0.37323000000000001</c:v>
                </c:pt>
                <c:pt idx="1">
                  <c:v>0.16669999999999999</c:v>
                </c:pt>
                <c:pt idx="2">
                  <c:v>0.44619999999999999</c:v>
                </c:pt>
                <c:pt idx="3">
                  <c:v>0.8</c:v>
                </c:pt>
                <c:pt idx="4">
                  <c:v>0.2074</c:v>
                </c:pt>
                <c:pt idx="5">
                  <c:v>0.51249999999999996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CE-40A0-84AC-084C55852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514696"/>
        <c:axId val="328518224"/>
      </c:radarChart>
      <c:catAx>
        <c:axId val="32851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518224"/>
        <c:crosses val="autoZero"/>
        <c:auto val="1"/>
        <c:lblAlgn val="ctr"/>
        <c:lblOffset val="100"/>
        <c:noMultiLvlLbl val="0"/>
      </c:catAx>
      <c:valAx>
        <c:axId val="328518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851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51426915077473"/>
          <c:y val="0.19566857108076338"/>
          <c:w val="0.16258067352259958"/>
          <c:h val="4.4477050054684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8141691396351"/>
          <c:y val="5.6232807679454967E-2"/>
          <c:w val="0.43199115713011749"/>
          <c:h val="0.84792592010069301"/>
        </c:manualLayout>
      </c:layout>
      <c:radarChart>
        <c:radarStyle val="marker"/>
        <c:varyColors val="0"/>
        <c:ser>
          <c:idx val="0"/>
          <c:order val="0"/>
          <c:tx>
            <c:strRef>
              <c:f>'3 GTH'!$B$59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0902661362379987E-3"/>
                  <c:y val="0.16805999874285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5C-474B-BE1C-5CC40F80D14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9173459771094704E-2"/>
                  <c:y val="5.101821390408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5C-474B-BE1C-5CC40F80D14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902661362380546E-2"/>
                  <c:y val="-9.603428499591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B5C-474B-BE1C-5CC40F80D14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225665340595695E-3"/>
                  <c:y val="-2.400857124897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B5C-474B-BE1C-5CC40F80D14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225665340595136E-3"/>
                  <c:y val="-2.700964265510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B5C-474B-BE1C-5CC40F80D14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9173459771094648E-2"/>
                  <c:y val="5.101821390408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B5C-474B-BE1C-5CC40F80D14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GTH'!$A$50:$A$55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GTH'!$B$60:$B$65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0.79999999999999993</c:v>
                </c:pt>
                <c:pt idx="3">
                  <c:v>0.72270833333333329</c:v>
                </c:pt>
                <c:pt idx="4">
                  <c:v>0.48666666666666664</c:v>
                </c:pt>
                <c:pt idx="5">
                  <c:v>0.83499999999999996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B5C-474B-BE1C-5CC40F80D14D}"/>
            </c:ext>
          </c:extLst>
        </c:ser>
        <c:ser>
          <c:idx val="1"/>
          <c:order val="1"/>
          <c:tx>
            <c:strRef>
              <c:f>'3 GTH'!$C$59</c:f>
              <c:strCache>
                <c:ptCount val="1"/>
                <c:pt idx="0">
                  <c:v>MINTIC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633496176020189E-2"/>
                  <c:y val="7.8027856559184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5C-474B-BE1C-5CC40F80D14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406197613071247E-2"/>
                  <c:y val="-5.101821390408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B5C-474B-BE1C-5CC40F80D14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019030283368814E-2"/>
                  <c:y val="6.0021428122449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B5C-474B-BE1C-5CC40F80D14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657965738416595E-2"/>
                  <c:y val="-0.14405142749387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B5C-474B-BE1C-5CC40F80D14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451330681190217E-2"/>
                  <c:y val="2.4008571248979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B5C-474B-BE1C-5CC40F80D14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8064163351487844E-2"/>
                  <c:y val="-4.801714249795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B5C-474B-BE1C-5CC40F80D14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GTH'!$A$50:$A$55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GTH'!$C$60:$C$65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0.68291666666666673</c:v>
                </c:pt>
                <c:pt idx="4">
                  <c:v>0.96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B5C-474B-BE1C-5CC40F80D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204200"/>
        <c:axId val="281204592"/>
      </c:radarChart>
      <c:catAx>
        <c:axId val="28120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204592"/>
        <c:crosses val="autoZero"/>
        <c:auto val="1"/>
        <c:lblAlgn val="ctr"/>
        <c:lblOffset val="100"/>
        <c:noMultiLvlLbl val="0"/>
      </c:catAx>
      <c:valAx>
        <c:axId val="281204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120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925431045179584"/>
          <c:y val="9.4978947602238462E-2"/>
          <c:w val="0.26306308498475678"/>
          <c:h val="6.0600964323449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'4 EA'!$AN$4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580041580041582E-3"/>
                  <c:y val="6.1871295435886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04019404019403E-2"/>
                  <c:y val="-3.437294190882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2002772002772E-3"/>
                  <c:y val="6.874588381765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20027720026705E-3"/>
                  <c:y val="8.478659004177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440055440054425E-3"/>
                  <c:y val="6.6454354357063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86001386001386E-3"/>
                  <c:y val="8.020353112059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EA'!$AN$5:$AN$10</c:f>
              <c:numCache>
                <c:formatCode>0%</c:formatCode>
                <c:ptCount val="6"/>
                <c:pt idx="0">
                  <c:v>0.17865</c:v>
                </c:pt>
                <c:pt idx="1">
                  <c:v>4.8500000000000001E-2</c:v>
                </c:pt>
                <c:pt idx="2">
                  <c:v>0.2258</c:v>
                </c:pt>
                <c:pt idx="3">
                  <c:v>0.8</c:v>
                </c:pt>
                <c:pt idx="4">
                  <c:v>0.20269999999999999</c:v>
                </c:pt>
                <c:pt idx="5">
                  <c:v>0.44640000000000002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4C-4738-A9E7-F3D3911657F1}"/>
            </c:ext>
          </c:extLst>
        </c:ser>
        <c:ser>
          <c:idx val="0"/>
          <c:order val="1"/>
          <c:tx>
            <c:strRef>
              <c:f>'4 EA'!$AO$4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036036036036036E-2"/>
                  <c:y val="-3.895600083000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878031878031877E-2"/>
                  <c:y val="-3.895600083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562023562023561E-2"/>
                  <c:y val="-3.4372941908826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264033264033266E-2"/>
                  <c:y val="-2.9789882987649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176022176022176E-2"/>
                  <c:y val="-2.5206824066472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948024948024745E-2"/>
                  <c:y val="-2.7498353527060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54C-4738-A9E7-F3D3911657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EA'!$K$5:$K$10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EA'!$AO$5:$AO$10</c:f>
              <c:numCache>
                <c:formatCode>0%</c:formatCode>
                <c:ptCount val="6"/>
                <c:pt idx="0">
                  <c:v>0.37323000000000001</c:v>
                </c:pt>
                <c:pt idx="1">
                  <c:v>0.16669999999999999</c:v>
                </c:pt>
                <c:pt idx="2">
                  <c:v>0.44619999999999999</c:v>
                </c:pt>
                <c:pt idx="3">
                  <c:v>0.8</c:v>
                </c:pt>
                <c:pt idx="4">
                  <c:v>0.2074</c:v>
                </c:pt>
                <c:pt idx="5">
                  <c:v>0.51249999999999996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54C-4738-A9E7-F3D391165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392072"/>
        <c:axId val="317392464"/>
        <c:axId val="317456488"/>
      </c:bar3DChart>
      <c:catAx>
        <c:axId val="31739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392464"/>
        <c:crosses val="autoZero"/>
        <c:auto val="1"/>
        <c:lblAlgn val="ctr"/>
        <c:lblOffset val="100"/>
        <c:noMultiLvlLbl val="0"/>
      </c:catAx>
      <c:valAx>
        <c:axId val="317392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7392072"/>
        <c:crosses val="autoZero"/>
        <c:crossBetween val="between"/>
      </c:valAx>
      <c:serAx>
        <c:axId val="3174564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73924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30666719963128"/>
          <c:y val="3.990293101814768E-2"/>
          <c:w val="0.44765673582923149"/>
          <c:h val="0.92600492665994849"/>
        </c:manualLayout>
      </c:layout>
      <c:radarChart>
        <c:radarStyle val="marker"/>
        <c:varyColors val="0"/>
        <c:ser>
          <c:idx val="0"/>
          <c:order val="0"/>
          <c:tx>
            <c:strRef>
              <c:f>'5 GEL'!$H$19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660060195851998E-2"/>
                  <c:y val="8.2039223792666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E0-4DB8-A395-2A115E4AD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050050163210096E-2"/>
                  <c:y val="1.914248555162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BE0-4DB8-A395-2A115E4AD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49009029377799E-2"/>
                  <c:y val="2.7346407930888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BE0-4DB8-A395-2A115E4AD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GEL'!$H$20:$H$22</c:f>
              <c:numCache>
                <c:formatCode>0%</c:formatCode>
                <c:ptCount val="3"/>
                <c:pt idx="0">
                  <c:v>0.77398039215686276</c:v>
                </c:pt>
                <c:pt idx="1">
                  <c:v>0.78215000000000001</c:v>
                </c:pt>
                <c:pt idx="2">
                  <c:v>0.74915942028985505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E0-4DB8-A395-2A115E4AD62B}"/>
            </c:ext>
          </c:extLst>
        </c:ser>
        <c:ser>
          <c:idx val="1"/>
          <c:order val="1"/>
          <c:tx>
            <c:strRef>
              <c:f>'5 GEL'!$AL$19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6945693887154169E-17"/>
                  <c:y val="1.6407844758533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BE0-4DB8-A395-2A115E4AD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186026084869199E-2"/>
                  <c:y val="-2.4611767137800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BE0-4DB8-A395-2A115E4AD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98018058755551E-2"/>
                  <c:y val="-1.3673203965444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BE0-4DB8-A395-2A115E4AD6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GEL'!$A$20:$A$22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GEL'!$AL$20:$AL$22</c:f>
              <c:numCache>
                <c:formatCode>0%</c:formatCode>
                <c:ptCount val="3"/>
                <c:pt idx="0">
                  <c:v>0.44705882352941179</c:v>
                </c:pt>
                <c:pt idx="1">
                  <c:v>0.53090000000000004</c:v>
                </c:pt>
                <c:pt idx="2">
                  <c:v>0.44095652173913047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E0-4DB8-A395-2A115E4AD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949312"/>
        <c:axId val="542947352"/>
      </c:radarChart>
      <c:catAx>
        <c:axId val="5429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2947352"/>
        <c:crosses val="autoZero"/>
        <c:auto val="1"/>
        <c:lblAlgn val="ctr"/>
        <c:lblOffset val="100"/>
        <c:noMultiLvlLbl val="0"/>
      </c:catAx>
      <c:valAx>
        <c:axId val="542947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294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158282787683851"/>
          <c:y val="0.42138079980706789"/>
          <c:w val="0.19605004162498138"/>
          <c:h val="4.6147386372445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'5 GEL'!$AK$24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904676392391692E-17"/>
                  <c:y val="0.1021431681846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C08-4033-9595-60BC2313A2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883356385431073E-3"/>
                  <c:y val="9.484722760002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08-4033-9595-60BC2313A2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325034578145261E-3"/>
                  <c:y val="0.12038301964618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C08-4033-9595-60BC2313A2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GEL'!$AK$25:$AK$27</c:f>
              <c:numCache>
                <c:formatCode>0%</c:formatCode>
                <c:ptCount val="3"/>
                <c:pt idx="0">
                  <c:v>0.28511764705882353</c:v>
                </c:pt>
                <c:pt idx="1">
                  <c:v>0.32645000000000002</c:v>
                </c:pt>
                <c:pt idx="2">
                  <c:v>0.35908695652173916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08-4033-9595-60BC2313A2CC}"/>
            </c:ext>
          </c:extLst>
        </c:ser>
        <c:ser>
          <c:idx val="0"/>
          <c:order val="1"/>
          <c:tx>
            <c:strRef>
              <c:f>'5 GEL'!$AL$24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636698939603473E-2"/>
                  <c:y val="-7.660737613848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C08-4033-9595-60BC2313A2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195020746887967E-2"/>
                  <c:y val="-7.2959405846173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08-4033-9595-60BC2313A2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039188566159521E-2"/>
                  <c:y val="-7.295940584617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C08-4033-9595-60BC2313A2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GEL'!$A$25:$A$27</c:f>
              <c:strCache>
                <c:ptCount val="3"/>
                <c:pt idx="0">
                  <c:v>Eficiencia Electrónica</c:v>
                </c:pt>
                <c:pt idx="1">
                  <c:v>Gobierno Abierto</c:v>
                </c:pt>
                <c:pt idx="2">
                  <c:v>Servicios</c:v>
                </c:pt>
              </c:strCache>
            </c:strRef>
          </c:cat>
          <c:val>
            <c:numRef>
              <c:f>'5 GEL'!$AL$25:$AL$27</c:f>
              <c:numCache>
                <c:formatCode>0%</c:formatCode>
                <c:ptCount val="3"/>
                <c:pt idx="0">
                  <c:v>0.44705882352941179</c:v>
                </c:pt>
                <c:pt idx="1">
                  <c:v>0.53090000000000004</c:v>
                </c:pt>
                <c:pt idx="2">
                  <c:v>0.44095652173913047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C08-4033-9595-60BC2313A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8735064"/>
        <c:axId val="318735456"/>
        <c:axId val="319028032"/>
      </c:bar3DChart>
      <c:catAx>
        <c:axId val="31873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8735456"/>
        <c:crosses val="autoZero"/>
        <c:auto val="1"/>
        <c:lblAlgn val="ctr"/>
        <c:lblOffset val="100"/>
        <c:noMultiLvlLbl val="0"/>
      </c:catAx>
      <c:valAx>
        <c:axId val="318735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8735064"/>
        <c:crosses val="autoZero"/>
        <c:crossBetween val="between"/>
      </c:valAx>
      <c:serAx>
        <c:axId val="3190280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87354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'5 GEL'!$H$3</c:f>
              <c:strCache>
                <c:ptCount val="1"/>
                <c:pt idx="0">
                  <c:v>SECTOR 4T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698788128300419E-2"/>
                  <c:y val="4.933051116197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81267331045645E-3"/>
                  <c:y val="1.5785763571833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6253466209129E-3"/>
                  <c:y val="7.6955597412688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043801993136932E-3"/>
                  <c:y val="1.5785763571833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530661395195941E-2"/>
                  <c:y val="2.565186580422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849394064150295E-2"/>
                  <c:y val="-1.9732204464791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513140597941079E-2"/>
                  <c:y val="-5.9196613394375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866914861404981E-2"/>
                  <c:y val="-2.959830669718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336253466209129E-3"/>
                  <c:y val="-1.973220446479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2194407928986682E-2"/>
                  <c:y val="-1.973220446479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8406336655228222E-3"/>
                  <c:y val="-5.9196613394375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4017520797254773E-2"/>
                  <c:y val="1.9732204464791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5.8406336655227797E-3"/>
                  <c:y val="-5.525017250141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4.9061322790391708E-2"/>
                  <c:y val="1.9732204464791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1.381254312535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GEL'!$H$4:$H$18</c:f>
              <c:numCache>
                <c:formatCode>0%</c:formatCode>
                <c:ptCount val="15"/>
                <c:pt idx="0">
                  <c:v>0.92672222222222211</c:v>
                </c:pt>
                <c:pt idx="1">
                  <c:v>0.73299999999999998</c:v>
                </c:pt>
                <c:pt idx="2">
                  <c:v>0.85333333333333339</c:v>
                </c:pt>
                <c:pt idx="3">
                  <c:v>0.58693333333333342</c:v>
                </c:pt>
                <c:pt idx="4">
                  <c:v>0.8701169590643274</c:v>
                </c:pt>
                <c:pt idx="5">
                  <c:v>0.77713178294573637</c:v>
                </c:pt>
                <c:pt idx="6">
                  <c:v>0.73666666666666669</c:v>
                </c:pt>
                <c:pt idx="7">
                  <c:v>0.87146666666666661</c:v>
                </c:pt>
                <c:pt idx="8">
                  <c:v>0.69906666666666661</c:v>
                </c:pt>
                <c:pt idx="9">
                  <c:v>0.81014814814814817</c:v>
                </c:pt>
                <c:pt idx="10">
                  <c:v>0.72442424242424241</c:v>
                </c:pt>
                <c:pt idx="11">
                  <c:v>0.80555555555555547</c:v>
                </c:pt>
                <c:pt idx="12">
                  <c:v>0.72916666666666663</c:v>
                </c:pt>
                <c:pt idx="13">
                  <c:v>0.96666666666666667</c:v>
                </c:pt>
                <c:pt idx="14">
                  <c:v>0.51333333333333331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12-4C28-8E02-D2A25DEDD0FD}"/>
            </c:ext>
          </c:extLst>
        </c:ser>
        <c:ser>
          <c:idx val="1"/>
          <c:order val="1"/>
          <c:tx>
            <c:strRef>
              <c:f>'5 GEL'!$AL$3</c:f>
              <c:strCache>
                <c:ptCount val="1"/>
                <c:pt idx="0">
                  <c:v>4T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017520797254688E-2"/>
                  <c:y val="0.14207187214650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539421793823241E-2"/>
                  <c:y val="0.10063424277043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194407928986724E-2"/>
                  <c:y val="3.9464408929583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087603986273015E-3"/>
                  <c:y val="-1.9732204464792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362534662091289E-2"/>
                  <c:y val="2.3678645357750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513140597941079E-2"/>
                  <c:y val="-5.9196613394375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901956455914613E-2"/>
                  <c:y val="-7.1035936073251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194407928986724E-2"/>
                  <c:y val="-3.1571527143667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725069324183438E-3"/>
                  <c:y val="-5.9196613394377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1768871317319507E-3"/>
                  <c:y val="-1.5785763571833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5043801993136507E-3"/>
                  <c:y val="-2.170542491127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2565702989705317E-2"/>
                  <c:y val="-5.3276952054938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3.5043801993136932E-3"/>
                  <c:y val="4.341084982254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3.9716308925555194E-2"/>
                  <c:y val="0.10063424277043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6725069324182579E-3"/>
                  <c:y val="-5.9196613394375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C12-4C28-8E02-D2A25DEDD0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GEL'!$A$4:$A$18</c:f>
              <c:strCache>
                <c:ptCount val="15"/>
                <c:pt idx="0">
                  <c:v>Institucionalizar la estrategia de Gobierno en Linea</c:v>
                </c:pt>
                <c:pt idx="1">
                  <c:v>Centrar la atencion en el usuario</c:v>
                </c:pt>
                <c:pt idx="2">
                  <c:v>Implementar un sistema de gestión de TI</c:v>
                </c:pt>
                <c:pt idx="3">
                  <c:v>Implementar un sistema de Gestión de Seguridad de la Información-SGSI</c:v>
                </c:pt>
                <c:pt idx="4">
                  <c:v>Publicación de Información</c:v>
                </c:pt>
                <c:pt idx="5">
                  <c:v>Publicación de datos abiertos</c:v>
                </c:pt>
                <c:pt idx="6">
                  <c:v>Habilitar espacios de interacción</c:v>
                </c:pt>
                <c:pt idx="7">
                  <c:v>Habilitar espacios para interponer peticiones</c:v>
                </c:pt>
                <c:pt idx="8">
                  <c:v>Diaponer tramites y servicios en linea</c:v>
                </c:pt>
                <c:pt idx="9">
                  <c:v>Hacer uso de medios electronicos en procesos y procedimientos internos y Estrategia de cero papel</c:v>
                </c:pt>
                <c:pt idx="10">
                  <c:v>Intercambiar información entre entidades</c:v>
                </c:pt>
                <c:pt idx="11">
                  <c:v>definir la estrategia de participación</c:v>
                </c:pt>
                <c:pt idx="12">
                  <c:v>construir de forma participativa las politicas y planeación estrategica</c:v>
                </c:pt>
                <c:pt idx="13">
                  <c:v>Abrir espacios para el control social</c:v>
                </c:pt>
                <c:pt idx="14">
                  <c:v>Abrir espacios de innovación abierta</c:v>
                </c:pt>
              </c:strCache>
            </c:strRef>
          </c:cat>
          <c:val>
            <c:numRef>
              <c:f>'5 GEL'!$AL$4:$AL$18</c:f>
              <c:numCache>
                <c:formatCode>0%</c:formatCode>
                <c:ptCount val="15"/>
                <c:pt idx="0">
                  <c:v>0.76133333333333331</c:v>
                </c:pt>
                <c:pt idx="1">
                  <c:v>0.58066666666666678</c:v>
                </c:pt>
                <c:pt idx="2">
                  <c:v>0.58666666666666667</c:v>
                </c:pt>
                <c:pt idx="3">
                  <c:v>0</c:v>
                </c:pt>
                <c:pt idx="4">
                  <c:v>0.59964912280701754</c:v>
                </c:pt>
                <c:pt idx="5">
                  <c:v>0.30232558139534882</c:v>
                </c:pt>
                <c:pt idx="6">
                  <c:v>0.5</c:v>
                </c:pt>
                <c:pt idx="7">
                  <c:v>0.64599999999999991</c:v>
                </c:pt>
                <c:pt idx="8">
                  <c:v>0.26700000000000002</c:v>
                </c:pt>
                <c:pt idx="9">
                  <c:v>0.51044444444444437</c:v>
                </c:pt>
                <c:pt idx="10">
                  <c:v>0.3887272727272727</c:v>
                </c:pt>
                <c:pt idx="11">
                  <c:v>0.5</c:v>
                </c:pt>
                <c:pt idx="12">
                  <c:v>0.8125</c:v>
                </c:pt>
                <c:pt idx="13">
                  <c:v>0.8</c:v>
                </c:pt>
                <c:pt idx="14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12-4C28-8E02-D2A25DEDD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227960"/>
        <c:axId val="554229528"/>
      </c:radarChart>
      <c:catAx>
        <c:axId val="55422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4229528"/>
        <c:crosses val="autoZero"/>
        <c:auto val="1"/>
        <c:lblAlgn val="ctr"/>
        <c:lblOffset val="100"/>
        <c:noMultiLvlLbl val="0"/>
      </c:catAx>
      <c:valAx>
        <c:axId val="554229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422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191637079906064"/>
          <c:y val="0.14828255206313851"/>
          <c:w val="0.15191319912862747"/>
          <c:h val="3.7347545966458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'3 GTH'!$Z$3</c:f>
              <c:strCache>
                <c:ptCount val="1"/>
                <c:pt idx="0">
                  <c:v>3T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360983102918587E-3"/>
                  <c:y val="9.8312954130648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082949308755483E-3"/>
                  <c:y val="0.10954872031700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721966205837174E-3"/>
                  <c:y val="9.8312954130648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721966205837174E-3"/>
                  <c:y val="8.4268246397698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721966205837174E-3"/>
                  <c:y val="8.1459304851108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360983102919712E-3"/>
                  <c:y val="0.11516660341018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GTH'!$Z$4:$Z$9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0.60041666666666671</c:v>
                </c:pt>
                <c:pt idx="4">
                  <c:v>0.85999999999999988</c:v>
                </c:pt>
                <c:pt idx="5">
                  <c:v>0.9652173913043478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EE-44FE-AFE3-0E71159E08F5}"/>
            </c:ext>
          </c:extLst>
        </c:ser>
        <c:ser>
          <c:idx val="1"/>
          <c:order val="1"/>
          <c:tx>
            <c:strRef>
              <c:f>'3 GTH'!$AA$3</c:f>
              <c:strCache>
                <c:ptCount val="1"/>
                <c:pt idx="0">
                  <c:v>4T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041474654377881E-2"/>
                  <c:y val="-3.651624010566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041474654377826E-2"/>
                  <c:y val="-3.651624010566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185867895545316E-2"/>
                  <c:y val="-3.089835701248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433179723502193E-2"/>
                  <c:y val="-3.3707298559079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113671274961597E-2"/>
                  <c:y val="-3.089835701248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649769585253458E-2"/>
                  <c:y val="-2.247153237271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4EE-44FE-AFE3-0E71159E08F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GTH'!$V$4:$V$9</c:f>
              <c:strCache>
                <c:ptCount val="6"/>
                <c:pt idx="0">
                  <c:v>C1. Planeación Institucional</c:v>
                </c:pt>
                <c:pt idx="1">
                  <c:v>C2. Elaboración y actualización  del Manual de funciones y Competencias Laborales.</c:v>
                </c:pt>
                <c:pt idx="2">
                  <c:v>C3. Planeación del Recurso Humano</c:v>
                </c:pt>
                <c:pt idx="3">
                  <c:v>C4. Capacitación.</c:v>
                </c:pt>
                <c:pt idx="4">
                  <c:v>C5. Gerencia Pública</c:v>
                </c:pt>
                <c:pt idx="5">
                  <c:v>C6. Estimulos</c:v>
                </c:pt>
              </c:strCache>
            </c:strRef>
          </c:cat>
          <c:val>
            <c:numRef>
              <c:f>'3 GTH'!$AA$4:$AA$9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0.68291666666666673</c:v>
                </c:pt>
                <c:pt idx="4">
                  <c:v>0.96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4EE-44FE-AFE3-0E71159E0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205376"/>
        <c:axId val="281205768"/>
        <c:axId val="281350648"/>
      </c:bar3DChart>
      <c:catAx>
        <c:axId val="2812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205768"/>
        <c:crosses val="autoZero"/>
        <c:auto val="1"/>
        <c:lblAlgn val="ctr"/>
        <c:lblOffset val="100"/>
        <c:noMultiLvlLbl val="0"/>
      </c:catAx>
      <c:valAx>
        <c:axId val="281205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1205376"/>
        <c:crosses val="autoZero"/>
        <c:crossBetween val="between"/>
      </c:valAx>
      <c:serAx>
        <c:axId val="2813506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20576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'4 EA'!$B$59</c:f>
              <c:strCache>
                <c:ptCount val="1"/>
                <c:pt idx="0">
                  <c:v>SECTOR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1482989218421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C9-48C9-99A8-EA8644D9BE5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80669054926096E-2"/>
                  <c:y val="7.1982727747566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8C9-48C9-99A8-EA8644D9BE5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925412429095462E-2"/>
                  <c:y val="-6.591063192986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C9-48C9-99A8-EA8644D9BE5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4500339024569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8C9-48C9-99A8-EA8644D9BE5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981728042814991E-2"/>
                  <c:y val="-5.3883220037756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C9-48C9-99A8-EA8644D9BE5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7275487416203608E-2"/>
                  <c:y val="6.261510033336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C9-48C9-99A8-EA8644D9BE5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EA'!$B$60:$B$65</c:f>
              <c:numCache>
                <c:formatCode>0%</c:formatCode>
                <c:ptCount val="6"/>
                <c:pt idx="0">
                  <c:v>0.80353333333333332</c:v>
                </c:pt>
                <c:pt idx="1">
                  <c:v>0.66523333333333334</c:v>
                </c:pt>
                <c:pt idx="2">
                  <c:v>0.7199333333333332</c:v>
                </c:pt>
                <c:pt idx="3">
                  <c:v>0.87</c:v>
                </c:pt>
                <c:pt idx="4">
                  <c:v>0.70241666666666658</c:v>
                </c:pt>
                <c:pt idx="5">
                  <c:v>0.8203666666666668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C9-48C9-99A8-EA8644D9BE58}"/>
            </c:ext>
          </c:extLst>
        </c:ser>
        <c:ser>
          <c:idx val="1"/>
          <c:order val="1"/>
          <c:tx>
            <c:strRef>
              <c:f>'4 EA'!$C$49</c:f>
              <c:strCache>
                <c:ptCount val="1"/>
                <c:pt idx="0">
                  <c:v>MINTIC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581428094382185E-2"/>
                  <c:y val="5.9319568736874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8C9-48C9-99A8-EA8644D9BE5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12781201655933E-2"/>
                  <c:y val="-4.943297394739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8C9-48C9-99A8-EA8644D9BE5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818871854050999E-2"/>
                  <c:y val="1.647765798246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8C9-48C9-99A8-EA8644D9BE5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450524909757744E-2"/>
                  <c:y val="-3.8274902582837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8C9-48C9-99A8-EA8644D9BE5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343984334713277E-2"/>
                  <c:y val="4.319235926084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8C9-48C9-99A8-EA8644D9BE5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437295691224997E-17"/>
                  <c:y val="7.909275831583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8C9-48C9-99A8-EA8644D9BE5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EA'!$A$60:$A$65</c:f>
              <c:strCache>
                <c:ptCount val="6"/>
                <c:pt idx="0">
                  <c:v>Gestión de la calidad</c:v>
                </c:pt>
                <c:pt idx="1">
                  <c:v>Gestión de TI</c:v>
                </c:pt>
                <c:pt idx="2">
                  <c:v>Racionalización de trámites</c:v>
                </c:pt>
                <c:pt idx="3">
                  <c:v>Modernización Institucional</c:v>
                </c:pt>
                <c:pt idx="4">
                  <c:v>Gestión Documental</c:v>
                </c:pt>
                <c:pt idx="5">
                  <c:v>Uso racional de papel</c:v>
                </c:pt>
              </c:strCache>
            </c:strRef>
          </c:cat>
          <c:val>
            <c:numRef>
              <c:f>'4 EA'!$C$60:$C$65</c:f>
              <c:numCache>
                <c:formatCode>0%</c:formatCode>
                <c:ptCount val="6"/>
                <c:pt idx="0">
                  <c:v>0.85</c:v>
                </c:pt>
                <c:pt idx="1">
                  <c:v>0.96660000000000001</c:v>
                </c:pt>
                <c:pt idx="2">
                  <c:v>0.86419999999999997</c:v>
                </c:pt>
                <c:pt idx="3">
                  <c:v>1</c:v>
                </c:pt>
                <c:pt idx="4">
                  <c:v>0.80640000000000001</c:v>
                </c:pt>
                <c:pt idx="5">
                  <c:v>0.95860000000000001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C9-48C9-99A8-EA8644D9B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206552"/>
        <c:axId val="281206944"/>
      </c:radarChart>
      <c:catAx>
        <c:axId val="28120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1206944"/>
        <c:crosses val="autoZero"/>
        <c:auto val="1"/>
        <c:lblAlgn val="ctr"/>
        <c:lblOffset val="100"/>
        <c:noMultiLvlLbl val="0"/>
      </c:catAx>
      <c:valAx>
        <c:axId val="281206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8120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0.74419</cdr:x>
      <cdr:y>0.75315</cdr:y>
    </cdr:from>
    <cdr:to>
      <cdr:x>0.8062</cdr:x>
      <cdr:y>0.81123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912768" y="373486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200" dirty="0" smtClean="0"/>
            <a:t>(NA)</a:t>
          </a:r>
          <a:endParaRPr lang="es-CO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0.47824</cdr:x>
      <cdr:y>0.87798</cdr:y>
    </cdr:from>
    <cdr:to>
      <cdr:x>0.60558</cdr:x>
      <cdr:y>1</cdr:y>
    </cdr:to>
    <cdr:sp macro="" textlink="">
      <cdr:nvSpPr>
        <cdr:cNvPr id="2" name="Rectángulo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1652" y="3986248"/>
          <a:ext cx="1150707" cy="5540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CO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>
            <a:spcBef>
              <a:spcPct val="0"/>
            </a:spcBef>
            <a:buFontTx/>
            <a:buNone/>
          </a:pPr>
          <a:r>
            <a:rPr lang="es-CO" altLang="es-CO" sz="1000" dirty="0" smtClean="0">
              <a:solidFill>
                <a:schemeClr val="tx1"/>
              </a:solidFill>
            </a:rPr>
            <a:t>-Reducción del presupuesto ejecutado</a:t>
          </a:r>
          <a:endParaRPr lang="es-CO" altLang="es-CO" sz="10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268D-62D0-4324-A819-D51533053049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F0A8-C0DB-4390-98A8-93403908F98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374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2D0D-4005-4554-9CDA-7E81ED2D9EB0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F4F3-B4AA-40E6-849E-AB6FF974982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850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050F-5EAD-4E62-9D3A-C3B7A18D102D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EBA9-39EF-478E-8609-9A7F433E102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15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9AF6-DA9D-4883-B9B7-DB80F41FDB5A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B46F-BDD5-46AD-917D-B26100A8541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572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7539-C2B6-4885-8860-8F1650892563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112F-50F2-4B4A-A6BC-0281A383C04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20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ECD2-168C-4696-B568-CA3FDB876157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21E0-0CB5-4B07-A913-8F6418F5BAE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383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B71D-A465-4AF8-8F7C-E825B18EAEE6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CB55-8AC7-41D2-9600-974C278AEFD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DE51-D0D2-4988-AF3A-68464D949C40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4F9A-095A-47F1-B16C-29EE304CE96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507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6A32-5BB5-43BA-8AF0-DF9F8CF5E0B1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4852-A84C-4DCE-9248-361BC4B59F7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303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7BA0-2A3F-4C87-9E83-CB3374DF37B1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242F-C912-476A-8BDD-06A70E4C02A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305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CECF7-5991-472E-BD43-860366A5EAFE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7373-F6A4-4344-A094-A9BF195AB36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163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C58D19-63F7-4C24-85DB-B2751F135446}" type="datetimeFigureOut">
              <a:rPr lang="es-CO"/>
              <a:pPr>
                <a:defRPr/>
              </a:pPr>
              <a:t>15/04/2016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7092E1-0615-4CB4-B277-AEDA3F1305A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118.xml"/><Relationship Id="rId3" Type="http://schemas.openxmlformats.org/officeDocument/2006/relationships/image" Target="../media/image1.png"/><Relationship Id="rId7" Type="http://schemas.openxmlformats.org/officeDocument/2006/relationships/slide" Target="slide122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3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116.xml"/><Relationship Id="rId3" Type="http://schemas.openxmlformats.org/officeDocument/2006/relationships/image" Target="../media/image2.png"/><Relationship Id="rId7" Type="http://schemas.openxmlformats.org/officeDocument/2006/relationships/slide" Target="slide1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2.xml"/><Relationship Id="rId5" Type="http://schemas.openxmlformats.org/officeDocument/2006/relationships/slide" Target="slide123.xml"/><Relationship Id="rId4" Type="http://schemas.openxmlformats.org/officeDocument/2006/relationships/image" Target="../media/image17.png"/><Relationship Id="rId9" Type="http://schemas.openxmlformats.org/officeDocument/2006/relationships/chart" Target="../charts/chart6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5.xml"/><Relationship Id="rId4" Type="http://schemas.openxmlformats.org/officeDocument/2006/relationships/image" Target="../media/image1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7.xml"/><Relationship Id="rId4" Type="http://schemas.openxmlformats.org/officeDocument/2006/relationships/image" Target="../media/image1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8.xml"/><Relationship Id="rId4" Type="http://schemas.openxmlformats.org/officeDocument/2006/relationships/image" Target="../media/image1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9.xml"/><Relationship Id="rId4" Type="http://schemas.openxmlformats.org/officeDocument/2006/relationships/image" Target="../media/image1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1.xml"/><Relationship Id="rId4" Type="http://schemas.openxmlformats.org/officeDocument/2006/relationships/image" Target="../media/image1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2.xml"/><Relationship Id="rId4" Type="http://schemas.openxmlformats.org/officeDocument/2006/relationships/image" Target="../media/image1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3.xml"/><Relationship Id="rId4" Type="http://schemas.openxmlformats.org/officeDocument/2006/relationships/image" Target="../media/image1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.png"/><Relationship Id="rId7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image" Target="../media/image12.png"/><Relationship Id="rId9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2.png"/><Relationship Id="rId7" Type="http://schemas.openxmlformats.org/officeDocument/2006/relationships/slide" Target="slide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slide" Target="slide41.xml"/><Relationship Id="rId4" Type="http://schemas.openxmlformats.org/officeDocument/2006/relationships/image" Target="../media/image13.png"/><Relationship Id="rId9" Type="http://schemas.openxmlformats.org/officeDocument/2006/relationships/chart" Target="../charts/char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image" Target="../media/image2.png"/><Relationship Id="rId7" Type="http://schemas.openxmlformats.org/officeDocument/2006/relationships/slide" Target="slide6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1.xml"/><Relationship Id="rId5" Type="http://schemas.openxmlformats.org/officeDocument/2006/relationships/slide" Target="slide59.xml"/><Relationship Id="rId4" Type="http://schemas.openxmlformats.org/officeDocument/2006/relationships/image" Target="../media/image14.png"/><Relationship Id="rId9" Type="http://schemas.openxmlformats.org/officeDocument/2006/relationships/chart" Target="../charts/chart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9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1.xml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3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5.xml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6.xml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2.png"/><Relationship Id="rId7" Type="http://schemas.openxmlformats.org/officeDocument/2006/relationships/slide" Target="slide7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1.xml"/><Relationship Id="rId5" Type="http://schemas.openxmlformats.org/officeDocument/2006/relationships/slide" Target="slide82.xml"/><Relationship Id="rId4" Type="http://schemas.openxmlformats.org/officeDocument/2006/relationships/image" Target="../media/image15.png"/><Relationship Id="rId9" Type="http://schemas.openxmlformats.org/officeDocument/2006/relationships/chart" Target="../charts/chart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3.xml"/><Relationship Id="rId4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5.xml"/><Relationship Id="rId4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7.xml"/><Relationship Id="rId4" Type="http://schemas.openxmlformats.org/officeDocument/2006/relationships/image" Target="../media/image1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8.xml"/><Relationship Id="rId4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9.xml"/><Relationship Id="rId4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1.xml"/><Relationship Id="rId4" Type="http://schemas.openxmlformats.org/officeDocument/2006/relationships/image" Target="../media/image1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image" Target="../media/image2.png"/><Relationship Id="rId7" Type="http://schemas.openxmlformats.org/officeDocument/2006/relationships/slide" Target="slide9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1.xml"/><Relationship Id="rId5" Type="http://schemas.openxmlformats.org/officeDocument/2006/relationships/slide" Target="slide102.xml"/><Relationship Id="rId4" Type="http://schemas.openxmlformats.org/officeDocument/2006/relationships/image" Target="../media/image16.png"/><Relationship Id="rId9" Type="http://schemas.openxmlformats.org/officeDocument/2006/relationships/chart" Target="../charts/chart5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3.xml"/><Relationship Id="rId4" Type="http://schemas.openxmlformats.org/officeDocument/2006/relationships/image" Target="../media/image1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5.xml"/><Relationship Id="rId4" Type="http://schemas.openxmlformats.org/officeDocument/2006/relationships/image" Target="../media/image1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7.xml"/><Relationship Id="rId4" Type="http://schemas.openxmlformats.org/officeDocument/2006/relationships/image" Target="../media/image1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9.xml"/><Relationship Id="rId4" Type="http://schemas.openxmlformats.org/officeDocument/2006/relationships/image" Target="../media/image1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0.xml"/><Relationship Id="rId4" Type="http://schemas.openxmlformats.org/officeDocument/2006/relationships/image" Target="../media/image1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1.xml"/><Relationship Id="rId4" Type="http://schemas.openxmlformats.org/officeDocument/2006/relationships/image" Target="../media/image1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71818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uadroTexto 7"/>
          <p:cNvSpPr txBox="1">
            <a:spLocks noChangeArrowheads="1"/>
          </p:cNvSpPr>
          <p:nvPr/>
        </p:nvSpPr>
        <p:spPr bwMode="auto">
          <a:xfrm>
            <a:off x="1861803" y="2749098"/>
            <a:ext cx="5401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Seguimiento </a:t>
            </a:r>
            <a:r>
              <a:rPr lang="es-CO" altLang="es-CO" sz="28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Cierre Vigencia 2015</a:t>
            </a:r>
            <a:endParaRPr lang="es-CO" altLang="es-CO" sz="2800" dirty="0">
              <a:ea typeface="Calibri" panose="020F0502020204030204" pitchFamily="34" charset="0"/>
            </a:endParaRPr>
          </a:p>
        </p:txBody>
      </p:sp>
      <p:sp>
        <p:nvSpPr>
          <p:cNvPr id="2054" name="Rectángulo 8"/>
          <p:cNvSpPr>
            <a:spLocks noChangeArrowheads="1"/>
          </p:cNvSpPr>
          <p:nvPr/>
        </p:nvSpPr>
        <p:spPr bwMode="auto">
          <a:xfrm>
            <a:off x="-20638" y="3538538"/>
            <a:ext cx="90439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ES" altLang="es-CO" sz="36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Modelo Integrado de Planeación y Gestión</a:t>
            </a:r>
            <a:r>
              <a:rPr lang="es-CO" alt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1800" dirty="0">
                <a:ea typeface="Calibri" panose="020F0502020204030204" pitchFamily="34" charset="0"/>
                <a:cs typeface="Times New Roman" panose="02020603050405020304" pitchFamily="18" charset="0"/>
              </a:rPr>
              <a:t>Sector</a:t>
            </a:r>
            <a:endParaRPr lang="es-CO" altLang="es-CO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18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Tecnologías de la Información y las Comunicaciones</a:t>
            </a:r>
            <a:endParaRPr lang="es-CO" altLang="es-CO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5" name="CuadroTexto 10"/>
          <p:cNvSpPr txBox="1">
            <a:spLocks noChangeArrowheads="1"/>
          </p:cNvSpPr>
          <p:nvPr/>
        </p:nvSpPr>
        <p:spPr bwMode="auto">
          <a:xfrm>
            <a:off x="7447236" y="5172631"/>
            <a:ext cx="1368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eaLnBrk="1" hangingPunct="1">
              <a:buFontTx/>
              <a:buNone/>
              <a:defRPr sz="280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sz="1800" dirty="0" smtClean="0"/>
              <a:t>Enero 2016</a:t>
            </a:r>
            <a:endParaRPr lang="es-CO" altLang="es-C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ítulo 1"/>
          <p:cNvSpPr txBox="1">
            <a:spLocks/>
          </p:cNvSpPr>
          <p:nvPr/>
        </p:nvSpPr>
        <p:spPr bwMode="auto">
          <a:xfrm>
            <a:off x="76200" y="53975"/>
            <a:ext cx="67992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</a:rPr>
              <a:t>Avance MIPG </a:t>
            </a:r>
            <a:r>
              <a:rPr lang="es-CO" altLang="es-CO" sz="4000" dirty="0" smtClean="0">
                <a:solidFill>
                  <a:srgbClr val="7030A0"/>
                </a:solidFill>
              </a:rPr>
              <a:t>Cuarto Trimestre</a:t>
            </a:r>
            <a:endParaRPr lang="es-CO" altLang="es-CO" sz="4000" dirty="0">
              <a:solidFill>
                <a:srgbClr val="7030A0"/>
              </a:solidFill>
            </a:endParaRPr>
          </a:p>
        </p:txBody>
      </p:sp>
      <p:sp>
        <p:nvSpPr>
          <p:cNvPr id="20485" name="CuadroTexto 4"/>
          <p:cNvSpPr txBox="1">
            <a:spLocks noChangeArrowheads="1"/>
          </p:cNvSpPr>
          <p:nvPr/>
        </p:nvSpPr>
        <p:spPr bwMode="auto">
          <a:xfrm>
            <a:off x="3968750" y="1149350"/>
            <a:ext cx="189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/>
              <a:t>METODOLOGÍA</a:t>
            </a:r>
          </a:p>
        </p:txBody>
      </p:sp>
      <p:pic>
        <p:nvPicPr>
          <p:cNvPr id="2048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5" t="37399" r="32047" b="18921"/>
          <a:stretch>
            <a:fillRect/>
          </a:stretch>
        </p:blipFill>
        <p:spPr bwMode="auto">
          <a:xfrm>
            <a:off x="19050" y="1700213"/>
            <a:ext cx="40322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4247518" y="2715517"/>
            <a:ext cx="517411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/>
          </a:p>
        </p:txBody>
      </p:sp>
      <p:pic>
        <p:nvPicPr>
          <p:cNvPr id="20490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39922" r="39133" b="35719"/>
          <a:stretch>
            <a:fillRect/>
          </a:stretch>
        </p:blipFill>
        <p:spPr bwMode="auto">
          <a:xfrm>
            <a:off x="5867400" y="1935163"/>
            <a:ext cx="19446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CuadroTexto 8"/>
          <p:cNvSpPr txBox="1">
            <a:spLocks noChangeArrowheads="1"/>
          </p:cNvSpPr>
          <p:nvPr/>
        </p:nvSpPr>
        <p:spPr bwMode="auto">
          <a:xfrm>
            <a:off x="5067300" y="1590675"/>
            <a:ext cx="3509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800"/>
              <a:t>Instrumento de evaluación en Excel</a:t>
            </a:r>
          </a:p>
        </p:txBody>
      </p:sp>
      <p:sp>
        <p:nvSpPr>
          <p:cNvPr id="20492" name="CuadroTexto 9"/>
          <p:cNvSpPr txBox="1">
            <a:spLocks noChangeArrowheads="1"/>
          </p:cNvSpPr>
          <p:nvPr/>
        </p:nvSpPr>
        <p:spPr bwMode="auto">
          <a:xfrm>
            <a:off x="4087813" y="3940175"/>
            <a:ext cx="49688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1800" dirty="0"/>
              <a:t>Se consideraron los parámetros de evaluación de cada ficha técnica desarrollada</a:t>
            </a:r>
            <a:r>
              <a:rPr lang="es-CO" altLang="es-CO" sz="1800" b="1" dirty="0"/>
              <a:t> </a:t>
            </a:r>
            <a:r>
              <a:rPr lang="es-CO" altLang="es-CO" sz="1800" dirty="0"/>
              <a:t>por los lideres de política y se registraron en Excel, evaluando las respuestas de cada entidad para el </a:t>
            </a:r>
            <a:r>
              <a:rPr lang="es-CO" altLang="es-CO" sz="1800" dirty="0" smtClean="0"/>
              <a:t>Tercer </a:t>
            </a:r>
            <a:r>
              <a:rPr lang="es-CO" altLang="es-CO" sz="1800" dirty="0"/>
              <a:t>trimestre principalmente, y del </a:t>
            </a:r>
            <a:r>
              <a:rPr lang="es-CO" altLang="es-CO" sz="1800" dirty="0" smtClean="0"/>
              <a:t>Segundo </a:t>
            </a:r>
            <a:r>
              <a:rPr lang="es-CO" altLang="es-CO" sz="1800" dirty="0"/>
              <a:t>para tenerlo como referencia.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6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6"/>
              </a:solidFill>
            </a:endParaRPr>
          </a:p>
        </p:txBody>
      </p:sp>
      <p:sp>
        <p:nvSpPr>
          <p:cNvPr id="111621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83955"/>
              </p:ext>
            </p:extLst>
          </p:nvPr>
        </p:nvGraphicFramePr>
        <p:xfrm>
          <a:off x="76200" y="693738"/>
          <a:ext cx="8959850" cy="4103414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492259"/>
                <a:gridCol w="1385490"/>
                <a:gridCol w="2329809"/>
                <a:gridCol w="4752292"/>
              </a:tblGrid>
              <a:tr h="3169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</a:tr>
              <a:tr h="578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I1 Dialogo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Desarrollar acciones relacionadas a convocatoria, canales y asistencia de grupos de interés.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</a:tr>
              <a:tr h="3169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I2 Evaluación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evaluación y divulgación.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</a:tr>
              <a:tr h="578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I3 Incentivos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incentivos incluidos en la estrategia de rendición de cuentas.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</a:tr>
              <a:tr h="578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I4 Información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a medios utilizados para la divulgación de la rendición de cuentas.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</a:tr>
              <a:tr h="578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I5 Planeación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actividades que ha desarrollado la entidad frente al instrumento archivístico Cuadro de Clasificación Documental – CCD, bases de datos.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7" marB="0" anchor="ctr"/>
                </a:tc>
              </a:tr>
              <a:tr h="578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I2 Atención incluyente y accesibilidad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acceso a los servicios e información de la entidad por parte de personas con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discapacidad.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578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I7 Gestión de peticiones, quejas, reclamos, sugerencias y denuncias.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elementos de análisis contiene el informe de quejas y reclamos de la Entidad.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</a:tr>
            </a:tbl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5042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6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6"/>
              </a:solidFill>
            </a:endParaRPr>
          </a:p>
        </p:txBody>
      </p:sp>
      <p:sp>
        <p:nvSpPr>
          <p:cNvPr id="112645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76200" y="692150"/>
          <a:ext cx="8959850" cy="2341249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91325"/>
                <a:gridCol w="1512093"/>
                <a:gridCol w="1800110"/>
                <a:gridCol w="5256322"/>
              </a:tblGrid>
              <a:tr h="4464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6315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R1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Pasiva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Adicionar acciones relacionadas a criterios incorporados en el formulario electrónico y/o en línea para recepción de PQRS.</a:t>
                      </a:r>
                      <a:endParaRPr lang="es-CO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6315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 Transparencia Activa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Adicionar acciones relacionadas a Información en medios electrónicos.</a:t>
                      </a:r>
                      <a:endParaRPr lang="es-CO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6315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R6: Gestión documental para el acceso a la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Aumentar acciones relacionadas a Implementación de Cuadros de Gestión Documental, Componentes del Programa de Gestión Documental, TRD</a:t>
                      </a:r>
                      <a:endParaRPr lang="es-CO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noaction" highlightClick="1"/>
          </p:cNvPr>
          <p:cNvSpPr/>
          <p:nvPr/>
        </p:nvSpPr>
        <p:spPr>
          <a:xfrm>
            <a:off x="611188" y="6237288"/>
            <a:ext cx="288925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9626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6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6"/>
              </a:solidFill>
            </a:endParaRPr>
          </a:p>
        </p:txBody>
      </p:sp>
      <p:sp>
        <p:nvSpPr>
          <p:cNvPr id="113669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76200" y="908050"/>
          <a:ext cx="8888413" cy="2667562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535368"/>
                <a:gridCol w="1421220"/>
                <a:gridCol w="6931825"/>
              </a:tblGrid>
              <a:tr h="5040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7211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C3. Planeación del recurso humano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 temas incluidos en el Plan Estratégico Institucional de Gestión de Recurso Humano.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7211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R4. Capacitación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temas que se incluyeron en el Plan Institucional de Capacitación de la vigencia.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7211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R6.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Estímulos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programas de bienestar e incentivos desarrollados por la entidad.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900113" y="6092825"/>
            <a:ext cx="431800" cy="2921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5195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6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6"/>
              </a:solidFill>
            </a:endParaRPr>
          </a:p>
        </p:txBody>
      </p:sp>
      <p:sp>
        <p:nvSpPr>
          <p:cNvPr id="11469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60731"/>
              </p:ext>
            </p:extLst>
          </p:nvPr>
        </p:nvGraphicFramePr>
        <p:xfrm>
          <a:off x="44450" y="981075"/>
          <a:ext cx="8991600" cy="3700784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51688"/>
                <a:gridCol w="935990"/>
                <a:gridCol w="2303976"/>
                <a:gridCol w="5399946"/>
              </a:tblGrid>
              <a:tr h="4625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</a:p>
                    <a:p>
                      <a:pPr algn="ctr" fontAlgn="ctr"/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</a:tr>
              <a:tr h="4625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R1: Eficacia del Sistema de 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caracterización, satisfacción y actividades de verificación de adquisición de bienes y servicios.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</a:tr>
              <a:tr h="4625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R2: Efectividad del Sistema de 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programa anual de auditorias, cambios presentados, manual de calidad, control de producto no conforme.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</a:tr>
              <a:tr h="4625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Servicios de intercambio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identificación y RAVEC.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</a:tr>
              <a:tr h="4625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Sistema de gestión de seguridad de información- SGSI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Planear y verificar.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</a:tr>
              <a:tr h="4625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R2: Priorización de trámites u otros procedimientos administrativos - </a:t>
                      </a:r>
                      <a:r>
                        <a:rPr lang="es-CO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OPAs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estrategias y factores de priorización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</a:tr>
              <a:tr h="4625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R3: Racionalización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espacios de acceso para la realización de tramites.</a:t>
                      </a:r>
                    </a:p>
                  </a:txBody>
                  <a:tcPr marL="9524" marR="9524" marT="9521" marB="0" anchor="ctr"/>
                </a:tc>
              </a:tr>
              <a:tr h="46259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Modernización institucional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Modernización institucional</a:t>
                      </a:r>
                    </a:p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Manual de Funciones y de Competencias Laborales de acuerdo con el Decreto 1785 de 2014 y la metodología expedida por la Función Pública</a:t>
                      </a:r>
                    </a:p>
                  </a:txBody>
                  <a:tcPr marL="9524" marR="9524" marT="9521" marB="0" anchor="ctr"/>
                </a:tc>
              </a:tr>
            </a:tbl>
          </a:graphicData>
        </a:graphic>
      </p:graphicFrame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5173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6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6"/>
              </a:solidFill>
            </a:endParaRPr>
          </a:p>
        </p:txBody>
      </p:sp>
      <p:sp>
        <p:nvSpPr>
          <p:cNvPr id="115717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80469"/>
              </p:ext>
            </p:extLst>
          </p:nvPr>
        </p:nvGraphicFramePr>
        <p:xfrm>
          <a:off x="44450" y="981075"/>
          <a:ext cx="8991600" cy="4464049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51688"/>
                <a:gridCol w="935990"/>
                <a:gridCol w="2303976"/>
                <a:gridCol w="5399946"/>
              </a:tblGrid>
              <a:tr h="4317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</a:rPr>
                        <a:t>Recomendaciones</a:t>
                      </a:r>
                      <a:endParaRPr lang="es-CO" sz="12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1008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I1 Planeación de la Función Archivística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Programa de gestión documental, PINAR, CCD, PGD, TRD.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1008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I2 Planeación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sistema integrado de conservación, programa de gestión documental y programas decreto 2609 de 2012, tipos de información conservada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1008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I7 Disposición de documentos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metodología y procedimientos de disposición de documentos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1008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Uso racional de papel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Procesos electrónicos</a:t>
                      </a:r>
                      <a:endParaRPr lang="es-CO" sz="12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caracterización de procesos.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noaction" highlightClick="1"/>
          </p:cNvPr>
          <p:cNvSpPr/>
          <p:nvPr/>
        </p:nvSpPr>
        <p:spPr>
          <a:xfrm>
            <a:off x="684213" y="6364288"/>
            <a:ext cx="433387" cy="3603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1317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06858"/>
              </p:ext>
            </p:extLst>
          </p:nvPr>
        </p:nvGraphicFramePr>
        <p:xfrm>
          <a:off x="536972" y="53975"/>
          <a:ext cx="8427516" cy="538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ítulo 1"/>
          <p:cNvSpPr txBox="1">
            <a:spLocks/>
          </p:cNvSpPr>
          <p:nvPr/>
        </p:nvSpPr>
        <p:spPr bwMode="auto">
          <a:xfrm>
            <a:off x="34925" y="53975"/>
            <a:ext cx="17287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rgbClr val="EBE600"/>
                </a:solidFill>
              </a:rPr>
              <a:t>Avance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498922" y="1412777"/>
            <a:ext cx="1925638" cy="1224136"/>
          </a:xfrm>
          <a:prstGeom prst="wedgeRoundRectCallout">
            <a:avLst>
              <a:gd name="adj1" fmla="val 28411"/>
              <a:gd name="adj2" fmla="val 69208"/>
              <a:gd name="adj3" fmla="val 16667"/>
            </a:avLst>
          </a:prstGeom>
          <a:noFill/>
          <a:ln>
            <a:solidFill>
              <a:srgbClr val="D0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dirty="0">
                <a:solidFill>
                  <a:schemeClr val="tx1"/>
                </a:solidFill>
              </a:rPr>
              <a:t>Para mejorar: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Gestión de la </a:t>
            </a:r>
            <a:r>
              <a:rPr lang="es-CO" sz="1000" dirty="0" smtClean="0">
                <a:solidFill>
                  <a:schemeClr val="tx1"/>
                </a:solidFill>
              </a:rPr>
              <a:t>calidad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Gestión de </a:t>
            </a:r>
            <a:r>
              <a:rPr lang="es-CO" sz="1000" dirty="0" smtClean="0">
                <a:solidFill>
                  <a:schemeClr val="tx1"/>
                </a:solidFill>
              </a:rPr>
              <a:t>TI.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Racionalización de </a:t>
            </a:r>
            <a:r>
              <a:rPr lang="es-CO" sz="1000" dirty="0" smtClean="0">
                <a:solidFill>
                  <a:schemeClr val="tx1"/>
                </a:solidFill>
              </a:rPr>
              <a:t>trámites.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Modernización institucional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Gestión documental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Uso racional de papel</a:t>
            </a:r>
            <a:r>
              <a:rPr lang="es-CO" sz="1000" dirty="0" smtClean="0">
                <a:solidFill>
                  <a:schemeClr val="tx1"/>
                </a:solidFill>
              </a:rPr>
              <a:t>.</a:t>
            </a:r>
            <a:endParaRPr lang="es-CO" sz="1000" dirty="0">
              <a:solidFill>
                <a:schemeClr val="tx1"/>
              </a:solidFill>
            </a:endParaRPr>
          </a:p>
        </p:txBody>
      </p:sp>
      <p:sp>
        <p:nvSpPr>
          <p:cNvPr id="7" name="Llamada rectangular redondeada 6"/>
          <p:cNvSpPr/>
          <p:nvPr/>
        </p:nvSpPr>
        <p:spPr>
          <a:xfrm>
            <a:off x="5507832" y="766763"/>
            <a:ext cx="1439862" cy="762000"/>
          </a:xfrm>
          <a:prstGeom prst="wedgeRoundRectCallout">
            <a:avLst>
              <a:gd name="adj1" fmla="val -78991"/>
              <a:gd name="adj2" fmla="val -17758"/>
              <a:gd name="adj3" fmla="val 16667"/>
            </a:avLst>
          </a:prstGeom>
          <a:noFill/>
          <a:ln>
            <a:solidFill>
              <a:srgbClr val="D0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mejorar: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Eficiencia.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Gobierno abierto.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Servicios</a:t>
            </a:r>
          </a:p>
        </p:txBody>
      </p:sp>
      <p:sp>
        <p:nvSpPr>
          <p:cNvPr id="8" name="Llamada rectangular redondeada 7"/>
          <p:cNvSpPr/>
          <p:nvPr/>
        </p:nvSpPr>
        <p:spPr>
          <a:xfrm>
            <a:off x="5507832" y="3687687"/>
            <a:ext cx="3097213" cy="1171575"/>
          </a:xfrm>
          <a:prstGeom prst="wedgeRoundRectCallout">
            <a:avLst>
              <a:gd name="adj1" fmla="val -23425"/>
              <a:gd name="adj2" fmla="val -76289"/>
              <a:gd name="adj3" fmla="val 16667"/>
            </a:avLst>
          </a:prstGeom>
          <a:noFill/>
          <a:ln>
            <a:solidFill>
              <a:srgbClr val="D0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mejorar: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Plan Anticorrupción y atención al ciudadano.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Participación ciudadana en la gestión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Rendición de cuentas.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Servicio al ciudadano.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Transparencia y Acceso a la Información pública. de cuentas </a:t>
            </a:r>
          </a:p>
        </p:txBody>
      </p:sp>
      <p:sp>
        <p:nvSpPr>
          <p:cNvPr id="9" name="Llamada rectangular redondeada 8"/>
          <p:cNvSpPr/>
          <p:nvPr/>
        </p:nvSpPr>
        <p:spPr>
          <a:xfrm>
            <a:off x="899319" y="4145893"/>
            <a:ext cx="2160240" cy="928538"/>
          </a:xfrm>
          <a:prstGeom prst="wedgeRoundRectCallout">
            <a:avLst>
              <a:gd name="adj1" fmla="val 69622"/>
              <a:gd name="adj2" fmla="val 26240"/>
              <a:gd name="adj3" fmla="val 16667"/>
            </a:avLst>
          </a:prstGeom>
          <a:noFill/>
          <a:ln>
            <a:solidFill>
              <a:srgbClr val="D0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mejorar: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Planeación </a:t>
            </a:r>
            <a:r>
              <a:rPr lang="es-CO" sz="1000" dirty="0">
                <a:solidFill>
                  <a:schemeClr val="tx1"/>
                </a:solidFill>
              </a:rPr>
              <a:t>del recurso humano.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Capacitación.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Gerencia pública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Estímulos</a:t>
            </a:r>
            <a:endParaRPr lang="es-CO" sz="1000" dirty="0">
              <a:solidFill>
                <a:schemeClr val="tx1"/>
              </a:solidFill>
            </a:endParaRPr>
          </a:p>
        </p:txBody>
      </p:sp>
      <p:pic>
        <p:nvPicPr>
          <p:cNvPr id="116746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8588"/>
            <a:ext cx="142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392191"/>
              </p:ext>
            </p:extLst>
          </p:nvPr>
        </p:nvGraphicFramePr>
        <p:xfrm>
          <a:off x="755196" y="766763"/>
          <a:ext cx="7633607" cy="438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Título 1"/>
          <p:cNvSpPr txBox="1">
            <a:spLocks/>
          </p:cNvSpPr>
          <p:nvPr/>
        </p:nvSpPr>
        <p:spPr bwMode="auto">
          <a:xfrm>
            <a:off x="34925" y="53975"/>
            <a:ext cx="17287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rgbClr val="EBE600"/>
                </a:solidFill>
              </a:rPr>
              <a:t>Avance</a:t>
            </a:r>
          </a:p>
        </p:txBody>
      </p:sp>
      <p:pic>
        <p:nvPicPr>
          <p:cNvPr id="117765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8588"/>
            <a:ext cx="142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6" action="ppaction://hlinksldjump"/>
          </p:cNvPr>
          <p:cNvSpPr/>
          <p:nvPr/>
        </p:nvSpPr>
        <p:spPr>
          <a:xfrm>
            <a:off x="6718300" y="1530350"/>
            <a:ext cx="936625" cy="153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" name="Rectángulo 7">
            <a:hlinkClick r:id="rId7" action="ppaction://hlinksldjump"/>
          </p:cNvPr>
          <p:cNvSpPr/>
          <p:nvPr/>
        </p:nvSpPr>
        <p:spPr>
          <a:xfrm>
            <a:off x="4932363" y="1458913"/>
            <a:ext cx="935037" cy="132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Rectángulo 8">
            <a:hlinkClick r:id="rId8" action="ppaction://hlinksldjump"/>
          </p:cNvPr>
          <p:cNvSpPr/>
          <p:nvPr/>
        </p:nvSpPr>
        <p:spPr>
          <a:xfrm>
            <a:off x="3157538" y="1268413"/>
            <a:ext cx="935037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" name="Flecha abajo 12"/>
          <p:cNvSpPr/>
          <p:nvPr/>
        </p:nvSpPr>
        <p:spPr>
          <a:xfrm rot="10800000">
            <a:off x="3779912" y="979488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8" name="Flecha abajo 17"/>
          <p:cNvSpPr/>
          <p:nvPr/>
        </p:nvSpPr>
        <p:spPr>
          <a:xfrm rot="10800000">
            <a:off x="6754812" y="976745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9" name="Flecha abajo 18"/>
          <p:cNvSpPr/>
          <p:nvPr/>
        </p:nvSpPr>
        <p:spPr>
          <a:xfrm rot="10800000">
            <a:off x="5210129" y="968376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20" name="Flecha abajo 19"/>
          <p:cNvSpPr/>
          <p:nvPr/>
        </p:nvSpPr>
        <p:spPr>
          <a:xfrm rot="10800000">
            <a:off x="2339752" y="1052736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Título 1"/>
          <p:cNvSpPr txBox="1">
            <a:spLocks/>
          </p:cNvSpPr>
          <p:nvPr/>
        </p:nvSpPr>
        <p:spPr bwMode="auto">
          <a:xfrm>
            <a:off x="34925" y="53975"/>
            <a:ext cx="17287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rgbClr val="EBE600"/>
                </a:solidFill>
              </a:rPr>
              <a:t>Avance</a:t>
            </a:r>
          </a:p>
        </p:txBody>
      </p:sp>
      <p:pic>
        <p:nvPicPr>
          <p:cNvPr id="11879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8588"/>
            <a:ext cx="1425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5" action="ppaction://hlinksldjump"/>
          </p:cNvPr>
          <p:cNvSpPr/>
          <p:nvPr/>
        </p:nvSpPr>
        <p:spPr>
          <a:xfrm>
            <a:off x="6718300" y="1530350"/>
            <a:ext cx="936625" cy="1538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" name="Rectángulo 7">
            <a:hlinkClick r:id="rId6" action="ppaction://hlinksldjump"/>
          </p:cNvPr>
          <p:cNvSpPr/>
          <p:nvPr/>
        </p:nvSpPr>
        <p:spPr>
          <a:xfrm>
            <a:off x="4932363" y="1458913"/>
            <a:ext cx="935037" cy="1322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Rectángulo 8">
            <a:hlinkClick r:id="rId7" action="ppaction://hlinksldjump"/>
          </p:cNvPr>
          <p:cNvSpPr/>
          <p:nvPr/>
        </p:nvSpPr>
        <p:spPr>
          <a:xfrm>
            <a:off x="3157538" y="1268413"/>
            <a:ext cx="935037" cy="13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" name="Rectángulo 9">
            <a:hlinkClick r:id="rId8" action="ppaction://hlinksldjump"/>
          </p:cNvPr>
          <p:cNvSpPr/>
          <p:nvPr/>
        </p:nvSpPr>
        <p:spPr>
          <a:xfrm>
            <a:off x="1539875" y="1268413"/>
            <a:ext cx="936625" cy="122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1670"/>
              </p:ext>
            </p:extLst>
          </p:nvPr>
        </p:nvGraphicFramePr>
        <p:xfrm>
          <a:off x="714375" y="1447119"/>
          <a:ext cx="7715250" cy="396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Título 1"/>
          <p:cNvSpPr txBox="1">
            <a:spLocks/>
          </p:cNvSpPr>
          <p:nvPr/>
        </p:nvSpPr>
        <p:spPr bwMode="auto">
          <a:xfrm>
            <a:off x="1676400" y="115888"/>
            <a:ext cx="65119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EBE600"/>
                </a:solidFill>
              </a:rPr>
              <a:t>Transparencia participación y servicio al ciudadano</a:t>
            </a:r>
          </a:p>
        </p:txBody>
      </p:sp>
      <p:pic>
        <p:nvPicPr>
          <p:cNvPr id="119813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7065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40259"/>
              </p:ext>
            </p:extLst>
          </p:nvPr>
        </p:nvGraphicFramePr>
        <p:xfrm>
          <a:off x="722779" y="539750"/>
          <a:ext cx="7698441" cy="512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Título 1"/>
          <p:cNvSpPr txBox="1">
            <a:spLocks/>
          </p:cNvSpPr>
          <p:nvPr/>
        </p:nvSpPr>
        <p:spPr bwMode="auto">
          <a:xfrm>
            <a:off x="1706563" y="28575"/>
            <a:ext cx="65119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EBE600"/>
                </a:solidFill>
              </a:rPr>
              <a:t>Transparencia participación y servicio al ciudadano</a:t>
            </a:r>
          </a:p>
        </p:txBody>
      </p:sp>
      <p:pic>
        <p:nvPicPr>
          <p:cNvPr id="12083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7065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echa abajo 7"/>
          <p:cNvSpPr/>
          <p:nvPr/>
        </p:nvSpPr>
        <p:spPr>
          <a:xfrm rot="10800000">
            <a:off x="1619672" y="797733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1" name="Flecha abajo 10"/>
          <p:cNvSpPr/>
          <p:nvPr/>
        </p:nvSpPr>
        <p:spPr>
          <a:xfrm rot="10800000">
            <a:off x="4563268" y="792162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2" name="Flecha abajo 11"/>
          <p:cNvSpPr/>
          <p:nvPr/>
        </p:nvSpPr>
        <p:spPr>
          <a:xfrm rot="10800000">
            <a:off x="6066704" y="792162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989910"/>
              </p:ext>
            </p:extLst>
          </p:nvPr>
        </p:nvGraphicFramePr>
        <p:xfrm>
          <a:off x="16867" y="1132667"/>
          <a:ext cx="9053959" cy="312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Flecha abajo 14"/>
          <p:cNvSpPr/>
          <p:nvPr/>
        </p:nvSpPr>
        <p:spPr>
          <a:xfrm rot="10800000">
            <a:off x="3171895" y="796279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6" name="Flecha abajo 15"/>
          <p:cNvSpPr/>
          <p:nvPr/>
        </p:nvSpPr>
        <p:spPr>
          <a:xfrm rot="10800000">
            <a:off x="7639452" y="801923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4" name="Rectángulo 10"/>
          <p:cNvSpPr>
            <a:spLocks noChangeArrowheads="1"/>
          </p:cNvSpPr>
          <p:nvPr/>
        </p:nvSpPr>
        <p:spPr bwMode="auto">
          <a:xfrm>
            <a:off x="1" y="4022883"/>
            <a:ext cx="161967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-I1 Publicación de plan anticorrupción en la </a:t>
            </a:r>
            <a:r>
              <a:rPr lang="es-CO" altLang="es-CO" sz="1000" dirty="0" smtClean="0"/>
              <a:t>web.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-I2 Inclusión del Plan Anticorrupción en el plan de acción </a:t>
            </a:r>
            <a:r>
              <a:rPr lang="es-CO" altLang="es-CO" sz="1000" dirty="0" smtClean="0"/>
              <a:t>institucional.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-I3 Componentes del Plan </a:t>
            </a:r>
            <a:r>
              <a:rPr lang="es-CO" altLang="es-CO" sz="1000" dirty="0" smtClean="0"/>
              <a:t>Anticorrupción.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--I5 </a:t>
            </a:r>
            <a:r>
              <a:rPr lang="es-CO" altLang="es-CO" sz="1000" dirty="0"/>
              <a:t>Mapa de riesgos de calidad elaborado</a:t>
            </a:r>
          </a:p>
        </p:txBody>
      </p:sp>
      <p:sp>
        <p:nvSpPr>
          <p:cNvPr id="17" name="Rectángulo 10"/>
          <p:cNvSpPr>
            <a:spLocks noChangeArrowheads="1"/>
          </p:cNvSpPr>
          <p:nvPr/>
        </p:nvSpPr>
        <p:spPr bwMode="auto">
          <a:xfrm>
            <a:off x="1619671" y="4004551"/>
            <a:ext cx="16561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-I4 Planeación de la </a:t>
            </a:r>
            <a:r>
              <a:rPr lang="es-CO" altLang="es-CO" sz="1000" dirty="0" smtClean="0"/>
              <a:t>participación.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-I3 Identificación del nivel de participación ciudadana en la gestión de la </a:t>
            </a:r>
            <a:r>
              <a:rPr lang="es-CO" altLang="es-CO" sz="1000" dirty="0" smtClean="0"/>
              <a:t>entidad.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-I2 </a:t>
            </a:r>
            <a:r>
              <a:rPr lang="es-CO" altLang="es-CO" sz="1000" dirty="0" smtClean="0"/>
              <a:t>Formulación </a:t>
            </a:r>
            <a:r>
              <a:rPr lang="es-CO" altLang="es-CO" sz="1000" dirty="0"/>
              <a:t>participativa de las </a:t>
            </a:r>
            <a:r>
              <a:rPr lang="es-CO" altLang="es-CO" sz="1000" dirty="0" smtClean="0"/>
              <a:t>políticas </a:t>
            </a:r>
            <a:r>
              <a:rPr lang="es-CO" altLang="es-CO" sz="1000" dirty="0"/>
              <a:t>públicas, planes y programas institucionales</a:t>
            </a:r>
          </a:p>
        </p:txBody>
      </p:sp>
      <p:sp>
        <p:nvSpPr>
          <p:cNvPr id="18" name="Rectángulo 10"/>
          <p:cNvSpPr>
            <a:spLocks noChangeArrowheads="1"/>
          </p:cNvSpPr>
          <p:nvPr/>
        </p:nvSpPr>
        <p:spPr bwMode="auto">
          <a:xfrm>
            <a:off x="3466023" y="4004551"/>
            <a:ext cx="11460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-I5 </a:t>
            </a:r>
            <a:r>
              <a:rPr lang="es-CO" altLang="es-CO" sz="1000" dirty="0" smtClean="0"/>
              <a:t>Planeación.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-I4 </a:t>
            </a:r>
            <a:r>
              <a:rPr lang="es-CO" altLang="es-CO" sz="1000" dirty="0" smtClean="0"/>
              <a:t>Información.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-I1 Dialogo.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-I3 </a:t>
            </a:r>
            <a:r>
              <a:rPr lang="es-CO" altLang="es-CO" sz="1000" dirty="0" smtClean="0"/>
              <a:t>Incentivos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-I2 </a:t>
            </a:r>
            <a:r>
              <a:rPr lang="es-CO" altLang="es-CO" sz="1000" dirty="0"/>
              <a:t>Evaluación</a:t>
            </a:r>
          </a:p>
        </p:txBody>
      </p:sp>
      <p:sp>
        <p:nvSpPr>
          <p:cNvPr id="19" name="Rectángulo 10"/>
          <p:cNvSpPr>
            <a:spLocks noChangeArrowheads="1"/>
          </p:cNvSpPr>
          <p:nvPr/>
        </p:nvSpPr>
        <p:spPr bwMode="auto">
          <a:xfrm>
            <a:off x="4995068" y="4004551"/>
            <a:ext cx="114607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-I1 </a:t>
            </a:r>
            <a:r>
              <a:rPr lang="es-CO" altLang="es-CO" sz="1000" dirty="0" smtClean="0"/>
              <a:t>Planeación.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-I2 Atención incluyente y </a:t>
            </a:r>
            <a:r>
              <a:rPr lang="es-CO" altLang="es-CO" sz="1000" dirty="0" smtClean="0"/>
              <a:t>accesibilidad.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-I4 Publicación de </a:t>
            </a:r>
            <a:r>
              <a:rPr lang="es-CO" altLang="es-CO" sz="1000" dirty="0" smtClean="0"/>
              <a:t>información.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-I5 Protocolos y buenas </a:t>
            </a:r>
            <a:r>
              <a:rPr lang="es-CO" altLang="es-CO" sz="1000" dirty="0" smtClean="0"/>
              <a:t>practicas.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I8 Gestión del talento humano</a:t>
            </a:r>
          </a:p>
        </p:txBody>
      </p:sp>
      <p:sp>
        <p:nvSpPr>
          <p:cNvPr id="20" name="Rectángulo 10"/>
          <p:cNvSpPr>
            <a:spLocks noChangeArrowheads="1"/>
          </p:cNvSpPr>
          <p:nvPr/>
        </p:nvSpPr>
        <p:spPr bwMode="auto">
          <a:xfrm>
            <a:off x="6493379" y="4005064"/>
            <a:ext cx="218307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-I1: Inclusión de los temas de transparencia en el Comité de Desarrollo </a:t>
            </a:r>
            <a:r>
              <a:rPr lang="es-CO" altLang="es-CO" sz="1000" dirty="0" smtClean="0"/>
              <a:t>Administrativo.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-I2: Inclusión de los temas de acceso a la información en el Comité de Desarrollo </a:t>
            </a:r>
            <a:r>
              <a:rPr lang="es-CO" altLang="es-CO" sz="1000" dirty="0" smtClean="0"/>
              <a:t>Administrativo.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-I4: </a:t>
            </a:r>
            <a:r>
              <a:rPr lang="es-CO" altLang="es-CO" sz="1000" dirty="0" smtClean="0"/>
              <a:t>Política </a:t>
            </a:r>
            <a:r>
              <a:rPr lang="es-CO" altLang="es-CO" sz="1000" dirty="0"/>
              <a:t>de Transparencia en la planeación </a:t>
            </a:r>
            <a:r>
              <a:rPr lang="es-CO" altLang="es-CO" sz="1000" dirty="0" smtClean="0"/>
              <a:t>institucional.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I5: Política de Transparencia en la planeación 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755908"/>
              </p:ext>
            </p:extLst>
          </p:nvPr>
        </p:nvGraphicFramePr>
        <p:xfrm>
          <a:off x="390452" y="337400"/>
          <a:ext cx="8424936" cy="504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ítulo 1"/>
          <p:cNvSpPr txBox="1">
            <a:spLocks/>
          </p:cNvSpPr>
          <p:nvPr/>
        </p:nvSpPr>
        <p:spPr bwMode="auto">
          <a:xfrm>
            <a:off x="76200" y="53975"/>
            <a:ext cx="52165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</a:rPr>
              <a:t>Avance</a:t>
            </a:r>
          </a:p>
        </p:txBody>
      </p:sp>
      <p:sp>
        <p:nvSpPr>
          <p:cNvPr id="21510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pic>
        <p:nvPicPr>
          <p:cNvPr id="21511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06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lamada rectangular redondeada 9"/>
          <p:cNvSpPr/>
          <p:nvPr/>
        </p:nvSpPr>
        <p:spPr>
          <a:xfrm>
            <a:off x="5724128" y="992415"/>
            <a:ext cx="2130425" cy="720725"/>
          </a:xfrm>
          <a:prstGeom prst="wedgeRoundRectCallout">
            <a:avLst>
              <a:gd name="adj1" fmla="val -76774"/>
              <a:gd name="adj2" fmla="val -34541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</a:t>
            </a:r>
            <a:r>
              <a:rPr lang="es-CO" sz="1000" dirty="0" smtClean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    Eficiencia,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Gobierno Abierto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Servicios</a:t>
            </a:r>
          </a:p>
        </p:txBody>
      </p:sp>
      <p:sp>
        <p:nvSpPr>
          <p:cNvPr id="12" name="Llamada rectangular redondeada 11"/>
          <p:cNvSpPr/>
          <p:nvPr/>
        </p:nvSpPr>
        <p:spPr>
          <a:xfrm>
            <a:off x="5473700" y="3716338"/>
            <a:ext cx="3282950" cy="1130300"/>
          </a:xfrm>
          <a:prstGeom prst="wedgeRoundRectCallout">
            <a:avLst>
              <a:gd name="adj1" fmla="val 10095"/>
              <a:gd name="adj2" fmla="val -85754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</a:t>
            </a:r>
            <a:endParaRPr lang="es-CO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Plan anticorrupción y atención al ciudadano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Participación </a:t>
            </a:r>
            <a:r>
              <a:rPr lang="es-CO" sz="1000" dirty="0">
                <a:solidFill>
                  <a:schemeClr val="tx1"/>
                </a:solidFill>
              </a:rPr>
              <a:t>ciudadana en la gestión, </a:t>
            </a:r>
            <a:endParaRPr lang="es-CO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Rendición </a:t>
            </a:r>
            <a:r>
              <a:rPr lang="es-CO" sz="1000" dirty="0">
                <a:solidFill>
                  <a:schemeClr val="tx1"/>
                </a:solidFill>
              </a:rPr>
              <a:t>de </a:t>
            </a:r>
            <a:r>
              <a:rPr lang="es-CO" sz="1000" dirty="0" smtClean="0">
                <a:solidFill>
                  <a:schemeClr val="tx1"/>
                </a:solidFill>
              </a:rPr>
              <a:t>cuentas, 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Servicio </a:t>
            </a:r>
            <a:r>
              <a:rPr lang="es-CO" sz="1000" dirty="0">
                <a:solidFill>
                  <a:schemeClr val="tx1"/>
                </a:solidFill>
              </a:rPr>
              <a:t>al ciudadano, </a:t>
            </a:r>
            <a:endParaRPr lang="es-CO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Transparencia </a:t>
            </a:r>
            <a:r>
              <a:rPr lang="es-CO" sz="1000" dirty="0">
                <a:solidFill>
                  <a:schemeClr val="tx1"/>
                </a:solidFill>
              </a:rPr>
              <a:t>y Acceso a la Información pública</a:t>
            </a:r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13" name="Llamada rectangular redondeada 12"/>
          <p:cNvSpPr/>
          <p:nvPr/>
        </p:nvSpPr>
        <p:spPr>
          <a:xfrm>
            <a:off x="1115616" y="4344138"/>
            <a:ext cx="1903487" cy="820737"/>
          </a:xfrm>
          <a:prstGeom prst="wedgeRoundRectCallout">
            <a:avLst>
              <a:gd name="adj1" fmla="val 59380"/>
              <a:gd name="adj2" fmla="val -9310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  <a:endParaRPr lang="es-CO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Capacitación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Gerencia pública</a:t>
            </a:r>
            <a:endParaRPr lang="es-CO" sz="1000" dirty="0">
              <a:solidFill>
                <a:schemeClr val="tx1"/>
              </a:solidFill>
            </a:endParaRPr>
          </a:p>
        </p:txBody>
      </p:sp>
      <p:sp>
        <p:nvSpPr>
          <p:cNvPr id="14" name="Llamada rectangular redondeada 13"/>
          <p:cNvSpPr/>
          <p:nvPr/>
        </p:nvSpPr>
        <p:spPr>
          <a:xfrm>
            <a:off x="412754" y="1140562"/>
            <a:ext cx="2384425" cy="1104900"/>
          </a:xfrm>
          <a:prstGeom prst="wedgeRoundRectCallout">
            <a:avLst>
              <a:gd name="adj1" fmla="val 13255"/>
              <a:gd name="adj2" fmla="val 88898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</a:t>
            </a:r>
            <a:r>
              <a:rPr lang="es-CO" sz="1000" dirty="0" smtClean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</a:rPr>
              <a:t>Gestión de la </a:t>
            </a:r>
            <a:r>
              <a:rPr lang="es-CO" sz="1000" dirty="0" smtClean="0">
                <a:solidFill>
                  <a:schemeClr val="tx1"/>
                </a:solidFill>
              </a:rPr>
              <a:t>calidad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Gestión de TI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</a:rPr>
              <a:t>Racionalización de </a:t>
            </a:r>
            <a:r>
              <a:rPr lang="es-CO" sz="1000" dirty="0" smtClean="0">
                <a:solidFill>
                  <a:schemeClr val="tx1"/>
                </a:solidFill>
              </a:rPr>
              <a:t>trámites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Gestión documental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Uso racional de papel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Título 1"/>
          <p:cNvSpPr txBox="1">
            <a:spLocks/>
          </p:cNvSpPr>
          <p:nvPr/>
        </p:nvSpPr>
        <p:spPr bwMode="auto">
          <a:xfrm>
            <a:off x="2654300" y="0"/>
            <a:ext cx="38179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EBE600"/>
                </a:solidFill>
              </a:rPr>
              <a:t>Gestión del Talento Humano</a:t>
            </a:r>
          </a:p>
        </p:txBody>
      </p:sp>
      <p:pic>
        <p:nvPicPr>
          <p:cNvPr id="121861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7065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392633"/>
              </p:ext>
            </p:extLst>
          </p:nvPr>
        </p:nvGraphicFramePr>
        <p:xfrm>
          <a:off x="323528" y="-365524"/>
          <a:ext cx="7992888" cy="677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729288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165850"/>
            <a:ext cx="2587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Título 1"/>
          <p:cNvSpPr txBox="1">
            <a:spLocks/>
          </p:cNvSpPr>
          <p:nvPr/>
        </p:nvSpPr>
        <p:spPr bwMode="auto">
          <a:xfrm>
            <a:off x="2711450" y="22225"/>
            <a:ext cx="37036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>
              <a:buFontTx/>
              <a:buNone/>
              <a:defRPr sz="2400">
                <a:solidFill>
                  <a:srgbClr val="EBE60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/>
              <a:t>Gestión del Talento Humano</a:t>
            </a:r>
          </a:p>
        </p:txBody>
      </p:sp>
      <p:pic>
        <p:nvPicPr>
          <p:cNvPr id="122885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7065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echa abajo 7"/>
          <p:cNvSpPr/>
          <p:nvPr/>
        </p:nvSpPr>
        <p:spPr>
          <a:xfrm rot="10800000">
            <a:off x="1509957" y="803303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150084"/>
              </p:ext>
            </p:extLst>
          </p:nvPr>
        </p:nvGraphicFramePr>
        <p:xfrm>
          <a:off x="179512" y="1151201"/>
          <a:ext cx="8856983" cy="378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ángulo 10"/>
          <p:cNvSpPr>
            <a:spLocks noChangeArrowheads="1"/>
          </p:cNvSpPr>
          <p:nvPr/>
        </p:nvSpPr>
        <p:spPr bwMode="auto">
          <a:xfrm>
            <a:off x="617616" y="4982979"/>
            <a:ext cx="11460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Planeación</a:t>
            </a:r>
            <a:endParaRPr lang="es-CO" alt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Título 1"/>
          <p:cNvSpPr txBox="1">
            <a:spLocks/>
          </p:cNvSpPr>
          <p:nvPr/>
        </p:nvSpPr>
        <p:spPr bwMode="auto">
          <a:xfrm>
            <a:off x="2987675" y="0"/>
            <a:ext cx="33432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EBE600"/>
                </a:solidFill>
              </a:rPr>
              <a:t>Eficiencia Administrativa</a:t>
            </a:r>
          </a:p>
        </p:txBody>
      </p:sp>
      <p:pic>
        <p:nvPicPr>
          <p:cNvPr id="123909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7065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186667"/>
              </p:ext>
            </p:extLst>
          </p:nvPr>
        </p:nvGraphicFramePr>
        <p:xfrm>
          <a:off x="251520" y="260648"/>
          <a:ext cx="8721031" cy="52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122531"/>
              </p:ext>
            </p:extLst>
          </p:nvPr>
        </p:nvGraphicFramePr>
        <p:xfrm>
          <a:off x="-9525" y="657925"/>
          <a:ext cx="9163050" cy="349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Título 1"/>
          <p:cNvSpPr txBox="1">
            <a:spLocks/>
          </p:cNvSpPr>
          <p:nvPr/>
        </p:nvSpPr>
        <p:spPr bwMode="auto">
          <a:xfrm>
            <a:off x="3132138" y="115888"/>
            <a:ext cx="32718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EBE600"/>
                </a:solidFill>
              </a:rPr>
              <a:t>Eficiencia Administrativa</a:t>
            </a:r>
          </a:p>
        </p:txBody>
      </p:sp>
      <p:pic>
        <p:nvPicPr>
          <p:cNvPr id="124933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7065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echa abajo 16"/>
          <p:cNvSpPr/>
          <p:nvPr/>
        </p:nvSpPr>
        <p:spPr>
          <a:xfrm rot="10800000">
            <a:off x="1461507" y="835819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8" name="Flecha abajo 17"/>
          <p:cNvSpPr/>
          <p:nvPr/>
        </p:nvSpPr>
        <p:spPr>
          <a:xfrm rot="10800000">
            <a:off x="2658780" y="835819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9" name="Flecha abajo 18"/>
          <p:cNvSpPr/>
          <p:nvPr/>
        </p:nvSpPr>
        <p:spPr>
          <a:xfrm rot="10800000">
            <a:off x="3953546" y="835819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20" name="Flecha abajo 19"/>
          <p:cNvSpPr/>
          <p:nvPr/>
        </p:nvSpPr>
        <p:spPr>
          <a:xfrm rot="10800000">
            <a:off x="6543079" y="835819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21" name="Flecha abajo 20"/>
          <p:cNvSpPr/>
          <p:nvPr/>
        </p:nvSpPr>
        <p:spPr>
          <a:xfrm rot="10800000">
            <a:off x="7740352" y="835819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2" name="Rectángulo 10"/>
          <p:cNvSpPr>
            <a:spLocks noChangeArrowheads="1"/>
          </p:cNvSpPr>
          <p:nvPr/>
        </p:nvSpPr>
        <p:spPr bwMode="auto">
          <a:xfrm>
            <a:off x="89755" y="3861048"/>
            <a:ext cx="152705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-R1</a:t>
            </a:r>
            <a:r>
              <a:rPr lang="es-CO" altLang="es-CO" sz="1000" dirty="0"/>
              <a:t>: Eficacia del Sistema de Gestión de la </a:t>
            </a:r>
            <a:r>
              <a:rPr lang="es-CO" altLang="es-CO" sz="1000" dirty="0" smtClean="0"/>
              <a:t>Calidad.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-R2: Efectividad del Sistema de Gestión de la Calidad</a:t>
            </a:r>
          </a:p>
        </p:txBody>
      </p:sp>
      <p:sp>
        <p:nvSpPr>
          <p:cNvPr id="13" name="Rectángulo 10"/>
          <p:cNvSpPr>
            <a:spLocks noChangeArrowheads="1"/>
          </p:cNvSpPr>
          <p:nvPr/>
        </p:nvSpPr>
        <p:spPr bwMode="auto">
          <a:xfrm>
            <a:off x="1715661" y="3861048"/>
            <a:ext cx="10952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-Revisión </a:t>
            </a:r>
            <a:r>
              <a:rPr lang="es-CO" altLang="es-CO" sz="1000" dirty="0"/>
              <a:t>de ajuste </a:t>
            </a:r>
            <a:r>
              <a:rPr lang="es-CO" altLang="es-CO" sz="1000" dirty="0" smtClean="0"/>
              <a:t>tecnológico.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-Servicios de intercambio de información</a:t>
            </a:r>
          </a:p>
        </p:txBody>
      </p:sp>
      <p:sp>
        <p:nvSpPr>
          <p:cNvPr id="15" name="Rectángulo 10"/>
          <p:cNvSpPr>
            <a:spLocks noChangeArrowheads="1"/>
          </p:cNvSpPr>
          <p:nvPr/>
        </p:nvSpPr>
        <p:spPr bwMode="auto">
          <a:xfrm>
            <a:off x="2810912" y="3861538"/>
            <a:ext cx="133806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R2: Priorización de trámites u otros procedimientos administrativos </a:t>
            </a:r>
            <a:r>
              <a:rPr lang="es-CO" altLang="es-CO" sz="1000" dirty="0" smtClean="0"/>
              <a:t>– </a:t>
            </a:r>
            <a:r>
              <a:rPr lang="es-CO" altLang="es-CO" sz="1000" dirty="0" err="1" smtClean="0"/>
              <a:t>OPAs</a:t>
            </a:r>
            <a:r>
              <a:rPr lang="es-CO" altLang="es-CO" sz="1000" dirty="0" smtClean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R1: Planeación, monitoreo y evaluación de los planes</a:t>
            </a:r>
          </a:p>
        </p:txBody>
      </p:sp>
      <p:sp>
        <p:nvSpPr>
          <p:cNvPr id="22" name="Rectángulo 10"/>
          <p:cNvSpPr>
            <a:spLocks noChangeArrowheads="1"/>
          </p:cNvSpPr>
          <p:nvPr/>
        </p:nvSpPr>
        <p:spPr bwMode="auto">
          <a:xfrm>
            <a:off x="5418388" y="3861048"/>
            <a:ext cx="1338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Componente Gestión Documental de Política: Eficiencia Administrativa</a:t>
            </a:r>
          </a:p>
        </p:txBody>
      </p:sp>
      <p:sp>
        <p:nvSpPr>
          <p:cNvPr id="23" name="Rectángulo 10"/>
          <p:cNvSpPr>
            <a:spLocks noChangeArrowheads="1"/>
          </p:cNvSpPr>
          <p:nvPr/>
        </p:nvSpPr>
        <p:spPr bwMode="auto">
          <a:xfrm>
            <a:off x="6834087" y="3861048"/>
            <a:ext cx="13380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sz="1000" dirty="0" smtClean="0"/>
              <a:t>-Caracterización.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sz="1000" dirty="0"/>
              <a:t>-Buenas </a:t>
            </a:r>
            <a:r>
              <a:rPr lang="es-CO" sz="1000" dirty="0" smtClean="0"/>
              <a:t>practicas.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sz="1000" dirty="0"/>
              <a:t>-Automatización</a:t>
            </a:r>
            <a:r>
              <a:rPr lang="es-CO" sz="1000" dirty="0" smtClean="0"/>
              <a:t> </a:t>
            </a:r>
            <a:endParaRPr lang="es-CO" alt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Título 1"/>
          <p:cNvSpPr txBox="1">
            <a:spLocks/>
          </p:cNvSpPr>
          <p:nvPr/>
        </p:nvSpPr>
        <p:spPr bwMode="auto">
          <a:xfrm>
            <a:off x="3851275" y="230188"/>
            <a:ext cx="1539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EBE600"/>
                </a:solidFill>
              </a:rPr>
              <a:t>Índice GEL</a:t>
            </a:r>
          </a:p>
        </p:txBody>
      </p:sp>
      <p:pic>
        <p:nvPicPr>
          <p:cNvPr id="125957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7065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157418"/>
              </p:ext>
            </p:extLst>
          </p:nvPr>
        </p:nvGraphicFramePr>
        <p:xfrm>
          <a:off x="-758868" y="665091"/>
          <a:ext cx="9902867" cy="571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Título 1"/>
          <p:cNvSpPr txBox="1">
            <a:spLocks/>
          </p:cNvSpPr>
          <p:nvPr/>
        </p:nvSpPr>
        <p:spPr bwMode="auto">
          <a:xfrm>
            <a:off x="3806825" y="173038"/>
            <a:ext cx="15128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D0CB00"/>
                </a:solidFill>
              </a:rPr>
              <a:t>Índice GEL</a:t>
            </a:r>
          </a:p>
        </p:txBody>
      </p:sp>
      <p:pic>
        <p:nvPicPr>
          <p:cNvPr id="126981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7065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287072"/>
              </p:ext>
            </p:extLst>
          </p:nvPr>
        </p:nvGraphicFramePr>
        <p:xfrm>
          <a:off x="0" y="806861"/>
          <a:ext cx="9144000" cy="319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Flecha abajo 11"/>
          <p:cNvSpPr/>
          <p:nvPr/>
        </p:nvSpPr>
        <p:spPr>
          <a:xfrm rot="10800000">
            <a:off x="7164288" y="735147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3" name="Flecha abajo 12"/>
          <p:cNvSpPr/>
          <p:nvPr/>
        </p:nvSpPr>
        <p:spPr>
          <a:xfrm rot="10800000">
            <a:off x="4788024" y="737461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4" name="Flecha abajo 13"/>
          <p:cNvSpPr/>
          <p:nvPr/>
        </p:nvSpPr>
        <p:spPr>
          <a:xfrm rot="10800000">
            <a:off x="2483768" y="737461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0" name="Rectángulo 10"/>
          <p:cNvSpPr>
            <a:spLocks noChangeArrowheads="1"/>
          </p:cNvSpPr>
          <p:nvPr/>
        </p:nvSpPr>
        <p:spPr bwMode="auto">
          <a:xfrm>
            <a:off x="0" y="4077072"/>
            <a:ext cx="226774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sz="1000" dirty="0" smtClean="0"/>
              <a:t>-A1 </a:t>
            </a:r>
            <a:r>
              <a:rPr lang="es-CO" sz="1000" dirty="0"/>
              <a:t>Gobierno en línea está integrado a la gestión de la </a:t>
            </a:r>
            <a:r>
              <a:rPr lang="es-CO" sz="1000" dirty="0" smtClean="0"/>
              <a:t>entidad.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-A3 Crecimiento tecnológico </a:t>
            </a:r>
            <a:r>
              <a:rPr lang="es-CO" altLang="es-CO" sz="1000" dirty="0" smtClean="0"/>
              <a:t>planeado.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-A11 Interoperabilidad en trámites y en procedimientos con otras </a:t>
            </a:r>
            <a:r>
              <a:rPr lang="es-CO" altLang="es-CO" sz="1000" dirty="0" smtClean="0"/>
              <a:t>entidades.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-A10 Procedimientos internos automatizados y sistemas de gestión de documentos electrónicos implementados</a:t>
            </a:r>
          </a:p>
          <a:p>
            <a:pPr>
              <a:spcBef>
                <a:spcPct val="0"/>
              </a:spcBef>
              <a:buFontTx/>
              <a:buNone/>
            </a:pPr>
            <a:endParaRPr lang="es-CO" altLang="es-CO" sz="1000" dirty="0"/>
          </a:p>
        </p:txBody>
      </p:sp>
      <p:sp>
        <p:nvSpPr>
          <p:cNvPr id="15" name="Rectángulo 10"/>
          <p:cNvSpPr>
            <a:spLocks noChangeArrowheads="1"/>
          </p:cNvSpPr>
          <p:nvPr/>
        </p:nvSpPr>
        <p:spPr bwMode="auto">
          <a:xfrm>
            <a:off x="2661578" y="4033468"/>
            <a:ext cx="26581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sz="1000" dirty="0"/>
              <a:t>-A5 Información pertinente completa y disponible en múltiples </a:t>
            </a:r>
            <a:r>
              <a:rPr lang="es-CO" sz="1000" dirty="0" smtClean="0"/>
              <a:t>canales.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-A12 Estrategia de participación </a:t>
            </a:r>
            <a:r>
              <a:rPr lang="es-CO" altLang="es-CO" sz="1000" dirty="0" smtClean="0"/>
              <a:t>electrónica.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-A13 Estrategia y normatividad construida con la participación </a:t>
            </a:r>
            <a:r>
              <a:rPr lang="es-CO" altLang="es-CO" sz="1000" dirty="0" smtClean="0"/>
              <a:t>ciudadana.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-A14 Rendición de cuentas en línea </a:t>
            </a:r>
            <a:r>
              <a:rPr lang="es-CO" altLang="es-CO" sz="1000" dirty="0" smtClean="0"/>
              <a:t>implementada.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A6 Datos abiertos </a:t>
            </a:r>
            <a:r>
              <a:rPr lang="es-CO" altLang="es-CO" sz="1000" dirty="0" smtClean="0"/>
              <a:t>publicados.</a:t>
            </a:r>
          </a:p>
          <a:p>
            <a:pPr>
              <a:spcBef>
                <a:spcPct val="0"/>
              </a:spcBef>
              <a:buFontTx/>
              <a:buNone/>
            </a:pPr>
            <a:endParaRPr lang="es-CO" altLang="es-CO" sz="1000" dirty="0"/>
          </a:p>
        </p:txBody>
      </p:sp>
      <p:sp>
        <p:nvSpPr>
          <p:cNvPr id="16" name="Rectángulo 10"/>
          <p:cNvSpPr>
            <a:spLocks noChangeArrowheads="1"/>
          </p:cNvSpPr>
          <p:nvPr/>
        </p:nvSpPr>
        <p:spPr bwMode="auto">
          <a:xfrm>
            <a:off x="5580112" y="4134619"/>
            <a:ext cx="265813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sz="1000" dirty="0"/>
              <a:t>-A2 Sede electrónica usable y accesible en nivel AAA, basada en las necesidades de los </a:t>
            </a:r>
            <a:r>
              <a:rPr lang="es-CO" sz="1000" dirty="0" smtClean="0"/>
              <a:t>usuarios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-A9 Certificaciones, constancias y trámites 100% en línea y organizados de cara al </a:t>
            </a:r>
            <a:r>
              <a:rPr lang="es-CO" altLang="es-CO" sz="1000" dirty="0" smtClean="0"/>
              <a:t>ciudadano.</a:t>
            </a:r>
            <a:endParaRPr lang="es-CO" altLang="es-CO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Título 1"/>
          <p:cNvSpPr txBox="1">
            <a:spLocks/>
          </p:cNvSpPr>
          <p:nvPr/>
        </p:nvSpPr>
        <p:spPr bwMode="auto">
          <a:xfrm>
            <a:off x="3995738" y="242888"/>
            <a:ext cx="1611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EBE600"/>
                </a:solidFill>
              </a:rPr>
              <a:t>Índice GEL</a:t>
            </a:r>
          </a:p>
        </p:txBody>
      </p:sp>
      <p:pic>
        <p:nvPicPr>
          <p:cNvPr id="128005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7065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825988"/>
              </p:ext>
            </p:extLst>
          </p:nvPr>
        </p:nvGraphicFramePr>
        <p:xfrm>
          <a:off x="-535442" y="261481"/>
          <a:ext cx="9679442" cy="573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ítulo 1"/>
          <p:cNvSpPr txBox="1">
            <a:spLocks/>
          </p:cNvSpPr>
          <p:nvPr/>
        </p:nvSpPr>
        <p:spPr bwMode="auto">
          <a:xfrm>
            <a:off x="107950" y="0"/>
            <a:ext cx="9036050" cy="620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/>
              <a:t>Anexo 1, subcomponentes sin optimizar</a:t>
            </a:r>
          </a:p>
        </p:txBody>
      </p:sp>
      <p:sp>
        <p:nvSpPr>
          <p:cNvPr id="129029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760336"/>
              </p:ext>
            </p:extLst>
          </p:nvPr>
        </p:nvGraphicFramePr>
        <p:xfrm>
          <a:off x="76200" y="647700"/>
          <a:ext cx="9067800" cy="4809233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468911"/>
                <a:gridCol w="2404774"/>
                <a:gridCol w="6194115"/>
              </a:tblGrid>
              <a:tr h="299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5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 Institucionalizar la estrategia de Gobierno en línea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capacitación en GEL, esquema de monitoreo y evaluación, promoción y divulgación en la entidad.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A2 Centrar la atención en el usuario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caracterización de usuarios, estándares del sitio web, Nivel de conformidad AAA, directrices básicas y complementarias.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 A3 Implementar un sistema de gestión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Planeación. Análisis y caracterización de la infraestructura y Tecnología verde 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 A4 Implementar un Sistema de Gestión de Seguridad de la Información – SGSI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Planear, hacer, verificar, actuar.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A5 Publicación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mejoramiento, publicación de información principal en otro idioma., acceso vía móvil e información en audio y/o video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2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A6 Publicación de datos abiertos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mejoramiento, priorización y plan de apertura de datos, documentación de los datos, estructuración de los datos y publicación de los conjuntos de datos.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2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A7 Habilitar espacios de interacción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mejoramiento, información interactiva, consulta a bases de datos, bases de datos para comunicaciones y notificaciones, suscripción a servicios de información al móvil, RSS y Encuestas de opinión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1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A8 Habilitar espacios para interponer peticiones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espacio  y sistema móvil para PQRDS.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323850" y="6242050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724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91090"/>
              </p:ext>
            </p:extLst>
          </p:nvPr>
        </p:nvGraphicFramePr>
        <p:xfrm>
          <a:off x="76200" y="647700"/>
          <a:ext cx="9067800" cy="4411664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468911"/>
                <a:gridCol w="2404774"/>
                <a:gridCol w="6194115"/>
              </a:tblGrid>
              <a:tr h="3219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PDA </a:t>
                      </a:r>
                    </a:p>
                  </a:txBody>
                  <a:tcPr marL="9525" marR="9525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Componente</a:t>
                      </a:r>
                    </a:p>
                  </a:txBody>
                  <a:tcPr marL="9525" marR="9525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Recomendaciones</a:t>
                      </a:r>
                      <a:endParaRPr lang="es-CO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804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GEL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A9 Disponer trámites y servicios en línea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 mejoramiento, esquema multicanal, canales alternativos para la prestación de trámites y servicios, Formularios para descarga, Priorización y planeación, Implementación.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04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GEL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A10 Hacer uso de medios electrónicos en procesos y procedimientos internos  y Estrategia de Cero Papel.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caracterización, documentos electrónicos y buenas prácticas.</a:t>
                      </a:r>
                      <a:endParaRPr lang="es-CO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747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GEL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A11 Intercambiar información entre entidades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identificación, mejoramiento, automatizar los servicios, publicar los servicios en el catalogo, RAVEC, mejoramiento, Identificación, análisis, priorización y optimización de cadenas de trámites.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04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GEL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A12 Definir la estrategia de participación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participación por medios electrónicos.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04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GEL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A13 Construir de forma participativa las políticas y planeación estratégica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convocatoria, retroalimentación y consulta.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04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GEL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A14 Abrir espacios para el control social.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consulta, retroalimentación y discusión.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9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GEL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A15 Abrir espacios de innovación abierta. 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solución, promoción del uso de datos abiertos.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Botón de acción: Volver 8">
            <a:hlinkClick r:id="" action="ppaction://noaction" highlightClick="1"/>
          </p:cNvPr>
          <p:cNvSpPr/>
          <p:nvPr/>
        </p:nvSpPr>
        <p:spPr>
          <a:xfrm>
            <a:off x="468313" y="6240463"/>
            <a:ext cx="215900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0096" name="Título 1"/>
          <p:cNvSpPr txBox="1">
            <a:spLocks/>
          </p:cNvSpPr>
          <p:nvPr/>
        </p:nvSpPr>
        <p:spPr bwMode="auto">
          <a:xfrm>
            <a:off x="107950" y="0"/>
            <a:ext cx="9036050" cy="620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/>
              <a:t>Anexo 1, subcomponentes sin optimizar</a:t>
            </a:r>
          </a:p>
        </p:txBody>
      </p:sp>
    </p:spTree>
    <p:extLst>
      <p:ext uri="{BB962C8B-B14F-4D97-AF65-F5344CB8AC3E}">
        <p14:creationId xmlns:p14="http://schemas.microsoft.com/office/powerpoint/2010/main" val="3478448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04520"/>
              </p:ext>
            </p:extLst>
          </p:nvPr>
        </p:nvGraphicFramePr>
        <p:xfrm>
          <a:off x="76200" y="652463"/>
          <a:ext cx="9067800" cy="4057429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498190"/>
                <a:gridCol w="1402183"/>
                <a:gridCol w="2357879"/>
                <a:gridCol w="4809548"/>
              </a:tblGrid>
              <a:tr h="2450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80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Plan </a:t>
                      </a: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Anticorrupción </a:t>
                      </a: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y atención al ciudadano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I4 Identificación de riesgos de corrupción elaborado</a:t>
                      </a:r>
                      <a:endParaRPr lang="es-CO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mejoras en procesos y procedimientos.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Plan </a:t>
                      </a: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Anticorrupción </a:t>
                      </a: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y atención al ciudadano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I6 Elementos del mapa de riesgos de corrupción</a:t>
                      </a:r>
                      <a:endParaRPr lang="es-CO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elementos desarrollados en el Mapa de Riesgos de Corrupción elaborado por la entidad</a:t>
                      </a:r>
                      <a:endParaRPr lang="es-CO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Plan </a:t>
                      </a: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Anticorrupción </a:t>
                      </a: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y atención al ciudadano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I8 Acciones de seguimiento al Plan anticorrupción y de atención al ciudadano</a:t>
                      </a:r>
                      <a:endParaRPr lang="es-CO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mapa de riesgos</a:t>
                      </a:r>
                      <a:endParaRPr lang="es-CO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Participación ciudadana en la gestión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I1 consulta en </a:t>
                      </a: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línea </a:t>
                      </a: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para solución de problemas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promover la participación ciudadana en ejercicios de innovación abierta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0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Participación ciudadana en la gestión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I2 </a:t>
                      </a: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Formulación </a:t>
                      </a: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participativa de las </a:t>
                      </a: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políticas </a:t>
                      </a: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públicas, planes y programas institucionales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Incluir mas acciones relacionadas a aumentar los temas y canales de participación de grupos de interés además de la publicación de observaciones.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0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Participación ciudadana en la gestión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I3 Identificación del nivel de participación ciudadana en la gestión de la entidad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Incrementar acciones relacionadas a definir la estrategia de participación ciudadana en el plan institucional.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Participación ciudadana en la gestión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I4 Planeación de la participación</a:t>
                      </a:r>
                      <a:endParaRPr lang="es-CO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Incluir mas acciones relacionadas a bases de datos de ciudadanos, usuarios o grupos de interés.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1135" name="Título 1"/>
          <p:cNvSpPr txBox="1">
            <a:spLocks/>
          </p:cNvSpPr>
          <p:nvPr/>
        </p:nvSpPr>
        <p:spPr bwMode="auto">
          <a:xfrm>
            <a:off x="107950" y="0"/>
            <a:ext cx="9036050" cy="620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/>
              <a:t>Anexo 1, subcomponentes sin optimizar</a:t>
            </a:r>
          </a:p>
        </p:txBody>
      </p:sp>
    </p:spTree>
    <p:extLst>
      <p:ext uri="{BB962C8B-B14F-4D97-AF65-F5344CB8AC3E}">
        <p14:creationId xmlns:p14="http://schemas.microsoft.com/office/powerpoint/2010/main" val="1030458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067433"/>
              </p:ext>
            </p:extLst>
          </p:nvPr>
        </p:nvGraphicFramePr>
        <p:xfrm>
          <a:off x="0" y="1460726"/>
          <a:ext cx="9144000" cy="393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ítulo 1"/>
          <p:cNvSpPr txBox="1">
            <a:spLocks/>
          </p:cNvSpPr>
          <p:nvPr/>
        </p:nvSpPr>
        <p:spPr bwMode="auto">
          <a:xfrm>
            <a:off x="76200" y="53975"/>
            <a:ext cx="66055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</a:rPr>
              <a:t>Comparación periodo anterior</a:t>
            </a:r>
          </a:p>
        </p:txBody>
      </p:sp>
      <p:sp>
        <p:nvSpPr>
          <p:cNvPr id="2253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pic>
        <p:nvPicPr>
          <p:cNvPr id="22534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1079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echa abajo 13"/>
          <p:cNvSpPr/>
          <p:nvPr/>
        </p:nvSpPr>
        <p:spPr>
          <a:xfrm rot="10800000">
            <a:off x="1854220" y="1336532"/>
            <a:ext cx="431780" cy="2889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5" name="Flecha abajo 14"/>
          <p:cNvSpPr/>
          <p:nvPr/>
        </p:nvSpPr>
        <p:spPr>
          <a:xfrm rot="10800000">
            <a:off x="5364088" y="1331902"/>
            <a:ext cx="431780" cy="2889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6" name="Flecha abajo 15"/>
          <p:cNvSpPr/>
          <p:nvPr/>
        </p:nvSpPr>
        <p:spPr>
          <a:xfrm rot="10800000">
            <a:off x="3636077" y="1331901"/>
            <a:ext cx="431780" cy="2889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1343"/>
              </p:ext>
            </p:extLst>
          </p:nvPr>
        </p:nvGraphicFramePr>
        <p:xfrm>
          <a:off x="0" y="661988"/>
          <a:ext cx="9144000" cy="4464049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502376"/>
                <a:gridCol w="1413966"/>
                <a:gridCol w="2377693"/>
                <a:gridCol w="4849965"/>
              </a:tblGrid>
              <a:tr h="4453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PDA </a:t>
                      </a:r>
                    </a:p>
                  </a:txBody>
                  <a:tcPr marL="9524" marR="9524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Componente</a:t>
                      </a:r>
                    </a:p>
                  </a:txBody>
                  <a:tcPr marL="9524" marR="9524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Subcomponente y/o actividad</a:t>
                      </a:r>
                    </a:p>
                  </a:txBody>
                  <a:tcPr marL="9524" marR="9524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Recomendaciones</a:t>
                      </a:r>
                      <a:endParaRPr lang="es-CO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86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Rendición de cuentas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I1 Dialogo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Desarrollar acciones relacionadas a convocatoria y asistencia de grupos de interés y desarrollo de las acciones de dialogo.</a:t>
                      </a:r>
                      <a:endParaRPr lang="es-CO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3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Rendición de cuentas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I2 Evaluación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Adicionar acciones relacionadas a evaluación y divulgación, estrategia de rendición de cuentas</a:t>
                      </a:r>
                      <a:endParaRPr lang="es-CO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72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Rendición de cuentas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I3 Incentivos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Incrementar acciones relacionadas a incentivos incluidos en la estrategia de rendición de cuentas, temas que se incluyeron en el Plan Institucional de Capacitación .</a:t>
                      </a:r>
                      <a:endParaRPr lang="es-CO" sz="120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86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Rendición de cuentas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I4 Información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Incluir mas acciones relacionadas a publicación de información en lugares visibles en medios físicos y electrónicos, apertura de datos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869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TPSC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Rendición de cuentas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I5 Planeación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Aumentar acciones relacionadas a políticas incluidas en el Plan Estratégico Sectorial, grupos de interés atendidos y sus características, bases de datos, CCD.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2144" name="Título 1"/>
          <p:cNvSpPr txBox="1"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/>
              <a:t>Anexo 1, subcomponentes sin optimizar</a:t>
            </a:r>
          </a:p>
        </p:txBody>
      </p:sp>
    </p:spTree>
    <p:extLst>
      <p:ext uri="{BB962C8B-B14F-4D97-AF65-F5344CB8AC3E}">
        <p14:creationId xmlns:p14="http://schemas.microsoft.com/office/powerpoint/2010/main" val="3129782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39322"/>
              </p:ext>
            </p:extLst>
          </p:nvPr>
        </p:nvGraphicFramePr>
        <p:xfrm>
          <a:off x="0" y="660400"/>
          <a:ext cx="9144000" cy="3483255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99368"/>
                <a:gridCol w="1543171"/>
                <a:gridCol w="2131247"/>
                <a:gridCol w="5070214"/>
              </a:tblGrid>
              <a:tr h="3571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00"/>
                    </a:solidFill>
                  </a:tcPr>
                </a:tc>
              </a:tr>
              <a:tr h="6966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I3 Caracterización y medición de percepción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análisis de los datos sobre la percepción del cliente o usuario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66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I4 Publicación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información que la Entidad publica en lugares visibles diferentes al medio electrónico.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66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I6 Protección de datos personales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actividades encaminadas a la protección de datos personales.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61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I7 Gestión de peticiones, quejas, reclamos, sugerencias y denuncias.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elementos de análisis que contiene el informe de quejas y reclamos de la entidad, criterios del sistema de información para registro de PQRS.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3168" name="Título 1"/>
          <p:cNvSpPr txBox="1"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/>
              <a:t>Anexo 1, subcomponentes sin optimizar</a:t>
            </a:r>
          </a:p>
        </p:txBody>
      </p:sp>
    </p:spTree>
    <p:extLst>
      <p:ext uri="{BB962C8B-B14F-4D97-AF65-F5344CB8AC3E}">
        <p14:creationId xmlns:p14="http://schemas.microsoft.com/office/powerpoint/2010/main" val="3303379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92458"/>
              </p:ext>
            </p:extLst>
          </p:nvPr>
        </p:nvGraphicFramePr>
        <p:xfrm>
          <a:off x="0" y="650875"/>
          <a:ext cx="9144000" cy="4026098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99368"/>
                <a:gridCol w="1543171"/>
                <a:gridCol w="2131247"/>
                <a:gridCol w="5070214"/>
              </a:tblGrid>
              <a:tr h="2740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45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R1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Pasiva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reglamento donde se indiquen los trámites internos para dar respuesta a las peticiones a las quejas, mecanismos de priorización.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0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R2 Transparencia Activa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 Acceso en línea a información básica, sobre Procedimientos y funcionamiento de la entidad, Publicación en la Web de los Instrumentos de Gestión de la Información, Promoción del uso de Datos Abiertos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5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R4: Manejo de información clasificada y reservada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 temas relacionados con las políticas de desarrollo administrativo que se contemplaron en la implementación del Sistema de Gestión de Seguridad de la Información.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0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R5: Institucionalización de la Política de Transparencia y Acceso a la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política</a:t>
                      </a:r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de Transparencia en la planeación sectorial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5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R6: Gestión documental para el acceso a la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Implementación de Cuadros de Clasificación, Documental, Componentes del Programa de Gestión Documental, TRD.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5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R7: Criterio diferencial de accesibilidad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Información en lenguaje de comunidades étnicas.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noaction" highlightClick="1"/>
          </p:cNvPr>
          <p:cNvSpPr/>
          <p:nvPr/>
        </p:nvSpPr>
        <p:spPr>
          <a:xfrm>
            <a:off x="611188" y="6237288"/>
            <a:ext cx="288925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4197" name="Título 1"/>
          <p:cNvSpPr txBox="1"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/>
              <a:t>Anexo 1, subcomponentes sin optimizar</a:t>
            </a:r>
          </a:p>
        </p:txBody>
      </p:sp>
    </p:spTree>
    <p:extLst>
      <p:ext uri="{BB962C8B-B14F-4D97-AF65-F5344CB8AC3E}">
        <p14:creationId xmlns:p14="http://schemas.microsoft.com/office/powerpoint/2010/main" val="2407802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70624"/>
              </p:ext>
            </p:extLst>
          </p:nvPr>
        </p:nvGraphicFramePr>
        <p:xfrm>
          <a:off x="0" y="692150"/>
          <a:ext cx="9144000" cy="3097214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550763"/>
                <a:gridCol w="1462087"/>
                <a:gridCol w="7131150"/>
              </a:tblGrid>
              <a:tr h="3925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977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C3. Planeación del recurso humano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Desarrollar acciones relacionadas a temas incluidos en el Plan Estratégico Institucional de Gestión de Recurso Humano.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3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R4. Capacitación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temas que se incluyeron en el Plan Institucional de Capacitación de la vigencia, fases para formular el plan de capacitación de la vigencia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6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R5. Gerencia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acuerdos de gestión.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6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R6.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Estímulos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programas de bienestar desarrollados por la entidad, planes de incentivos y medición de clima laboral.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900113" y="6092825"/>
            <a:ext cx="431800" cy="2921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5200" name="Título 1"/>
          <p:cNvSpPr txBox="1"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/>
              <a:t>Anexo 1, subcomponentes sin optimizar</a:t>
            </a:r>
          </a:p>
        </p:txBody>
      </p:sp>
    </p:spTree>
    <p:extLst>
      <p:ext uri="{BB962C8B-B14F-4D97-AF65-F5344CB8AC3E}">
        <p14:creationId xmlns:p14="http://schemas.microsoft.com/office/powerpoint/2010/main" val="2964916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73528"/>
              </p:ext>
            </p:extLst>
          </p:nvPr>
        </p:nvGraphicFramePr>
        <p:xfrm>
          <a:off x="0" y="766135"/>
          <a:ext cx="9144000" cy="447279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57649"/>
                <a:gridCol w="951854"/>
                <a:gridCol w="2343026"/>
                <a:gridCol w="5491471"/>
              </a:tblGrid>
              <a:tr h="3637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R1: Eficacia del Sistema de 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promoción, publicación, capacitación SGC, clientes, recursos humanos, adquisición de bienes y servicios, procesos y procedimientos, manual de calidad y productos y/o servicios no conformes, caracterización de procesos, gestión documental, adquisición de bienes y/o servicios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5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R2: Efectividad del Sistema de 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recursos humanos, auditorias internas, clientes, productos y/o servicios no conformes, manual de calidad y documentación del SGC, ejecución plan anual de auditorias, actividades de la alta dirección, cambios presentados, , planes de mejoramiento, Programa anual de auditorias 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7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Revisión de ajuste tecnológico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Planeación, Análisis y caracterización de la infraestructura y tecnología verde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7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Servicios de intercambio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mejoramiento, identificación, conceptualizar los elementos del dato, Automatizar los servicios, publicar los servicios en el catalogo y RAVEC.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7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Sistema de gestión de seguridad de información- SGSI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Planear, hacer, verificar y actuar.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7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R1: Planeación, monitoreo y evaluación de los planes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Monitoreo y evaluación de los planes y Planeación.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7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R2: Priorización de trámites u otros procedimientos administrativos - </a:t>
                      </a:r>
                      <a:r>
                        <a:rPr lang="es-CO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OPAs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estrategias de priorización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7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R3: Racionalización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Implementación de estrategias de racionalización.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7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Modernización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institucional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Modernización</a:t>
                      </a:r>
                      <a:r>
                        <a:rPr lang="es-C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institucional</a:t>
                      </a:r>
                      <a:endParaRPr lang="es-CO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</a:t>
                      </a:r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actualización de la distribución de planta en SIGEP</a:t>
                      </a: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6255" name="Título 1"/>
          <p:cNvSpPr txBox="1"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/>
              <a:t>Anexo 1, subcomponentes sin optimizar</a:t>
            </a:r>
          </a:p>
        </p:txBody>
      </p:sp>
    </p:spTree>
    <p:extLst>
      <p:ext uri="{BB962C8B-B14F-4D97-AF65-F5344CB8AC3E}">
        <p14:creationId xmlns:p14="http://schemas.microsoft.com/office/powerpoint/2010/main" val="3689774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983302"/>
              </p:ext>
            </p:extLst>
          </p:nvPr>
        </p:nvGraphicFramePr>
        <p:xfrm>
          <a:off x="44450" y="650875"/>
          <a:ext cx="9099550" cy="462406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55301"/>
                <a:gridCol w="947836"/>
                <a:gridCol w="2331637"/>
                <a:gridCol w="5464776"/>
              </a:tblGrid>
              <a:tr h="226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Gestion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I1 Planeación de la Función Archivística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actividades del Plan Institucional de archivos, cuadro de clasificación documental, instrumentos archivísticos desarrollados.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08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I2 Planeación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 Registro de Activos de Información actualizado, Esquema de publicación, programa de gestión documental, programas decreto 2609 de 2012 y herramientas tecnológicas.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I3 Producción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estructura, características, condiciones y requisitos que deben cumplir los documentos de archivo, así como la forma de su producción en medio físico o electrónico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3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I5 Organización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procesos de la organización documental tiene implementados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3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I6 Transferencia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directrices y procedimientos para la realización de las transferencias primarias y secundarias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I7 Disposición de documentos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determinar la metodología y procedimientos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I8 Preservación a Largo Plazo de documentos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al Sistema Integrado de Conservación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2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I9 Valoración Documental</a:t>
                      </a:r>
                      <a:endParaRPr lang="es-CO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determinar las directrices y criterios de valoración para los documentos con valores primarios y secundarios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Uso racional de papel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Buenas practicas</a:t>
                      </a: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al Sistema Integrado de Conservación buenas prácticas adoptadas por la Entidad para la reducción de consumo de papel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Uso racional de papel</a:t>
                      </a:r>
                      <a:endParaRPr lang="es-CO" sz="12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Documentos electrónicos</a:t>
                      </a: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actividades pendientes con respecto a documentos electrónicos.</a:t>
                      </a: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6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Uso racional de papel</a:t>
                      </a:r>
                      <a:endParaRPr lang="es-CO" sz="120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Procesos </a:t>
                      </a:r>
                      <a:r>
                        <a:rPr lang="es-CO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electrónicos</a:t>
                      </a:r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caracterización de Procesos.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noaction" highlightClick="1"/>
          </p:cNvPr>
          <p:cNvSpPr/>
          <p:nvPr/>
        </p:nvSpPr>
        <p:spPr>
          <a:xfrm>
            <a:off x="468313" y="6308725"/>
            <a:ext cx="433387" cy="3603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37269" name="Título 1"/>
          <p:cNvSpPr txBox="1"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/>
              <a:t>Anexo 1, subcomponentes sin optimizar</a:t>
            </a:r>
          </a:p>
        </p:txBody>
      </p:sp>
    </p:spTree>
    <p:extLst>
      <p:ext uri="{BB962C8B-B14F-4D97-AF65-F5344CB8AC3E}">
        <p14:creationId xmlns:p14="http://schemas.microsoft.com/office/powerpoint/2010/main" val="3561087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8732" y="5269603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ítulo 1"/>
          <p:cNvSpPr txBox="1">
            <a:spLocks/>
          </p:cNvSpPr>
          <p:nvPr/>
        </p:nvSpPr>
        <p:spPr bwMode="auto">
          <a:xfrm>
            <a:off x="76200" y="53975"/>
            <a:ext cx="52165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</a:rPr>
              <a:t>Avance</a:t>
            </a:r>
          </a:p>
        </p:txBody>
      </p:sp>
      <p:sp>
        <p:nvSpPr>
          <p:cNvPr id="23557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pic>
        <p:nvPicPr>
          <p:cNvPr id="23558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06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5" action="ppaction://hlinksldjump"/>
          </p:cNvPr>
          <p:cNvSpPr/>
          <p:nvPr/>
        </p:nvSpPr>
        <p:spPr>
          <a:xfrm>
            <a:off x="2195513" y="1268413"/>
            <a:ext cx="86360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3563938" y="1341438"/>
            <a:ext cx="792162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" name="Rectángulo 3">
            <a:hlinkClick r:id="rId6" action="ppaction://hlinksldjump"/>
          </p:cNvPr>
          <p:cNvSpPr/>
          <p:nvPr/>
        </p:nvSpPr>
        <p:spPr>
          <a:xfrm>
            <a:off x="3563938" y="1341438"/>
            <a:ext cx="792162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hlinkClick r:id="rId7" action="ppaction://hlinksldjump"/>
          </p:cNvPr>
          <p:cNvSpPr/>
          <p:nvPr/>
        </p:nvSpPr>
        <p:spPr>
          <a:xfrm>
            <a:off x="5003800" y="1500188"/>
            <a:ext cx="765175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6" name="Rectángulo 5">
            <a:hlinkClick r:id="rId8" action="ppaction://hlinksldjump"/>
          </p:cNvPr>
          <p:cNvSpPr/>
          <p:nvPr/>
        </p:nvSpPr>
        <p:spPr>
          <a:xfrm>
            <a:off x="6588125" y="1628775"/>
            <a:ext cx="720725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463240"/>
              </p:ext>
            </p:extLst>
          </p:nvPr>
        </p:nvGraphicFramePr>
        <p:xfrm>
          <a:off x="323528" y="980728"/>
          <a:ext cx="7992887" cy="442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ítulo 1"/>
          <p:cNvSpPr txBox="1">
            <a:spLocks/>
          </p:cNvSpPr>
          <p:nvPr/>
        </p:nvSpPr>
        <p:spPr bwMode="auto">
          <a:xfrm>
            <a:off x="2138363" y="63500"/>
            <a:ext cx="65325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7030A0"/>
                </a:solidFill>
              </a:rPr>
              <a:t>Transparencia participación y servicio al ciudadano</a:t>
            </a:r>
          </a:p>
        </p:txBody>
      </p:sp>
      <p:pic>
        <p:nvPicPr>
          <p:cNvPr id="24581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719747"/>
              </p:ext>
            </p:extLst>
          </p:nvPr>
        </p:nvGraphicFramePr>
        <p:xfrm>
          <a:off x="4764" y="700088"/>
          <a:ext cx="9031732" cy="481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816075"/>
              </p:ext>
            </p:extLst>
          </p:nvPr>
        </p:nvGraphicFramePr>
        <p:xfrm>
          <a:off x="13075" y="700088"/>
          <a:ext cx="9161462" cy="454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792788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37288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ítulo 1"/>
          <p:cNvSpPr txBox="1">
            <a:spLocks/>
          </p:cNvSpPr>
          <p:nvPr/>
        </p:nvSpPr>
        <p:spPr bwMode="auto">
          <a:xfrm>
            <a:off x="2120900" y="74613"/>
            <a:ext cx="6462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7030A0"/>
                </a:solidFill>
              </a:rPr>
              <a:t>Transparencia participación y servicio al ciudadano</a:t>
            </a:r>
          </a:p>
        </p:txBody>
      </p:sp>
      <p:pic>
        <p:nvPicPr>
          <p:cNvPr id="25606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ángulo 2"/>
          <p:cNvSpPr>
            <a:spLocks noChangeArrowheads="1"/>
          </p:cNvSpPr>
          <p:nvPr/>
        </p:nvSpPr>
        <p:spPr bwMode="auto">
          <a:xfrm>
            <a:off x="2046834" y="4451272"/>
            <a:ext cx="15890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O" altLang="es-CO" sz="1000" dirty="0">
                <a:solidFill>
                  <a:srgbClr val="FF0000"/>
                </a:solidFill>
              </a:rPr>
              <a:t>-</a:t>
            </a:r>
            <a:r>
              <a:rPr lang="es-CO" altLang="es-CO" sz="1000" dirty="0"/>
              <a:t>I2 Formulación participativa de las políticas públicas, planes y programas institucionales 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 smtClean="0"/>
              <a:t>-I1 consulta en línea para solución de problemas</a:t>
            </a:r>
            <a:endParaRPr lang="es-CO" altLang="es-CO" sz="1000" dirty="0" smtClean="0"/>
          </a:p>
        </p:txBody>
      </p:sp>
      <p:sp>
        <p:nvSpPr>
          <p:cNvPr id="25612" name="CuadroTexto 19"/>
          <p:cNvSpPr txBox="1">
            <a:spLocks noChangeArrowheads="1"/>
          </p:cNvSpPr>
          <p:nvPr/>
        </p:nvSpPr>
        <p:spPr bwMode="auto">
          <a:xfrm>
            <a:off x="6859587" y="4448144"/>
            <a:ext cx="1600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-R7: Criterio diferencial de accesibilidad</a:t>
            </a:r>
          </a:p>
        </p:txBody>
      </p:sp>
      <p:sp>
        <p:nvSpPr>
          <p:cNvPr id="19" name="Flecha abajo 18"/>
          <p:cNvSpPr/>
          <p:nvPr/>
        </p:nvSpPr>
        <p:spPr>
          <a:xfrm rot="10800000">
            <a:off x="3275856" y="907109"/>
            <a:ext cx="431780" cy="2889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5" name="Flecha abajo 14"/>
          <p:cNvSpPr/>
          <p:nvPr/>
        </p:nvSpPr>
        <p:spPr>
          <a:xfrm rot="10800000">
            <a:off x="4644008" y="886505"/>
            <a:ext cx="431780" cy="2889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7" name="Flecha abajo 16"/>
          <p:cNvSpPr/>
          <p:nvPr/>
        </p:nvSpPr>
        <p:spPr>
          <a:xfrm>
            <a:off x="7596584" y="910332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8" name="Rectángulo 2"/>
          <p:cNvSpPr>
            <a:spLocks noChangeArrowheads="1"/>
          </p:cNvSpPr>
          <p:nvPr/>
        </p:nvSpPr>
        <p:spPr bwMode="auto">
          <a:xfrm>
            <a:off x="3847034" y="4448145"/>
            <a:ext cx="1157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-I1 </a:t>
            </a:r>
            <a:r>
              <a:rPr lang="es-CO" altLang="es-CO" sz="1000" dirty="0" smtClean="0"/>
              <a:t>Dialogo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-I4 </a:t>
            </a:r>
            <a:r>
              <a:rPr lang="es-CO" altLang="es-CO" sz="1000" dirty="0" smtClean="0"/>
              <a:t>Información</a:t>
            </a:r>
          </a:p>
        </p:txBody>
      </p:sp>
      <p:sp>
        <p:nvSpPr>
          <p:cNvPr id="20" name="Rectángulo 2"/>
          <p:cNvSpPr>
            <a:spLocks noChangeArrowheads="1"/>
          </p:cNvSpPr>
          <p:nvPr/>
        </p:nvSpPr>
        <p:spPr bwMode="auto">
          <a:xfrm>
            <a:off x="5292080" y="4437112"/>
            <a:ext cx="13681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1000" dirty="0" smtClean="0"/>
              <a:t>-</a:t>
            </a:r>
            <a:r>
              <a:rPr lang="es-CO" altLang="es-CO" sz="1000" dirty="0"/>
              <a:t>I4 Publicación de </a:t>
            </a:r>
            <a:r>
              <a:rPr lang="es-CO" altLang="es-CO" sz="1000" dirty="0" smtClean="0"/>
              <a:t>información.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-I2 Atención incluyente y </a:t>
            </a:r>
            <a:r>
              <a:rPr lang="es-CO" altLang="es-CO" sz="1000" dirty="0" smtClean="0"/>
              <a:t>accesibilidad.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-I7 Gestión de </a:t>
            </a:r>
            <a:r>
              <a:rPr lang="es-CO" altLang="es-CO" sz="1000" dirty="0" smtClean="0"/>
              <a:t>PQRSD.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-I3 Caracterización y medición de percepción</a:t>
            </a:r>
          </a:p>
        </p:txBody>
      </p:sp>
      <p:sp>
        <p:nvSpPr>
          <p:cNvPr id="22" name="Flecha abajo 21"/>
          <p:cNvSpPr/>
          <p:nvPr/>
        </p:nvSpPr>
        <p:spPr>
          <a:xfrm rot="10800000">
            <a:off x="6156176" y="886505"/>
            <a:ext cx="431780" cy="2889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ítulo 1"/>
          <p:cNvSpPr txBox="1">
            <a:spLocks/>
          </p:cNvSpPr>
          <p:nvPr/>
        </p:nvSpPr>
        <p:spPr bwMode="auto">
          <a:xfrm>
            <a:off x="2517775" y="112713"/>
            <a:ext cx="4090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7030A0"/>
                </a:solidFill>
              </a:rPr>
              <a:t>  Gestión del Talento Humano</a:t>
            </a:r>
          </a:p>
        </p:txBody>
      </p:sp>
      <p:pic>
        <p:nvPicPr>
          <p:cNvPr id="2662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733945"/>
              </p:ext>
            </p:extLst>
          </p:nvPr>
        </p:nvGraphicFramePr>
        <p:xfrm>
          <a:off x="-12140" y="917122"/>
          <a:ext cx="8760052" cy="484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169717"/>
              </p:ext>
            </p:extLst>
          </p:nvPr>
        </p:nvGraphicFramePr>
        <p:xfrm>
          <a:off x="438150" y="1168362"/>
          <a:ext cx="8267700" cy="452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ítulo 1"/>
          <p:cNvSpPr txBox="1">
            <a:spLocks/>
          </p:cNvSpPr>
          <p:nvPr/>
        </p:nvSpPr>
        <p:spPr bwMode="auto">
          <a:xfrm>
            <a:off x="2501900" y="90488"/>
            <a:ext cx="3852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7030A0"/>
                </a:solidFill>
              </a:rPr>
              <a:t>Gestión del Talento Humano</a:t>
            </a:r>
          </a:p>
        </p:txBody>
      </p:sp>
      <p:pic>
        <p:nvPicPr>
          <p:cNvPr id="27654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echa abajo 7"/>
          <p:cNvSpPr/>
          <p:nvPr/>
        </p:nvSpPr>
        <p:spPr>
          <a:xfrm rot="10800000">
            <a:off x="7492647" y="1107604"/>
            <a:ext cx="431780" cy="2889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27658" name="CuadroTexto 11"/>
          <p:cNvSpPr txBox="1">
            <a:spLocks noChangeArrowheads="1"/>
          </p:cNvSpPr>
          <p:nvPr/>
        </p:nvSpPr>
        <p:spPr bwMode="auto">
          <a:xfrm>
            <a:off x="6786543" y="4552255"/>
            <a:ext cx="1081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>
                <a:latin typeface="Arial Narrow" panose="020B0606020202030204" pitchFamily="34" charset="0"/>
              </a:rPr>
              <a:t>Aumento en </a:t>
            </a:r>
            <a:r>
              <a:rPr lang="es-CO" altLang="es-CO" sz="1000" dirty="0" smtClean="0">
                <a:latin typeface="Arial Narrow" panose="020B0606020202030204" pitchFamily="34" charset="0"/>
              </a:rPr>
              <a:t>presupuesto ejecutado</a:t>
            </a:r>
            <a:endParaRPr lang="es-CO" altLang="es-CO" sz="1000" dirty="0">
              <a:latin typeface="Arial Narrow" panose="020B0606020202030204" pitchFamily="34" charset="0"/>
            </a:endParaRPr>
          </a:p>
        </p:txBody>
      </p:sp>
      <p:sp>
        <p:nvSpPr>
          <p:cNvPr id="13" name="Flecha abajo 12"/>
          <p:cNvSpPr/>
          <p:nvPr/>
        </p:nvSpPr>
        <p:spPr>
          <a:xfrm rot="10800000">
            <a:off x="6354763" y="1115529"/>
            <a:ext cx="431780" cy="2889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4" name="Flecha abajo 13"/>
          <p:cNvSpPr/>
          <p:nvPr/>
        </p:nvSpPr>
        <p:spPr>
          <a:xfrm rot="10800000">
            <a:off x="5220072" y="1115530"/>
            <a:ext cx="431780" cy="28894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1" name="CuadroTexto 11"/>
          <p:cNvSpPr txBox="1">
            <a:spLocks noChangeArrowheads="1"/>
          </p:cNvSpPr>
          <p:nvPr/>
        </p:nvSpPr>
        <p:spPr bwMode="auto">
          <a:xfrm>
            <a:off x="4247438" y="4552255"/>
            <a:ext cx="8502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>
                <a:latin typeface="Arial Narrow" panose="020B0606020202030204" pitchFamily="34" charset="0"/>
              </a:rPr>
              <a:t>Aumento en presupuesto ejecutado</a:t>
            </a: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5435962" y="4583033"/>
            <a:ext cx="850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>
                <a:latin typeface="Arial Narrow" panose="020B0606020202030204" pitchFamily="34" charset="0"/>
              </a:rPr>
              <a:t>I11. Incentivos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ítulo 1"/>
          <p:cNvSpPr txBox="1">
            <a:spLocks/>
          </p:cNvSpPr>
          <p:nvPr/>
        </p:nvSpPr>
        <p:spPr bwMode="auto">
          <a:xfrm>
            <a:off x="2855913" y="76200"/>
            <a:ext cx="34147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7030A0"/>
                </a:solidFill>
              </a:rPr>
              <a:t>Eficiencia Administrativa</a:t>
            </a:r>
          </a:p>
        </p:txBody>
      </p:sp>
      <p:pic>
        <p:nvPicPr>
          <p:cNvPr id="28677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692117"/>
              </p:ext>
            </p:extLst>
          </p:nvPr>
        </p:nvGraphicFramePr>
        <p:xfrm>
          <a:off x="-336177" y="581026"/>
          <a:ext cx="9816354" cy="477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27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671826"/>
              </p:ext>
            </p:extLst>
          </p:nvPr>
        </p:nvGraphicFramePr>
        <p:xfrm>
          <a:off x="-252535" y="478271"/>
          <a:ext cx="9793088" cy="5553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41275" y="58515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6307138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ítulo 1"/>
          <p:cNvSpPr txBox="1">
            <a:spLocks/>
          </p:cNvSpPr>
          <p:nvPr/>
        </p:nvSpPr>
        <p:spPr bwMode="auto">
          <a:xfrm>
            <a:off x="2881313" y="123825"/>
            <a:ext cx="3314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7030A0"/>
                </a:solidFill>
              </a:rPr>
              <a:t>Eficiencia Administrativa</a:t>
            </a:r>
          </a:p>
        </p:txBody>
      </p:sp>
      <p:sp>
        <p:nvSpPr>
          <p:cNvPr id="13" name="Flecha abajo 12"/>
          <p:cNvSpPr/>
          <p:nvPr/>
        </p:nvSpPr>
        <p:spPr>
          <a:xfrm rot="10800000">
            <a:off x="6725847" y="833531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pic>
        <p:nvPicPr>
          <p:cNvPr id="29705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7625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ángulo 1"/>
          <p:cNvSpPr>
            <a:spLocks noChangeArrowheads="1"/>
          </p:cNvSpPr>
          <p:nvPr/>
        </p:nvSpPr>
        <p:spPr bwMode="auto">
          <a:xfrm>
            <a:off x="47625" y="5115848"/>
            <a:ext cx="13381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-R2</a:t>
            </a:r>
            <a:r>
              <a:rPr lang="es-CO" altLang="es-CO" sz="1000" dirty="0"/>
              <a:t>: Efectividad del Sistema de Gestión de la </a:t>
            </a:r>
            <a:r>
              <a:rPr lang="es-CO" altLang="es-CO" sz="1000" dirty="0" smtClean="0"/>
              <a:t>Calidad</a:t>
            </a:r>
          </a:p>
          <a:p>
            <a:pPr>
              <a:spcBef>
                <a:spcPct val="0"/>
              </a:spcBef>
              <a:buFontTx/>
              <a:buNone/>
            </a:pPr>
            <a:endParaRPr lang="es-CO" altLang="es-CO" sz="1000" dirty="0"/>
          </a:p>
        </p:txBody>
      </p:sp>
      <p:sp>
        <p:nvSpPr>
          <p:cNvPr id="29709" name="Rectángulo 19"/>
          <p:cNvSpPr>
            <a:spLocks noChangeArrowheads="1"/>
          </p:cNvSpPr>
          <p:nvPr/>
        </p:nvSpPr>
        <p:spPr bwMode="auto">
          <a:xfrm>
            <a:off x="7183674" y="5069681"/>
            <a:ext cx="1209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-Documentos </a:t>
            </a:r>
            <a:r>
              <a:rPr lang="es-CO" altLang="es-CO" sz="1000" dirty="0" smtClean="0"/>
              <a:t>electrónicos</a:t>
            </a:r>
            <a:endParaRPr lang="es-CO" altLang="es-CO" sz="1000" dirty="0"/>
          </a:p>
        </p:txBody>
      </p:sp>
      <p:sp>
        <p:nvSpPr>
          <p:cNvPr id="21" name="Flecha abajo 20"/>
          <p:cNvSpPr/>
          <p:nvPr/>
        </p:nvSpPr>
        <p:spPr>
          <a:xfrm>
            <a:off x="1114425" y="871630"/>
            <a:ext cx="431800" cy="288925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6" name="Flecha abajo 15"/>
          <p:cNvSpPr/>
          <p:nvPr/>
        </p:nvSpPr>
        <p:spPr>
          <a:xfrm>
            <a:off x="8100392" y="833530"/>
            <a:ext cx="431800" cy="288925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4" name="Rectángulo 19"/>
          <p:cNvSpPr>
            <a:spLocks noChangeArrowheads="1"/>
          </p:cNvSpPr>
          <p:nvPr/>
        </p:nvSpPr>
        <p:spPr bwMode="auto">
          <a:xfrm>
            <a:off x="5591175" y="5060493"/>
            <a:ext cx="1209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-I1 Planeación de la Función Archivística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4301" r="33069" b="48154"/>
          <a:stretch>
            <a:fillRect/>
          </a:stretch>
        </p:blipFill>
        <p:spPr bwMode="auto">
          <a:xfrm>
            <a:off x="530225" y="146050"/>
            <a:ext cx="8285163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ítulo 1"/>
          <p:cNvSpPr txBox="1">
            <a:spLocks/>
          </p:cNvSpPr>
          <p:nvPr/>
        </p:nvSpPr>
        <p:spPr bwMode="auto">
          <a:xfrm>
            <a:off x="3759200" y="53975"/>
            <a:ext cx="1608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7030A0"/>
                </a:solidFill>
              </a:rPr>
              <a:t>Índice GEL</a:t>
            </a:r>
          </a:p>
        </p:txBody>
      </p:sp>
      <p:pic>
        <p:nvPicPr>
          <p:cNvPr id="30725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409565"/>
              </p:ext>
            </p:extLst>
          </p:nvPr>
        </p:nvGraphicFramePr>
        <p:xfrm>
          <a:off x="467544" y="404664"/>
          <a:ext cx="8080602" cy="623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58738" y="5384800"/>
            <a:ext cx="9161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echa abajo 9"/>
          <p:cNvSpPr/>
          <p:nvPr/>
        </p:nvSpPr>
        <p:spPr>
          <a:xfrm rot="10800000">
            <a:off x="7236296" y="657225"/>
            <a:ext cx="431800" cy="288925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pic>
        <p:nvPicPr>
          <p:cNvPr id="31752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echa abajo 10"/>
          <p:cNvSpPr/>
          <p:nvPr/>
        </p:nvSpPr>
        <p:spPr>
          <a:xfrm rot="10800000">
            <a:off x="4788148" y="607720"/>
            <a:ext cx="431800" cy="288925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31756" name="Rectángulo 1"/>
          <p:cNvSpPr>
            <a:spLocks noChangeArrowheads="1"/>
          </p:cNvSpPr>
          <p:nvPr/>
        </p:nvSpPr>
        <p:spPr bwMode="auto">
          <a:xfrm>
            <a:off x="5508104" y="4397136"/>
            <a:ext cx="25381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-A2 Sede electrónica usable y accesible en nivel AAA, basada en las necesidades de los usuarios</a:t>
            </a:r>
          </a:p>
        </p:txBody>
      </p:sp>
      <p:sp>
        <p:nvSpPr>
          <p:cNvPr id="31757" name="Rectángulo 13"/>
          <p:cNvSpPr>
            <a:spLocks noChangeArrowheads="1"/>
          </p:cNvSpPr>
          <p:nvPr/>
        </p:nvSpPr>
        <p:spPr bwMode="auto">
          <a:xfrm>
            <a:off x="2884735" y="4397136"/>
            <a:ext cx="21193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-A5 Información pertinente completa y disponible en múltiples </a:t>
            </a:r>
            <a:r>
              <a:rPr lang="es-CO" altLang="es-CO" sz="1000" dirty="0" smtClean="0"/>
              <a:t>canales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-A14 Rendición de cuentas en línea </a:t>
            </a:r>
            <a:r>
              <a:rPr lang="es-CO" altLang="es-CO" sz="1000" dirty="0" smtClean="0"/>
              <a:t>implementada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-A15 Solución de problemáticas con la participación abierta de la ciudadanía y la industria</a:t>
            </a:r>
          </a:p>
        </p:txBody>
      </p:sp>
      <p:sp>
        <p:nvSpPr>
          <p:cNvPr id="31758" name="Título 1"/>
          <p:cNvSpPr txBox="1">
            <a:spLocks/>
          </p:cNvSpPr>
          <p:nvPr/>
        </p:nvSpPr>
        <p:spPr bwMode="auto">
          <a:xfrm>
            <a:off x="3759200" y="53975"/>
            <a:ext cx="1608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7030A0"/>
                </a:solidFill>
              </a:rPr>
              <a:t>Índice GEL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226336"/>
              </p:ext>
            </p:extLst>
          </p:nvPr>
        </p:nvGraphicFramePr>
        <p:xfrm>
          <a:off x="-972616" y="719573"/>
          <a:ext cx="10719501" cy="380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ítulo 1"/>
          <p:cNvSpPr txBox="1">
            <a:spLocks/>
          </p:cNvSpPr>
          <p:nvPr/>
        </p:nvSpPr>
        <p:spPr bwMode="auto">
          <a:xfrm>
            <a:off x="3759200" y="53975"/>
            <a:ext cx="1608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7030A0"/>
                </a:solidFill>
              </a:rPr>
              <a:t>Índice GEL</a:t>
            </a:r>
          </a:p>
        </p:txBody>
      </p:sp>
      <p:pic>
        <p:nvPicPr>
          <p:cNvPr id="32774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20930"/>
              </p:ext>
            </p:extLst>
          </p:nvPr>
        </p:nvGraphicFramePr>
        <p:xfrm>
          <a:off x="-252536" y="245426"/>
          <a:ext cx="9579429" cy="66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</a:rPr>
              <a:t>Anexo 1, subcomponentes sin optimizar</a:t>
            </a:r>
          </a:p>
        </p:txBody>
      </p:sp>
      <p:sp>
        <p:nvSpPr>
          <p:cNvPr id="33797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077"/>
              </p:ext>
            </p:extLst>
          </p:nvPr>
        </p:nvGraphicFramePr>
        <p:xfrm>
          <a:off x="76200" y="647700"/>
          <a:ext cx="9067800" cy="4733924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468911"/>
                <a:gridCol w="2404774"/>
                <a:gridCol w="6194115"/>
              </a:tblGrid>
              <a:tr h="3003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934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 Institucionalizar la estrategia de Gobierno en línea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apropiación, monitoreo, evaluación y mejoramiento.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3003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A2 Centrar la atención en el usuario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Caracterización de usuarios, promoción y accesibilidad.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193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A5 Publicación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publicación de información.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193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A6 Publicación de datos abiertos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plan de apertura de datos.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193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A7 Habilitar espacios de interacción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Soporte en línea y suscripción a servicios de información al móvil.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934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A8 Habilitar espacios para interponer peticiones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sistema móvil para PQRDS.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3003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A9 Disponer trámites y servicios en línea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tramites y servicios en línea.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934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A11 Intercambiar información entre entidades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servicios de intercambio de información y cadenas de tramites.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934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A13 Construir de forma participativa las políticas y planeación estratégica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uso de medios electrónicos en la consulta de normatividad y proceso de planeación.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3003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A14 Abrir espacios para el control social.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uso de medios electrónicos rendición de cuentas.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3003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A15 Abrir espacios de innovación abierta.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consulta para la solución de problemas.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323850" y="6237288"/>
            <a:ext cx="215900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5929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</a:rPr>
              <a:t>Anexo 1, subcomponentes sin optimizar</a:t>
            </a:r>
          </a:p>
        </p:txBody>
      </p:sp>
      <p:sp>
        <p:nvSpPr>
          <p:cNvPr id="34821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45758"/>
              </p:ext>
            </p:extLst>
          </p:nvPr>
        </p:nvGraphicFramePr>
        <p:xfrm>
          <a:off x="76200" y="737842"/>
          <a:ext cx="8959850" cy="4529827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492259"/>
                <a:gridCol w="1385490"/>
                <a:gridCol w="2329809"/>
                <a:gridCol w="4752292"/>
              </a:tblGrid>
              <a:tr h="2894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4040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Anticorrupción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atención al ciudadano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I5 Mapa de riesgos de calidad elaborado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Uso de la</a:t>
                      </a:r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metodología establecida por la Secretaría de Transparencia de la Presidencia de la República.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4040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Anticorruppción y atención al ciudadano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I8 Acciones de seguimiento al Plan anticorrupción y de atención al ciudadano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seguimiento al mapa de riesgos de corrupción.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3532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I1 consulta en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línea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para solución de problemas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canales y actividades de promoción de la participación ciudadana en la gestión de la entidad e innovación abierta.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254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I2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Formulación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participativa de las 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políticas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públicas, planes y programas institucionales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a aumentar los temas y canales de participación de grupos de interés además de la publicación de observaciones.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254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I3 Identificación del nivel de participación ciudadana en la gestión de la entidad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contenidos sobre los cuáles la entidad divulga información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3532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I1 Dialogo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Desarrollar acciones relacionadas a  convocatoria y asistencia de grupos de interés y desarrollo de las acciones de dialogo.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2894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I2 Evaluación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evaluación y divulgación.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3532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I3 Incentivos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incentivos incluidos en la estrategia de rendición de cuentas y temas incluidos en el plan institucional de capacitación.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006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I4 Información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a publicación de información en lugares visibles en medios físicos y electrónicos, apertura de datos y divulgación de información en el proceso de rendición de cuentas.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3532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I5 Planeación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características de grupos de interés que fueron identificadas, actividades realizadas frente al CCD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</a:tbl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156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</a:rPr>
              <a:t>Anexo 1, subcomponentes sin optimizar</a:t>
            </a:r>
          </a:p>
        </p:txBody>
      </p:sp>
      <p:sp>
        <p:nvSpPr>
          <p:cNvPr id="35845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17316"/>
              </p:ext>
            </p:extLst>
          </p:nvPr>
        </p:nvGraphicFramePr>
        <p:xfrm>
          <a:off x="76200" y="692151"/>
          <a:ext cx="8959850" cy="4689474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91325"/>
                <a:gridCol w="1512093"/>
                <a:gridCol w="1800110"/>
                <a:gridCol w="5256322"/>
              </a:tblGrid>
              <a:tr h="3476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8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I4 Publicación de información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</a:t>
                      </a:r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información que la entidad publica en lugares visibles (diferentes al medio electrónico) y de fácil acceso al ciudadano. Información PQRSD.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8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I5 Protocolos y buenas practicas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canales de atención en los cuales la Entidad ha implementado protocolos.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15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I7 Gestión de peticiones, quejas, reclamos, sugerencias y denuncias.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elementos de análisis que contiene el informe de quejas y reclamos de la entidad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63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 Transparencia Pasiva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 criterios incorporados en el formulario electrónico y/o en línea, para la recepción de peticiones, quejas, reclamos y denuncias 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546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 Transparencia Activa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acceso en línea a información básica, de planeación, gestión y control  estructura, información contable, contratación pública,  PQRSD, recurso humano, transparencia instrumentos de gestión, información publicada en lugares visibles y web, datos abiertos 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18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R6: Gestión documental para el acceso a la información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diagnostico, política, componentes e implementación de gestión documental.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437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R7: Criterio diferencial de accesibilidad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cuáles niveles para accesibilidad Web cumplen en los desarrollos del sitio Web de la Entidad, según  lo establecido en la Norma Técnica Colombiana 5854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rId4" action="ppaction://hlinksldjump" highlightClick="1"/>
          </p:cNvPr>
          <p:cNvSpPr/>
          <p:nvPr/>
        </p:nvSpPr>
        <p:spPr>
          <a:xfrm>
            <a:off x="611188" y="6237288"/>
            <a:ext cx="288925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217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</a:rPr>
              <a:t>Anexo 1, subcomponentes sin optimizar</a:t>
            </a:r>
          </a:p>
        </p:txBody>
      </p:sp>
      <p:sp>
        <p:nvSpPr>
          <p:cNvPr id="36869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17392"/>
              </p:ext>
            </p:extLst>
          </p:nvPr>
        </p:nvGraphicFramePr>
        <p:xfrm>
          <a:off x="76200" y="908050"/>
          <a:ext cx="8888413" cy="223159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535368"/>
                <a:gridCol w="1421220"/>
                <a:gridCol w="6931825"/>
              </a:tblGrid>
              <a:tr h="5040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10063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R4. Capacitación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fases y temas realizados al interior de la entidad para formular el Plan Institucional de Capacitación de la vigencia evaluada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7211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R5. Gerencia pública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otorgar incentivos a gerentes públicos.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900113" y="6092825"/>
            <a:ext cx="431800" cy="2921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1081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7030A0"/>
                </a:solidFill>
              </a:rPr>
              <a:t>Anexo 1, subcomponentes sin optimizar</a:t>
            </a:r>
          </a:p>
        </p:txBody>
      </p:sp>
      <p:sp>
        <p:nvSpPr>
          <p:cNvPr id="3789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12111"/>
              </p:ext>
            </p:extLst>
          </p:nvPr>
        </p:nvGraphicFramePr>
        <p:xfrm>
          <a:off x="44450" y="901700"/>
          <a:ext cx="8991600" cy="4639544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51688"/>
                <a:gridCol w="935990"/>
                <a:gridCol w="2303976"/>
                <a:gridCol w="5399946"/>
              </a:tblGrid>
              <a:tr h="405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405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R1: Eficacia del Sistema de Gestión de la Calidad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temas en que la entidad adelanta acciones de promoción dirigidas a los ciudadanos, usuarios o grupos de interés, contenido del manual de calidad.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405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R2: Efectividad del Sistema de Gestión de la Calidad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relacionadas, auditorias internas, manual de calidad.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2079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Servicios de intercambio de información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RAVEC.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405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R2: Priorización de trámites u otros procedimientos administrativos - OPAs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estrategias de priorización de tramites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405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R3: Racionalización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gestión de estrategias de racionalización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405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 documental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I1 Planeación de la Función Archivística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actividades del Plan Institucional de archivos, cuadro de clasificación documental,, política de gestión documental, programa de gestión documental.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405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Gestion documental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I2 Planeación documental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información abarcada por el PGD, firmas electrónicas,, programas específicos.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405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I3 Producción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sustitución de memorandos y comunicaciones internas en papel por electrónicas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405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I7 Disposición de documentos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Determinar metodología y procedimientos para microfilmación.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405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I8 Preservación a Largo Plazo de documentos</a:t>
                      </a: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al Plan de Preservación para los documentos electrónicos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  <a:tr h="2156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Uso racional de papel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Documentos electrónicos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Sustitución de materiales informativos, publicaciones, guías, manuales y otros.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6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827088" y="6115050"/>
            <a:ext cx="433387" cy="3603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2051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28222"/>
              </p:ext>
            </p:extLst>
          </p:nvPr>
        </p:nvGraphicFramePr>
        <p:xfrm>
          <a:off x="548534" y="720705"/>
          <a:ext cx="8575228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ítulo 1"/>
          <p:cNvSpPr txBox="1">
            <a:spLocks/>
          </p:cNvSpPr>
          <p:nvPr/>
        </p:nvSpPr>
        <p:spPr bwMode="auto">
          <a:xfrm>
            <a:off x="39688" y="53975"/>
            <a:ext cx="16525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3600">
                <a:solidFill>
                  <a:srgbClr val="92D050"/>
                </a:solidFill>
              </a:rPr>
              <a:t>Avance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749300" y="1494631"/>
            <a:ext cx="2089150" cy="1025525"/>
          </a:xfrm>
          <a:prstGeom prst="wedgeRoundRectCallout">
            <a:avLst>
              <a:gd name="adj1" fmla="val 22961"/>
              <a:gd name="adj2" fmla="val 83089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Gestión de la </a:t>
            </a: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calidad.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Gestión de </a:t>
            </a: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TI.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Racionalización de </a:t>
            </a: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trámites.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Gestión </a:t>
            </a: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Documental.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Uso racional de </a:t>
            </a: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papel.</a:t>
            </a:r>
          </a:p>
        </p:txBody>
      </p:sp>
      <p:sp>
        <p:nvSpPr>
          <p:cNvPr id="7" name="Llamada rectangular redondeada 6"/>
          <p:cNvSpPr/>
          <p:nvPr/>
        </p:nvSpPr>
        <p:spPr>
          <a:xfrm>
            <a:off x="5868144" y="3479099"/>
            <a:ext cx="2808288" cy="1238250"/>
          </a:xfrm>
          <a:prstGeom prst="wedgeRoundRectCallout">
            <a:avLst>
              <a:gd name="adj1" fmla="val -22702"/>
              <a:gd name="adj2" fmla="val -75534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</a:t>
            </a:r>
            <a:r>
              <a:rPr lang="es-CO" sz="1000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Plan anticorrupción y atención al ciudadano.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Participación ciudadana en la gestión.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Rendición de cuentas.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Servicio al ciudadano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</a:rPr>
              <a:t>Transparencia y Acceso a la Información </a:t>
            </a:r>
            <a:r>
              <a:rPr lang="es-CO" sz="1000" dirty="0" smtClean="0">
                <a:solidFill>
                  <a:schemeClr val="tx1"/>
                </a:solidFill>
              </a:rPr>
              <a:t>pública.</a:t>
            </a:r>
          </a:p>
        </p:txBody>
      </p:sp>
      <p:sp>
        <p:nvSpPr>
          <p:cNvPr id="8" name="Llamada rectangular redondeada 7"/>
          <p:cNvSpPr/>
          <p:nvPr/>
        </p:nvSpPr>
        <p:spPr>
          <a:xfrm>
            <a:off x="5507831" y="1296987"/>
            <a:ext cx="1656457" cy="720725"/>
          </a:xfrm>
          <a:prstGeom prst="wedgeRoundRectCallout">
            <a:avLst>
              <a:gd name="adj1" fmla="val -83799"/>
              <a:gd name="adj2" fmla="val -77983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</a:t>
            </a:r>
            <a:r>
              <a:rPr lang="es-CO" sz="1000" dirty="0" smtClean="0">
                <a:solidFill>
                  <a:schemeClr val="tx1"/>
                </a:solidFill>
              </a:rPr>
              <a:t>: 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Eficiencia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Gobierno abierto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Servicios</a:t>
            </a:r>
          </a:p>
        </p:txBody>
      </p:sp>
      <p:sp>
        <p:nvSpPr>
          <p:cNvPr id="9" name="Llamada rectangular redondeada 8"/>
          <p:cNvSpPr/>
          <p:nvPr/>
        </p:nvSpPr>
        <p:spPr>
          <a:xfrm>
            <a:off x="1331640" y="4481512"/>
            <a:ext cx="1650826" cy="796925"/>
          </a:xfrm>
          <a:prstGeom prst="wedgeRoundRectCallout">
            <a:avLst>
              <a:gd name="adj1" fmla="val 80590"/>
              <a:gd name="adj2" fmla="val 14547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Capacitación.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Estímulos.</a:t>
            </a:r>
          </a:p>
        </p:txBody>
      </p:sp>
      <p:pic>
        <p:nvPicPr>
          <p:cNvPr id="3892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3975"/>
            <a:ext cx="15636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981055"/>
              </p:ext>
            </p:extLst>
          </p:nvPr>
        </p:nvGraphicFramePr>
        <p:xfrm>
          <a:off x="3295" y="753609"/>
          <a:ext cx="8964488" cy="470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ítulo 1"/>
          <p:cNvSpPr txBox="1">
            <a:spLocks/>
          </p:cNvSpPr>
          <p:nvPr/>
        </p:nvSpPr>
        <p:spPr bwMode="auto">
          <a:xfrm>
            <a:off x="39688" y="53975"/>
            <a:ext cx="61880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O" altLang="es-CO" sz="3600" dirty="0">
                <a:solidFill>
                  <a:srgbClr val="92D050"/>
                </a:solidFill>
              </a:rPr>
              <a:t>Comparación periodo anterior</a:t>
            </a:r>
          </a:p>
          <a:p>
            <a:pPr>
              <a:spcBef>
                <a:spcPct val="0"/>
              </a:spcBef>
              <a:buFontTx/>
              <a:buNone/>
            </a:pPr>
            <a:endParaRPr lang="es-CO" altLang="es-CO" sz="3600" dirty="0">
              <a:solidFill>
                <a:srgbClr val="92D050"/>
              </a:solidFill>
            </a:endParaRPr>
          </a:p>
        </p:txBody>
      </p:sp>
      <p:pic>
        <p:nvPicPr>
          <p:cNvPr id="39941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3975"/>
            <a:ext cx="15636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echa abajo 7"/>
          <p:cNvSpPr/>
          <p:nvPr/>
        </p:nvSpPr>
        <p:spPr>
          <a:xfrm rot="10800000">
            <a:off x="3635896" y="1117000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1" name="Flecha abajo 10"/>
          <p:cNvSpPr/>
          <p:nvPr/>
        </p:nvSpPr>
        <p:spPr>
          <a:xfrm rot="10800000">
            <a:off x="1844140" y="1116235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3" name="Flecha abajo 12"/>
          <p:cNvSpPr/>
          <p:nvPr/>
        </p:nvSpPr>
        <p:spPr>
          <a:xfrm rot="10800000">
            <a:off x="5292080" y="1116236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4" name="Flecha abajo 13"/>
          <p:cNvSpPr/>
          <p:nvPr/>
        </p:nvSpPr>
        <p:spPr>
          <a:xfrm rot="10800000">
            <a:off x="7104650" y="1116235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2"/>
          <p:cNvSpPr>
            <a:spLocks noChangeArrowheads="1"/>
          </p:cNvSpPr>
          <p:nvPr/>
        </p:nvSpPr>
        <p:spPr bwMode="auto">
          <a:xfrm>
            <a:off x="-17463" y="317500"/>
            <a:ext cx="1757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0000"/>
                </a:solidFill>
              </a:rPr>
              <a:t>Agenda</a:t>
            </a:r>
          </a:p>
        </p:txBody>
      </p:sp>
      <p:sp>
        <p:nvSpPr>
          <p:cNvPr id="3077" name="Rectángulo 5"/>
          <p:cNvSpPr>
            <a:spLocks noChangeArrowheads="1"/>
          </p:cNvSpPr>
          <p:nvPr/>
        </p:nvSpPr>
        <p:spPr bwMode="auto">
          <a:xfrm>
            <a:off x="236538" y="1490663"/>
            <a:ext cx="8578850" cy="343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s-CO" altLang="es-CO" sz="2800" dirty="0">
                <a:ea typeface="Calibri" panose="020F0502020204030204" pitchFamily="34" charset="0"/>
                <a:cs typeface="Times New Roman" panose="02020603050405020304" pitchFamily="18" charset="0"/>
              </a:rPr>
              <a:t>Lectura del orden del día</a:t>
            </a:r>
          </a:p>
          <a:p>
            <a:pPr marL="457200" indent="-4572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s-CO" altLang="es-CO" sz="2800" dirty="0">
                <a:ea typeface="Calibri" panose="020F0502020204030204" pitchFamily="34" charset="0"/>
                <a:cs typeface="Times New Roman" panose="02020603050405020304" pitchFamily="18" charset="0"/>
              </a:rPr>
              <a:t>Verificación de Asistencia</a:t>
            </a:r>
          </a:p>
          <a:p>
            <a:pPr marL="457200" indent="-4572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s-CO" alt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Gestión Misional y de Gobierno</a:t>
            </a:r>
            <a:r>
              <a:rPr lang="es-CO" altLang="es-CO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indent="-4572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s-CO" altLang="es-CO" sz="2800" dirty="0">
                <a:ea typeface="Calibri" panose="020F0502020204030204" pitchFamily="34" charset="0"/>
                <a:cs typeface="Times New Roman" panose="02020603050405020304" pitchFamily="18" charset="0"/>
              </a:rPr>
              <a:t>Metas Sinergia PND 2014-2018 </a:t>
            </a:r>
          </a:p>
          <a:p>
            <a:pPr marL="457200" indent="-4572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s-CO" altLang="es-CO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Comparativo tercer y cuartos trimestre </a:t>
            </a:r>
            <a:r>
              <a:rPr lang="es-CO" altLang="es-CO" sz="2800" dirty="0"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</a:p>
          <a:p>
            <a:pPr marL="457200" indent="-4572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s-CO" altLang="es-CO" sz="2800" dirty="0">
                <a:ea typeface="Calibri" panose="020F0502020204030204" pitchFamily="34" charset="0"/>
                <a:cs typeface="Times New Roman" panose="02020603050405020304" pitchFamily="18" charset="0"/>
              </a:rPr>
              <a:t>Observaciones y recomendaciones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ítulo 1"/>
          <p:cNvSpPr txBox="1">
            <a:spLocks/>
          </p:cNvSpPr>
          <p:nvPr/>
        </p:nvSpPr>
        <p:spPr bwMode="auto">
          <a:xfrm>
            <a:off x="39688" y="53975"/>
            <a:ext cx="16525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3600">
                <a:solidFill>
                  <a:srgbClr val="92D050"/>
                </a:solidFill>
              </a:rPr>
              <a:t>Avance</a:t>
            </a:r>
          </a:p>
        </p:txBody>
      </p:sp>
      <p:pic>
        <p:nvPicPr>
          <p:cNvPr id="4096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3975"/>
            <a:ext cx="15636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hlinkClick r:id="rId5" action="ppaction://hlinksldjump"/>
          </p:cNvPr>
          <p:cNvSpPr/>
          <p:nvPr/>
        </p:nvSpPr>
        <p:spPr>
          <a:xfrm>
            <a:off x="363537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9" name="Rectángulo 8">
            <a:hlinkClick r:id="rId6" action="ppaction://hlinksldjump"/>
          </p:cNvPr>
          <p:cNvSpPr/>
          <p:nvPr/>
        </p:nvSpPr>
        <p:spPr>
          <a:xfrm>
            <a:off x="5076825" y="1628775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0" name="Rectángulo 9">
            <a:hlinkClick r:id="rId7" action="ppaction://hlinksldjump"/>
          </p:cNvPr>
          <p:cNvSpPr/>
          <p:nvPr/>
        </p:nvSpPr>
        <p:spPr>
          <a:xfrm>
            <a:off x="6516688" y="1700213"/>
            <a:ext cx="77152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1" name="Rectángulo 10">
            <a:hlinkClick r:id="rId8" action="ppaction://hlinksldjump"/>
          </p:cNvPr>
          <p:cNvSpPr/>
          <p:nvPr/>
        </p:nvSpPr>
        <p:spPr>
          <a:xfrm>
            <a:off x="2339975" y="1557338"/>
            <a:ext cx="7715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550271"/>
              </p:ext>
            </p:extLst>
          </p:nvPr>
        </p:nvGraphicFramePr>
        <p:xfrm>
          <a:off x="395536" y="1557338"/>
          <a:ext cx="7992887" cy="388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ítulo 1"/>
          <p:cNvSpPr txBox="1">
            <a:spLocks/>
          </p:cNvSpPr>
          <p:nvPr/>
        </p:nvSpPr>
        <p:spPr bwMode="auto">
          <a:xfrm>
            <a:off x="1652588" y="19050"/>
            <a:ext cx="65659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92D050"/>
                </a:solidFill>
              </a:rPr>
              <a:t>Transparencia participación y servicio al ciudadano</a:t>
            </a:r>
          </a:p>
        </p:txBody>
      </p:sp>
      <p:pic>
        <p:nvPicPr>
          <p:cNvPr id="41989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5636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105823"/>
              </p:ext>
            </p:extLst>
          </p:nvPr>
        </p:nvGraphicFramePr>
        <p:xfrm>
          <a:off x="251520" y="630238"/>
          <a:ext cx="8409214" cy="501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498121"/>
              </p:ext>
            </p:extLst>
          </p:nvPr>
        </p:nvGraphicFramePr>
        <p:xfrm>
          <a:off x="269567" y="836712"/>
          <a:ext cx="8579020" cy="386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ítulo 1"/>
          <p:cNvSpPr txBox="1">
            <a:spLocks/>
          </p:cNvSpPr>
          <p:nvPr/>
        </p:nvSpPr>
        <p:spPr bwMode="auto">
          <a:xfrm>
            <a:off x="1839913" y="33338"/>
            <a:ext cx="73040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92D050"/>
                </a:solidFill>
              </a:rPr>
              <a:t>Transparencia participación y servicio al ciudadano</a:t>
            </a:r>
          </a:p>
        </p:txBody>
      </p:sp>
      <p:pic>
        <p:nvPicPr>
          <p:cNvPr id="43014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5636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ángulo 3"/>
          <p:cNvSpPr>
            <a:spLocks noChangeArrowheads="1"/>
          </p:cNvSpPr>
          <p:nvPr/>
        </p:nvSpPr>
        <p:spPr bwMode="auto">
          <a:xfrm>
            <a:off x="6242769" y="4315183"/>
            <a:ext cx="19875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1000" dirty="0">
                <a:solidFill>
                  <a:srgbClr val="FF0000"/>
                </a:solidFill>
              </a:rPr>
              <a:t>-</a:t>
            </a:r>
            <a:r>
              <a:rPr lang="es-CO" altLang="es-CO" sz="1000" dirty="0"/>
              <a:t>R2 Transparencia </a:t>
            </a:r>
            <a:r>
              <a:rPr lang="es-CO" altLang="es-CO" sz="1000" dirty="0" smtClean="0"/>
              <a:t>Activa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 smtClean="0"/>
              <a:t>-R4</a:t>
            </a:r>
            <a:r>
              <a:rPr lang="es-CO" altLang="es-CO" sz="1000" dirty="0"/>
              <a:t>: Manejo de información clasificada y </a:t>
            </a:r>
            <a:r>
              <a:rPr lang="es-CO" altLang="es-CO" sz="1000" dirty="0" smtClean="0"/>
              <a:t>reservada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-R7 </a:t>
            </a:r>
            <a:r>
              <a:rPr lang="es-CO" altLang="es-CO" sz="1000" dirty="0" smtClean="0"/>
              <a:t>Criterio </a:t>
            </a:r>
            <a:r>
              <a:rPr lang="es-CO" altLang="es-CO" sz="1000" dirty="0"/>
              <a:t>diferencial de accesibilidad</a:t>
            </a:r>
            <a:endParaRPr lang="es-CO" altLang="es-CO" sz="1000" dirty="0"/>
          </a:p>
        </p:txBody>
      </p:sp>
      <p:sp>
        <p:nvSpPr>
          <p:cNvPr id="19" name="Flecha abajo 18"/>
          <p:cNvSpPr/>
          <p:nvPr/>
        </p:nvSpPr>
        <p:spPr>
          <a:xfrm rot="10800000">
            <a:off x="1763688" y="767397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1" name="Flecha abajo 10"/>
          <p:cNvSpPr/>
          <p:nvPr/>
        </p:nvSpPr>
        <p:spPr>
          <a:xfrm rot="10800000">
            <a:off x="3131840" y="767398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2" name="Flecha abajo 11"/>
          <p:cNvSpPr/>
          <p:nvPr/>
        </p:nvSpPr>
        <p:spPr>
          <a:xfrm rot="10800000">
            <a:off x="4499992" y="767398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3" name="Flecha abajo 12"/>
          <p:cNvSpPr/>
          <p:nvPr/>
        </p:nvSpPr>
        <p:spPr>
          <a:xfrm rot="10800000">
            <a:off x="5868144" y="764705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5" name="Rectángulo 3"/>
          <p:cNvSpPr>
            <a:spLocks noChangeArrowheads="1"/>
          </p:cNvSpPr>
          <p:nvPr/>
        </p:nvSpPr>
        <p:spPr bwMode="auto">
          <a:xfrm>
            <a:off x="79493" y="4546879"/>
            <a:ext cx="1709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-I8 Acciones de seguimiento al Plan anticorrupción y de atención al ciudadano</a:t>
            </a:r>
          </a:p>
        </p:txBody>
      </p:sp>
      <p:sp>
        <p:nvSpPr>
          <p:cNvPr id="16" name="Rectángulo 3"/>
          <p:cNvSpPr>
            <a:spLocks noChangeArrowheads="1"/>
          </p:cNvSpPr>
          <p:nvPr/>
        </p:nvSpPr>
        <p:spPr bwMode="auto">
          <a:xfrm>
            <a:off x="1984402" y="4512871"/>
            <a:ext cx="142594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-I2 </a:t>
            </a:r>
            <a:r>
              <a:rPr lang="es-CO" altLang="es-CO" sz="1000" dirty="0" smtClean="0"/>
              <a:t>Formulación </a:t>
            </a:r>
            <a:r>
              <a:rPr lang="es-CO" altLang="es-CO" sz="1000" dirty="0"/>
              <a:t>participativa de las </a:t>
            </a:r>
            <a:r>
              <a:rPr lang="es-CO" altLang="es-CO" sz="1000" dirty="0" smtClean="0"/>
              <a:t>políticas </a:t>
            </a:r>
            <a:r>
              <a:rPr lang="es-CO" altLang="es-CO" sz="1000" dirty="0"/>
              <a:t>públicas, planes y programas institucionales</a:t>
            </a: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499993" y="4293096"/>
            <a:ext cx="17164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s-CO" altLang="es-CO" sz="1000" dirty="0" smtClean="0"/>
              <a:t>I4 </a:t>
            </a:r>
            <a:r>
              <a:rPr lang="es-CO" altLang="es-CO" sz="1000" dirty="0"/>
              <a:t>Publicación de </a:t>
            </a:r>
            <a:r>
              <a:rPr lang="es-CO" altLang="es-CO" sz="1000" dirty="0" smtClean="0"/>
              <a:t>información</a:t>
            </a:r>
          </a:p>
          <a:p>
            <a:pPr marL="171450" indent="-171450">
              <a:buFontTx/>
              <a:buChar char="-"/>
            </a:pPr>
            <a:r>
              <a:rPr lang="es-CO" altLang="es-CO" sz="1000" dirty="0"/>
              <a:t>I5 Protocolos y buenas practicas</a:t>
            </a:r>
            <a:endParaRPr lang="es-CO" altLang="es-CO" sz="1000" dirty="0" smtClean="0"/>
          </a:p>
          <a:p>
            <a:pPr marL="171450" indent="-171450">
              <a:buFontTx/>
              <a:buChar char="-"/>
            </a:pPr>
            <a:r>
              <a:rPr lang="es-CO" altLang="es-CO" sz="1000" dirty="0" smtClean="0"/>
              <a:t>-</a:t>
            </a:r>
            <a:r>
              <a:rPr lang="es-CO" altLang="es-CO" sz="1000" dirty="0" smtClean="0"/>
              <a:t>I7 </a:t>
            </a:r>
            <a:r>
              <a:rPr lang="es-CO" altLang="es-CO" sz="1000" dirty="0"/>
              <a:t>Gestión de peticiones, quejas, reclamos, sugerencias y denuncias.</a:t>
            </a:r>
          </a:p>
        </p:txBody>
      </p:sp>
      <p:sp>
        <p:nvSpPr>
          <p:cNvPr id="18" name="Rectángulo 3"/>
          <p:cNvSpPr>
            <a:spLocks noChangeArrowheads="1"/>
          </p:cNvSpPr>
          <p:nvPr/>
        </p:nvSpPr>
        <p:spPr bwMode="auto">
          <a:xfrm>
            <a:off x="3554317" y="4512871"/>
            <a:ext cx="1089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1000" dirty="0" smtClean="0"/>
              <a:t>-I4 Información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-I3 Incentivos</a:t>
            </a:r>
          </a:p>
        </p:txBody>
      </p:sp>
      <p:sp>
        <p:nvSpPr>
          <p:cNvPr id="22" name="Flecha abajo 21"/>
          <p:cNvSpPr/>
          <p:nvPr/>
        </p:nvSpPr>
        <p:spPr>
          <a:xfrm rot="10800000">
            <a:off x="7236544" y="764704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ítulo 1"/>
          <p:cNvSpPr txBox="1">
            <a:spLocks/>
          </p:cNvSpPr>
          <p:nvPr/>
        </p:nvSpPr>
        <p:spPr bwMode="auto">
          <a:xfrm>
            <a:off x="2673350" y="1588"/>
            <a:ext cx="3779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92D050"/>
                </a:solidFill>
              </a:rPr>
              <a:t>Gestión del Talento Humano</a:t>
            </a:r>
          </a:p>
        </p:txBody>
      </p:sp>
      <p:pic>
        <p:nvPicPr>
          <p:cNvPr id="44037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5636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892305"/>
              </p:ext>
            </p:extLst>
          </p:nvPr>
        </p:nvGraphicFramePr>
        <p:xfrm>
          <a:off x="-196110" y="188640"/>
          <a:ext cx="9005548" cy="606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498682"/>
              </p:ext>
            </p:extLst>
          </p:nvPr>
        </p:nvGraphicFramePr>
        <p:xfrm>
          <a:off x="0" y="942019"/>
          <a:ext cx="9144000" cy="442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ítulo 1"/>
          <p:cNvSpPr txBox="1">
            <a:spLocks/>
          </p:cNvSpPr>
          <p:nvPr/>
        </p:nvSpPr>
        <p:spPr bwMode="auto">
          <a:xfrm>
            <a:off x="2674938" y="31750"/>
            <a:ext cx="37766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92D050"/>
                </a:solidFill>
              </a:rPr>
              <a:t>Gestión del Talento Humano</a:t>
            </a:r>
          </a:p>
        </p:txBody>
      </p:sp>
      <p:pic>
        <p:nvPicPr>
          <p:cNvPr id="45062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5636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abajo 6"/>
          <p:cNvSpPr/>
          <p:nvPr/>
        </p:nvSpPr>
        <p:spPr>
          <a:xfrm rot="10800000">
            <a:off x="5292080" y="982011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45066" name="Rectángulo 3"/>
          <p:cNvSpPr>
            <a:spLocks noChangeArrowheads="1"/>
          </p:cNvSpPr>
          <p:nvPr/>
        </p:nvSpPr>
        <p:spPr bwMode="auto">
          <a:xfrm>
            <a:off x="7021303" y="4439433"/>
            <a:ext cx="17271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1000" dirty="0" smtClean="0">
                <a:latin typeface="Arial Narrow" panose="020B0606020202030204" pitchFamily="34" charset="0"/>
              </a:rPr>
              <a:t>-</a:t>
            </a:r>
            <a:r>
              <a:rPr lang="es-CO" altLang="es-CO" sz="1000" dirty="0"/>
              <a:t>I14. Gestión Programas de Protección y Servicios Sociales.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-I15: Gestión Programas de Calidad de Vida </a:t>
            </a:r>
            <a:r>
              <a:rPr lang="es-CO" altLang="es-CO" sz="1000" dirty="0" smtClean="0"/>
              <a:t>Laboral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-I18. Presupuesto Bienestar</a:t>
            </a:r>
            <a:endParaRPr lang="es-CO" altLang="es-CO" sz="1000" dirty="0"/>
          </a:p>
        </p:txBody>
      </p:sp>
      <p:sp>
        <p:nvSpPr>
          <p:cNvPr id="15" name="CuadroTexto 11"/>
          <p:cNvSpPr txBox="1">
            <a:spLocks noChangeArrowheads="1"/>
          </p:cNvSpPr>
          <p:nvPr/>
        </p:nvSpPr>
        <p:spPr bwMode="auto">
          <a:xfrm>
            <a:off x="4211960" y="4901098"/>
            <a:ext cx="1161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-I6. Presupuesto capacitación</a:t>
            </a:r>
            <a:endParaRPr lang="es-CO" altLang="es-CO" sz="1000" dirty="0"/>
          </a:p>
        </p:txBody>
      </p:sp>
      <p:sp>
        <p:nvSpPr>
          <p:cNvPr id="16" name="Flecha abajo 15"/>
          <p:cNvSpPr/>
          <p:nvPr/>
        </p:nvSpPr>
        <p:spPr>
          <a:xfrm rot="10800000">
            <a:off x="7812360" y="982011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ítulo 1"/>
          <p:cNvSpPr txBox="1">
            <a:spLocks/>
          </p:cNvSpPr>
          <p:nvPr/>
        </p:nvSpPr>
        <p:spPr bwMode="auto">
          <a:xfrm>
            <a:off x="2819400" y="115888"/>
            <a:ext cx="34877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92D050"/>
                </a:solidFill>
              </a:rPr>
              <a:t>Eficiencia Administrativa</a:t>
            </a:r>
          </a:p>
        </p:txBody>
      </p:sp>
      <p:pic>
        <p:nvPicPr>
          <p:cNvPr id="4608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5636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689455"/>
              </p:ext>
            </p:extLst>
          </p:nvPr>
        </p:nvGraphicFramePr>
        <p:xfrm>
          <a:off x="-145032" y="636287"/>
          <a:ext cx="9289032" cy="495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779230"/>
              </p:ext>
            </p:extLst>
          </p:nvPr>
        </p:nvGraphicFramePr>
        <p:xfrm>
          <a:off x="0" y="343783"/>
          <a:ext cx="9105900" cy="404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517232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046490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ítulo 1"/>
          <p:cNvSpPr txBox="1">
            <a:spLocks/>
          </p:cNvSpPr>
          <p:nvPr/>
        </p:nvSpPr>
        <p:spPr bwMode="auto">
          <a:xfrm>
            <a:off x="2889250" y="115888"/>
            <a:ext cx="33480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92D050"/>
                </a:solidFill>
              </a:rPr>
              <a:t>Eficiencia Administrativa</a:t>
            </a:r>
          </a:p>
        </p:txBody>
      </p:sp>
      <p:pic>
        <p:nvPicPr>
          <p:cNvPr id="4711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15636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Rectángulo 3"/>
          <p:cNvSpPr>
            <a:spLocks noChangeArrowheads="1"/>
          </p:cNvSpPr>
          <p:nvPr/>
        </p:nvSpPr>
        <p:spPr bwMode="auto">
          <a:xfrm>
            <a:off x="130400" y="3938280"/>
            <a:ext cx="24253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1000" dirty="0"/>
              <a:t>-I12: Auditorías </a:t>
            </a:r>
            <a:r>
              <a:rPr lang="es-CO" altLang="es-CO" sz="1000" dirty="0"/>
              <a:t>Internas.</a:t>
            </a:r>
          </a:p>
          <a:p>
            <a:r>
              <a:rPr lang="es-CO" altLang="es-CO" sz="1000" dirty="0"/>
              <a:t>-I5: Documentación del </a:t>
            </a:r>
            <a:r>
              <a:rPr lang="es-CO" altLang="es-CO" sz="1000" dirty="0"/>
              <a:t>SGC.</a:t>
            </a:r>
          </a:p>
          <a:p>
            <a:r>
              <a:rPr lang="es-CO" altLang="es-CO" sz="1000" dirty="0"/>
              <a:t>-I6: Adquisición de Bienes y </a:t>
            </a:r>
            <a:r>
              <a:rPr lang="es-CO" altLang="es-CO" sz="1000" dirty="0"/>
              <a:t>Servicios.</a:t>
            </a:r>
          </a:p>
          <a:p>
            <a:r>
              <a:rPr lang="es-CO" altLang="es-CO" sz="1000" dirty="0"/>
              <a:t>-I14: </a:t>
            </a:r>
            <a:r>
              <a:rPr lang="es-CO" altLang="es-CO" sz="1000" dirty="0"/>
              <a:t>Cliente.</a:t>
            </a:r>
          </a:p>
          <a:p>
            <a:r>
              <a:rPr lang="es-CO" altLang="es-CO" sz="1000" dirty="0"/>
              <a:t>-I9: Alta </a:t>
            </a:r>
            <a:r>
              <a:rPr lang="es-CO" altLang="es-CO" sz="1000" dirty="0"/>
              <a:t>dirección.</a:t>
            </a:r>
          </a:p>
          <a:p>
            <a:r>
              <a:rPr lang="es-CO" altLang="es-CO" sz="1000" dirty="0"/>
              <a:t>-I7: Procesos y Procedimientos</a:t>
            </a:r>
          </a:p>
          <a:p>
            <a:r>
              <a:rPr lang="es-CO" altLang="es-CO" sz="1000" dirty="0"/>
              <a:t>-I15: Procesos y Procedimientos</a:t>
            </a:r>
          </a:p>
          <a:p>
            <a:r>
              <a:rPr lang="es-CO" altLang="es-CO" sz="1000" dirty="0"/>
              <a:t>-I8: Manual de Calidad</a:t>
            </a:r>
          </a:p>
          <a:p>
            <a:r>
              <a:rPr lang="es-CO" altLang="es-CO" sz="1000" dirty="0"/>
              <a:t>-I16: Manual de Calidad</a:t>
            </a:r>
          </a:p>
          <a:p>
            <a:r>
              <a:rPr lang="es-CO" altLang="es-CO" sz="1000" dirty="0"/>
              <a:t>-I10: Productos y/o Servicios</a:t>
            </a:r>
          </a:p>
          <a:p>
            <a:r>
              <a:rPr lang="es-CO" altLang="es-CO" sz="1000" dirty="0"/>
              <a:t>-I17: Productos y/o Servicios</a:t>
            </a:r>
          </a:p>
          <a:p>
            <a:endParaRPr lang="es-CO" altLang="es-CO" sz="1000" dirty="0"/>
          </a:p>
        </p:txBody>
      </p:sp>
      <p:sp>
        <p:nvSpPr>
          <p:cNvPr id="23" name="Flecha abajo 22"/>
          <p:cNvSpPr/>
          <p:nvPr/>
        </p:nvSpPr>
        <p:spPr>
          <a:xfrm rot="10800000">
            <a:off x="1331641" y="620689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8" name="Flecha abajo 17"/>
          <p:cNvSpPr/>
          <p:nvPr/>
        </p:nvSpPr>
        <p:spPr>
          <a:xfrm>
            <a:off x="7812608" y="620688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9" name="Rectángulo 3"/>
          <p:cNvSpPr>
            <a:spLocks noChangeArrowheads="1"/>
          </p:cNvSpPr>
          <p:nvPr/>
        </p:nvSpPr>
        <p:spPr bwMode="auto">
          <a:xfrm>
            <a:off x="7254601" y="4707433"/>
            <a:ext cx="1547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</a:t>
            </a:r>
            <a:r>
              <a:rPr lang="es-CO" altLang="es-CO" sz="1000" dirty="0" smtClean="0"/>
              <a:t>Buenas </a:t>
            </a:r>
            <a:r>
              <a:rPr lang="es-CO" altLang="es-CO" sz="1000" dirty="0"/>
              <a:t>practicas</a:t>
            </a:r>
          </a:p>
        </p:txBody>
      </p:sp>
      <p:sp>
        <p:nvSpPr>
          <p:cNvPr id="17" name="Flecha abajo 16"/>
          <p:cNvSpPr/>
          <p:nvPr/>
        </p:nvSpPr>
        <p:spPr>
          <a:xfrm rot="10800000">
            <a:off x="3924176" y="620688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3131840" y="4293096"/>
            <a:ext cx="864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buFontTx/>
              <a:buNone/>
              <a:defRPr sz="10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dirty="0"/>
              <a:t>I4: Gestión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ítulo 1"/>
          <p:cNvSpPr txBox="1">
            <a:spLocks/>
          </p:cNvSpPr>
          <p:nvPr/>
        </p:nvSpPr>
        <p:spPr bwMode="auto">
          <a:xfrm>
            <a:off x="3811588" y="65088"/>
            <a:ext cx="150336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92D050"/>
                </a:solidFill>
              </a:rPr>
              <a:t>Índice GEL</a:t>
            </a:r>
          </a:p>
        </p:txBody>
      </p:sp>
      <p:pic>
        <p:nvPicPr>
          <p:cNvPr id="48133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813"/>
            <a:ext cx="15636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960938"/>
              </p:ext>
            </p:extLst>
          </p:nvPr>
        </p:nvGraphicFramePr>
        <p:xfrm>
          <a:off x="734786" y="61233"/>
          <a:ext cx="7674428" cy="673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ítulo 1"/>
          <p:cNvSpPr txBox="1">
            <a:spLocks/>
          </p:cNvSpPr>
          <p:nvPr/>
        </p:nvSpPr>
        <p:spPr bwMode="auto">
          <a:xfrm>
            <a:off x="3321050" y="115888"/>
            <a:ext cx="2484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92D050"/>
                </a:solidFill>
              </a:rPr>
              <a:t>Gobierno En Línea</a:t>
            </a:r>
          </a:p>
        </p:txBody>
      </p:sp>
      <p:pic>
        <p:nvPicPr>
          <p:cNvPr id="49161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8575"/>
            <a:ext cx="15636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CuadroTexto 8"/>
          <p:cNvSpPr txBox="1">
            <a:spLocks noChangeArrowheads="1"/>
          </p:cNvSpPr>
          <p:nvPr/>
        </p:nvSpPr>
        <p:spPr bwMode="auto">
          <a:xfrm>
            <a:off x="53975" y="4653136"/>
            <a:ext cx="2447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-A11 Interoperabilidad en trámites y en procedimientos con otras </a:t>
            </a:r>
            <a:r>
              <a:rPr lang="es-CO" altLang="es-CO" sz="1000" dirty="0" smtClean="0"/>
              <a:t>entidades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-A1 Gobierno en línea está integrado a la gestión de la entidad</a:t>
            </a:r>
          </a:p>
        </p:txBody>
      </p:sp>
      <p:sp>
        <p:nvSpPr>
          <p:cNvPr id="49170" name="CuadroTexto 8"/>
          <p:cNvSpPr txBox="1">
            <a:spLocks noChangeArrowheads="1"/>
          </p:cNvSpPr>
          <p:nvPr/>
        </p:nvSpPr>
        <p:spPr bwMode="auto">
          <a:xfrm>
            <a:off x="5841078" y="4614188"/>
            <a:ext cx="266434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buFontTx/>
              <a:buNone/>
              <a:defRPr sz="1000">
                <a:solidFill>
                  <a:srgbClr val="FF000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dirty="0">
                <a:solidFill>
                  <a:schemeClr val="tx1"/>
                </a:solidFill>
              </a:rPr>
              <a:t>-A2 Sede electrónica usable y accesible en nivel AAA, basada en las necesidades de los </a:t>
            </a:r>
            <a:r>
              <a:rPr lang="es-CO" altLang="es-CO" dirty="0" smtClean="0">
                <a:solidFill>
                  <a:schemeClr val="tx1"/>
                </a:solidFill>
              </a:rPr>
              <a:t>usuarios</a:t>
            </a:r>
          </a:p>
          <a:p>
            <a:r>
              <a:rPr lang="es-CO" altLang="es-CO" dirty="0">
                <a:solidFill>
                  <a:schemeClr val="tx1"/>
                </a:solidFill>
              </a:rPr>
              <a:t>-A9 Certificaciones, constancias y trámites 100% en línea y organizados de cara al ciudadano</a:t>
            </a:r>
          </a:p>
        </p:txBody>
      </p:sp>
      <p:sp>
        <p:nvSpPr>
          <p:cNvPr id="15" name="Flecha abajo 14"/>
          <p:cNvSpPr/>
          <p:nvPr/>
        </p:nvSpPr>
        <p:spPr>
          <a:xfrm rot="10800000">
            <a:off x="2228850" y="962122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4" name="Flecha abajo 13"/>
          <p:cNvSpPr/>
          <p:nvPr/>
        </p:nvSpPr>
        <p:spPr>
          <a:xfrm rot="10800000">
            <a:off x="7586663" y="962123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333437"/>
              </p:ext>
            </p:extLst>
          </p:nvPr>
        </p:nvGraphicFramePr>
        <p:xfrm>
          <a:off x="-1116632" y="1249460"/>
          <a:ext cx="11453132" cy="365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ítulo 1"/>
          <p:cNvSpPr txBox="1">
            <a:spLocks/>
          </p:cNvSpPr>
          <p:nvPr/>
        </p:nvSpPr>
        <p:spPr bwMode="auto">
          <a:xfrm>
            <a:off x="3776314" y="23813"/>
            <a:ext cx="1573907" cy="4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92D050"/>
                </a:solidFill>
              </a:rPr>
              <a:t>Índice GEL</a:t>
            </a:r>
          </a:p>
        </p:txBody>
      </p:sp>
      <p:pic>
        <p:nvPicPr>
          <p:cNvPr id="50182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813"/>
            <a:ext cx="15636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505108"/>
              </p:ext>
            </p:extLst>
          </p:nvPr>
        </p:nvGraphicFramePr>
        <p:xfrm>
          <a:off x="251520" y="174182"/>
          <a:ext cx="8640157" cy="591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ítulo 1"/>
          <p:cNvSpPr txBox="1">
            <a:spLocks/>
          </p:cNvSpPr>
          <p:nvPr/>
        </p:nvSpPr>
        <p:spPr bwMode="auto">
          <a:xfrm>
            <a:off x="76200" y="53975"/>
            <a:ext cx="90678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ea typeface="Calibri" panose="020F0502020204030204" pitchFamily="34" charset="0"/>
                <a:cs typeface="Times New Roman" panose="02020603050405020304" pitchFamily="18" charset="0"/>
              </a:rPr>
              <a:t>Cierre indicadores SINERGIA </a:t>
            </a:r>
            <a:r>
              <a:rPr lang="es-CO" altLang="es-CO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620689"/>
            <a:ext cx="8347844" cy="48411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304478" y="5393459"/>
            <a:ext cx="2434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Corte 31 de diciembre de 2015</a:t>
            </a:r>
            <a:endParaRPr lang="es-C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rgbClr val="92D050"/>
                </a:solidFill>
              </a:rPr>
              <a:t>Anexo 1, subcomponentes sin optimizar</a:t>
            </a:r>
          </a:p>
        </p:txBody>
      </p:sp>
      <p:sp>
        <p:nvSpPr>
          <p:cNvPr id="51205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1953"/>
              </p:ext>
            </p:extLst>
          </p:nvPr>
        </p:nvGraphicFramePr>
        <p:xfrm>
          <a:off x="76200" y="647698"/>
          <a:ext cx="8959850" cy="4589463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63329"/>
                <a:gridCol w="2448295"/>
                <a:gridCol w="6048226"/>
              </a:tblGrid>
              <a:tr h="2523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922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A1 Gobierno en línea está integrado a la gestión de la entidad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promoción y divulgación en la entidad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2523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A2 Centrar la atención en el usuario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directrices básicas.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3130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 A3 Implementar un sistema de gestión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planeación y tecnología verde.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922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A4 Implementar un Sistema de Gestión de Seguridad de la Información – SGSI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Planear, Hacer, Verificar y Actuar.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2523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A5 Publicación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publicación de información básica y en otro idioma.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2523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A6 Datos abiertos publicados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priorización y plan de apertura de datos, Estructuración de los datos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2523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A7 Habilitar espacios de interacción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suscripción a servicios de información al móvil.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922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A8 Habilitar espacios para interponer peticiones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espacio para PQRDS.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3130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A9 Disponer trámites y servicios en línea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definición de esquema multicanal.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7321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A10 Hacer uso de medios electrónicos en procesos y procedimientos internos  y Estrategia de Cero Papel.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Análisis, priorización y optimización de procesos, caracterización, documentos electrónicos, buenas practicas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922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A11 Intercambiar información entre entidades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Identificación, análisis, priorización y optimización de cadenas de trámites, conceptualizar los elementos el dato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323850" y="6237288"/>
            <a:ext cx="215900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8419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rgbClr val="92D050"/>
                </a:solidFill>
              </a:rPr>
              <a:t>Anexo 1, subcomponentes sin optimizar</a:t>
            </a:r>
          </a:p>
        </p:txBody>
      </p:sp>
      <p:sp>
        <p:nvSpPr>
          <p:cNvPr id="51205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19189"/>
              </p:ext>
            </p:extLst>
          </p:nvPr>
        </p:nvGraphicFramePr>
        <p:xfrm>
          <a:off x="123043" y="1346519"/>
          <a:ext cx="8959850" cy="150113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63329"/>
                <a:gridCol w="2448295"/>
                <a:gridCol w="6048226"/>
              </a:tblGrid>
              <a:tr h="1223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2387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A13 Estrategia y normatividad construida con la participación ciudadana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Consulta.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1223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A14 Rendición de cuentas en línea implementada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consulta y discusión.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2386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A15 Solución de problemáticas con la participación abierta de la ciudadanía y la industria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solución.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323850" y="6237288"/>
            <a:ext cx="215900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353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3"/>
                </a:solidFill>
              </a:rPr>
              <a:t>Anexo 1, subcomponentes sin optimizar</a:t>
            </a:r>
          </a:p>
        </p:txBody>
      </p:sp>
      <p:sp>
        <p:nvSpPr>
          <p:cNvPr id="52229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40695"/>
              </p:ext>
            </p:extLst>
          </p:nvPr>
        </p:nvGraphicFramePr>
        <p:xfrm>
          <a:off x="76200" y="693739"/>
          <a:ext cx="8959850" cy="3957893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92259"/>
                <a:gridCol w="1385490"/>
                <a:gridCol w="2329809"/>
                <a:gridCol w="4752292"/>
              </a:tblGrid>
              <a:tr h="4884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</a:tr>
              <a:tr h="596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Participación ciudadana en la gestión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I1 consulta en línea para solución de problemas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actividades y canales utilizados para promover la participación ciudadana en ejercicios de innovación abierta.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</a:tr>
              <a:tr h="596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I1 Dialogo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Desarrollar acciones relacionadas a convocatoria a las acciones 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</a:tr>
              <a:tr h="4884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I2 Evaluación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divulgación y medios.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</a:tr>
              <a:tr h="596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I3 Incentivos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incentivos incluidos en la estrategia de rendición de cuentas.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</a:tr>
              <a:tr h="596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I4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a apertura de datos.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</a:tr>
              <a:tr h="5962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I5 Planeación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actividades ha desarrollado la entidad frente al instrumento archivístico Cuadro de Clasificación Documental - CCD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6" marB="0" anchor="ctr"/>
                </a:tc>
              </a:tr>
            </a:tbl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970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3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3"/>
              </a:solidFill>
            </a:endParaRPr>
          </a:p>
        </p:txBody>
      </p:sp>
      <p:sp>
        <p:nvSpPr>
          <p:cNvPr id="5325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66351"/>
              </p:ext>
            </p:extLst>
          </p:nvPr>
        </p:nvGraphicFramePr>
        <p:xfrm>
          <a:off x="76200" y="692150"/>
          <a:ext cx="8959850" cy="173050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91325"/>
                <a:gridCol w="1512093"/>
                <a:gridCol w="1800110"/>
                <a:gridCol w="5256322"/>
              </a:tblGrid>
              <a:tr h="2218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</a:tr>
              <a:tr h="432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I5 Protocolos y buenas practicas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Incrementar acciones relacionadas a canales y/o espacios de la Entidad para interactuar con ciudadanos, usuarios o grupos de interés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</a:tr>
              <a:tr h="4326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I6 Protección de datos personales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Adicionar acciones relacionadas a medios de divulgación de la política de tratamiento de datos.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</a:tr>
              <a:tr h="6434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I7 Gestión de peticiones, quejas, reclamos, sugerencias y denuncias.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Aumentar acciones relacionadas a dependencia de servicio al ciudadano formalmente constituida, elementos de análisis del informe de PQRSD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2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rId4" action="ppaction://hlinksldjump" highlightClick="1"/>
          </p:cNvPr>
          <p:cNvSpPr/>
          <p:nvPr/>
        </p:nvSpPr>
        <p:spPr>
          <a:xfrm>
            <a:off x="611188" y="6237288"/>
            <a:ext cx="288925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3175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3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3"/>
              </a:solidFill>
            </a:endParaRPr>
          </a:p>
        </p:txBody>
      </p:sp>
      <p:sp>
        <p:nvSpPr>
          <p:cNvPr id="54277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93410"/>
              </p:ext>
            </p:extLst>
          </p:nvPr>
        </p:nvGraphicFramePr>
        <p:xfrm>
          <a:off x="76200" y="692150"/>
          <a:ext cx="8959850" cy="4176713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91325"/>
                <a:gridCol w="1512093"/>
                <a:gridCol w="1800110"/>
                <a:gridCol w="5256322"/>
              </a:tblGrid>
              <a:tr h="3884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</a:tr>
              <a:tr h="7576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R1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Transparencia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Pasiva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Adicionar acciones relacionadas a mecanismos para dar prioridad a peticiones, criterios para recepción de PQRSD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</a:tr>
              <a:tr h="7576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R2 Transparencia Activa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Incrementar acciones relacionadas a acceso en línea a información general, de planeación, gestión, control, general, transparencia y acceso a la información pública.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</a:tr>
              <a:tr h="7576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Transparencia y Acceso a la Información pública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R4: Manejo de información clasificada y reservada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Adicionar acciones relacionadas a medios y elementos de divulgación de política de tratamiento de datos.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</a:tr>
              <a:tr h="7576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R6: Gestión documental para el acceso a la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Aumentar acciones relacionadas a actividades que ha desarrollado la entidad frente al instrumento archivístico: Programa de Gestión Documental – PGD, Cuadro de Clasificación documental.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</a:tr>
              <a:tr h="7576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R7: Criterio diferencial de accesibilidad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ngsana New" panose="02020603050405020304" pitchFamily="18" charset="-34"/>
                        </a:rPr>
                        <a:t>Aumentar acciones relacionadas a lenguas respectivas de los  grupos étnicos atendidos por la Entidad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rId4" action="ppaction://hlinksldjump" highlightClick="1"/>
          </p:cNvPr>
          <p:cNvSpPr/>
          <p:nvPr/>
        </p:nvSpPr>
        <p:spPr>
          <a:xfrm>
            <a:off x="611188" y="6237288"/>
            <a:ext cx="288925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5254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3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3"/>
              </a:solidFill>
            </a:endParaRPr>
          </a:p>
        </p:txBody>
      </p:sp>
      <p:sp>
        <p:nvSpPr>
          <p:cNvPr id="55301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70879"/>
              </p:ext>
            </p:extLst>
          </p:nvPr>
        </p:nvGraphicFramePr>
        <p:xfrm>
          <a:off x="76200" y="908050"/>
          <a:ext cx="8888413" cy="3457575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535368"/>
                <a:gridCol w="1421220"/>
                <a:gridCol w="6931825"/>
              </a:tblGrid>
              <a:tr h="5902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11784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R4. Capacitación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fases realizadas al interior de la entidad para formular el Plan Institucional de Capacitación de la vigencia evaluada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84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R5.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Gerencia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capacitación de gerentes públicos.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</a:tr>
              <a:tr h="8444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R6.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Estímulos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programas de bienestar desarrollados por la entidad y planes de incentivos.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9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900113" y="6092825"/>
            <a:ext cx="431800" cy="2921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875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3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3"/>
              </a:solidFill>
            </a:endParaRPr>
          </a:p>
        </p:txBody>
      </p:sp>
      <p:sp>
        <p:nvSpPr>
          <p:cNvPr id="56325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27637"/>
              </p:ext>
            </p:extLst>
          </p:nvPr>
        </p:nvGraphicFramePr>
        <p:xfrm>
          <a:off x="71438" y="746125"/>
          <a:ext cx="8991600" cy="3387279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51688"/>
                <a:gridCol w="935990"/>
                <a:gridCol w="2015736"/>
                <a:gridCol w="5688186"/>
              </a:tblGrid>
              <a:tr h="560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</a:p>
                    <a:p>
                      <a:pPr algn="ctr" fontAlgn="ctr"/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560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R1: Eficacia del Sistema de Gestión de la Calidad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verificación de adquisición de bienes y/o servicios, caracterización de procesos.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560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R2: Efectividad del Sistema de Gestión de la Calidad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Programa Anual de Auditorías, cambios aplicados en el manual de calidad, medición de efectividad.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560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Revisión de ajuste tecnológico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optimización de presupuesto TI, inclusión de temas en el Plan Estratégico Sectorial, aspectos de TI desarrollados.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5853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Servicios de intercambio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identificación, conceptualizar los elementos del dato y RAVEC.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5603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Sistema de gestión de seguridad de información- SGSI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elaboración, seguimiento y medición  del sistema de gestión de seguridad de la información.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</a:tbl>
          </a:graphicData>
        </a:graphic>
      </p:graphicFrame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611188" y="6242050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8702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3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3"/>
              </a:solidFill>
            </a:endParaRPr>
          </a:p>
        </p:txBody>
      </p:sp>
      <p:sp>
        <p:nvSpPr>
          <p:cNvPr id="57349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71438" y="746125"/>
          <a:ext cx="8991600" cy="4310982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51688"/>
                <a:gridCol w="935990"/>
                <a:gridCol w="2015736"/>
                <a:gridCol w="5688186"/>
              </a:tblGrid>
              <a:tr h="251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</a:p>
                    <a:p>
                      <a:pPr algn="ctr" fontAlgn="ctr"/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374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Gestion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I1 Planeación de la Función Archivística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actividades del Plan Institucional de archivos, Cuadro de clasificación documental, programa de gestión documental, instrumentos archivísticos desarrollados de conformidad con el Artículo 8 del Decreto 2609 de 2012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251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Gestion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I2 Planeación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conservación, programas establecidos en el decreto 2609 de 2012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251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I3 Producción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sustitución de memorandos y comunicaciones en papel por electrónicas.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251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I6 Transferencia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frente a directrices y procedimientos para la realización de las transferencias primarias y secundarias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251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I7 Disposición de documentos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Determinar metodología y procedimientos para microfilmación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y selección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251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I8 Preservación a Largo Plazo de documentos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al Plan de preservación para los documentos electrónicos y conservación de documentos análogos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251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I9 Valoración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al directrices y criterios de valoración para los documentos con valores primarios y secundarios.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251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Uso racional del papel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Buenas practicas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frente a buenas prácticas adoptadas por la Entidad para la reducción de consumo de papel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251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Uso racional del papel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Procesos electrónicos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Caracterización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  <a:tr h="2519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Uso racional del papel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Documentos electrónicos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Documentos electrónicos e identificación de automatización.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2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rId4" action="ppaction://hlinksldjump" highlightClick="1"/>
          </p:cNvPr>
          <p:cNvSpPr/>
          <p:nvPr/>
        </p:nvSpPr>
        <p:spPr>
          <a:xfrm>
            <a:off x="1258888" y="6237288"/>
            <a:ext cx="433387" cy="3603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5230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105132"/>
              </p:ext>
            </p:extLst>
          </p:nvPr>
        </p:nvGraphicFramePr>
        <p:xfrm>
          <a:off x="323528" y="931972"/>
          <a:ext cx="8160667" cy="444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17463"/>
            <a:ext cx="1763713" cy="701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s-CO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Avance</a:t>
            </a:r>
            <a:endParaRPr lang="es-CO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Llamada rectangular redondeada 5"/>
          <p:cNvSpPr/>
          <p:nvPr/>
        </p:nvSpPr>
        <p:spPr>
          <a:xfrm>
            <a:off x="395536" y="1415941"/>
            <a:ext cx="2105025" cy="1176338"/>
          </a:xfrm>
          <a:prstGeom prst="wedgeRoundRectCallout">
            <a:avLst>
              <a:gd name="adj1" fmla="val 20899"/>
              <a:gd name="adj2" fmla="val 94087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 smtClean="0">
                <a:solidFill>
                  <a:schemeClr val="tx1"/>
                </a:solidFill>
              </a:rPr>
              <a:t>Para mejorar: </a:t>
            </a:r>
            <a:endParaRPr lang="es-CO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Gestión de la </a:t>
            </a:r>
            <a:r>
              <a:rPr lang="es-CO" sz="1000" dirty="0" smtClean="0">
                <a:solidFill>
                  <a:schemeClr val="tx1"/>
                </a:solidFill>
              </a:rPr>
              <a:t>calidad.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Racionalización de </a:t>
            </a:r>
            <a:r>
              <a:rPr lang="es-CO" sz="1000" dirty="0" smtClean="0">
                <a:solidFill>
                  <a:schemeClr val="tx1"/>
                </a:solidFill>
              </a:rPr>
              <a:t>trámites.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Gestión de </a:t>
            </a:r>
            <a:r>
              <a:rPr lang="es-CO" sz="1000" dirty="0" smtClean="0">
                <a:solidFill>
                  <a:schemeClr val="tx1"/>
                </a:solidFill>
              </a:rPr>
              <a:t>TI.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Uso racional de </a:t>
            </a:r>
            <a:r>
              <a:rPr lang="es-CO" sz="1000" dirty="0" smtClean="0">
                <a:solidFill>
                  <a:schemeClr val="tx1"/>
                </a:solidFill>
              </a:rPr>
              <a:t>papel.</a:t>
            </a:r>
          </a:p>
        </p:txBody>
      </p:sp>
      <p:sp>
        <p:nvSpPr>
          <p:cNvPr id="7" name="Llamada rectangular redondeada 6"/>
          <p:cNvSpPr/>
          <p:nvPr/>
        </p:nvSpPr>
        <p:spPr>
          <a:xfrm>
            <a:off x="566016" y="4335353"/>
            <a:ext cx="2435225" cy="842963"/>
          </a:xfrm>
          <a:prstGeom prst="wedgeRoundRectCallout">
            <a:avLst>
              <a:gd name="adj1" fmla="val 71886"/>
              <a:gd name="adj2" fmla="val 4741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 eaLnBrk="1" fontAlgn="ctr" hangingPunct="1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Gerencia pública</a:t>
            </a:r>
          </a:p>
          <a:p>
            <a:pPr marL="171450" indent="-171450" eaLnBrk="1" fontAlgn="ctr" hangingPunct="1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Capacitación</a:t>
            </a:r>
          </a:p>
          <a:p>
            <a:pPr marL="171450" indent="-171450" eaLnBrk="1" fontAlgn="ctr" hangingPunct="1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Estímulos.</a:t>
            </a:r>
          </a:p>
        </p:txBody>
      </p:sp>
      <p:sp>
        <p:nvSpPr>
          <p:cNvPr id="8" name="Llamada rectangular redondeada 7"/>
          <p:cNvSpPr/>
          <p:nvPr/>
        </p:nvSpPr>
        <p:spPr>
          <a:xfrm>
            <a:off x="5940152" y="3660558"/>
            <a:ext cx="2733675" cy="1314450"/>
          </a:xfrm>
          <a:prstGeom prst="wedgeRoundRectCallout">
            <a:avLst>
              <a:gd name="adj1" fmla="val -12542"/>
              <a:gd name="adj2" fmla="val -65953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Participación </a:t>
            </a:r>
            <a:r>
              <a:rPr lang="es-CO" sz="1000" dirty="0">
                <a:solidFill>
                  <a:schemeClr val="tx1"/>
                </a:solidFill>
              </a:rPr>
              <a:t>ciudadana en la </a:t>
            </a:r>
            <a:r>
              <a:rPr lang="es-CO" sz="1000" dirty="0" smtClean="0">
                <a:solidFill>
                  <a:schemeClr val="tx1"/>
                </a:solidFill>
              </a:rPr>
              <a:t>gestión.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Rendición de </a:t>
            </a:r>
            <a:r>
              <a:rPr lang="es-CO" sz="1000" dirty="0" smtClean="0">
                <a:solidFill>
                  <a:schemeClr val="tx1"/>
                </a:solidFill>
              </a:rPr>
              <a:t>cuentas.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Servicio al </a:t>
            </a:r>
            <a:r>
              <a:rPr lang="es-CO" sz="1000" dirty="0" smtClean="0">
                <a:solidFill>
                  <a:schemeClr val="tx1"/>
                </a:solidFill>
              </a:rPr>
              <a:t>ciudadano.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Transparencia y Acceso a la Información </a:t>
            </a:r>
            <a:r>
              <a:rPr lang="es-CO" sz="1000" dirty="0" smtClean="0">
                <a:solidFill>
                  <a:schemeClr val="tx1"/>
                </a:solidFill>
              </a:rPr>
              <a:t>pública.</a:t>
            </a:r>
          </a:p>
        </p:txBody>
      </p:sp>
      <p:sp>
        <p:nvSpPr>
          <p:cNvPr id="9" name="Llamada rectangular redondeada 8"/>
          <p:cNvSpPr/>
          <p:nvPr/>
        </p:nvSpPr>
        <p:spPr>
          <a:xfrm>
            <a:off x="5472113" y="438439"/>
            <a:ext cx="1511300" cy="760412"/>
          </a:xfrm>
          <a:prstGeom prst="wedgeRoundRectCallout">
            <a:avLst>
              <a:gd name="adj1" fmla="val -70714"/>
              <a:gd name="adj2" fmla="val 1124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Eficiencia.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Gobierno </a:t>
            </a:r>
            <a:r>
              <a:rPr lang="es-CO" sz="1000" dirty="0" smtClean="0">
                <a:solidFill>
                  <a:schemeClr val="tx1"/>
                </a:solidFill>
              </a:rPr>
              <a:t>Abierto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Servicios</a:t>
            </a:r>
          </a:p>
        </p:txBody>
      </p:sp>
      <p:pic>
        <p:nvPicPr>
          <p:cNvPr id="58378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100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17463"/>
            <a:ext cx="6516688" cy="701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s-CO" altLang="es-CO" sz="4000" dirty="0">
                <a:solidFill>
                  <a:srgbClr val="00B0F0"/>
                </a:solidFill>
              </a:rPr>
              <a:t>Comparación periodo anterior</a:t>
            </a:r>
          </a:p>
          <a:p>
            <a:pPr algn="l">
              <a:defRPr/>
            </a:pPr>
            <a:endParaRPr lang="es-CO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9397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463"/>
            <a:ext cx="12319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abajo 6"/>
          <p:cNvSpPr/>
          <p:nvPr/>
        </p:nvSpPr>
        <p:spPr>
          <a:xfrm rot="10800000">
            <a:off x="5364088" y="1123232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8" name="Flecha abajo 7"/>
          <p:cNvSpPr/>
          <p:nvPr/>
        </p:nvSpPr>
        <p:spPr>
          <a:xfrm rot="10800000">
            <a:off x="3684530" y="1123231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9" name="Flecha abajo 8"/>
          <p:cNvSpPr/>
          <p:nvPr/>
        </p:nvSpPr>
        <p:spPr>
          <a:xfrm rot="10800000">
            <a:off x="2123728" y="1123231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0" name="Flecha abajo 9"/>
          <p:cNvSpPr/>
          <p:nvPr/>
        </p:nvSpPr>
        <p:spPr>
          <a:xfrm rot="10800000">
            <a:off x="6827746" y="1123230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186060"/>
              </p:ext>
            </p:extLst>
          </p:nvPr>
        </p:nvGraphicFramePr>
        <p:xfrm>
          <a:off x="323528" y="1123095"/>
          <a:ext cx="8382000" cy="435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ítulo 1"/>
          <p:cNvSpPr txBox="1">
            <a:spLocks/>
          </p:cNvSpPr>
          <p:nvPr/>
        </p:nvSpPr>
        <p:spPr bwMode="auto">
          <a:xfrm>
            <a:off x="76200" y="53975"/>
            <a:ext cx="87391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ea typeface="Calibri" panose="020F0502020204030204" pitchFamily="34" charset="0"/>
                <a:cs typeface="Times New Roman" panose="02020603050405020304" pitchFamily="18" charset="0"/>
              </a:rPr>
              <a:t>Cierre indicadores SINERGIA </a:t>
            </a:r>
            <a:r>
              <a:rPr lang="es-CO" altLang="es-CO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s-CO" altLang="es-CO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63" y="1515270"/>
            <a:ext cx="9134475" cy="3124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04478" y="5393459"/>
            <a:ext cx="2434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Corte 31 de diciembre de 2015</a:t>
            </a:r>
            <a:endParaRPr lang="es-C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17463"/>
            <a:ext cx="1763713" cy="701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defRPr/>
            </a:pPr>
            <a:r>
              <a:rPr lang="es-CO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Avance</a:t>
            </a:r>
            <a:endParaRPr lang="es-CO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0421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100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5" action="ppaction://hlinksldjump"/>
          </p:cNvPr>
          <p:cNvSpPr/>
          <p:nvPr/>
        </p:nvSpPr>
        <p:spPr>
          <a:xfrm>
            <a:off x="1971675" y="1147763"/>
            <a:ext cx="728663" cy="841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" name="Rectángulo 7">
            <a:hlinkClick r:id="rId6" action="ppaction://hlinksldjump"/>
          </p:cNvPr>
          <p:cNvSpPr/>
          <p:nvPr/>
        </p:nvSpPr>
        <p:spPr>
          <a:xfrm>
            <a:off x="3343275" y="1219200"/>
            <a:ext cx="728663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Rectángulo 8">
            <a:hlinkClick r:id="rId7" action="ppaction://hlinksldjump"/>
          </p:cNvPr>
          <p:cNvSpPr/>
          <p:nvPr/>
        </p:nvSpPr>
        <p:spPr>
          <a:xfrm>
            <a:off x="4716463" y="1219200"/>
            <a:ext cx="727075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" name="Rectángulo 9">
            <a:hlinkClick r:id="rId8" action="ppaction://hlinksldjump"/>
          </p:cNvPr>
          <p:cNvSpPr/>
          <p:nvPr/>
        </p:nvSpPr>
        <p:spPr>
          <a:xfrm>
            <a:off x="6372225" y="1473200"/>
            <a:ext cx="7286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019776"/>
              </p:ext>
            </p:extLst>
          </p:nvPr>
        </p:nvGraphicFramePr>
        <p:xfrm>
          <a:off x="462460" y="1473200"/>
          <a:ext cx="8352928" cy="401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ítulo 1"/>
          <p:cNvSpPr txBox="1">
            <a:spLocks/>
          </p:cNvSpPr>
          <p:nvPr/>
        </p:nvSpPr>
        <p:spPr bwMode="auto">
          <a:xfrm>
            <a:off x="1306513" y="0"/>
            <a:ext cx="651351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00B0F0"/>
                </a:solidFill>
              </a:rPr>
              <a:t>Transparencia participación y servicio al ciudadano</a:t>
            </a:r>
          </a:p>
        </p:txBody>
      </p:sp>
      <p:pic>
        <p:nvPicPr>
          <p:cNvPr id="61445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316143"/>
              </p:ext>
            </p:extLst>
          </p:nvPr>
        </p:nvGraphicFramePr>
        <p:xfrm>
          <a:off x="251520" y="836712"/>
          <a:ext cx="8144087" cy="472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299865"/>
              </p:ext>
            </p:extLst>
          </p:nvPr>
        </p:nvGraphicFramePr>
        <p:xfrm>
          <a:off x="-6646" y="476672"/>
          <a:ext cx="9150645" cy="421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21363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6257925"/>
            <a:ext cx="2587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ítulo 1"/>
          <p:cNvSpPr txBox="1">
            <a:spLocks/>
          </p:cNvSpPr>
          <p:nvPr/>
        </p:nvSpPr>
        <p:spPr bwMode="auto">
          <a:xfrm>
            <a:off x="1573213" y="106363"/>
            <a:ext cx="6584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00B0F0"/>
                </a:solidFill>
              </a:rPr>
              <a:t>Transparencia participación y servicio al ciudadano</a:t>
            </a:r>
          </a:p>
        </p:txBody>
      </p:sp>
      <p:pic>
        <p:nvPicPr>
          <p:cNvPr id="62470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319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echa abajo 11"/>
          <p:cNvSpPr/>
          <p:nvPr/>
        </p:nvSpPr>
        <p:spPr>
          <a:xfrm rot="10800000">
            <a:off x="6228308" y="805818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3" name="Flecha abajo 12"/>
          <p:cNvSpPr/>
          <p:nvPr/>
        </p:nvSpPr>
        <p:spPr>
          <a:xfrm rot="10800000">
            <a:off x="7583390" y="804838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62481" name="Rectángulo 14"/>
          <p:cNvSpPr>
            <a:spLocks noChangeArrowheads="1"/>
          </p:cNvSpPr>
          <p:nvPr/>
        </p:nvSpPr>
        <p:spPr bwMode="auto">
          <a:xfrm>
            <a:off x="3823725" y="4780001"/>
            <a:ext cx="1135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altLang="es-CO" sz="900" dirty="0" smtClean="0"/>
              <a:t>- I1 Dialogo</a:t>
            </a:r>
          </a:p>
          <a:p>
            <a:r>
              <a:rPr lang="es-CO" altLang="es-CO" sz="900" dirty="0" smtClean="0"/>
              <a:t>- I3 Incentivos</a:t>
            </a:r>
            <a:endParaRPr lang="es-CO" altLang="es-CO" sz="900" dirty="0"/>
          </a:p>
          <a:p>
            <a:r>
              <a:rPr lang="es-CO" altLang="es-CO" sz="900" dirty="0" smtClean="0"/>
              <a:t>- I4 </a:t>
            </a:r>
            <a:r>
              <a:rPr lang="es-CO" altLang="es-CO" sz="900" dirty="0"/>
              <a:t>Información</a:t>
            </a:r>
            <a:r>
              <a:rPr lang="es-CO" altLang="es-CO" sz="900" dirty="0" smtClean="0"/>
              <a:t>.</a:t>
            </a:r>
            <a:endParaRPr lang="es-CO" altLang="es-CO" sz="900" dirty="0"/>
          </a:p>
          <a:p>
            <a:r>
              <a:rPr lang="es-CO" altLang="es-CO" sz="900" dirty="0" smtClean="0"/>
              <a:t>- I5 Planeación</a:t>
            </a:r>
            <a:endParaRPr lang="es-CO" altLang="es-CO" sz="900" dirty="0"/>
          </a:p>
        </p:txBody>
      </p:sp>
      <p:sp>
        <p:nvSpPr>
          <p:cNvPr id="62482" name="Rectángulo 15"/>
          <p:cNvSpPr>
            <a:spLocks noChangeArrowheads="1"/>
          </p:cNvSpPr>
          <p:nvPr/>
        </p:nvSpPr>
        <p:spPr bwMode="auto">
          <a:xfrm>
            <a:off x="5282315" y="4221088"/>
            <a:ext cx="160415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s-CO" altLang="es-CO" sz="900" dirty="0" smtClean="0"/>
              <a:t>I2 </a:t>
            </a:r>
            <a:r>
              <a:rPr lang="es-CO" altLang="es-CO" sz="900" dirty="0"/>
              <a:t>Atención incluyente y </a:t>
            </a:r>
            <a:r>
              <a:rPr lang="es-CO" altLang="es-CO" sz="900" dirty="0" smtClean="0"/>
              <a:t>accesibilidad</a:t>
            </a:r>
          </a:p>
          <a:p>
            <a:pPr marL="171450" indent="-171450">
              <a:buFontTx/>
              <a:buChar char="-"/>
            </a:pPr>
            <a:r>
              <a:rPr lang="es-CO" altLang="es-CO" sz="900" dirty="0"/>
              <a:t>I4 Publicación de </a:t>
            </a:r>
            <a:r>
              <a:rPr lang="es-CO" altLang="es-CO" sz="900" dirty="0" smtClean="0"/>
              <a:t>información</a:t>
            </a:r>
          </a:p>
          <a:p>
            <a:pPr marL="171450" indent="-171450">
              <a:buFontTx/>
              <a:buChar char="-"/>
            </a:pPr>
            <a:r>
              <a:rPr lang="es-CO" altLang="es-CO" sz="900" dirty="0"/>
              <a:t>I5 Protocolos y buenas practicas</a:t>
            </a:r>
            <a:r>
              <a:rPr lang="es-CO" altLang="es-CO" sz="900" dirty="0" smtClean="0"/>
              <a:t>.</a:t>
            </a:r>
            <a:endParaRPr lang="es-CO" altLang="es-CO" sz="900" dirty="0"/>
          </a:p>
          <a:p>
            <a:pPr marL="171450" indent="-171450">
              <a:buFontTx/>
              <a:buChar char="-"/>
            </a:pPr>
            <a:r>
              <a:rPr lang="es-CO" altLang="es-CO" sz="900" dirty="0"/>
              <a:t>I7 Gestión de peticiones, quejas, reclamos, sugerencias y denuncias</a:t>
            </a:r>
            <a:r>
              <a:rPr lang="es-CO" altLang="es-CO" sz="90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CO" altLang="es-CO" sz="900" dirty="0"/>
              <a:t>I3 Caracterización y medición de percepción</a:t>
            </a:r>
          </a:p>
        </p:txBody>
      </p:sp>
      <p:sp>
        <p:nvSpPr>
          <p:cNvPr id="62483" name="Rectángulo 16"/>
          <p:cNvSpPr>
            <a:spLocks noChangeArrowheads="1"/>
          </p:cNvSpPr>
          <p:nvPr/>
        </p:nvSpPr>
        <p:spPr bwMode="auto">
          <a:xfrm>
            <a:off x="6872609" y="4295254"/>
            <a:ext cx="194786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buFontTx/>
              <a:buChar char="-"/>
            </a:pPr>
            <a:r>
              <a:rPr lang="es-CO" altLang="es-CO" sz="900" dirty="0" smtClean="0"/>
              <a:t>I9</a:t>
            </a:r>
            <a:r>
              <a:rPr lang="es-CO" altLang="es-CO" sz="900" dirty="0"/>
              <a:t>: Acceso en línea a información sobre Contratación </a:t>
            </a:r>
            <a:r>
              <a:rPr lang="es-CO" altLang="es-CO" sz="900" dirty="0" smtClean="0"/>
              <a:t>Pública</a:t>
            </a:r>
          </a:p>
          <a:p>
            <a:pPr marL="171450" indent="-171450">
              <a:buFontTx/>
              <a:buChar char="-"/>
            </a:pPr>
            <a:r>
              <a:rPr lang="es-CO" altLang="es-CO" sz="900" dirty="0"/>
              <a:t>I10: Publicación en la Web de los Instrumentos de Gestión de </a:t>
            </a:r>
            <a:r>
              <a:rPr lang="es-CO" altLang="es-CO" sz="900" dirty="0" smtClean="0"/>
              <a:t>la Información</a:t>
            </a:r>
          </a:p>
          <a:p>
            <a:pPr marL="171450" indent="-171450">
              <a:buFontTx/>
              <a:buChar char="-"/>
            </a:pPr>
            <a:r>
              <a:rPr lang="es-CO" altLang="es-CO" sz="900" dirty="0"/>
              <a:t>I4: Atención especial a población </a:t>
            </a:r>
            <a:r>
              <a:rPr lang="es-CO" altLang="es-CO" sz="900" dirty="0" smtClean="0"/>
              <a:t>vulnerable</a:t>
            </a:r>
          </a:p>
          <a:p>
            <a:pPr marL="171450" indent="-171450">
              <a:buFontTx/>
              <a:buChar char="-"/>
            </a:pPr>
            <a:r>
              <a:rPr lang="es-CO" altLang="es-CO" sz="900" dirty="0"/>
              <a:t>I3: Acceso en línea a información sobre Procedimientos </a:t>
            </a:r>
            <a:r>
              <a:rPr lang="es-CO" altLang="es-CO" sz="900" dirty="0" smtClean="0"/>
              <a:t>y funcionamiento </a:t>
            </a:r>
            <a:r>
              <a:rPr lang="es-CO" altLang="es-CO" sz="900" dirty="0"/>
              <a:t>de la entidad</a:t>
            </a:r>
            <a:endParaRPr lang="es-CO" altLang="es-CO" sz="900" dirty="0" smtClean="0"/>
          </a:p>
          <a:p>
            <a:pPr marL="171450" indent="-171450">
              <a:buFontTx/>
              <a:buChar char="-"/>
            </a:pPr>
            <a:endParaRPr lang="es-CO" altLang="es-CO" sz="900" dirty="0"/>
          </a:p>
        </p:txBody>
      </p:sp>
      <p:sp>
        <p:nvSpPr>
          <p:cNvPr id="20" name="Flecha abajo 19"/>
          <p:cNvSpPr/>
          <p:nvPr/>
        </p:nvSpPr>
        <p:spPr>
          <a:xfrm rot="10800000">
            <a:off x="4860280" y="836713"/>
            <a:ext cx="431800" cy="2873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ítulo 1"/>
          <p:cNvSpPr txBox="1">
            <a:spLocks/>
          </p:cNvSpPr>
          <p:nvPr/>
        </p:nvSpPr>
        <p:spPr bwMode="auto">
          <a:xfrm>
            <a:off x="2711450" y="115888"/>
            <a:ext cx="37036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00B0F0"/>
                </a:solidFill>
              </a:rPr>
              <a:t>Gestión del Talento Humano</a:t>
            </a:r>
          </a:p>
        </p:txBody>
      </p:sp>
      <p:pic>
        <p:nvPicPr>
          <p:cNvPr id="63494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0825"/>
              </p:ext>
            </p:extLst>
          </p:nvPr>
        </p:nvGraphicFramePr>
        <p:xfrm>
          <a:off x="401411" y="681038"/>
          <a:ext cx="8341178" cy="462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950463"/>
              </p:ext>
            </p:extLst>
          </p:nvPr>
        </p:nvGraphicFramePr>
        <p:xfrm>
          <a:off x="423863" y="701675"/>
          <a:ext cx="8391525" cy="460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ítulo 1"/>
          <p:cNvSpPr txBox="1">
            <a:spLocks/>
          </p:cNvSpPr>
          <p:nvPr/>
        </p:nvSpPr>
        <p:spPr bwMode="auto">
          <a:xfrm>
            <a:off x="2640013" y="23813"/>
            <a:ext cx="38465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00B0F0"/>
                </a:solidFill>
              </a:rPr>
              <a:t>Gestión del Talento Humano</a:t>
            </a:r>
          </a:p>
        </p:txBody>
      </p:sp>
      <p:pic>
        <p:nvPicPr>
          <p:cNvPr id="64518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319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echa abajo 14"/>
          <p:cNvSpPr/>
          <p:nvPr/>
        </p:nvSpPr>
        <p:spPr>
          <a:xfrm rot="10800000">
            <a:off x="5220320" y="548681"/>
            <a:ext cx="431800" cy="287337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64522" name="Rectángulo 10"/>
          <p:cNvSpPr>
            <a:spLocks noChangeArrowheads="1"/>
          </p:cNvSpPr>
          <p:nvPr/>
        </p:nvSpPr>
        <p:spPr bwMode="auto">
          <a:xfrm>
            <a:off x="4237905" y="4962567"/>
            <a:ext cx="8979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50" dirty="0"/>
              <a:t>- I5. Gestión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ítulo 1"/>
          <p:cNvSpPr txBox="1">
            <a:spLocks/>
          </p:cNvSpPr>
          <p:nvPr/>
        </p:nvSpPr>
        <p:spPr bwMode="auto">
          <a:xfrm>
            <a:off x="2890838" y="44450"/>
            <a:ext cx="33448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00B0F0"/>
                </a:solidFill>
              </a:rPr>
              <a:t>Eficiencia Administrativa</a:t>
            </a:r>
          </a:p>
        </p:txBody>
      </p:sp>
      <p:pic>
        <p:nvPicPr>
          <p:cNvPr id="65541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045157"/>
              </p:ext>
            </p:extLst>
          </p:nvPr>
        </p:nvGraphicFramePr>
        <p:xfrm>
          <a:off x="-17463" y="663996"/>
          <a:ext cx="8269942" cy="476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188696"/>
              </p:ext>
            </p:extLst>
          </p:nvPr>
        </p:nvGraphicFramePr>
        <p:xfrm>
          <a:off x="0" y="825363"/>
          <a:ext cx="9036496" cy="434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6483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108700"/>
            <a:ext cx="2587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ítulo 1"/>
          <p:cNvSpPr txBox="1">
            <a:spLocks/>
          </p:cNvSpPr>
          <p:nvPr/>
        </p:nvSpPr>
        <p:spPr bwMode="auto">
          <a:xfrm>
            <a:off x="2638425" y="12700"/>
            <a:ext cx="32718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00B0F0"/>
                </a:solidFill>
              </a:rPr>
              <a:t>Eficiencia Administrativa</a:t>
            </a:r>
          </a:p>
        </p:txBody>
      </p:sp>
      <p:pic>
        <p:nvPicPr>
          <p:cNvPr id="6656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echa abajo 7"/>
          <p:cNvSpPr/>
          <p:nvPr/>
        </p:nvSpPr>
        <p:spPr>
          <a:xfrm rot="10800000">
            <a:off x="1379052" y="765399"/>
            <a:ext cx="431800" cy="287337"/>
          </a:xfrm>
          <a:prstGeom prst="downArrow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66579" name="Rectángulo 13"/>
          <p:cNvSpPr>
            <a:spLocks noChangeArrowheads="1"/>
          </p:cNvSpPr>
          <p:nvPr/>
        </p:nvSpPr>
        <p:spPr bwMode="auto">
          <a:xfrm flipH="1">
            <a:off x="388451" y="5019219"/>
            <a:ext cx="120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900" dirty="0"/>
              <a:t>I15: Procesos y Procedimientos</a:t>
            </a:r>
          </a:p>
        </p:txBody>
      </p:sp>
      <p:sp>
        <p:nvSpPr>
          <p:cNvPr id="66580" name="Rectángulo 16"/>
          <p:cNvSpPr>
            <a:spLocks noChangeArrowheads="1"/>
          </p:cNvSpPr>
          <p:nvPr/>
        </p:nvSpPr>
        <p:spPr bwMode="auto">
          <a:xfrm flipH="1">
            <a:off x="2865352" y="5029323"/>
            <a:ext cx="15097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900" dirty="0"/>
              <a:t>I5: Implementación de estrategias de racionalización</a:t>
            </a:r>
          </a:p>
        </p:txBody>
      </p:sp>
      <p:sp>
        <p:nvSpPr>
          <p:cNvPr id="19" name="Flecha abajo 18"/>
          <p:cNvSpPr/>
          <p:nvPr/>
        </p:nvSpPr>
        <p:spPr>
          <a:xfrm rot="10800000">
            <a:off x="6516216" y="765398"/>
            <a:ext cx="431800" cy="287337"/>
          </a:xfrm>
          <a:prstGeom prst="downArrow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66586" name="Rectángulo 18"/>
          <p:cNvSpPr>
            <a:spLocks noChangeArrowheads="1"/>
          </p:cNvSpPr>
          <p:nvPr/>
        </p:nvSpPr>
        <p:spPr bwMode="auto">
          <a:xfrm flipH="1">
            <a:off x="5443884" y="5167991"/>
            <a:ext cx="1360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900" dirty="0"/>
              <a:t>-Planeación de la Función Archivística</a:t>
            </a:r>
            <a:r>
              <a:rPr lang="es-CO" altLang="es-CO" sz="900" dirty="0" smtClean="0"/>
              <a:t>.</a:t>
            </a:r>
            <a:endParaRPr lang="es-CO" altLang="es-CO" sz="900" dirty="0"/>
          </a:p>
        </p:txBody>
      </p:sp>
      <p:sp>
        <p:nvSpPr>
          <p:cNvPr id="14" name="Flecha abajo 13"/>
          <p:cNvSpPr/>
          <p:nvPr/>
        </p:nvSpPr>
        <p:spPr>
          <a:xfrm rot="10800000">
            <a:off x="3923928" y="765398"/>
            <a:ext cx="431800" cy="287337"/>
          </a:xfrm>
          <a:prstGeom prst="downArrow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5681663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11981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ítulo 1"/>
          <p:cNvSpPr txBox="1">
            <a:spLocks/>
          </p:cNvSpPr>
          <p:nvPr/>
        </p:nvSpPr>
        <p:spPr bwMode="auto">
          <a:xfrm>
            <a:off x="3924300" y="115888"/>
            <a:ext cx="15113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O" altLang="es-CO" sz="2400">
                <a:solidFill>
                  <a:srgbClr val="00B0F0"/>
                </a:solidFill>
              </a:rPr>
              <a:t>Índice GEL</a:t>
            </a:r>
          </a:p>
        </p:txBody>
      </p:sp>
      <p:pic>
        <p:nvPicPr>
          <p:cNvPr id="67589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668745"/>
              </p:ext>
            </p:extLst>
          </p:nvPr>
        </p:nvGraphicFramePr>
        <p:xfrm>
          <a:off x="734786" y="61233"/>
          <a:ext cx="7674428" cy="673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5681663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611981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ítulo 1"/>
          <p:cNvSpPr txBox="1">
            <a:spLocks/>
          </p:cNvSpPr>
          <p:nvPr/>
        </p:nvSpPr>
        <p:spPr bwMode="auto">
          <a:xfrm>
            <a:off x="3838575" y="168275"/>
            <a:ext cx="1484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O" altLang="es-CO" sz="2400">
                <a:solidFill>
                  <a:srgbClr val="00B0F0"/>
                </a:solidFill>
              </a:rPr>
              <a:t>Índice GEL</a:t>
            </a:r>
          </a:p>
        </p:txBody>
      </p:sp>
      <p:pic>
        <p:nvPicPr>
          <p:cNvPr id="68614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echa abajo 9"/>
          <p:cNvSpPr/>
          <p:nvPr/>
        </p:nvSpPr>
        <p:spPr>
          <a:xfrm rot="10800000">
            <a:off x="4891088" y="980728"/>
            <a:ext cx="431800" cy="287337"/>
          </a:xfrm>
          <a:prstGeom prst="downArrow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68625" name="Rectángulo 12"/>
          <p:cNvSpPr>
            <a:spLocks noChangeArrowheads="1"/>
          </p:cNvSpPr>
          <p:nvPr/>
        </p:nvSpPr>
        <p:spPr bwMode="auto">
          <a:xfrm flipH="1">
            <a:off x="3440360" y="4437112"/>
            <a:ext cx="199573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s-CO" altLang="es-CO" sz="900" dirty="0" smtClean="0"/>
              <a:t>A5 </a:t>
            </a:r>
            <a:r>
              <a:rPr lang="es-CO" altLang="es-CO" sz="900" dirty="0"/>
              <a:t>Información pertinente completa y disponible en múltiples </a:t>
            </a:r>
            <a:r>
              <a:rPr lang="es-CO" altLang="es-CO" sz="900" dirty="0" smtClean="0"/>
              <a:t>canales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s-CO" altLang="es-CO" sz="900" dirty="0"/>
              <a:t>A14 Rendición de cuentas en línea </a:t>
            </a:r>
            <a:r>
              <a:rPr lang="es-CO" altLang="es-CO" sz="900" dirty="0" smtClean="0"/>
              <a:t>implementada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s-CO" altLang="es-CO" sz="900" dirty="0"/>
              <a:t>A12 Estrategia de participación </a:t>
            </a:r>
            <a:r>
              <a:rPr lang="es-CO" altLang="es-CO" sz="900" dirty="0" smtClean="0"/>
              <a:t>electrónica</a:t>
            </a: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es-CO" altLang="es-CO" sz="900" dirty="0"/>
              <a:t>A13 Estrategia y normatividad construida con la participación </a:t>
            </a:r>
            <a:r>
              <a:rPr lang="es-CO" altLang="es-CO" sz="900" dirty="0" smtClean="0"/>
              <a:t>ciudadana</a:t>
            </a:r>
          </a:p>
          <a:p>
            <a:pPr>
              <a:spcBef>
                <a:spcPct val="0"/>
              </a:spcBef>
              <a:buNone/>
            </a:pPr>
            <a:endParaRPr lang="es-CO" altLang="es-CO" sz="9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867237"/>
              </p:ext>
            </p:extLst>
          </p:nvPr>
        </p:nvGraphicFramePr>
        <p:xfrm>
          <a:off x="539551" y="980727"/>
          <a:ext cx="8271073" cy="362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ítulo 1"/>
          <p:cNvSpPr txBox="1">
            <a:spLocks/>
          </p:cNvSpPr>
          <p:nvPr/>
        </p:nvSpPr>
        <p:spPr bwMode="auto">
          <a:xfrm>
            <a:off x="3851275" y="155575"/>
            <a:ext cx="1593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00B0F0"/>
                </a:solidFill>
              </a:rPr>
              <a:t>Índice GEL</a:t>
            </a:r>
          </a:p>
        </p:txBody>
      </p:sp>
      <p:pic>
        <p:nvPicPr>
          <p:cNvPr id="69638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231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429700"/>
              </p:ext>
            </p:extLst>
          </p:nvPr>
        </p:nvGraphicFramePr>
        <p:xfrm>
          <a:off x="106317" y="59819"/>
          <a:ext cx="8709071" cy="599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ítulo 1"/>
          <p:cNvSpPr txBox="1">
            <a:spLocks/>
          </p:cNvSpPr>
          <p:nvPr/>
        </p:nvSpPr>
        <p:spPr bwMode="auto">
          <a:xfrm>
            <a:off x="76200" y="53975"/>
            <a:ext cx="87391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ea typeface="Calibri" panose="020F0502020204030204" pitchFamily="34" charset="0"/>
                <a:cs typeface="Times New Roman" panose="02020603050405020304" pitchFamily="18" charset="0"/>
              </a:rPr>
              <a:t>Cierre indicadores SINERGIA </a:t>
            </a:r>
            <a:r>
              <a:rPr lang="es-CO" altLang="es-CO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s-CO" altLang="es-CO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" y="806450"/>
            <a:ext cx="9115425" cy="37433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04478" y="5393459"/>
            <a:ext cx="2434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Corte 31 de diciembre de 2015</a:t>
            </a:r>
            <a:endParaRPr lang="es-C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5"/>
                </a:solidFill>
              </a:rPr>
              <a:t>Anexo 1, subcomponentes sin optimizar</a:t>
            </a:r>
          </a:p>
        </p:txBody>
      </p:sp>
      <p:sp>
        <p:nvSpPr>
          <p:cNvPr id="70661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58073"/>
              </p:ext>
            </p:extLst>
          </p:nvPr>
        </p:nvGraphicFramePr>
        <p:xfrm>
          <a:off x="76200" y="647700"/>
          <a:ext cx="8959850" cy="3973742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463329"/>
                <a:gridCol w="2376146"/>
                <a:gridCol w="6120375"/>
              </a:tblGrid>
              <a:tr h="3116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077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 Institucionalizar la estrategia de Gobierno en línea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planes que se realiza seguimiento y monitoreo a los avances de la Estrategia de Gobierno en Línea y estrategias de promoción y/o divulgación interna de interoperabilidad y colaboración.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077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A2 Centrar la atención en el usuario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Estrategia de Promoción, directrices básicas y complementarias.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3116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 A3 Implementar un sistema de gestión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Tecnología verde 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077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A5 Publicación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publicación de información básica y mejoramiento.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077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A6 Publicación de datos abiertos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mejoramiento, priorización y plan de apertura de datos, estructuración de los datos y Publicación de los conjuntos de datos.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3116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A7 Habilitar espacios de interacción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suscripción a servicios de información al móvil.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077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A8 Habilitar espacios para interponer peticiones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espacio y sistema móvil para PQRDS.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</a:tbl>
          </a:graphicData>
        </a:graphic>
      </p:graphicFrame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468313" y="6242050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9160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5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5"/>
              </a:solidFill>
            </a:endParaRPr>
          </a:p>
        </p:txBody>
      </p:sp>
      <p:sp>
        <p:nvSpPr>
          <p:cNvPr id="71685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26408"/>
              </p:ext>
            </p:extLst>
          </p:nvPr>
        </p:nvGraphicFramePr>
        <p:xfrm>
          <a:off x="76200" y="647700"/>
          <a:ext cx="8959850" cy="439579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463329"/>
                <a:gridCol w="2376146"/>
                <a:gridCol w="6120375"/>
              </a:tblGrid>
              <a:tr h="322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280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A9 Disponer trámites y servicios en línea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definición de esquema multicanal, canales alternativos.</a:t>
                      </a:r>
                    </a:p>
                  </a:txBody>
                  <a:tcPr marL="9525" marR="9525" marT="9523" marB="0" anchor="ctr"/>
                </a:tc>
              </a:tr>
              <a:tr h="6280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A10 Hacer uso de medios electrónicos en procesos y procedimientos internos  y Estrategia de Cero Papel.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caracterización.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5581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A11 Intercambiar información entre entidades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a, identificación, conceptualizar los elementos del dato, automatizar los servicios, publicar los servicios en el catalogo, RAVEC, Identificación, análisis, priorización y optimización de cadenas de trámites.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280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A12 Definir la estrategia de participación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participación por medios electrónicos.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280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A13 Construir de forma participativa las políticas y planeación estratégica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consulta.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280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A14 Abrir espacios para el control social.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consulta.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3753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A15 Abrir espacios de innovación abierta.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consulta para la solución y promoción de datos abiertos.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rId4" action="ppaction://hlinksldjump" highlightClick="1"/>
          </p:cNvPr>
          <p:cNvSpPr/>
          <p:nvPr/>
        </p:nvSpPr>
        <p:spPr>
          <a:xfrm>
            <a:off x="323850" y="6237288"/>
            <a:ext cx="215900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9088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5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5"/>
              </a:solidFill>
            </a:endParaRPr>
          </a:p>
        </p:txBody>
      </p:sp>
      <p:sp>
        <p:nvSpPr>
          <p:cNvPr id="72709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55524"/>
              </p:ext>
            </p:extLst>
          </p:nvPr>
        </p:nvGraphicFramePr>
        <p:xfrm>
          <a:off x="76200" y="693738"/>
          <a:ext cx="8959850" cy="4651627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492259"/>
                <a:gridCol w="1385490"/>
                <a:gridCol w="2329809"/>
                <a:gridCol w="4752292"/>
              </a:tblGrid>
              <a:tr h="3804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4643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I1 consulta en 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línea </a:t>
                      </a:r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para solución de problemas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promover la participación ciudadana en ejercicios de innovación abierta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6906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I2 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Formulación </a:t>
                      </a:r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participativa de las 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políticas </a:t>
                      </a:r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públicas, planes y programas institucionales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a aumentar los temas y canales de participación de grupos de interés elaboración de la normatividad y planeación, además de la publicación de observaciones.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6906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I3 Identificación del nivel de participación ciudadana en la gestión de la entidad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aumentar la i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dentificación del nivel de participación ciudadana en la gestión institucional.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4643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I1 Dialogo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Desarrollar acciones relacionadas a canales de convocatoria a las acciones de dialogo.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3804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I2 Evaluación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divulgación.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4643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I3 Incentivos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incentivos incluidos en la estrategia de rendición de cuentas.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4643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I4 Información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a publicación de información en lugares visibles en medios físicos y electrónicos, apertura de datos, divulgación de conjuntos de datos y suscripción por telefonía móvil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4643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I5 Planeación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actividades que la entidad incluye en la estrategia de participación ciudadana para involucrar a la  ciudadanía en la gestión institucional frente a apertura de datos.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</a:tbl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682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5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5"/>
              </a:solidFill>
            </a:endParaRPr>
          </a:p>
        </p:txBody>
      </p:sp>
      <p:sp>
        <p:nvSpPr>
          <p:cNvPr id="7373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33071"/>
              </p:ext>
            </p:extLst>
          </p:nvPr>
        </p:nvGraphicFramePr>
        <p:xfrm>
          <a:off x="148654" y="692150"/>
          <a:ext cx="8959850" cy="4545013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91325"/>
                <a:gridCol w="1512093"/>
                <a:gridCol w="1800110"/>
                <a:gridCol w="5256322"/>
              </a:tblGrid>
              <a:tr h="4270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6080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I5 Protocolos y buenas practicas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canales y/o espacios de la entidad para interactuar con ciudadanos, usuarios o grupos de interés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9043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I7 Gestión de peticiones, quejas, reclamos, sugerencias y denuncias.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 elementos de análisis que contiene el informe de quejas y reclamos de la entidad, criterios del sistema de información para registro de PQRS.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6080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R1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Pasiva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criterios incorporados en el formulario electrónico y/o en línea, para la recepción de peticiones, quejas, reclamos y denuncias 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7814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R2 Transparencia Activa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 Acceso en línea a información general, promoción del uso de Datos Abiertos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6080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R4: Manejo de información clasificada y reservada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Elementos de la política de tratamiento de datos personales.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6080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R7: Criterio diferencial de accesibilidad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Identificación</a:t>
                      </a:r>
                      <a:r>
                        <a:rPr lang="es-C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 c</a:t>
                      </a:r>
                      <a:r>
                        <a:rPr lang="es-C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iudadanos, usuarios o grupos de interés cuya única forma de comunicación sean lenguas y/o idiomas diferentes al castellano</a:t>
                      </a: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rId4" action="ppaction://hlinksldjump" highlightClick="1"/>
          </p:cNvPr>
          <p:cNvSpPr/>
          <p:nvPr/>
        </p:nvSpPr>
        <p:spPr>
          <a:xfrm>
            <a:off x="611188" y="6237288"/>
            <a:ext cx="288925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9827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5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5"/>
              </a:solidFill>
            </a:endParaRPr>
          </a:p>
        </p:txBody>
      </p:sp>
      <p:sp>
        <p:nvSpPr>
          <p:cNvPr id="74757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76200" y="908050"/>
          <a:ext cx="8888413" cy="1946486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535368"/>
                <a:gridCol w="1421220"/>
                <a:gridCol w="6931825"/>
              </a:tblGrid>
              <a:tr h="5040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7212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R4. Capacitación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 temas que se incluyeron en el Plan Institucional de Capacitación de la vigencia.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7212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R6.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Estímulos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programas de bienestar desarrollados por la entidad.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900113" y="6092825"/>
            <a:ext cx="431800" cy="2921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6059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5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5"/>
              </a:solidFill>
            </a:endParaRPr>
          </a:p>
        </p:txBody>
      </p:sp>
      <p:sp>
        <p:nvSpPr>
          <p:cNvPr id="75781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34537"/>
              </p:ext>
            </p:extLst>
          </p:nvPr>
        </p:nvGraphicFramePr>
        <p:xfrm>
          <a:off x="44450" y="981075"/>
          <a:ext cx="8991600" cy="3561338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51688"/>
                <a:gridCol w="935990"/>
                <a:gridCol w="2303976"/>
                <a:gridCol w="5399946"/>
              </a:tblGrid>
              <a:tr h="4196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</a:p>
                    <a:p>
                      <a:pPr algn="ctr" fontAlgn="ctr"/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</a:tr>
              <a:tr h="4196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R1: Eficacia del Sistema de Gestión de la Calidad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manual de calidad.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</a:tr>
              <a:tr h="4196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R2: Efectividad del Sistema de 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cambios y manual de calidad.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</a:tr>
              <a:tr h="2151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Revisión de ajuste tecnológico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tecnología verde.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</a:tr>
              <a:tr h="828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Servicios de intercambio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conceptualización de  los elementos de datos que no hacen parte del directorio de Lenguaje común de intercambio de información, documentación del resultado de la evaluación de consumo y prestación de servicio de intercambio de información de acuerdo con lo establecido en el Marco de Interoperabilidad de Gobierno en línea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</a:tr>
              <a:tr h="4196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R2: Priorización de trámites u otros procedimientos administrativos - </a:t>
                      </a:r>
                      <a:r>
                        <a:rPr lang="es-CO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OPAs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factores que utilizó para priorizar los trámites u otros procedimientos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</a:tr>
              <a:tr h="4196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R3: Racionalización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 canales y/o espacios de acceso que se encuentran habilitados para la realización de trámites y/o servicios.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</a:tr>
              <a:tr h="4196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Uso racional de papel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Procesos electrónicos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caracterización de Procesos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13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1258888" y="6237288"/>
            <a:ext cx="433387" cy="3603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586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019507"/>
              </p:ext>
            </p:extLst>
          </p:nvPr>
        </p:nvGraphicFramePr>
        <p:xfrm>
          <a:off x="-396552" y="908720"/>
          <a:ext cx="8983336" cy="419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33338" y="5373688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ítulo 1"/>
          <p:cNvSpPr txBox="1">
            <a:spLocks/>
          </p:cNvSpPr>
          <p:nvPr/>
        </p:nvSpPr>
        <p:spPr bwMode="auto">
          <a:xfrm>
            <a:off x="76200" y="53975"/>
            <a:ext cx="31273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rgbClr val="FF0000"/>
                </a:solidFill>
              </a:rPr>
              <a:t>Avance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727238" y="1489075"/>
            <a:ext cx="1925638" cy="1079500"/>
          </a:xfrm>
          <a:prstGeom prst="wedgeRoundRectCallout">
            <a:avLst>
              <a:gd name="adj1" fmla="val -7565"/>
              <a:gd name="adj2" fmla="val 6764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Gestión de la </a:t>
            </a:r>
            <a:r>
              <a:rPr lang="es-CO" sz="1000" dirty="0" smtClean="0">
                <a:solidFill>
                  <a:schemeClr val="tx1"/>
                </a:solidFill>
              </a:rPr>
              <a:t>calidad.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Gestión </a:t>
            </a:r>
            <a:r>
              <a:rPr lang="es-CO" sz="1000" dirty="0" smtClean="0">
                <a:solidFill>
                  <a:schemeClr val="tx1"/>
                </a:solidFill>
              </a:rPr>
              <a:t>TI.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Racionalización de </a:t>
            </a:r>
            <a:r>
              <a:rPr lang="es-CO" sz="1000" dirty="0" smtClean="0">
                <a:solidFill>
                  <a:schemeClr val="tx1"/>
                </a:solidFill>
              </a:rPr>
              <a:t>trámites.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Gestión </a:t>
            </a:r>
            <a:r>
              <a:rPr lang="es-CO" sz="1000" dirty="0" smtClean="0">
                <a:solidFill>
                  <a:schemeClr val="tx1"/>
                </a:solidFill>
              </a:rPr>
              <a:t>Documental.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Uso racional de papel</a:t>
            </a:r>
          </a:p>
        </p:txBody>
      </p:sp>
      <p:sp>
        <p:nvSpPr>
          <p:cNvPr id="7" name="Llamada rectangular redondeada 6"/>
          <p:cNvSpPr/>
          <p:nvPr/>
        </p:nvSpPr>
        <p:spPr>
          <a:xfrm>
            <a:off x="5652120" y="553244"/>
            <a:ext cx="1508125" cy="869950"/>
          </a:xfrm>
          <a:prstGeom prst="wedgeRoundRectCallout">
            <a:avLst>
              <a:gd name="adj1" fmla="val -94246"/>
              <a:gd name="adj2" fmla="val -1200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Eficiencia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Gobierno </a:t>
            </a:r>
            <a:r>
              <a:rPr lang="es-CO" sz="1000" dirty="0" smtClean="0">
                <a:solidFill>
                  <a:schemeClr val="tx1"/>
                </a:solidFill>
              </a:rPr>
              <a:t>Abierto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Servicios</a:t>
            </a:r>
          </a:p>
        </p:txBody>
      </p:sp>
      <p:sp>
        <p:nvSpPr>
          <p:cNvPr id="8" name="Llamada rectangular redondeada 7"/>
          <p:cNvSpPr/>
          <p:nvPr/>
        </p:nvSpPr>
        <p:spPr>
          <a:xfrm>
            <a:off x="6008688" y="3624263"/>
            <a:ext cx="3025775" cy="1228725"/>
          </a:xfrm>
          <a:prstGeom prst="wedgeRoundRectCallout">
            <a:avLst>
              <a:gd name="adj1" fmla="val 792"/>
              <a:gd name="adj2" fmla="val -8438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</a:t>
            </a:r>
            <a:r>
              <a:rPr lang="es-CO" sz="1000" b="1" dirty="0">
                <a:solidFill>
                  <a:schemeClr val="tx1"/>
                </a:solidFill>
              </a:rPr>
              <a:t>: </a:t>
            </a:r>
            <a:endParaRPr lang="es-CO" sz="10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Plan Anticorrupción y atención al </a:t>
            </a:r>
            <a:r>
              <a:rPr lang="es-CO" sz="1000" dirty="0" smtClean="0">
                <a:solidFill>
                  <a:schemeClr val="tx1"/>
                </a:solidFill>
              </a:rPr>
              <a:t>ciudadano.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Participación ciudadana en la </a:t>
            </a:r>
            <a:r>
              <a:rPr lang="es-CO" sz="1000" dirty="0" smtClean="0">
                <a:solidFill>
                  <a:schemeClr val="tx1"/>
                </a:solidFill>
              </a:rPr>
              <a:t>gestión.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Rendición de </a:t>
            </a:r>
            <a:r>
              <a:rPr lang="es-CO" sz="1000" dirty="0" smtClean="0">
                <a:solidFill>
                  <a:schemeClr val="tx1"/>
                </a:solidFill>
              </a:rPr>
              <a:t>cuentas.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Servicio al </a:t>
            </a:r>
            <a:r>
              <a:rPr lang="es-CO" sz="1000" dirty="0" smtClean="0">
                <a:solidFill>
                  <a:schemeClr val="tx1"/>
                </a:solidFill>
              </a:rPr>
              <a:t>ciudadano.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Transparencia y Acceso a la Información </a:t>
            </a:r>
            <a:r>
              <a:rPr lang="es-CO" sz="1000" dirty="0" smtClean="0">
                <a:solidFill>
                  <a:schemeClr val="tx1"/>
                </a:solidFill>
              </a:rPr>
              <a:t>pública</a:t>
            </a:r>
          </a:p>
        </p:txBody>
      </p:sp>
      <p:sp>
        <p:nvSpPr>
          <p:cNvPr id="9" name="Llamada rectangular redondeada 8"/>
          <p:cNvSpPr/>
          <p:nvPr/>
        </p:nvSpPr>
        <p:spPr>
          <a:xfrm>
            <a:off x="727238" y="4005064"/>
            <a:ext cx="2119312" cy="954087"/>
          </a:xfrm>
          <a:prstGeom prst="wedgeRoundRectCallout">
            <a:avLst>
              <a:gd name="adj1" fmla="val 81937"/>
              <a:gd name="adj2" fmla="val 3128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Planeación del recurso humano.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Capacitación.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Gerencia Pública</a:t>
            </a:r>
            <a:r>
              <a:rPr lang="es-CO" sz="1000" dirty="0" smtClean="0">
                <a:solidFill>
                  <a:schemeClr val="tx1"/>
                </a:solidFill>
                <a:sym typeface="Symbol" panose="05050102010706020507" pitchFamily="18" charset="2"/>
              </a:rPr>
              <a:t>.</a:t>
            </a:r>
            <a:endParaRPr lang="es-CO" sz="10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pic>
        <p:nvPicPr>
          <p:cNvPr id="76810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3988"/>
            <a:ext cx="1966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516376"/>
              </p:ext>
            </p:extLst>
          </p:nvPr>
        </p:nvGraphicFramePr>
        <p:xfrm>
          <a:off x="225029" y="968034"/>
          <a:ext cx="8923907" cy="441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ítulo 1"/>
          <p:cNvSpPr txBox="1">
            <a:spLocks/>
          </p:cNvSpPr>
          <p:nvPr/>
        </p:nvSpPr>
        <p:spPr bwMode="auto">
          <a:xfrm>
            <a:off x="76200" y="53975"/>
            <a:ext cx="31273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rgbClr val="FF0000"/>
                </a:solidFill>
              </a:rPr>
              <a:t>Avance</a:t>
            </a:r>
          </a:p>
        </p:txBody>
      </p:sp>
      <p:pic>
        <p:nvPicPr>
          <p:cNvPr id="77829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3988"/>
            <a:ext cx="1966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abajo 6"/>
          <p:cNvSpPr/>
          <p:nvPr/>
        </p:nvSpPr>
        <p:spPr>
          <a:xfrm rot="10800000">
            <a:off x="5580112" y="908844"/>
            <a:ext cx="431800" cy="287337"/>
          </a:xfrm>
          <a:prstGeom prst="downArrow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0" name="Flecha abajo 9"/>
          <p:cNvSpPr/>
          <p:nvPr/>
        </p:nvSpPr>
        <p:spPr>
          <a:xfrm rot="10800000">
            <a:off x="3779912" y="908843"/>
            <a:ext cx="431800" cy="287337"/>
          </a:xfrm>
          <a:prstGeom prst="downArrow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ítulo 1"/>
          <p:cNvSpPr txBox="1">
            <a:spLocks/>
          </p:cNvSpPr>
          <p:nvPr/>
        </p:nvSpPr>
        <p:spPr bwMode="auto">
          <a:xfrm>
            <a:off x="76200" y="53975"/>
            <a:ext cx="31273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rgbClr val="FF0000"/>
                </a:solidFill>
              </a:rPr>
              <a:t>Avance</a:t>
            </a:r>
          </a:p>
        </p:txBody>
      </p:sp>
      <p:pic>
        <p:nvPicPr>
          <p:cNvPr id="78853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3988"/>
            <a:ext cx="1966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5" action="ppaction://hlinksldjump"/>
          </p:cNvPr>
          <p:cNvSpPr/>
          <p:nvPr/>
        </p:nvSpPr>
        <p:spPr>
          <a:xfrm>
            <a:off x="6416675" y="1879600"/>
            <a:ext cx="892175" cy="154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" name="Rectángulo 7">
            <a:hlinkClick r:id="rId6" action="ppaction://hlinksldjump"/>
          </p:cNvPr>
          <p:cNvSpPr/>
          <p:nvPr/>
        </p:nvSpPr>
        <p:spPr>
          <a:xfrm>
            <a:off x="4787900" y="1773238"/>
            <a:ext cx="855663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Rectángulo 8">
            <a:hlinkClick r:id="rId7" action="ppaction://hlinksldjump"/>
          </p:cNvPr>
          <p:cNvSpPr/>
          <p:nvPr/>
        </p:nvSpPr>
        <p:spPr>
          <a:xfrm>
            <a:off x="3059113" y="1638300"/>
            <a:ext cx="1008062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" name="Rectángulo 9">
            <a:hlinkClick r:id="rId8" action="ppaction://hlinksldjump"/>
          </p:cNvPr>
          <p:cNvSpPr/>
          <p:nvPr/>
        </p:nvSpPr>
        <p:spPr>
          <a:xfrm>
            <a:off x="1617663" y="1628775"/>
            <a:ext cx="1079500" cy="122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302052"/>
              </p:ext>
            </p:extLst>
          </p:nvPr>
        </p:nvGraphicFramePr>
        <p:xfrm>
          <a:off x="860032" y="1187763"/>
          <a:ext cx="7406471" cy="435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ítulo 1"/>
          <p:cNvSpPr txBox="1">
            <a:spLocks/>
          </p:cNvSpPr>
          <p:nvPr/>
        </p:nvSpPr>
        <p:spPr bwMode="auto">
          <a:xfrm>
            <a:off x="1998663" y="265113"/>
            <a:ext cx="65833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0000"/>
                </a:solidFill>
              </a:rPr>
              <a:t>Transparencia participación y servicio al ciudadano</a:t>
            </a:r>
          </a:p>
        </p:txBody>
      </p:sp>
      <p:pic>
        <p:nvPicPr>
          <p:cNvPr id="79877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5400"/>
            <a:ext cx="199707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829609"/>
              </p:ext>
            </p:extLst>
          </p:nvPr>
        </p:nvGraphicFramePr>
        <p:xfrm>
          <a:off x="395536" y="1052736"/>
          <a:ext cx="7986464" cy="448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ítulo 1"/>
          <p:cNvSpPr txBox="1">
            <a:spLocks/>
          </p:cNvSpPr>
          <p:nvPr/>
        </p:nvSpPr>
        <p:spPr bwMode="auto">
          <a:xfrm>
            <a:off x="76200" y="53975"/>
            <a:ext cx="87391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ea typeface="Calibri" panose="020F0502020204030204" pitchFamily="34" charset="0"/>
                <a:cs typeface="Times New Roman" panose="02020603050405020304" pitchFamily="18" charset="0"/>
              </a:rPr>
              <a:t>Cierre indicadores SINERGIA </a:t>
            </a:r>
            <a:r>
              <a:rPr lang="es-CO" altLang="es-CO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s-CO" altLang="es-CO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5" y="1275113"/>
            <a:ext cx="9077325" cy="32004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04478" y="5393459"/>
            <a:ext cx="2434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Corte 31 de diciembre de 2015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0862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891952"/>
              </p:ext>
            </p:extLst>
          </p:nvPr>
        </p:nvGraphicFramePr>
        <p:xfrm>
          <a:off x="126335" y="835819"/>
          <a:ext cx="8928992" cy="394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34925" y="57118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6092825"/>
            <a:ext cx="2587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ítulo 1"/>
          <p:cNvSpPr txBox="1">
            <a:spLocks/>
          </p:cNvSpPr>
          <p:nvPr/>
        </p:nvSpPr>
        <p:spPr bwMode="auto">
          <a:xfrm>
            <a:off x="2019300" y="341412"/>
            <a:ext cx="653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FF0000"/>
                </a:solidFill>
              </a:rPr>
              <a:t>Transparencia participación y servicio al ciudadano</a:t>
            </a:r>
          </a:p>
        </p:txBody>
      </p:sp>
      <p:pic>
        <p:nvPicPr>
          <p:cNvPr id="80904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046"/>
            <a:ext cx="199707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5" name="Rectángulo 15"/>
          <p:cNvSpPr>
            <a:spLocks noChangeArrowheads="1"/>
          </p:cNvSpPr>
          <p:nvPr/>
        </p:nvSpPr>
        <p:spPr bwMode="auto">
          <a:xfrm>
            <a:off x="49213" y="4699024"/>
            <a:ext cx="1458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-I8 Acciones de seguimiento al Plan anticorrupción y de atención al ciudadano.</a:t>
            </a:r>
          </a:p>
        </p:txBody>
      </p:sp>
      <p:sp>
        <p:nvSpPr>
          <p:cNvPr id="80906" name="Rectángulo 15"/>
          <p:cNvSpPr>
            <a:spLocks noChangeArrowheads="1"/>
          </p:cNvSpPr>
          <p:nvPr/>
        </p:nvSpPr>
        <p:spPr bwMode="auto">
          <a:xfrm>
            <a:off x="1448234" y="4735820"/>
            <a:ext cx="1557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--I2 Formulación participativa de las políticas públicas, planes y programas institucionales</a:t>
            </a:r>
          </a:p>
        </p:txBody>
      </p:sp>
      <p:sp>
        <p:nvSpPr>
          <p:cNvPr id="80907" name="Rectángulo 15"/>
          <p:cNvSpPr>
            <a:spLocks noChangeArrowheads="1"/>
          </p:cNvSpPr>
          <p:nvPr/>
        </p:nvSpPr>
        <p:spPr bwMode="auto">
          <a:xfrm>
            <a:off x="3336867" y="4776037"/>
            <a:ext cx="1108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</a:t>
            </a:r>
            <a:r>
              <a:rPr lang="es-CO" altLang="es-CO" sz="1000" dirty="0"/>
              <a:t>I4 Información.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-I1 Dialogo.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-I2 Evaluación.</a:t>
            </a:r>
          </a:p>
        </p:txBody>
      </p:sp>
      <p:sp>
        <p:nvSpPr>
          <p:cNvPr id="80908" name="Rectángulo 16"/>
          <p:cNvSpPr>
            <a:spLocks noChangeArrowheads="1"/>
          </p:cNvSpPr>
          <p:nvPr/>
        </p:nvSpPr>
        <p:spPr bwMode="auto">
          <a:xfrm>
            <a:off x="4779539" y="4481438"/>
            <a:ext cx="15113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-I4 Publicación de información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-I5 Protocolos y buenas practicas.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I-7 </a:t>
            </a:r>
            <a:r>
              <a:rPr lang="es-CO" altLang="es-CO" sz="1000" dirty="0"/>
              <a:t>Gestión de peticiones, quejas, reclamos, sugerencias y </a:t>
            </a:r>
            <a:r>
              <a:rPr lang="es-CO" altLang="es-CO" sz="1000" dirty="0" smtClean="0"/>
              <a:t>denuncias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-I3 Caracterización y medición de percepción.</a:t>
            </a:r>
          </a:p>
        </p:txBody>
      </p:sp>
      <p:sp>
        <p:nvSpPr>
          <p:cNvPr id="80909" name="Rectángulo 17"/>
          <p:cNvSpPr>
            <a:spLocks noChangeArrowheads="1"/>
          </p:cNvSpPr>
          <p:nvPr/>
        </p:nvSpPr>
        <p:spPr bwMode="auto">
          <a:xfrm>
            <a:off x="6588224" y="4434644"/>
            <a:ext cx="18780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</a:t>
            </a:r>
            <a:r>
              <a:rPr lang="es-CO" altLang="es-CO" sz="1000" dirty="0"/>
              <a:t>R2 Transparencia Activa.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-R4: Manejo de información clasificada y reservada.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-R6: Gestión documental para el acceso a la información</a:t>
            </a:r>
          </a:p>
        </p:txBody>
      </p:sp>
      <p:sp>
        <p:nvSpPr>
          <p:cNvPr id="20" name="Flecha abajo 19"/>
          <p:cNvSpPr/>
          <p:nvPr/>
        </p:nvSpPr>
        <p:spPr>
          <a:xfrm rot="10800000">
            <a:off x="3204096" y="836712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21" name="Flecha abajo 20"/>
          <p:cNvSpPr/>
          <p:nvPr/>
        </p:nvSpPr>
        <p:spPr>
          <a:xfrm rot="10800000">
            <a:off x="7716116" y="915988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22" name="Flecha abajo 21"/>
          <p:cNvSpPr/>
          <p:nvPr/>
        </p:nvSpPr>
        <p:spPr>
          <a:xfrm rot="10800000">
            <a:off x="1763936" y="835819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23" name="Flecha abajo 22"/>
          <p:cNvSpPr/>
          <p:nvPr/>
        </p:nvSpPr>
        <p:spPr>
          <a:xfrm>
            <a:off x="4629295" y="914376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8" name="Flecha abajo 17"/>
          <p:cNvSpPr/>
          <p:nvPr/>
        </p:nvSpPr>
        <p:spPr>
          <a:xfrm rot="10800000">
            <a:off x="6156424" y="908721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ítulo 1"/>
          <p:cNvSpPr txBox="1">
            <a:spLocks/>
          </p:cNvSpPr>
          <p:nvPr/>
        </p:nvSpPr>
        <p:spPr bwMode="auto">
          <a:xfrm>
            <a:off x="2603500" y="116632"/>
            <a:ext cx="39195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FF0000"/>
                </a:solidFill>
              </a:rPr>
              <a:t>Gestión del Talento Humano</a:t>
            </a:r>
          </a:p>
        </p:txBody>
      </p:sp>
      <p:pic>
        <p:nvPicPr>
          <p:cNvPr id="81925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99707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679490"/>
              </p:ext>
            </p:extLst>
          </p:nvPr>
        </p:nvGraphicFramePr>
        <p:xfrm>
          <a:off x="170089" y="628651"/>
          <a:ext cx="8803822" cy="474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867449"/>
              </p:ext>
            </p:extLst>
          </p:nvPr>
        </p:nvGraphicFramePr>
        <p:xfrm>
          <a:off x="299356" y="1052736"/>
          <a:ext cx="8844644" cy="450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802313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37288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ítulo 1"/>
          <p:cNvSpPr txBox="1">
            <a:spLocks/>
          </p:cNvSpPr>
          <p:nvPr/>
        </p:nvSpPr>
        <p:spPr bwMode="auto">
          <a:xfrm>
            <a:off x="2640013" y="206375"/>
            <a:ext cx="38465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0000"/>
                </a:solidFill>
              </a:rPr>
              <a:t>Gestión del Talento Humano</a:t>
            </a:r>
          </a:p>
        </p:txBody>
      </p:sp>
      <p:pic>
        <p:nvPicPr>
          <p:cNvPr id="82950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99707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Rectángulo 15"/>
          <p:cNvSpPr>
            <a:spLocks noChangeArrowheads="1"/>
          </p:cNvSpPr>
          <p:nvPr/>
        </p:nvSpPr>
        <p:spPr bwMode="auto">
          <a:xfrm>
            <a:off x="4229273" y="5166844"/>
            <a:ext cx="1133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O" altLang="es-CO" sz="1000" dirty="0"/>
              <a:t>Aumento en presupuesto ejecutado</a:t>
            </a:r>
          </a:p>
        </p:txBody>
      </p:sp>
      <p:sp>
        <p:nvSpPr>
          <p:cNvPr id="11" name="Flecha abajo 10"/>
          <p:cNvSpPr/>
          <p:nvPr/>
        </p:nvSpPr>
        <p:spPr>
          <a:xfrm rot="10800000">
            <a:off x="5362748" y="908719"/>
            <a:ext cx="433388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82958" name="Rectángulo 15"/>
          <p:cNvSpPr>
            <a:spLocks noChangeArrowheads="1"/>
          </p:cNvSpPr>
          <p:nvPr/>
        </p:nvSpPr>
        <p:spPr bwMode="auto">
          <a:xfrm>
            <a:off x="5611813" y="5231283"/>
            <a:ext cx="1133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I10.Capacitación</a:t>
            </a:r>
          </a:p>
        </p:txBody>
      </p:sp>
      <p:sp>
        <p:nvSpPr>
          <p:cNvPr id="82959" name="Rectángulo 15"/>
          <p:cNvSpPr>
            <a:spLocks noChangeArrowheads="1"/>
          </p:cNvSpPr>
          <p:nvPr/>
        </p:nvSpPr>
        <p:spPr bwMode="auto">
          <a:xfrm>
            <a:off x="7162800" y="5231283"/>
            <a:ext cx="15128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-I14</a:t>
            </a:r>
            <a:r>
              <a:rPr lang="es-CO" altLang="es-CO" sz="1000" dirty="0"/>
              <a:t>. Gestión Programas de Protección y Servicios Sociales.</a:t>
            </a:r>
          </a:p>
          <a:p>
            <a:pPr>
              <a:spcBef>
                <a:spcPct val="0"/>
              </a:spcBef>
              <a:buNone/>
            </a:pPr>
            <a:r>
              <a:rPr lang="es-CO" altLang="es-CO" sz="1000" dirty="0" smtClean="0"/>
              <a:t>-Aumento </a:t>
            </a:r>
            <a:r>
              <a:rPr lang="es-CO" altLang="es-CO" sz="1000" dirty="0"/>
              <a:t>en presupuesto ejecutado</a:t>
            </a:r>
          </a:p>
        </p:txBody>
      </p:sp>
      <p:sp>
        <p:nvSpPr>
          <p:cNvPr id="14" name="Flecha abajo 13"/>
          <p:cNvSpPr/>
          <p:nvPr/>
        </p:nvSpPr>
        <p:spPr>
          <a:xfrm rot="10800000">
            <a:off x="6588224" y="908721"/>
            <a:ext cx="433388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8" name="Flecha abajo 17"/>
          <p:cNvSpPr/>
          <p:nvPr/>
        </p:nvSpPr>
        <p:spPr>
          <a:xfrm rot="10800000">
            <a:off x="7811020" y="908720"/>
            <a:ext cx="433388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ítulo 1"/>
          <p:cNvSpPr txBox="1">
            <a:spLocks/>
          </p:cNvSpPr>
          <p:nvPr/>
        </p:nvSpPr>
        <p:spPr bwMode="auto">
          <a:xfrm>
            <a:off x="2955925" y="103188"/>
            <a:ext cx="32718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0000"/>
                </a:solidFill>
              </a:rPr>
              <a:t>Eficiencia Administrativa</a:t>
            </a:r>
          </a:p>
        </p:txBody>
      </p:sp>
      <p:pic>
        <p:nvPicPr>
          <p:cNvPr id="83974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99707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47873"/>
              </p:ext>
            </p:extLst>
          </p:nvPr>
        </p:nvGraphicFramePr>
        <p:xfrm>
          <a:off x="323528" y="628650"/>
          <a:ext cx="8269941" cy="483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816545"/>
              </p:ext>
            </p:extLst>
          </p:nvPr>
        </p:nvGraphicFramePr>
        <p:xfrm>
          <a:off x="107504" y="764704"/>
          <a:ext cx="8928992" cy="469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5865813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7138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ítulo 1"/>
          <p:cNvSpPr txBox="1">
            <a:spLocks/>
          </p:cNvSpPr>
          <p:nvPr/>
        </p:nvSpPr>
        <p:spPr bwMode="auto">
          <a:xfrm>
            <a:off x="3092450" y="69850"/>
            <a:ext cx="32718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0000"/>
                </a:solidFill>
              </a:rPr>
              <a:t>Eficiencia Administrativa</a:t>
            </a:r>
          </a:p>
        </p:txBody>
      </p:sp>
      <p:pic>
        <p:nvPicPr>
          <p:cNvPr id="84998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2700"/>
            <a:ext cx="199707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echa abajo 15"/>
          <p:cNvSpPr/>
          <p:nvPr/>
        </p:nvSpPr>
        <p:spPr>
          <a:xfrm rot="10800000">
            <a:off x="6514876" y="836713"/>
            <a:ext cx="433388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85002" name="Rectángulo 15"/>
          <p:cNvSpPr>
            <a:spLocks noChangeArrowheads="1"/>
          </p:cNvSpPr>
          <p:nvPr/>
        </p:nvSpPr>
        <p:spPr bwMode="auto">
          <a:xfrm>
            <a:off x="2900362" y="4783387"/>
            <a:ext cx="149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--</a:t>
            </a:r>
            <a:r>
              <a:rPr lang="es-CO" altLang="es-CO" sz="1000" dirty="0"/>
              <a:t>I4: Gestión.</a:t>
            </a:r>
          </a:p>
        </p:txBody>
      </p:sp>
      <p:sp>
        <p:nvSpPr>
          <p:cNvPr id="85003" name="Rectángulo 15"/>
          <p:cNvSpPr>
            <a:spLocks noChangeArrowheads="1"/>
          </p:cNvSpPr>
          <p:nvPr/>
        </p:nvSpPr>
        <p:spPr bwMode="auto">
          <a:xfrm>
            <a:off x="5607050" y="4643605"/>
            <a:ext cx="1241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</a:t>
            </a:r>
            <a:r>
              <a:rPr lang="es-CO" altLang="es-CO" sz="1000" dirty="0" smtClean="0"/>
              <a:t>I1 </a:t>
            </a:r>
            <a:r>
              <a:rPr lang="es-CO" altLang="es-CO" sz="1000" dirty="0"/>
              <a:t>Planeación de la Función </a:t>
            </a:r>
            <a:r>
              <a:rPr lang="es-CO" altLang="es-CO" sz="1000" dirty="0" smtClean="0"/>
              <a:t>Archivística.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-I2 </a:t>
            </a:r>
            <a:r>
              <a:rPr lang="es-CO" altLang="es-CO" sz="1000" dirty="0"/>
              <a:t>Planeación </a:t>
            </a:r>
            <a:r>
              <a:rPr lang="es-CO" altLang="es-CO" sz="1000" dirty="0" smtClean="0"/>
              <a:t>documental.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-I3 Producción </a:t>
            </a:r>
            <a:r>
              <a:rPr lang="es-CO" altLang="es-CO" sz="1000" dirty="0" smtClean="0"/>
              <a:t>documental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--I9 Valoración Documental</a:t>
            </a:r>
          </a:p>
        </p:txBody>
      </p:sp>
      <p:sp>
        <p:nvSpPr>
          <p:cNvPr id="15" name="Flecha abajo 14"/>
          <p:cNvSpPr/>
          <p:nvPr/>
        </p:nvSpPr>
        <p:spPr>
          <a:xfrm>
            <a:off x="1403648" y="838301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1" name="Rectángulo 15"/>
          <p:cNvSpPr>
            <a:spLocks noChangeArrowheads="1"/>
          </p:cNvSpPr>
          <p:nvPr/>
        </p:nvSpPr>
        <p:spPr bwMode="auto">
          <a:xfrm>
            <a:off x="244475" y="4763228"/>
            <a:ext cx="1498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-R1: Eficacia del Sistema de Gestión de la Calidad.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-R2: Efectividad del Sistema de Gestión de la Calidad</a:t>
            </a:r>
          </a:p>
        </p:txBody>
      </p:sp>
      <p:sp>
        <p:nvSpPr>
          <p:cNvPr id="13" name="Flecha abajo 12"/>
          <p:cNvSpPr/>
          <p:nvPr/>
        </p:nvSpPr>
        <p:spPr>
          <a:xfrm>
            <a:off x="3924176" y="837407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5872163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6307138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ítulo 1"/>
          <p:cNvSpPr txBox="1">
            <a:spLocks/>
          </p:cNvSpPr>
          <p:nvPr/>
        </p:nvSpPr>
        <p:spPr bwMode="auto">
          <a:xfrm>
            <a:off x="3811588" y="141288"/>
            <a:ext cx="15382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0000"/>
                </a:solidFill>
              </a:rPr>
              <a:t>Índice GEL</a:t>
            </a:r>
          </a:p>
        </p:txBody>
      </p:sp>
      <p:pic>
        <p:nvPicPr>
          <p:cNvPr id="86021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99707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181490"/>
              </p:ext>
            </p:extLst>
          </p:nvPr>
        </p:nvGraphicFramePr>
        <p:xfrm>
          <a:off x="734786" y="510267"/>
          <a:ext cx="7674428" cy="583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5872163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6307138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99707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Rectángulo 15"/>
          <p:cNvSpPr>
            <a:spLocks noChangeArrowheads="1"/>
          </p:cNvSpPr>
          <p:nvPr/>
        </p:nvSpPr>
        <p:spPr bwMode="auto">
          <a:xfrm>
            <a:off x="3211513" y="4606949"/>
            <a:ext cx="17319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-A5 Información pertinente completa y disponible en múltiples canales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</a:t>
            </a:r>
            <a:r>
              <a:rPr lang="es-CO" sz="1000" dirty="0"/>
              <a:t>A6 Datos abiertos </a:t>
            </a:r>
            <a:r>
              <a:rPr lang="es-CO" sz="1000" dirty="0" smtClean="0"/>
              <a:t>publicados.</a:t>
            </a:r>
            <a:endParaRPr lang="es-CO" altLang="es-CO" sz="1000" dirty="0"/>
          </a:p>
        </p:txBody>
      </p:sp>
      <p:sp>
        <p:nvSpPr>
          <p:cNvPr id="87051" name="Título 1"/>
          <p:cNvSpPr txBox="1">
            <a:spLocks/>
          </p:cNvSpPr>
          <p:nvPr/>
        </p:nvSpPr>
        <p:spPr bwMode="auto">
          <a:xfrm>
            <a:off x="3811588" y="141288"/>
            <a:ext cx="15382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0000"/>
                </a:solidFill>
              </a:rPr>
              <a:t>Índice GEL</a:t>
            </a:r>
          </a:p>
        </p:txBody>
      </p:sp>
      <p:sp>
        <p:nvSpPr>
          <p:cNvPr id="16" name="Flecha abajo 15"/>
          <p:cNvSpPr/>
          <p:nvPr/>
        </p:nvSpPr>
        <p:spPr>
          <a:xfrm>
            <a:off x="4932288" y="980728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451939"/>
              </p:ext>
            </p:extLst>
          </p:nvPr>
        </p:nvGraphicFramePr>
        <p:xfrm>
          <a:off x="188243" y="1124744"/>
          <a:ext cx="8784975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ítulo 1"/>
          <p:cNvSpPr txBox="1">
            <a:spLocks/>
          </p:cNvSpPr>
          <p:nvPr/>
        </p:nvSpPr>
        <p:spPr bwMode="auto">
          <a:xfrm>
            <a:off x="3794125" y="112713"/>
            <a:ext cx="15382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0000"/>
                </a:solidFill>
              </a:rPr>
              <a:t>Índice GEL</a:t>
            </a:r>
          </a:p>
        </p:txBody>
      </p:sp>
      <p:pic>
        <p:nvPicPr>
          <p:cNvPr id="88070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99707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40065"/>
              </p:ext>
            </p:extLst>
          </p:nvPr>
        </p:nvGraphicFramePr>
        <p:xfrm>
          <a:off x="251520" y="-243408"/>
          <a:ext cx="8322601" cy="688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chemeClr val="accent2"/>
                </a:solidFill>
              </a:rPr>
              <a:t>Anexo 1, subcomponentes sin optimizar</a:t>
            </a:r>
          </a:p>
        </p:txBody>
      </p:sp>
      <p:sp>
        <p:nvSpPr>
          <p:cNvPr id="8909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9456"/>
              </p:ext>
            </p:extLst>
          </p:nvPr>
        </p:nvGraphicFramePr>
        <p:xfrm>
          <a:off x="76200" y="647700"/>
          <a:ext cx="8959850" cy="34292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63329"/>
                <a:gridCol w="2376146"/>
                <a:gridCol w="6120375"/>
              </a:tblGrid>
              <a:tr h="3115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607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A2 Centrar la atención en el usuario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caracterización de usuarios, estrategia de Promoción, usabilidad, accesibilidad.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115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 A3 Implementar un sistema de gestión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Planeación.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607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 A4 Implementar un Sistema de Gestión de Seguridad de la Información – SGSI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planear, hacer, verificar y actuar.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607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A5 Publicación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publicación de información básica, Información principal en otro idioma, 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607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A6 Publicación de datos abiertos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Elaboración, priorización y plan de apertura de datos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</a:tr>
              <a:tr h="3752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A7 Habilitar espacios de interacción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suscripción a servicios de información al móvil, bases de datos de correos para comunicaciones y notificaciones, avisos de confirmación.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2" marB="0" anchor="ctr"/>
                </a:tc>
              </a:tr>
            </a:tbl>
          </a:graphicData>
        </a:graphic>
      </p:graphicFrame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1328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chemeClr val="accent2"/>
                </a:solidFill>
              </a:rPr>
              <a:t>Anexo 1, subcomponentes sin optimizar</a:t>
            </a:r>
          </a:p>
        </p:txBody>
      </p:sp>
      <p:sp>
        <p:nvSpPr>
          <p:cNvPr id="90117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00678"/>
              </p:ext>
            </p:extLst>
          </p:nvPr>
        </p:nvGraphicFramePr>
        <p:xfrm>
          <a:off x="76200" y="647700"/>
          <a:ext cx="8959850" cy="4019549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63329"/>
                <a:gridCol w="2376146"/>
                <a:gridCol w="6120375"/>
              </a:tblGrid>
              <a:tr h="3664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7148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A9 Disponer trámites y servicios en línea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automatización y definición de esquema multicanal y formularios para descarga.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7148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A10 Hacer uso de medios electrónicos en procesos y procedimientos internos  y Estrategia de Cero Papel.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caracterización y documentos electrónicos.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271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A11 Intercambiar información entre entidades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mejoramiento, identificación, automatizar los servicios conceptualizar los elementos de dato, Identificación, análisis, priorización y optimización de cadenas de trámites.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7148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A13 Construir de forma participativa las políticas y planeación estratégica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convocatoria, retroalimentación y resultados.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7148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A14 Rendición de cuentas en línea implementada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consulta y discusión.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3664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A15 Abrir espacios de innovación abierta.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Promoción del uso de datos abiertos, convocatoria y solución.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noaction" highlightClick="1"/>
          </p:cNvPr>
          <p:cNvSpPr/>
          <p:nvPr/>
        </p:nvSpPr>
        <p:spPr>
          <a:xfrm>
            <a:off x="323850" y="6237288"/>
            <a:ext cx="215900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5343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ítulo 1"/>
          <p:cNvSpPr txBox="1">
            <a:spLocks/>
          </p:cNvSpPr>
          <p:nvPr/>
        </p:nvSpPr>
        <p:spPr bwMode="auto">
          <a:xfrm>
            <a:off x="76200" y="53975"/>
            <a:ext cx="87391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CO" altLang="es-CO" sz="3600" dirty="0">
                <a:ea typeface="Calibri" panose="020F0502020204030204" pitchFamily="34" charset="0"/>
                <a:cs typeface="Times New Roman" panose="02020603050405020304" pitchFamily="18" charset="0"/>
              </a:rPr>
              <a:t>Cierre indicadores SINERGIA </a:t>
            </a:r>
            <a:r>
              <a:rPr lang="es-CO" altLang="es-CO" sz="3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s-CO" altLang="es-CO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56513" y="5370513"/>
            <a:ext cx="182562" cy="1476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 sz="900" b="1">
              <a:latin typeface="Arial Narrow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364456"/>
            <a:ext cx="8905875" cy="34480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04478" y="5393459"/>
            <a:ext cx="2434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Corte 31 de diciembre de 2015</a:t>
            </a:r>
            <a:endParaRPr lang="es-C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chemeClr val="accent2"/>
                </a:solidFill>
              </a:rPr>
              <a:t>Anexo 1, subcomponentes sin optimizar</a:t>
            </a:r>
          </a:p>
        </p:txBody>
      </p:sp>
      <p:sp>
        <p:nvSpPr>
          <p:cNvPr id="91141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89053"/>
              </p:ext>
            </p:extLst>
          </p:nvPr>
        </p:nvGraphicFramePr>
        <p:xfrm>
          <a:off x="76200" y="693738"/>
          <a:ext cx="8959850" cy="460692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92259"/>
                <a:gridCol w="1385490"/>
                <a:gridCol w="2186003"/>
                <a:gridCol w="4896098"/>
              </a:tblGrid>
              <a:tr h="2426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5859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Plan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Anticorrupción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y atención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I4 Identificación de riesgos de corrupción elaborado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identificación de riesgos de corrupción a partir de la información suministrada por parte de la ciudadanía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3939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Plan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Anticorrupción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y atención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I9 Acciones de mejoras del mapa de riesgos de corrupción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acciones de mejora al Mapa de Riesgos de Corrupción.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3939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I1 consulta en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línea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para solución de problemas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promover la participación ciudadana en ejercicios de innovación abierta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5859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I2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Formulación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participativa de las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políticas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públicas, planes y programas institucionales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a aumentar los temas y canales de participación de grupos de interés, incorporación de observaciones y recomendaciones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5859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I3 Identificación del nivel de participación ciudadana en la gestión de la entidad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aumentar la i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dentificación del nivel de participación ciudadana en la gestión de la entidad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por medios electrónicos y  divulgación de información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3939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I1 Dialogo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Desarrollar acciones relacionadas a convocatoria.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2426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I2 Evaluación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evaluación y divulgación.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3939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I3 Incentivos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incentivos incluidos en la estrategia de rendición de cuentas.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3939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I4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a publicación de información en lugares visibles en medios físicos y electrónicos, apertura de datos, medios de divulgación.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  <a:tr h="3939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Rendición de cuentas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I5 Planeación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características de los ciudadanos, usuarios o grupos de interés atendidos por la Entidad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5" marB="0" anchor="ctr"/>
                </a:tc>
              </a:tr>
            </a:tbl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2081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chemeClr val="accent2"/>
                </a:solidFill>
              </a:rPr>
              <a:t>Anexo 1, subcomponentes sin optimizar</a:t>
            </a:r>
          </a:p>
        </p:txBody>
      </p:sp>
      <p:sp>
        <p:nvSpPr>
          <p:cNvPr id="92165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77631"/>
              </p:ext>
            </p:extLst>
          </p:nvPr>
        </p:nvGraphicFramePr>
        <p:xfrm>
          <a:off x="76200" y="692151"/>
          <a:ext cx="8959850" cy="454501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91325"/>
                <a:gridCol w="1512093"/>
                <a:gridCol w="1800110"/>
                <a:gridCol w="5256322"/>
              </a:tblGrid>
              <a:tr h="2649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147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I2 Atención incluyente y accesibilidad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acceso a los servicios e información de la entidad por parte de personas con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discapacidad e inclusión dentro del plan de acción.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147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I4 Publicación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información que la Entidad publica en lugares visibles (diferentes al medio electrónico) y de fácil acceso al ciudadano.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147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I5 Protocolos y buenas practicas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canales y/o espacios de la entidad para interactuar con ciudadanos, usuarios o grupos de interés, protocolos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5575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I6 Protección de datos personales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actividades encaminadas a la protección de datos personales.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6169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Servicio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I7 Gestión de peticiones, quejas, reclamos, sugerencias y denuncias.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elementos de análisis contiene el informe de quejas y reclamos de la Entidad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6169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R2 Transparencia Activa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 Acceso en línea a información básica, sobre Procedimientos y funcionamiento de la entidad, Publicación en la Web de los Instrumentos de Gestión de la Información, Promoción del uso de Datos Abiertos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147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R4: Manejo de información clasificada y reservada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elaboración del Sistema de Gestión de Seguridad de  la Información.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147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R6: Gestión documental para el acceso a la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Implementación Componentes del Programa de Gestión Documental, Tablas de retención documental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  <a:tr h="4147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Transparencia y Acceso a la Información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R7: Criterio diferencial de accesibilidad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Caracterización de usuarios, Información en lenguaje de comunidades étnicas, Accesibilidad a la información en la Web.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noaction" highlightClick="1"/>
          </p:cNvPr>
          <p:cNvSpPr/>
          <p:nvPr/>
        </p:nvSpPr>
        <p:spPr>
          <a:xfrm>
            <a:off x="611188" y="6237288"/>
            <a:ext cx="288925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3314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chemeClr val="accent2"/>
                </a:solidFill>
              </a:rPr>
              <a:t>Anexo 1, subcomponentes sin optimizar</a:t>
            </a:r>
          </a:p>
        </p:txBody>
      </p:sp>
      <p:sp>
        <p:nvSpPr>
          <p:cNvPr id="93189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51927"/>
              </p:ext>
            </p:extLst>
          </p:nvPr>
        </p:nvGraphicFramePr>
        <p:xfrm>
          <a:off x="76200" y="908050"/>
          <a:ext cx="8888413" cy="395922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535368"/>
                <a:gridCol w="1421220"/>
                <a:gridCol w="6931825"/>
              </a:tblGrid>
              <a:tr h="5040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1006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C3. Planeación del recurso humano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temas incluidos en el Plan Estratégico Institucional de Gestión de Recurso Humano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1006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R4. Capacitación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fases realizadas al interior de su entidad para formular el Plan Institucional de Capacitación de la vigencia evaluada.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7211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R5. Gerencia pública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aspectos que han tenido en cuenta para definir la capacitación e incentivos a los Gerentes Públicos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  <a:tr h="7211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GTH</a:t>
                      </a:r>
                      <a:endParaRPr lang="es-CO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R6. 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Estímulos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programas de bienestar desarrollados por la entidad.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8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hlinkshowjump?jump=lastslideviewed" highlightClick="1"/>
          </p:cNvPr>
          <p:cNvSpPr/>
          <p:nvPr/>
        </p:nvSpPr>
        <p:spPr>
          <a:xfrm>
            <a:off x="900113" y="6092825"/>
            <a:ext cx="431800" cy="2921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221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chemeClr val="accent2"/>
                </a:solidFill>
              </a:rPr>
              <a:t>Anexo 1, subcomponentes sin optimizar</a:t>
            </a:r>
          </a:p>
        </p:txBody>
      </p:sp>
      <p:sp>
        <p:nvSpPr>
          <p:cNvPr id="9421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942154"/>
              </p:ext>
            </p:extLst>
          </p:nvPr>
        </p:nvGraphicFramePr>
        <p:xfrm>
          <a:off x="44450" y="981075"/>
          <a:ext cx="8991600" cy="4370321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51688"/>
                <a:gridCol w="935990"/>
                <a:gridCol w="2303976"/>
                <a:gridCol w="5399946"/>
              </a:tblGrid>
              <a:tr h="507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</a:rPr>
                        <a:t>Recomendaciones</a:t>
                      </a:r>
                    </a:p>
                    <a:p>
                      <a:pPr algn="ctr" fontAlgn="ctr"/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7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R1: Eficacia del Sistema de 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acciones de promoción dirigidas a los grupos de interés, verificación en la adquisición de bienes o servicios ajustes a planeación y caracterización procesos.</a:t>
                      </a:r>
                    </a:p>
                  </a:txBody>
                  <a:tcPr marL="9524" marR="9524" marT="9520" marB="0" anchor="ctr"/>
                </a:tc>
              </a:tr>
              <a:tr h="507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Gestión de la calidad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R2: Efectividad del Sistema de Gestión de la Calidad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programa anual de auditorias y manual de calidad.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260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Revisión de ajuste tecnológico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planeación y tecnología verde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7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Servicios de intercambio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identificación, conceptualizar los elementos del dato, Automatizar los servicios y RAVEC.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7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Gestión de TI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Sistema de gestión de seguridad de información- SGSI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Planear, hacer, verificar y actuar.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7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R1: Planeación, monitoreo y evaluación de los planes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ajustes en planeación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7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R2: Priorización de trámites u otros procedimientos administrativos - </a:t>
                      </a:r>
                      <a:r>
                        <a:rPr lang="es-CO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OPAs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estrategias de priorización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74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Racionalización de trámites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R3: Racionalización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canales y/o espacios de acceso que se encuentran habilitados para la realización de trámites y/o servicios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</a:tbl>
          </a:graphicData>
        </a:graphic>
      </p:graphicFrame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611188" y="6242050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7339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chemeClr val="accent2"/>
                </a:solidFill>
              </a:rPr>
              <a:t>Anexo 1, subcomponentes sin optimizar</a:t>
            </a:r>
          </a:p>
        </p:txBody>
      </p:sp>
      <p:sp>
        <p:nvSpPr>
          <p:cNvPr id="95237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597304"/>
              </p:ext>
            </p:extLst>
          </p:nvPr>
        </p:nvGraphicFramePr>
        <p:xfrm>
          <a:off x="44450" y="981075"/>
          <a:ext cx="8991600" cy="3562622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51688"/>
                <a:gridCol w="935990"/>
                <a:gridCol w="2303976"/>
                <a:gridCol w="5399946"/>
              </a:tblGrid>
              <a:tr h="5089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</a:p>
                    <a:p>
                      <a:pPr algn="ctr" fontAlgn="ctr"/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89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Gestion documental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I1 Planeación de la Función Archivística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actividades del Plan Institucional de archivos, cuadro de clasificación documental, instrumentos archivísticos desarrollados.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89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I2 Planeación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sistema integrado de conservación, programa de gestión documental.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89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I3 Producción 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sustitución de memorandos y comunicaciones internas en papel por electrónicas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89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I7 Disposición de documentos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determinar metodología y procedimientos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89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Gestión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documental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I8 Preservación a Largo Plazo de documentos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al Plan de Preservación para los documentos electrónicos y Plan de Conservación para los documentos análogos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  <a:tr h="50894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Procesos electrónicos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Procesos electrónicos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Aumentar acciones relacionadas a caracterización de Procesos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0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noaction" highlightClick="1"/>
          </p:cNvPr>
          <p:cNvSpPr/>
          <p:nvPr/>
        </p:nvSpPr>
        <p:spPr>
          <a:xfrm>
            <a:off x="1258888" y="6237288"/>
            <a:ext cx="433387" cy="3603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1139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481012"/>
              </p:ext>
            </p:extLst>
          </p:nvPr>
        </p:nvGraphicFramePr>
        <p:xfrm>
          <a:off x="323528" y="807492"/>
          <a:ext cx="8079581" cy="405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ítulo 1"/>
          <p:cNvSpPr txBox="1">
            <a:spLocks/>
          </p:cNvSpPr>
          <p:nvPr/>
        </p:nvSpPr>
        <p:spPr bwMode="auto">
          <a:xfrm>
            <a:off x="107950" y="115888"/>
            <a:ext cx="1727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 dirty="0">
                <a:solidFill>
                  <a:srgbClr val="FFC000"/>
                </a:solidFill>
              </a:rPr>
              <a:t>Avance 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544513" y="1074738"/>
            <a:ext cx="1997075" cy="1274142"/>
          </a:xfrm>
          <a:prstGeom prst="wedgeRoundRectCallout">
            <a:avLst>
              <a:gd name="adj1" fmla="val 16464"/>
              <a:gd name="adj2" fmla="val 86379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Gestión de la </a:t>
            </a:r>
            <a:r>
              <a:rPr lang="es-CO" sz="1000" dirty="0" smtClean="0">
                <a:solidFill>
                  <a:schemeClr val="tx1"/>
                </a:solidFill>
              </a:rPr>
              <a:t>calidad.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Gestión de </a:t>
            </a:r>
            <a:r>
              <a:rPr lang="es-CO" sz="1000" dirty="0" smtClean="0">
                <a:solidFill>
                  <a:schemeClr val="tx1"/>
                </a:solidFill>
              </a:rPr>
              <a:t>TI.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Racionalización de trámites</a:t>
            </a:r>
            <a:r>
              <a:rPr lang="es-CO" sz="100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Modernización institucional</a:t>
            </a:r>
            <a:endParaRPr lang="es-CO" sz="10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Gestión </a:t>
            </a:r>
            <a:r>
              <a:rPr lang="es-CO" sz="1000" dirty="0" smtClean="0">
                <a:solidFill>
                  <a:schemeClr val="tx1"/>
                </a:solidFill>
              </a:rPr>
              <a:t>Documental.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Uso racional de </a:t>
            </a:r>
            <a:r>
              <a:rPr lang="es-CO" sz="1000" dirty="0" smtClean="0">
                <a:solidFill>
                  <a:schemeClr val="tx1"/>
                </a:solidFill>
              </a:rPr>
              <a:t>papel</a:t>
            </a:r>
          </a:p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endParaRPr lang="es-CO" sz="1000" dirty="0">
              <a:solidFill>
                <a:schemeClr val="tx1"/>
              </a:solidFill>
            </a:endParaRPr>
          </a:p>
        </p:txBody>
      </p:sp>
      <p:sp>
        <p:nvSpPr>
          <p:cNvPr id="10" name="Llamada rectangular redondeada 9"/>
          <p:cNvSpPr/>
          <p:nvPr/>
        </p:nvSpPr>
        <p:spPr>
          <a:xfrm>
            <a:off x="827088" y="4365625"/>
            <a:ext cx="2286000" cy="792163"/>
          </a:xfrm>
          <a:prstGeom prst="wedgeRoundRectCallout">
            <a:avLst>
              <a:gd name="adj1" fmla="val 58536"/>
              <a:gd name="adj2" fmla="val -565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mejorar: </a:t>
            </a:r>
            <a:endParaRPr lang="es-CO" sz="1000" b="1" dirty="0" smtClean="0">
              <a:solidFill>
                <a:schemeClr val="tx1"/>
              </a:solidFill>
            </a:endParaRP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Planeación del recurso humano.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Capacitación.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Gerencia Pública.</a:t>
            </a:r>
          </a:p>
          <a:p>
            <a:pPr marL="171450" indent="-171450">
              <a:buFont typeface="Symbol" panose="05050102010706020507" pitchFamily="18" charset="2"/>
              <a:buChar char="·"/>
              <a:defRPr/>
            </a:pPr>
            <a:r>
              <a:rPr lang="es-CO" sz="1000" dirty="0">
                <a:solidFill>
                  <a:schemeClr val="tx1"/>
                </a:solidFill>
                <a:sym typeface="Symbol" panose="05050102010706020507" pitchFamily="18" charset="2"/>
              </a:rPr>
              <a:t>Estímulos.</a:t>
            </a:r>
          </a:p>
        </p:txBody>
      </p:sp>
      <p:sp>
        <p:nvSpPr>
          <p:cNvPr id="11" name="Llamada rectangular redondeada 10"/>
          <p:cNvSpPr/>
          <p:nvPr/>
        </p:nvSpPr>
        <p:spPr>
          <a:xfrm>
            <a:off x="5580063" y="3857625"/>
            <a:ext cx="3024187" cy="1223963"/>
          </a:xfrm>
          <a:prstGeom prst="wedgeRoundRectCallout">
            <a:avLst>
              <a:gd name="adj1" fmla="val -9949"/>
              <a:gd name="adj2" fmla="val -95091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Plan </a:t>
            </a:r>
            <a:r>
              <a:rPr lang="es-CO" sz="1000" dirty="0" smtClean="0">
                <a:solidFill>
                  <a:schemeClr val="tx1"/>
                </a:solidFill>
              </a:rPr>
              <a:t>Anticorrupción </a:t>
            </a:r>
            <a:r>
              <a:rPr lang="es-CO" sz="1000" dirty="0">
                <a:solidFill>
                  <a:schemeClr val="tx1"/>
                </a:solidFill>
              </a:rPr>
              <a:t>y atención al </a:t>
            </a:r>
            <a:r>
              <a:rPr lang="es-CO" sz="1000" dirty="0" smtClean="0">
                <a:solidFill>
                  <a:schemeClr val="tx1"/>
                </a:solidFill>
              </a:rPr>
              <a:t>ciudadano.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Participación ciudadana en la </a:t>
            </a:r>
            <a:r>
              <a:rPr lang="es-CO" sz="1000" dirty="0" smtClean="0">
                <a:solidFill>
                  <a:schemeClr val="tx1"/>
                </a:solidFill>
              </a:rPr>
              <a:t>gestión.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Rendición de </a:t>
            </a:r>
            <a:r>
              <a:rPr lang="es-CO" sz="1000" dirty="0" smtClean="0">
                <a:solidFill>
                  <a:schemeClr val="tx1"/>
                </a:solidFill>
              </a:rPr>
              <a:t>cuentas.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Servicio al </a:t>
            </a:r>
            <a:r>
              <a:rPr lang="es-CO" sz="1000" dirty="0" smtClean="0">
                <a:solidFill>
                  <a:schemeClr val="tx1"/>
                </a:solidFill>
              </a:rPr>
              <a:t>ciudadano.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>
                <a:solidFill>
                  <a:schemeClr val="tx1"/>
                </a:solidFill>
              </a:rPr>
              <a:t>Transparencia y Acceso a la Información pública</a:t>
            </a:r>
            <a:endParaRPr lang="es-CO" sz="10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s-CO" sz="1000" dirty="0">
              <a:solidFill>
                <a:schemeClr val="tx1"/>
              </a:solidFill>
            </a:endParaRPr>
          </a:p>
        </p:txBody>
      </p:sp>
      <p:sp>
        <p:nvSpPr>
          <p:cNvPr id="12" name="Llamada rectangular redondeada 11"/>
          <p:cNvSpPr/>
          <p:nvPr/>
        </p:nvSpPr>
        <p:spPr>
          <a:xfrm>
            <a:off x="5435600" y="979404"/>
            <a:ext cx="1584325" cy="703263"/>
          </a:xfrm>
          <a:prstGeom prst="wedgeRoundRectCallout">
            <a:avLst>
              <a:gd name="adj1" fmla="val -85362"/>
              <a:gd name="adj2" fmla="val -10929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1000" b="1" dirty="0">
                <a:solidFill>
                  <a:schemeClr val="tx1"/>
                </a:solidFill>
              </a:rPr>
              <a:t>Para </a:t>
            </a:r>
            <a:r>
              <a:rPr lang="es-CO" sz="1000" b="1" dirty="0" smtClean="0">
                <a:solidFill>
                  <a:schemeClr val="tx1"/>
                </a:solidFill>
              </a:rPr>
              <a:t>mejorar: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Eficiencia.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Gobierno abierto.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CO" sz="1000" dirty="0" smtClean="0">
                <a:solidFill>
                  <a:schemeClr val="tx1"/>
                </a:solidFill>
              </a:rPr>
              <a:t>Servicios</a:t>
            </a:r>
            <a:endParaRPr lang="es-CO" sz="1000" dirty="0">
              <a:solidFill>
                <a:schemeClr val="tx1"/>
              </a:solidFill>
            </a:endParaRPr>
          </a:p>
        </p:txBody>
      </p:sp>
      <p:pic>
        <p:nvPicPr>
          <p:cNvPr id="96266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15888"/>
            <a:ext cx="67151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ítulo 1"/>
          <p:cNvSpPr txBox="1">
            <a:spLocks/>
          </p:cNvSpPr>
          <p:nvPr/>
        </p:nvSpPr>
        <p:spPr bwMode="auto">
          <a:xfrm>
            <a:off x="107950" y="115888"/>
            <a:ext cx="1727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rgbClr val="FFC000"/>
                </a:solidFill>
              </a:rPr>
              <a:t>Avance </a:t>
            </a:r>
          </a:p>
        </p:txBody>
      </p:sp>
      <p:pic>
        <p:nvPicPr>
          <p:cNvPr id="9728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15888"/>
            <a:ext cx="67151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49924"/>
              </p:ext>
            </p:extLst>
          </p:nvPr>
        </p:nvGraphicFramePr>
        <p:xfrm>
          <a:off x="467544" y="1268760"/>
          <a:ext cx="8064896" cy="39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Flecha abajo 12"/>
          <p:cNvSpPr/>
          <p:nvPr/>
        </p:nvSpPr>
        <p:spPr>
          <a:xfrm>
            <a:off x="6660232" y="1405313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6" name="Flecha abajo 15"/>
          <p:cNvSpPr/>
          <p:nvPr/>
        </p:nvSpPr>
        <p:spPr>
          <a:xfrm>
            <a:off x="5228456" y="1403123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ítulo 1"/>
          <p:cNvSpPr txBox="1">
            <a:spLocks/>
          </p:cNvSpPr>
          <p:nvPr/>
        </p:nvSpPr>
        <p:spPr bwMode="auto">
          <a:xfrm>
            <a:off x="107950" y="115888"/>
            <a:ext cx="1727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4000">
                <a:solidFill>
                  <a:srgbClr val="FFC000"/>
                </a:solidFill>
              </a:rPr>
              <a:t>Avance </a:t>
            </a:r>
          </a:p>
        </p:txBody>
      </p:sp>
      <p:pic>
        <p:nvPicPr>
          <p:cNvPr id="9830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15888"/>
            <a:ext cx="67151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hlinkClick r:id="rId5" action="ppaction://hlinksldjump"/>
          </p:cNvPr>
          <p:cNvSpPr/>
          <p:nvPr/>
        </p:nvSpPr>
        <p:spPr>
          <a:xfrm>
            <a:off x="6669088" y="1455738"/>
            <a:ext cx="719137" cy="893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9" name="Rectángulo 8">
            <a:hlinkClick r:id="rId6" action="ppaction://hlinksldjump"/>
          </p:cNvPr>
          <p:cNvSpPr/>
          <p:nvPr/>
        </p:nvSpPr>
        <p:spPr>
          <a:xfrm>
            <a:off x="4716463" y="1443038"/>
            <a:ext cx="719137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" name="Rectángulo 9">
            <a:hlinkClick r:id="rId7" action="ppaction://hlinksldjump"/>
          </p:cNvPr>
          <p:cNvSpPr/>
          <p:nvPr/>
        </p:nvSpPr>
        <p:spPr>
          <a:xfrm>
            <a:off x="2995613" y="1268413"/>
            <a:ext cx="776287" cy="108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Rectángulo 10">
            <a:hlinkClick r:id="rId8" action="ppaction://hlinksldjump"/>
          </p:cNvPr>
          <p:cNvSpPr/>
          <p:nvPr/>
        </p:nvSpPr>
        <p:spPr>
          <a:xfrm>
            <a:off x="1403350" y="1268413"/>
            <a:ext cx="865188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245307"/>
              </p:ext>
            </p:extLst>
          </p:nvPr>
        </p:nvGraphicFramePr>
        <p:xfrm>
          <a:off x="755576" y="1144588"/>
          <a:ext cx="7390581" cy="396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26988" y="5811838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37288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ítulo 1"/>
          <p:cNvSpPr txBox="1">
            <a:spLocks/>
          </p:cNvSpPr>
          <p:nvPr/>
        </p:nvSpPr>
        <p:spPr bwMode="auto">
          <a:xfrm>
            <a:off x="1306513" y="73025"/>
            <a:ext cx="64849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FFC000"/>
                </a:solidFill>
              </a:rPr>
              <a:t>Transparencia participación y servicio al ciudadano</a:t>
            </a:r>
          </a:p>
        </p:txBody>
      </p:sp>
      <p:pic>
        <p:nvPicPr>
          <p:cNvPr id="99333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742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603196"/>
              </p:ext>
            </p:extLst>
          </p:nvPr>
        </p:nvGraphicFramePr>
        <p:xfrm>
          <a:off x="22225" y="728664"/>
          <a:ext cx="9112250" cy="508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ítulo 1"/>
          <p:cNvSpPr txBox="1">
            <a:spLocks/>
          </p:cNvSpPr>
          <p:nvPr/>
        </p:nvSpPr>
        <p:spPr bwMode="auto">
          <a:xfrm>
            <a:off x="1403350" y="115888"/>
            <a:ext cx="6584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C000"/>
                </a:solidFill>
              </a:rPr>
              <a:t>Transparencia participación y servicio al ciudadano</a:t>
            </a:r>
          </a:p>
        </p:txBody>
      </p:sp>
      <p:pic>
        <p:nvPicPr>
          <p:cNvPr id="10035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742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echa abajo 8"/>
          <p:cNvSpPr/>
          <p:nvPr/>
        </p:nvSpPr>
        <p:spPr>
          <a:xfrm rot="10800000">
            <a:off x="7668592" y="692697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00368" name="Rectángulo 15"/>
          <p:cNvSpPr>
            <a:spLocks noChangeArrowheads="1"/>
          </p:cNvSpPr>
          <p:nvPr/>
        </p:nvSpPr>
        <p:spPr bwMode="auto">
          <a:xfrm>
            <a:off x="175617" y="4230960"/>
            <a:ext cx="17319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-I4 Identificación de riesgos de corrupción </a:t>
            </a:r>
            <a:r>
              <a:rPr lang="es-CO" altLang="es-CO" sz="1000" dirty="0" smtClean="0"/>
              <a:t>elaborado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 </a:t>
            </a:r>
            <a:r>
              <a:rPr lang="es-CO" altLang="es-CO" sz="1000" dirty="0"/>
              <a:t>I8 Acciones de seguimiento al Plan anticorrupción y de atención al ciudadano</a:t>
            </a:r>
          </a:p>
        </p:txBody>
      </p:sp>
      <p:sp>
        <p:nvSpPr>
          <p:cNvPr id="100370" name="Rectángulo 15"/>
          <p:cNvSpPr>
            <a:spLocks noChangeArrowheads="1"/>
          </p:cNvSpPr>
          <p:nvPr/>
        </p:nvSpPr>
        <p:spPr bwMode="auto">
          <a:xfrm>
            <a:off x="4562773" y="4077072"/>
            <a:ext cx="203872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-I6 Protección de datos personales.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-I7 Gestión de peticiones, quejas, reclamos, sugerencias y denuncias.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-I3 Caracterización </a:t>
            </a:r>
            <a:r>
              <a:rPr lang="es-CO" altLang="es-CO" sz="1000" dirty="0"/>
              <a:t>y medición de </a:t>
            </a:r>
            <a:r>
              <a:rPr lang="es-CO" altLang="es-CO" sz="1000" dirty="0" smtClean="0"/>
              <a:t>percepción.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-I5 Protocolos y buenas </a:t>
            </a:r>
            <a:r>
              <a:rPr lang="es-CO" altLang="es-CO" sz="1000" dirty="0" smtClean="0"/>
              <a:t>practicas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-I4 Publicación de información</a:t>
            </a:r>
          </a:p>
        </p:txBody>
      </p:sp>
      <p:sp>
        <p:nvSpPr>
          <p:cNvPr id="100371" name="Rectángulo 15"/>
          <p:cNvSpPr>
            <a:spLocks noChangeArrowheads="1"/>
          </p:cNvSpPr>
          <p:nvPr/>
        </p:nvSpPr>
        <p:spPr bwMode="auto">
          <a:xfrm>
            <a:off x="6455498" y="4103146"/>
            <a:ext cx="22322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-I3: Acceso en línea a información sobre Procedimientos 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funcionamiento de la entidad. I4: Divulgación de Información.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I9: Acceso </a:t>
            </a:r>
            <a:r>
              <a:rPr lang="es-CO" altLang="es-CO" sz="1000" dirty="0" smtClean="0"/>
              <a:t>en línea a </a:t>
            </a:r>
            <a:r>
              <a:rPr lang="es-CO" altLang="es-CO" sz="1000" dirty="0"/>
              <a:t>información </a:t>
            </a:r>
            <a:endParaRPr lang="es-CO" altLang="es-CO" sz="10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 smtClean="0"/>
              <a:t>I10</a:t>
            </a:r>
            <a:r>
              <a:rPr lang="es-CO" altLang="es-CO" sz="1000" dirty="0"/>
              <a:t>: Publicación en la Web de los Instrumentos de Gestión de </a:t>
            </a:r>
            <a:r>
              <a:rPr lang="es-CO" altLang="es-CO" sz="1000" dirty="0" smtClean="0"/>
              <a:t>Gestión Documental - PGD.</a:t>
            </a:r>
            <a:endParaRPr lang="es-CO" altLang="es-CO" sz="1000" dirty="0"/>
          </a:p>
        </p:txBody>
      </p:sp>
      <p:sp>
        <p:nvSpPr>
          <p:cNvPr id="20" name="Flecha abajo 19"/>
          <p:cNvSpPr/>
          <p:nvPr/>
        </p:nvSpPr>
        <p:spPr>
          <a:xfrm rot="10800000">
            <a:off x="6228432" y="692697"/>
            <a:ext cx="431800" cy="28892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768659"/>
              </p:ext>
            </p:extLst>
          </p:nvPr>
        </p:nvGraphicFramePr>
        <p:xfrm>
          <a:off x="-17463" y="919335"/>
          <a:ext cx="9161463" cy="366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Flecha abajo 17"/>
          <p:cNvSpPr/>
          <p:nvPr/>
        </p:nvSpPr>
        <p:spPr>
          <a:xfrm>
            <a:off x="1691680" y="765175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745163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3411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ítulo 1"/>
          <p:cNvSpPr txBox="1">
            <a:spLocks/>
          </p:cNvSpPr>
          <p:nvPr/>
        </p:nvSpPr>
        <p:spPr bwMode="auto">
          <a:xfrm>
            <a:off x="-17463" y="53975"/>
            <a:ext cx="898207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eaLnBrk="1" hangingPunct="1">
              <a:buFontTx/>
              <a:buNone/>
              <a:defRPr sz="4000">
                <a:solidFill>
                  <a:srgbClr val="7030A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dirty="0"/>
              <a:t>TOP del </a:t>
            </a:r>
            <a:r>
              <a:rPr lang="es-CO" altLang="es-CO" dirty="0" smtClean="0"/>
              <a:t>Cuarto Trimestre </a:t>
            </a:r>
            <a:r>
              <a:rPr lang="es-CO" altLang="es-CO" dirty="0"/>
              <a:t>2015</a:t>
            </a:r>
          </a:p>
        </p:txBody>
      </p:sp>
      <p:sp>
        <p:nvSpPr>
          <p:cNvPr id="18438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sp>
        <p:nvSpPr>
          <p:cNvPr id="18439" name="CuadroTexto 1"/>
          <p:cNvSpPr txBox="1">
            <a:spLocks noChangeArrowheads="1"/>
          </p:cNvSpPr>
          <p:nvPr/>
        </p:nvSpPr>
        <p:spPr bwMode="auto">
          <a:xfrm>
            <a:off x="5148263" y="803275"/>
            <a:ext cx="1223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>
              <a:buFontTx/>
              <a:buNone/>
              <a:defRPr sz="1100">
                <a:solidFill>
                  <a:srgbClr val="92D05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dirty="0">
                <a:solidFill>
                  <a:srgbClr val="FFC000"/>
                </a:solidFill>
              </a:rPr>
              <a:t>Mejor calificación:</a:t>
            </a:r>
          </a:p>
          <a:p>
            <a:r>
              <a:rPr lang="es-CO" altLang="es-CO" dirty="0" smtClean="0">
                <a:solidFill>
                  <a:srgbClr val="FFC000"/>
                </a:solidFill>
              </a:rPr>
              <a:t>SPN</a:t>
            </a:r>
            <a:endParaRPr lang="es-CO" altLang="es-CO" dirty="0">
              <a:solidFill>
                <a:srgbClr val="FFC000"/>
              </a:solidFill>
            </a:endParaRPr>
          </a:p>
        </p:txBody>
      </p:sp>
      <p:sp>
        <p:nvSpPr>
          <p:cNvPr id="18441" name="CuadroTexto 1"/>
          <p:cNvSpPr txBox="1">
            <a:spLocks noChangeArrowheads="1"/>
          </p:cNvSpPr>
          <p:nvPr/>
        </p:nvSpPr>
        <p:spPr bwMode="auto">
          <a:xfrm>
            <a:off x="5557838" y="3976688"/>
            <a:ext cx="1223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>
              <a:buFontTx/>
              <a:buNone/>
              <a:defRPr sz="1100">
                <a:solidFill>
                  <a:srgbClr val="7030A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dirty="0"/>
              <a:t>Mejor calificación:</a:t>
            </a:r>
          </a:p>
          <a:p>
            <a:r>
              <a:rPr lang="es-CO" altLang="es-CO" dirty="0" smtClean="0"/>
              <a:t>MINTIC</a:t>
            </a:r>
            <a:endParaRPr lang="es-CO" altLang="es-CO" dirty="0"/>
          </a:p>
        </p:txBody>
      </p:sp>
      <p:sp>
        <p:nvSpPr>
          <p:cNvPr id="18442" name="CuadroTexto 1"/>
          <p:cNvSpPr txBox="1">
            <a:spLocks noChangeArrowheads="1"/>
          </p:cNvSpPr>
          <p:nvPr/>
        </p:nvSpPr>
        <p:spPr bwMode="auto">
          <a:xfrm>
            <a:off x="6789131" y="2018507"/>
            <a:ext cx="1223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>
              <a:buFontTx/>
              <a:buNone/>
              <a:defRPr sz="1100">
                <a:solidFill>
                  <a:srgbClr val="00B0F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dirty="0"/>
              <a:t>Mejor calificación:</a:t>
            </a:r>
          </a:p>
          <a:p>
            <a:r>
              <a:rPr lang="es-CO" altLang="es-CO" dirty="0" smtClean="0"/>
              <a:t>CRC</a:t>
            </a:r>
            <a:endParaRPr lang="es-CO" alt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43948"/>
              </p:ext>
            </p:extLst>
          </p:nvPr>
        </p:nvGraphicFramePr>
        <p:xfrm>
          <a:off x="8059" y="4754563"/>
          <a:ext cx="9028437" cy="990600"/>
        </p:xfrm>
        <a:graphic>
          <a:graphicData uri="http://schemas.openxmlformats.org/drawingml/2006/table">
            <a:tbl>
              <a:tblPr/>
              <a:tblGrid>
                <a:gridCol w="4306070"/>
                <a:gridCol w="1890681"/>
                <a:gridCol w="1391993"/>
                <a:gridCol w="143969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Promedio Sector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Índice Gobierno En Línea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Transparencia, participación y servicio al ciudadano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*Gestión del Talento Humano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MINTIC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*Eficiencia Administrativa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"/>
          <p:cNvSpPr txBox="1">
            <a:spLocks noChangeArrowheads="1"/>
          </p:cNvSpPr>
          <p:nvPr/>
        </p:nvSpPr>
        <p:spPr bwMode="auto">
          <a:xfrm>
            <a:off x="827584" y="2018507"/>
            <a:ext cx="1223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>
              <a:buFontTx/>
              <a:buNone/>
              <a:defRPr sz="1100">
                <a:solidFill>
                  <a:srgbClr val="00B0F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r>
              <a:rPr lang="es-CO" altLang="es-CO" dirty="0"/>
              <a:t>Mejor calificación:</a:t>
            </a:r>
          </a:p>
          <a:p>
            <a:r>
              <a:rPr lang="es-CO" altLang="es-CO" dirty="0" smtClean="0"/>
              <a:t>CRC</a:t>
            </a:r>
            <a:endParaRPr lang="es-CO" altLang="es-CO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35487"/>
              </p:ext>
            </p:extLst>
          </p:nvPr>
        </p:nvGraphicFramePr>
        <p:xfrm>
          <a:off x="1043608" y="549275"/>
          <a:ext cx="6425661" cy="412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ítulo 1"/>
          <p:cNvSpPr txBox="1">
            <a:spLocks/>
          </p:cNvSpPr>
          <p:nvPr/>
        </p:nvSpPr>
        <p:spPr bwMode="auto">
          <a:xfrm>
            <a:off x="2640013" y="33338"/>
            <a:ext cx="38465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C000"/>
                </a:solidFill>
              </a:rPr>
              <a:t>Gestión del Talento Humano</a:t>
            </a:r>
          </a:p>
        </p:txBody>
      </p:sp>
      <p:pic>
        <p:nvPicPr>
          <p:cNvPr id="101382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742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192463"/>
              </p:ext>
            </p:extLst>
          </p:nvPr>
        </p:nvGraphicFramePr>
        <p:xfrm>
          <a:off x="750492" y="476672"/>
          <a:ext cx="8064896" cy="535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720108"/>
              </p:ext>
            </p:extLst>
          </p:nvPr>
        </p:nvGraphicFramePr>
        <p:xfrm>
          <a:off x="107505" y="787562"/>
          <a:ext cx="9036495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6610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37288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ítulo 1"/>
          <p:cNvSpPr txBox="1">
            <a:spLocks/>
          </p:cNvSpPr>
          <p:nvPr/>
        </p:nvSpPr>
        <p:spPr bwMode="auto">
          <a:xfrm>
            <a:off x="2505075" y="0"/>
            <a:ext cx="38465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C000"/>
                </a:solidFill>
              </a:rPr>
              <a:t>Gestión del Talento Humano</a:t>
            </a:r>
          </a:p>
        </p:txBody>
      </p:sp>
      <p:pic>
        <p:nvPicPr>
          <p:cNvPr id="102406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742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0" name="Rectángulo 1"/>
          <p:cNvSpPr>
            <a:spLocks noChangeArrowheads="1"/>
          </p:cNvSpPr>
          <p:nvPr/>
        </p:nvSpPr>
        <p:spPr bwMode="auto">
          <a:xfrm>
            <a:off x="6566619" y="5035242"/>
            <a:ext cx="1533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I15: Gestión Programas de Calidad de Vida Laboral</a:t>
            </a:r>
          </a:p>
        </p:txBody>
      </p:sp>
      <p:sp>
        <p:nvSpPr>
          <p:cNvPr id="12" name="Flecha abajo 11"/>
          <p:cNvSpPr/>
          <p:nvPr/>
        </p:nvSpPr>
        <p:spPr>
          <a:xfrm>
            <a:off x="7668344" y="558799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4" name="Flecha abajo 13"/>
          <p:cNvSpPr/>
          <p:nvPr/>
        </p:nvSpPr>
        <p:spPr>
          <a:xfrm>
            <a:off x="3779912" y="575928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5" name="Flecha abajo 14"/>
          <p:cNvSpPr/>
          <p:nvPr/>
        </p:nvSpPr>
        <p:spPr>
          <a:xfrm>
            <a:off x="5148064" y="558799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11" name="Rectángulo 1"/>
          <p:cNvSpPr>
            <a:spLocks noChangeArrowheads="1"/>
          </p:cNvSpPr>
          <p:nvPr/>
        </p:nvSpPr>
        <p:spPr bwMode="auto">
          <a:xfrm>
            <a:off x="2727862" y="5035242"/>
            <a:ext cx="1150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-I3. Planeación del recurso humano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ítulo 1"/>
          <p:cNvSpPr txBox="1">
            <a:spLocks/>
          </p:cNvSpPr>
          <p:nvPr/>
        </p:nvSpPr>
        <p:spPr bwMode="auto">
          <a:xfrm>
            <a:off x="2927350" y="0"/>
            <a:ext cx="32718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rgbClr val="FFC000"/>
                </a:solidFill>
              </a:rPr>
              <a:t>Eficiencia Administrativa</a:t>
            </a:r>
          </a:p>
        </p:txBody>
      </p:sp>
      <p:pic>
        <p:nvPicPr>
          <p:cNvPr id="103430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742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558345"/>
              </p:ext>
            </p:extLst>
          </p:nvPr>
        </p:nvGraphicFramePr>
        <p:xfrm>
          <a:off x="22225" y="435273"/>
          <a:ext cx="8746193" cy="494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01543"/>
              </p:ext>
            </p:extLst>
          </p:nvPr>
        </p:nvGraphicFramePr>
        <p:xfrm>
          <a:off x="-38100" y="299554"/>
          <a:ext cx="9121775" cy="507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0" y="5846763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6281738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ítulo 1"/>
          <p:cNvSpPr txBox="1">
            <a:spLocks/>
          </p:cNvSpPr>
          <p:nvPr/>
        </p:nvSpPr>
        <p:spPr bwMode="auto">
          <a:xfrm>
            <a:off x="3044825" y="79375"/>
            <a:ext cx="33448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C000"/>
                </a:solidFill>
              </a:rPr>
              <a:t>Eficiencia Administrativa</a:t>
            </a:r>
          </a:p>
        </p:txBody>
      </p:sp>
      <p:pic>
        <p:nvPicPr>
          <p:cNvPr id="104457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742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4" name="Rectángulo 15"/>
          <p:cNvSpPr>
            <a:spLocks noChangeArrowheads="1"/>
          </p:cNvSpPr>
          <p:nvPr/>
        </p:nvSpPr>
        <p:spPr bwMode="auto">
          <a:xfrm>
            <a:off x="177676" y="4733449"/>
            <a:ext cx="1585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I15: Procesos y </a:t>
            </a:r>
            <a:r>
              <a:rPr lang="es-CO" altLang="es-CO" sz="1000" dirty="0" smtClean="0"/>
              <a:t>Procedimientos.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-I2: Recursos </a:t>
            </a:r>
            <a:r>
              <a:rPr lang="es-CO" altLang="es-CO" sz="1000" dirty="0" smtClean="0"/>
              <a:t>Humanos.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-I12: Auditorías Internas</a:t>
            </a:r>
          </a:p>
        </p:txBody>
      </p:sp>
      <p:sp>
        <p:nvSpPr>
          <p:cNvPr id="104467" name="Rectángulo 19"/>
          <p:cNvSpPr>
            <a:spLocks noChangeArrowheads="1"/>
          </p:cNvSpPr>
          <p:nvPr/>
        </p:nvSpPr>
        <p:spPr bwMode="auto">
          <a:xfrm>
            <a:off x="4298950" y="4887367"/>
            <a:ext cx="102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-Modernización Institucional.</a:t>
            </a:r>
          </a:p>
        </p:txBody>
      </p:sp>
      <p:sp>
        <p:nvSpPr>
          <p:cNvPr id="20" name="Flecha abajo 19"/>
          <p:cNvSpPr/>
          <p:nvPr/>
        </p:nvSpPr>
        <p:spPr>
          <a:xfrm>
            <a:off x="5220072" y="728328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  <p:sp>
        <p:nvSpPr>
          <p:cNvPr id="21" name="Flecha abajo 20"/>
          <p:cNvSpPr/>
          <p:nvPr/>
        </p:nvSpPr>
        <p:spPr>
          <a:xfrm>
            <a:off x="1331640" y="728328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ítulo 1"/>
          <p:cNvSpPr txBox="1">
            <a:spLocks/>
          </p:cNvSpPr>
          <p:nvPr/>
        </p:nvSpPr>
        <p:spPr bwMode="auto">
          <a:xfrm>
            <a:off x="3811588" y="1588"/>
            <a:ext cx="1503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C000"/>
                </a:solidFill>
              </a:rPr>
              <a:t>Índice GEL</a:t>
            </a:r>
          </a:p>
        </p:txBody>
      </p:sp>
      <p:pic>
        <p:nvPicPr>
          <p:cNvPr id="105478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742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389556"/>
              </p:ext>
            </p:extLst>
          </p:nvPr>
        </p:nvGraphicFramePr>
        <p:xfrm>
          <a:off x="-46264" y="260648"/>
          <a:ext cx="9190264" cy="609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ítulo 1"/>
          <p:cNvSpPr txBox="1">
            <a:spLocks/>
          </p:cNvSpPr>
          <p:nvPr/>
        </p:nvSpPr>
        <p:spPr bwMode="auto">
          <a:xfrm>
            <a:off x="3784600" y="57150"/>
            <a:ext cx="1557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C000"/>
                </a:solidFill>
              </a:rPr>
              <a:t>Índice GEL</a:t>
            </a:r>
          </a:p>
        </p:txBody>
      </p:sp>
      <p:pic>
        <p:nvPicPr>
          <p:cNvPr id="10650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742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6" name="Rectángulo 10"/>
          <p:cNvSpPr>
            <a:spLocks noChangeArrowheads="1"/>
          </p:cNvSpPr>
          <p:nvPr/>
        </p:nvSpPr>
        <p:spPr bwMode="auto">
          <a:xfrm>
            <a:off x="254000" y="4613066"/>
            <a:ext cx="2157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000" dirty="0"/>
              <a:t>-A1 Gobierno en línea está integrado a la gestión de la entidad</a:t>
            </a:r>
            <a:r>
              <a:rPr lang="es-CO" altLang="es-CO" sz="1000" dirty="0" smtClean="0"/>
              <a:t>.</a:t>
            </a:r>
            <a:endParaRPr lang="es-CO" altLang="es-CO" sz="1000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660742"/>
              </p:ext>
            </p:extLst>
          </p:nvPr>
        </p:nvGraphicFramePr>
        <p:xfrm>
          <a:off x="-540568" y="708416"/>
          <a:ext cx="9931853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Flecha abajo 14"/>
          <p:cNvSpPr/>
          <p:nvPr/>
        </p:nvSpPr>
        <p:spPr>
          <a:xfrm>
            <a:off x="2267992" y="560955"/>
            <a:ext cx="431800" cy="287337"/>
          </a:xfrm>
          <a:prstGeom prst="downArrow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ítulo 1"/>
          <p:cNvSpPr txBox="1">
            <a:spLocks/>
          </p:cNvSpPr>
          <p:nvPr/>
        </p:nvSpPr>
        <p:spPr bwMode="auto">
          <a:xfrm>
            <a:off x="3811588" y="1588"/>
            <a:ext cx="15033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FC000"/>
                </a:solidFill>
              </a:rPr>
              <a:t>Índice GEL</a:t>
            </a:r>
          </a:p>
        </p:txBody>
      </p:sp>
      <p:pic>
        <p:nvPicPr>
          <p:cNvPr id="10752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742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626537"/>
              </p:ext>
            </p:extLst>
          </p:nvPr>
        </p:nvGraphicFramePr>
        <p:xfrm>
          <a:off x="-756592" y="-172810"/>
          <a:ext cx="10055341" cy="600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6"/>
                </a:solidFill>
              </a:rPr>
              <a:t>Anexo 1, subcomponentes sin optimizar</a:t>
            </a:r>
          </a:p>
        </p:txBody>
      </p:sp>
      <p:sp>
        <p:nvSpPr>
          <p:cNvPr id="108549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0039"/>
              </p:ext>
            </p:extLst>
          </p:nvPr>
        </p:nvGraphicFramePr>
        <p:xfrm>
          <a:off x="76200" y="647700"/>
          <a:ext cx="8959850" cy="3958151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463329"/>
                <a:gridCol w="2376146"/>
                <a:gridCol w="6120375"/>
              </a:tblGrid>
              <a:tr h="3115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077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A1 Gobierno en línea está integrado a la gestión de la entidad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publicación de información básica Esquema de monitoreo y evaluación y Capacitación en Gobierno en línea</a:t>
                      </a:r>
                    </a:p>
                  </a:txBody>
                  <a:tcPr marL="9525" marR="9525" marT="9523" marB="0" anchor="ctr"/>
                </a:tc>
              </a:tr>
              <a:tr h="6077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A2 Centrar la atención en el usuario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estándares del sitio web, Nivel de conformidad AAA, directrices básicas y complementarias.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077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 A4 Implementar un Sistema de Gestión de Seguridad de la Información – SGSI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</a:t>
                      </a: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acciones relacionadas a planear y verificar.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077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A5 Publicación de información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publicación de información básica.</a:t>
                      </a:r>
                    </a:p>
                  </a:txBody>
                  <a:tcPr marL="9525" marR="9525" marT="9523" marB="0" anchor="ctr"/>
                </a:tc>
              </a:tr>
              <a:tr h="6077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A6 Publicación de datos abiertos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Priorización y plan de apertura de datos, estructuración de los datos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077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A8 Habilitar espacios para interponer peticiones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Incrementar acciones relacionadas a espacio para PQRS.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</a:tbl>
          </a:graphicData>
        </a:graphic>
      </p:graphicFrame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539750" y="6242050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0453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6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6"/>
              </a:solidFill>
            </a:endParaRPr>
          </a:p>
        </p:txBody>
      </p:sp>
      <p:sp>
        <p:nvSpPr>
          <p:cNvPr id="109573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27711"/>
              </p:ext>
            </p:extLst>
          </p:nvPr>
        </p:nvGraphicFramePr>
        <p:xfrm>
          <a:off x="76200" y="647700"/>
          <a:ext cx="8959850" cy="4159249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463329"/>
                <a:gridCol w="2376146"/>
                <a:gridCol w="6120375"/>
              </a:tblGrid>
              <a:tr h="3219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280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A9 Disponer trámites y servicios en línea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priorización y planeación e implementación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280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A10 Hacer uso de medios electrónicos en procesos y procedimientos internos  y Estrategia de Cero Papel.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caracterización.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3752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A11 Intercambiar información entre entidades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Identificación, análisis, priorización y optimización de cadenas de trámites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280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A12 Definir la estrategia de participación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mejoramiento y participación por medios electrónicos.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280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A13 Construir de forma participativa las políticas y planeación estratégica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convocatoria, retroalimentación, resultados y consulta.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6280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A14 Abrir espacios para el control social.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consulta y discusión.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  <a:tr h="3219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Arial Narrow" panose="020B0606020202030204" pitchFamily="34" charset="0"/>
                        </a:rPr>
                        <a:t>GEL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A15 Abrir espacios de innovación abierta.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solución.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3" marB="0" anchor="ctr"/>
                </a:tc>
              </a:tr>
            </a:tbl>
          </a:graphicData>
        </a:graphic>
      </p:graphicFrame>
      <p:sp>
        <p:nvSpPr>
          <p:cNvPr id="3" name="Botón de acción: Volver 2">
            <a:hlinkClick r:id="" action="ppaction://noaction" highlightClick="1"/>
          </p:cNvPr>
          <p:cNvSpPr/>
          <p:nvPr/>
        </p:nvSpPr>
        <p:spPr>
          <a:xfrm>
            <a:off x="323850" y="6237288"/>
            <a:ext cx="215900" cy="2873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1237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>
            <a:fillRect/>
          </a:stretch>
        </p:blipFill>
        <p:spPr bwMode="auto">
          <a:xfrm>
            <a:off x="-17463" y="5381625"/>
            <a:ext cx="9161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34063"/>
            <a:ext cx="25876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ítulo 1"/>
          <p:cNvSpPr txBox="1">
            <a:spLocks/>
          </p:cNvSpPr>
          <p:nvPr/>
        </p:nvSpPr>
        <p:spPr bwMode="auto">
          <a:xfrm>
            <a:off x="76200" y="53975"/>
            <a:ext cx="85994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4000" dirty="0" smtClean="0">
                <a:solidFill>
                  <a:schemeClr val="accent6"/>
                </a:solidFill>
              </a:rPr>
              <a:t>Anexo 1, subcomponentes sin optimizar</a:t>
            </a:r>
            <a:endParaRPr lang="es-CO" altLang="es-CO" sz="4000" dirty="0">
              <a:solidFill>
                <a:schemeClr val="accent6"/>
              </a:solidFill>
            </a:endParaRPr>
          </a:p>
        </p:txBody>
      </p:sp>
      <p:sp>
        <p:nvSpPr>
          <p:cNvPr id="110597" name="Rectángulo 3"/>
          <p:cNvSpPr>
            <a:spLocks noChangeArrowheads="1"/>
          </p:cNvSpPr>
          <p:nvPr/>
        </p:nvSpPr>
        <p:spPr bwMode="auto">
          <a:xfrm>
            <a:off x="2286000" y="3429000"/>
            <a:ext cx="457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O" altLang="es-CO" sz="180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14457"/>
              </p:ext>
            </p:extLst>
          </p:nvPr>
        </p:nvGraphicFramePr>
        <p:xfrm>
          <a:off x="76200" y="693739"/>
          <a:ext cx="8959850" cy="4395786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492259"/>
                <a:gridCol w="1385490"/>
                <a:gridCol w="2329809"/>
                <a:gridCol w="4752292"/>
              </a:tblGrid>
              <a:tr h="2928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PDA 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Componente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Subcomponente y/o actividad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Recomendaciones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71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Anticorruppción y atención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Identificación de riesgos de corrupción elaborado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mejoras en procesos y procedimientos.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71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Anticorrupción y atención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Acciones de seguimiento al Plan anticorrupción y de atención al ciudadano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realización de mapa de riesgos.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571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I1 consulta en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línea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para solución de problemas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promover la participación ciudadana en ejercicios de innovación abierta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8495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I2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Formulación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participativa de las </a:t>
                      </a:r>
                      <a:r>
                        <a:rPr lang="es-CO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políticas </a:t>
                      </a:r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públicas, planes y programas institucionales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a aumentar los temas y canales de participación de grupos de interés además de la publicación de observaciones.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6904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I3 Identificación del nivel de participación ciudadana en la gestión de la entidad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Adicionar acciones relacionadas a actividades que la entidad incluye en la estrategia de participación ciudadana para involucrar a la ciudadanía en la gestión institucional.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  <a:tr h="8495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TPSC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Arial Narrow" panose="020B0606020202030204" pitchFamily="34" charset="0"/>
                        </a:rPr>
                        <a:t>Participación ciudadana en la gestión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I4 Planeación de la participación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Incluir mas acciones relacionadas a las bases de datos con las que cuenta la entidad.</a:t>
                      </a:r>
                      <a:endParaRPr lang="es-CO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4" marR="9524" marT="9523" marB="0" anchor="ctr"/>
                </a:tc>
              </a:tr>
            </a:tbl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611188" y="6384925"/>
            <a:ext cx="504825" cy="284163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2954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7E6DE6FBCA484C8ED8053437E525E7" ma:contentTypeVersion="1" ma:contentTypeDescription="Crear nuevo documento." ma:contentTypeScope="" ma:versionID="158d2a494393a6bd0916677532d71c6a">
  <xsd:schema xmlns:xsd="http://www.w3.org/2001/XMLSchema" xmlns:xs="http://www.w3.org/2001/XMLSchema" xmlns:p="http://schemas.microsoft.com/office/2006/metadata/properties" xmlns:ns2="6296225e-571f-4bed-b45b-e17a6161f8fb" targetNamespace="http://schemas.microsoft.com/office/2006/metadata/properties" ma:root="true" ma:fieldsID="0d58e98ad6a19a9e1c97250c213e6709" ns2:_="">
    <xsd:import namespace="6296225e-571f-4bed-b45b-e17a6161f8f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6225e-571f-4bed-b45b-e17a6161f8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B52915-3DEB-415E-AD52-62F63529C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6225e-571f-4bed-b45b-e17a6161f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C4DB65-3833-4C77-A969-1064C3A1FE9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6296225e-571f-4bed-b45b-e17a6161f8fb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20991</TotalTime>
  <Words>10538</Words>
  <Application>Microsoft Office PowerPoint</Application>
  <PresentationFormat>Presentación en pantalla (4:3)</PresentationFormat>
  <Paragraphs>2309</Paragraphs>
  <Slides>125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125</vt:i4>
      </vt:variant>
    </vt:vector>
  </HeadingPairs>
  <TitlesOfParts>
    <vt:vector size="132" baseType="lpstr">
      <vt:lpstr>Angsana New</vt:lpstr>
      <vt:lpstr>Arial</vt:lpstr>
      <vt:lpstr>Arial Narrow</vt:lpstr>
      <vt:lpstr>Calibri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Andres Felipe Velandia Diaz</cp:lastModifiedBy>
  <cp:revision>986</cp:revision>
  <dcterms:created xsi:type="dcterms:W3CDTF">2014-10-09T14:27:44Z</dcterms:created>
  <dcterms:modified xsi:type="dcterms:W3CDTF">2016-04-15T21:34:56Z</dcterms:modified>
</cp:coreProperties>
</file>