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64" r:id="rId6"/>
    <p:sldId id="272" r:id="rId7"/>
    <p:sldId id="392" r:id="rId8"/>
    <p:sldId id="273" r:id="rId9"/>
    <p:sldId id="393" r:id="rId10"/>
    <p:sldId id="395" r:id="rId11"/>
    <p:sldId id="399" r:id="rId12"/>
    <p:sldId id="396" r:id="rId13"/>
    <p:sldId id="400" r:id="rId14"/>
    <p:sldId id="397" r:id="rId15"/>
    <p:sldId id="403" r:id="rId16"/>
    <p:sldId id="404" r:id="rId17"/>
    <p:sldId id="405" r:id="rId18"/>
    <p:sldId id="406" r:id="rId19"/>
    <p:sldId id="408" r:id="rId20"/>
    <p:sldId id="409" r:id="rId21"/>
    <p:sldId id="398" r:id="rId22"/>
    <p:sldId id="407" r:id="rId23"/>
    <p:sldId id="263" r:id="rId24"/>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9760" autoAdjust="0"/>
  </p:normalViewPr>
  <p:slideViewPr>
    <p:cSldViewPr>
      <p:cViewPr varScale="1">
        <p:scale>
          <a:sx n="68" d="100"/>
          <a:sy n="68" d="100"/>
        </p:scale>
        <p:origin x="1536"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Participaciones</a:t>
            </a:r>
            <a:endParaRPr lang="en-US" dirty="0"/>
          </a:p>
        </c:rich>
      </c:tx>
      <c:layout>
        <c:manualLayout>
          <c:xMode val="edge"/>
          <c:yMode val="edge"/>
          <c:x val="0.37468750000000001"/>
          <c:y val="3.12500000000000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26895209973753276"/>
          <c:y val="0.11790625"/>
          <c:w val="0.49959596456692912"/>
          <c:h val="0.74939394685039373"/>
        </c:manualLayout>
      </c:layout>
      <c:barChart>
        <c:barDir val="col"/>
        <c:grouping val="clustered"/>
        <c:varyColors val="0"/>
        <c:ser>
          <c:idx val="0"/>
          <c:order val="0"/>
          <c:tx>
            <c:strRef>
              <c:f>Hoja1!$B$1</c:f>
              <c:strCache>
                <c:ptCount val="1"/>
                <c:pt idx="0">
                  <c:v>Ventas</c:v>
                </c:pt>
              </c:strCache>
            </c:strRef>
          </c:tx>
          <c:spPr>
            <a:solidFill>
              <a:srgbClr val="FC0280"/>
            </a:solidFill>
            <a:ln w="19050">
              <a:solidFill>
                <a:schemeClr val="lt1"/>
              </a:solidFill>
            </a:ln>
            <a:effectLst/>
          </c:spPr>
          <c:invertIfNegative val="0"/>
          <c:dPt>
            <c:idx val="2"/>
            <c:invertIfNegative val="0"/>
            <c:bubble3D val="0"/>
            <c:spPr>
              <a:gradFill flip="none" rotWithShape="1">
                <a:gsLst>
                  <a:gs pos="0">
                    <a:srgbClr val="FC0280">
                      <a:shade val="30000"/>
                      <a:satMod val="115000"/>
                    </a:srgbClr>
                  </a:gs>
                  <a:gs pos="50000">
                    <a:srgbClr val="FC0280">
                      <a:shade val="67500"/>
                      <a:satMod val="115000"/>
                    </a:srgbClr>
                  </a:gs>
                  <a:gs pos="100000">
                    <a:srgbClr val="FC0280">
                      <a:shade val="100000"/>
                      <a:satMod val="115000"/>
                    </a:srgbClr>
                  </a:gs>
                </a:gsLst>
                <a:lin ang="2700000" scaled="1"/>
                <a:tileRect/>
              </a:gradFill>
              <a:ln w="19050">
                <a:solidFill>
                  <a:schemeClr val="lt1"/>
                </a:solidFill>
              </a:ln>
              <a:effectLst/>
            </c:spPr>
            <c:extLst>
              <c:ext xmlns:c16="http://schemas.microsoft.com/office/drawing/2014/chart" uri="{C3380CC4-5D6E-409C-BE32-E72D297353CC}">
                <c16:uniqueId val="{00000001-1C6C-45D8-B3EA-53C86B4F0DFA}"/>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6C-45D8-B3EA-53C86B4F0D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Redes sociales</c:v>
                </c:pt>
                <c:pt idx="1">
                  <c:v>Correo físico</c:v>
                </c:pt>
                <c:pt idx="2">
                  <c:v>Correo electrónico</c:v>
                </c:pt>
              </c:strCache>
            </c:strRef>
          </c:cat>
          <c:val>
            <c:numRef>
              <c:f>Hoja1!$B$2:$B$4</c:f>
              <c:numCache>
                <c:formatCode>General</c:formatCode>
                <c:ptCount val="3"/>
                <c:pt idx="0">
                  <c:v>0</c:v>
                </c:pt>
                <c:pt idx="1">
                  <c:v>0</c:v>
                </c:pt>
                <c:pt idx="2">
                  <c:v>11</c:v>
                </c:pt>
              </c:numCache>
            </c:numRef>
          </c:val>
          <c:extLst>
            <c:ext xmlns:c16="http://schemas.microsoft.com/office/drawing/2014/chart" uri="{C3380CC4-5D6E-409C-BE32-E72D297353CC}">
              <c16:uniqueId val="{00000000-1C6C-45D8-B3EA-53C86B4F0DFA}"/>
            </c:ext>
          </c:extLst>
        </c:ser>
        <c:dLbls>
          <c:showLegendKey val="0"/>
          <c:showVal val="0"/>
          <c:showCatName val="0"/>
          <c:showSerName val="0"/>
          <c:showPercent val="0"/>
          <c:showBubbleSize val="0"/>
        </c:dLbls>
        <c:gapWidth val="150"/>
        <c:axId val="1369228320"/>
        <c:axId val="1360494608"/>
      </c:barChart>
      <c:catAx>
        <c:axId val="136922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360494608"/>
        <c:crosses val="autoZero"/>
        <c:auto val="1"/>
        <c:lblAlgn val="ctr"/>
        <c:lblOffset val="100"/>
        <c:noMultiLvlLbl val="0"/>
      </c:catAx>
      <c:valAx>
        <c:axId val="136049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3692283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Conclusiones </a:t>
          </a: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5"/>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5"/>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5"/>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5"/>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5"/>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5"/>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5"/>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5"/>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5"/>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5"/>
      <dgm:spPr/>
    </dgm:pt>
    <dgm:pt modelId="{8C3B64E8-1FE5-0246-8A7D-3CB1991337BF}" type="pres">
      <dgm:prSet presAssocID="{E4014F6F-0BB4-A049-8E3E-E98F90EAF4A3}"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Emisión de respuestas a los ciudadanos</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chemeClr val="tx1">
                  <a:lumMod val="75000"/>
                  <a:lumOff val="25000"/>
                </a:schemeClr>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chemeClr val="tx1">
                  <a:lumMod val="75000"/>
                  <a:lumOff val="25000"/>
                </a:schemeClr>
              </a:solidFill>
              <a:latin typeface="Century Gothic"/>
              <a:cs typeface="Century Gothic"/>
            </a:rPr>
            <a:t>Correo electrónico</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chemeClr val="tx1">
                  <a:lumMod val="75000"/>
                  <a:lumOff val="25000"/>
                </a:schemeClr>
              </a:solidFill>
              <a:latin typeface="Century Gothic"/>
              <a:cs typeface="Century Gothic"/>
            </a:rPr>
            <a:t>Redes Sociales</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chemeClr val="tx1">
                  <a:lumMod val="75000"/>
                  <a:lumOff val="25000"/>
                </a:schemeClr>
              </a:solidFill>
              <a:latin typeface="Century Gothic"/>
              <a:cs typeface="Century Gothic"/>
            </a:rPr>
            <a:t>28 de diciembre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custScaleX="132244">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ScaleX="129494" custScaleY="84138"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9798C804-6152-7543-B3F3-757B04174F5F}" type="presOf" srcId="{279CC453-9AE1-F54A-AA32-5A2141B93499}" destId="{33856ABD-FE89-0A47-8127-DEB52D7BDD06}" srcOrd="1" destOrd="0" presId="urn:microsoft.com/office/officeart/2008/layout/HalfCircleOrganizationChar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AD6CE32-FCA3-3840-A20D-99B831A54E92}" type="presOf" srcId="{C5D5A2FA-259A-434A-996B-FE244BBEAA83}" destId="{230459C3-E4CC-E644-9121-0B365E27905C}"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4BE9DB9B-5497-634E-9AF8-FD7F1FB53409}" type="presOf" srcId="{C5D5A2FA-259A-434A-996B-FE244BBEAA83}" destId="{E9B6678D-6252-0941-AA07-E10EA0D28DB2}" srcOrd="1" destOrd="0" presId="urn:microsoft.com/office/officeart/2008/layout/HalfCircleOrganizationChart"/>
    <dgm:cxn modelId="{3B827FA0-B284-B343-8260-82E5A1277A10}" srcId="{9A379C43-F480-D547-8897-8A0D16C011BB}" destId="{C5D5A2FA-259A-434A-996B-FE244BBEAA83}" srcOrd="2" destOrd="0" parTransId="{FF86A46D-C192-3442-B397-F6F7AE4722DE}" sibTransId="{E898B8C4-7186-5D4C-8DBA-FF247B320B7B}"/>
    <dgm:cxn modelId="{06AD1DA7-60C9-FB48-BBB9-5F6AFE37E32C}" type="presOf" srcId="{ED44E6B1-AB73-014B-9BA9-8EA9F0CDBBCE}" destId="{21939A10-52C2-D04E-9C99-0369DDB0F683}" srcOrd="1" destOrd="0" presId="urn:microsoft.com/office/officeart/2008/layout/HalfCircleOrganizationChart"/>
    <dgm:cxn modelId="{C79525B6-ACA3-114A-9DBA-B1A6F7B48C52}" type="presOf" srcId="{24D40FC0-65C1-6542-B7BD-1F9E85745B53}" destId="{A70879B7-C8CB-BF48-92C3-DBB2A4F9AE83}" srcOrd="0" destOrd="0" presId="urn:microsoft.com/office/officeart/2008/layout/HalfCircleOrganizationChart"/>
    <dgm:cxn modelId="{CA5A0FBC-B497-B241-955F-653BC2B182F5}" type="presOf" srcId="{279CC453-9AE1-F54A-AA32-5A2141B93499}" destId="{4825EBD1-E01A-D749-819F-6D46FBEB8AC3}" srcOrd="0" destOrd="0" presId="urn:microsoft.com/office/officeart/2008/layout/HalfCircleOrganizationChart"/>
    <dgm:cxn modelId="{22E00FC4-9C57-1B44-852A-DFC3E6305A7D}" type="presOf" srcId="{FF86A46D-C192-3442-B397-F6F7AE4722DE}" destId="{997BF230-F5A4-5044-BAC7-E6DCAE903C5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D8130D76-B93A-2845-BBBA-8E81384AD5F3}" type="presParOf" srcId="{74D8884F-8CD2-F843-9E15-A0D9FA684C79}" destId="{A70879B7-C8CB-BF48-92C3-DBB2A4F9AE83}" srcOrd="2" destOrd="0" presId="urn:microsoft.com/office/officeart/2008/layout/HalfCircleOrganizationChart"/>
    <dgm:cxn modelId="{C745355C-726C-FB4B-9795-55FAA353FE5A}" type="presParOf" srcId="{74D8884F-8CD2-F843-9E15-A0D9FA684C79}" destId="{19A6394F-B4A2-234C-859C-AD478D078E24}" srcOrd="3" destOrd="0" presId="urn:microsoft.com/office/officeart/2008/layout/HalfCircleOrganizationChart"/>
    <dgm:cxn modelId="{6DA6EBF2-E3E7-714E-A478-8D745007EE97}" type="presParOf" srcId="{19A6394F-B4A2-234C-859C-AD478D078E24}" destId="{CD281404-1240-2147-B480-E973D68BD0C3}" srcOrd="0" destOrd="0" presId="urn:microsoft.com/office/officeart/2008/layout/HalfCircleOrganizationChart"/>
    <dgm:cxn modelId="{81232278-E27C-B949-A783-E4221FABA711}" type="presParOf" srcId="{CD281404-1240-2147-B480-E973D68BD0C3}" destId="{4825EBD1-E01A-D749-819F-6D46FBEB8AC3}" srcOrd="0" destOrd="0" presId="urn:microsoft.com/office/officeart/2008/layout/HalfCircleOrganizationChart"/>
    <dgm:cxn modelId="{C977CD46-4442-2444-9946-3BAEB8510BB1}" type="presParOf" srcId="{CD281404-1240-2147-B480-E973D68BD0C3}" destId="{1EA665B7-768E-1F4F-B9FC-D368EB114D8E}" srcOrd="1" destOrd="0" presId="urn:microsoft.com/office/officeart/2008/layout/HalfCircleOrganizationChart"/>
    <dgm:cxn modelId="{FA75DCD4-EF18-1A4D-AB0E-241E06F763B0}" type="presParOf" srcId="{CD281404-1240-2147-B480-E973D68BD0C3}" destId="{2A0FFB8A-B43A-8048-B165-3BE51FE548B4}" srcOrd="2" destOrd="0" presId="urn:microsoft.com/office/officeart/2008/layout/HalfCircleOrganizationChart"/>
    <dgm:cxn modelId="{A0ED027F-39AC-F244-9405-4856B4A1D522}" type="presParOf" srcId="{CD281404-1240-2147-B480-E973D68BD0C3}" destId="{33856ABD-FE89-0A47-8127-DEB52D7BDD06}" srcOrd="3" destOrd="0" presId="urn:microsoft.com/office/officeart/2008/layout/HalfCircleOrganizationChart"/>
    <dgm:cxn modelId="{26919505-1B38-FE46-BBE7-60491C676BF3}" type="presParOf" srcId="{19A6394F-B4A2-234C-859C-AD478D078E24}" destId="{8092BCE0-B509-7343-8962-8D88585B5F60}" srcOrd="1" destOrd="0" presId="urn:microsoft.com/office/officeart/2008/layout/HalfCircleOrganizationChart"/>
    <dgm:cxn modelId="{A9C6A9EC-39B5-C641-B37B-5E81BCA27E26}" type="presParOf" srcId="{19A6394F-B4A2-234C-859C-AD478D078E24}" destId="{06611A66-D228-014B-98F0-393DFF997768}" srcOrd="2" destOrd="0" presId="urn:microsoft.com/office/officeart/2008/layout/HalfCircleOrganizationChart"/>
    <dgm:cxn modelId="{38A04069-CD83-AB41-BF5D-74343F2D7815}" type="presParOf" srcId="{74D8884F-8CD2-F843-9E15-A0D9FA684C79}" destId="{997BF230-F5A4-5044-BAC7-E6DCAE903C53}" srcOrd="4" destOrd="0" presId="urn:microsoft.com/office/officeart/2008/layout/HalfCircleOrganizationChart"/>
    <dgm:cxn modelId="{4CC70CBB-D195-BF47-A1D4-FEA09DD42BFF}" type="presParOf" srcId="{74D8884F-8CD2-F843-9E15-A0D9FA684C79}" destId="{39B2E56A-6B03-564B-B214-E992776852F5}" srcOrd="5" destOrd="0" presId="urn:microsoft.com/office/officeart/2008/layout/HalfCircleOrganizationChart"/>
    <dgm:cxn modelId="{D11333CA-EDEF-CD4D-9CF4-853852D03550}" type="presParOf" srcId="{39B2E56A-6B03-564B-B214-E992776852F5}" destId="{1F28EE29-1FBA-F949-9559-A13099341C02}" srcOrd="0" destOrd="0" presId="urn:microsoft.com/office/officeart/2008/layout/HalfCircleOrganizationChart"/>
    <dgm:cxn modelId="{2E0D5678-13D6-4C41-A439-252EFC6628AB}" type="presParOf" srcId="{1F28EE29-1FBA-F949-9559-A13099341C02}" destId="{230459C3-E4CC-E644-9121-0B365E27905C}" srcOrd="0" destOrd="0" presId="urn:microsoft.com/office/officeart/2008/layout/HalfCircleOrganizationChart"/>
    <dgm:cxn modelId="{4B42B031-00FB-DA45-9B1E-E53233224B77}" type="presParOf" srcId="{1F28EE29-1FBA-F949-9559-A13099341C02}" destId="{7530FDAC-8880-1344-8BD5-65952AAC983F}" srcOrd="1" destOrd="0" presId="urn:microsoft.com/office/officeart/2008/layout/HalfCircleOrganizationChart"/>
    <dgm:cxn modelId="{A8583F4E-D6F2-194C-91C6-699B44C6FB12}" type="presParOf" srcId="{1F28EE29-1FBA-F949-9559-A13099341C02}" destId="{6CA74667-9235-6048-A814-13C0C21D101B}" srcOrd="2" destOrd="0" presId="urn:microsoft.com/office/officeart/2008/layout/HalfCircleOrganizationChart"/>
    <dgm:cxn modelId="{9F8366A2-8874-1D4B-A38C-1038D0297D1B}" type="presParOf" srcId="{1F28EE29-1FBA-F949-9559-A13099341C02}" destId="{E9B6678D-6252-0941-AA07-E10EA0D28DB2}" srcOrd="3" destOrd="0" presId="urn:microsoft.com/office/officeart/2008/layout/HalfCircleOrganizationChart"/>
    <dgm:cxn modelId="{901EE419-1FC6-EC41-A256-6D3C25F3CB57}" type="presParOf" srcId="{39B2E56A-6B03-564B-B214-E992776852F5}" destId="{7EAC5D69-567E-1B43-ABCE-38854EBEA9BA}" srcOrd="1" destOrd="0" presId="urn:microsoft.com/office/officeart/2008/layout/HalfCircleOrganizationChart"/>
    <dgm:cxn modelId="{B98403DD-6F90-4D48-BD41-9AA18741C444}" type="presParOf" srcId="{39B2E56A-6B03-564B-B214-E992776852F5}" destId="{72D18CDB-EED9-DE4A-BE65-5DBDA1F86C9C}"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chemeClr val="tx1">
                  <a:lumMod val="75000"/>
                  <a:lumOff val="25000"/>
                </a:schemeClr>
              </a:solidFill>
              <a:latin typeface="Century Gothic"/>
              <a:cs typeface="Century Gothic"/>
            </a:rPr>
            <a:t>Correo electrónico</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chemeClr val="tx1">
                  <a:lumMod val="75000"/>
                  <a:lumOff val="25000"/>
                </a:schemeClr>
              </a:solidFill>
              <a:latin typeface="Century Gothic"/>
              <a:cs typeface="Century Gothic"/>
            </a:rPr>
            <a:t>11de enero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A70879B7-C8CB-BF48-92C3-DBB2A4F9AE83}" type="pres">
      <dgm:prSet presAssocID="{24D40FC0-65C1-6542-B7BD-1F9E85745B53}" presName="Name28" presStyleLbl="parChTrans1D2" presStyleIdx="1" presStyleCnt="2"/>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6" presStyleCnt="8"/>
      <dgm:spPr/>
    </dgm:pt>
    <dgm:pt modelId="{2A0FFB8A-B43A-8048-B165-3BE51FE548B4}" type="pres">
      <dgm:prSet presAssocID="{279CC453-9AE1-F54A-AA32-5A2141B93499}" presName="bottomArc2" presStyleLbl="parChTrans1D1" presStyleIdx="7" presStyleCnt="8"/>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414CE71C-BEDD-9E4A-A119-4E7E047DD79D}" srcId="{9A379C43-F480-D547-8897-8A0D16C011BB}" destId="{279CC453-9AE1-F54A-AA32-5A2141B93499}" srcOrd="0" destOrd="0" parTransId="{24D40FC0-65C1-6542-B7BD-1F9E85745B53}" sibTransId="{57E78266-6916-A94C-B514-746D4BCADFEE}"/>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C153B61D-11F2-C34E-B8A4-17D5703ADA8A}" type="presParOf" srcId="{74D8884F-8CD2-F843-9E15-A0D9FA684C79}" destId="{A70879B7-C8CB-BF48-92C3-DBB2A4F9AE83}" srcOrd="0" destOrd="0" presId="urn:microsoft.com/office/officeart/2008/layout/HalfCircleOrganizationChart"/>
    <dgm:cxn modelId="{066C9CC1-620D-114B-B7EC-16DCCA604F8F}" type="presParOf" srcId="{74D8884F-8CD2-F843-9E15-A0D9FA684C79}" destId="{19A6394F-B4A2-234C-859C-AD478D078E24}" srcOrd="1"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respuesta</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000" dirty="0">
              <a:solidFill>
                <a:schemeClr val="tx1">
                  <a:lumMod val="75000"/>
                  <a:lumOff val="25000"/>
                </a:schemeClr>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000" dirty="0">
              <a:solidFill>
                <a:schemeClr val="tx1">
                  <a:lumMod val="75000"/>
                  <a:lumOff val="25000"/>
                </a:schemeClr>
              </a:solidFill>
              <a:latin typeface="Century Gothic"/>
              <a:cs typeface="Century Gothic"/>
            </a:rPr>
            <a:t>Correo electrónico</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000" dirty="0">
              <a:solidFill>
                <a:schemeClr val="tx1">
                  <a:lumMod val="75000"/>
                  <a:lumOff val="25000"/>
                </a:schemeClr>
              </a:solidFill>
              <a:latin typeface="Century Gothic"/>
              <a:cs typeface="Century Gothic"/>
            </a:rPr>
            <a:t>Presencial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chemeClr val="tx1">
                  <a:lumMod val="75000"/>
                  <a:lumOff val="25000"/>
                </a:schemeClr>
              </a:solidFill>
              <a:latin typeface="Century Gothic"/>
              <a:cs typeface="Century Gothic"/>
            </a:rPr>
            <a:t>5 de febrero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956FE506-1953-4396-8716-8609597A2F6C}">
      <dgm:prSet phldrT="[Texto]"/>
      <dgm:spPr/>
      <dgm:t>
        <a:bodyPr/>
        <a:lstStyle/>
        <a:p>
          <a:r>
            <a:rPr lang="es-ES" dirty="0">
              <a:solidFill>
                <a:schemeClr val="tx1">
                  <a:lumMod val="75000"/>
                  <a:lumOff val="25000"/>
                </a:schemeClr>
              </a:solidFill>
              <a:latin typeface="Century Gothic"/>
              <a:cs typeface="Century Gothic"/>
            </a:rPr>
            <a:t>Correo Físico</a:t>
          </a:r>
        </a:p>
      </dgm:t>
    </dgm:pt>
    <dgm:pt modelId="{5C2C33D9-AC6B-4084-A9D5-74D2C4E9A31A}" type="parTrans" cxnId="{60BE3A51-75F4-4F3B-A1D4-3AE4A88E4308}">
      <dgm:prSet/>
      <dgm:spPr/>
      <dgm:t>
        <a:bodyPr/>
        <a:lstStyle/>
        <a:p>
          <a:endParaRPr lang="es-ES"/>
        </a:p>
      </dgm:t>
    </dgm:pt>
    <dgm:pt modelId="{455D32FC-C1C9-4958-AB82-750DF69E093F}" type="sibTrans" cxnId="{60BE3A51-75F4-4F3B-A1D4-3AE4A88E4308}">
      <dgm:prSet/>
      <dgm:spPr/>
      <dgm:t>
        <a:bodyPr/>
        <a:lstStyle/>
        <a:p>
          <a:endParaRPr lang="es-ES"/>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4"/>
      <dgm:spPr/>
    </dgm:pt>
    <dgm:pt modelId="{C4B7E8DB-561B-F143-84E1-98A605156ABF}" type="pres">
      <dgm:prSet presAssocID="{ED44E6B1-AB73-014B-9BA9-8EA9F0CDBBCE}" presName="bottomArc1" presStyleLbl="parChTrans1D1" presStyleIdx="1" presStyleCnt="14"/>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5"/>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4"/>
      <dgm:spPr/>
    </dgm:pt>
    <dgm:pt modelId="{7B2BCC02-4250-454A-A287-60E9E9DD300E}" type="pres">
      <dgm:prSet presAssocID="{791E7BBF-A474-C84F-8530-EC158198FB4B}" presName="bottomArc2" presStyleLbl="parChTrans1D1" presStyleIdx="3" presStyleCnt="14"/>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4"/>
      <dgm:spPr/>
    </dgm:pt>
    <dgm:pt modelId="{97B69406-47C6-A141-A08D-1D3603BC2311}" type="pres">
      <dgm:prSet presAssocID="{9A379C43-F480-D547-8897-8A0D16C011BB}" presName="bottomArc1" presStyleLbl="parChTrans1D1" presStyleIdx="5" presStyleCnt="14"/>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5"/>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4"/>
      <dgm:spPr/>
    </dgm:pt>
    <dgm:pt modelId="{C0DDB4D9-3CCF-4F4F-8AF0-DADDABE619F9}" type="pres">
      <dgm:prSet presAssocID="{2F58A870-1856-534C-8E0A-CD4BA57E4FE5}" presName="bottomArc2" presStyleLbl="parChTrans1D1" presStyleIdx="7" presStyleCnt="14"/>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5"/>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4"/>
      <dgm:spPr/>
    </dgm:pt>
    <dgm:pt modelId="{2A0FFB8A-B43A-8048-B165-3BE51FE548B4}" type="pres">
      <dgm:prSet presAssocID="{279CC453-9AE1-F54A-AA32-5A2141B93499}" presName="bottomArc2" presStyleLbl="parChTrans1D1" presStyleIdx="9" presStyleCnt="14"/>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DA233DFB-1FA7-450F-A67B-88B3B2A8CECB}" type="pres">
      <dgm:prSet presAssocID="{5C2C33D9-AC6B-4084-A9D5-74D2C4E9A31A}" presName="Name28" presStyleLbl="parChTrans1D2" presStyleIdx="3" presStyleCnt="5"/>
      <dgm:spPr/>
    </dgm:pt>
    <dgm:pt modelId="{9E832CD1-37F1-45B0-A3C6-2E7939AAD0D9}" type="pres">
      <dgm:prSet presAssocID="{956FE506-1953-4396-8716-8609597A2F6C}" presName="hierRoot2" presStyleCnt="0">
        <dgm:presLayoutVars>
          <dgm:hierBranch val="init"/>
        </dgm:presLayoutVars>
      </dgm:prSet>
      <dgm:spPr/>
    </dgm:pt>
    <dgm:pt modelId="{4C085201-E43E-467C-98AC-E1B31E43520E}" type="pres">
      <dgm:prSet presAssocID="{956FE506-1953-4396-8716-8609597A2F6C}" presName="rootComposite2" presStyleCnt="0"/>
      <dgm:spPr/>
    </dgm:pt>
    <dgm:pt modelId="{50E79D2A-C951-42D4-8304-4C2E71D2B80B}" type="pres">
      <dgm:prSet presAssocID="{956FE506-1953-4396-8716-8609597A2F6C}" presName="rootText2" presStyleLbl="alignAcc1" presStyleIdx="0" presStyleCnt="0">
        <dgm:presLayoutVars>
          <dgm:chPref val="3"/>
        </dgm:presLayoutVars>
      </dgm:prSet>
      <dgm:spPr/>
    </dgm:pt>
    <dgm:pt modelId="{31A3F15E-CC09-4FDB-BF5C-0B638F370465}" type="pres">
      <dgm:prSet presAssocID="{956FE506-1953-4396-8716-8609597A2F6C}" presName="topArc2" presStyleLbl="parChTrans1D1" presStyleIdx="10" presStyleCnt="14"/>
      <dgm:spPr/>
    </dgm:pt>
    <dgm:pt modelId="{8811A4E9-8DEF-442A-92AB-4A39D3F32AE6}" type="pres">
      <dgm:prSet presAssocID="{956FE506-1953-4396-8716-8609597A2F6C}" presName="bottomArc2" presStyleLbl="parChTrans1D1" presStyleIdx="11" presStyleCnt="14"/>
      <dgm:spPr/>
    </dgm:pt>
    <dgm:pt modelId="{87300293-A9A4-40CC-81D4-E090A8104001}" type="pres">
      <dgm:prSet presAssocID="{956FE506-1953-4396-8716-8609597A2F6C}" presName="topConnNode2" presStyleLbl="node2" presStyleIdx="0" presStyleCnt="0"/>
      <dgm:spPr/>
    </dgm:pt>
    <dgm:pt modelId="{72577EAD-264F-415B-8796-AAE80983A28D}" type="pres">
      <dgm:prSet presAssocID="{956FE506-1953-4396-8716-8609597A2F6C}" presName="hierChild4" presStyleCnt="0"/>
      <dgm:spPr/>
    </dgm:pt>
    <dgm:pt modelId="{2F2A75E6-428B-4716-8873-D48F65ECBE52}" type="pres">
      <dgm:prSet presAssocID="{956FE506-1953-4396-8716-8609597A2F6C}" presName="hierChild5" presStyleCnt="0"/>
      <dgm:spPr/>
    </dgm:pt>
    <dgm:pt modelId="{997BF230-F5A4-5044-BAC7-E6DCAE903C53}" type="pres">
      <dgm:prSet presAssocID="{FF86A46D-C192-3442-B397-F6F7AE4722DE}" presName="Name28" presStyleLbl="parChTrans1D2" presStyleIdx="4" presStyleCnt="5"/>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2" presStyleCnt="14"/>
      <dgm:spPr/>
    </dgm:pt>
    <dgm:pt modelId="{6CA74667-9235-6048-A814-13C0C21D101B}" type="pres">
      <dgm:prSet presAssocID="{C5D5A2FA-259A-434A-996B-FE244BBEAA83}" presName="bottomArc2" presStyleLbl="parChTrans1D1" presStyleIdx="13" presStyleCnt="14"/>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1E86F735-82F2-4603-B6AE-96B6B3E4EB2F}" type="presOf" srcId="{5C2C33D9-AC6B-4084-A9D5-74D2C4E9A31A}" destId="{DA233DFB-1FA7-450F-A67B-88B3B2A8CECB}" srcOrd="0"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41D42F3F-43C8-4B43-B2DD-B41B43723BFD}" type="presOf" srcId="{2F58A870-1856-534C-8E0A-CD4BA57E4FE5}" destId="{8C2C6230-8858-2341-B7A0-B81F3E855DA0}" srcOrd="1"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0E0FDB43-B8B1-D14F-A46D-2613B6CE98D8}" type="presOf" srcId="{8C530203-C177-1840-9235-27A350689D08}" destId="{15A11A9A-F0C6-4649-9217-5515AF013A50}" srcOrd="0" destOrd="0" presId="urn:microsoft.com/office/officeart/2008/layout/HalfCircleOrganizationChart"/>
    <dgm:cxn modelId="{D02E2369-FA26-403C-B3BD-9703D48B7415}" type="presOf" srcId="{956FE506-1953-4396-8716-8609597A2F6C}" destId="{87300293-A9A4-40CC-81D4-E090A8104001}" srcOrd="1"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60BE3A51-75F4-4F3B-A1D4-3AE4A88E4308}" srcId="{9A379C43-F480-D547-8897-8A0D16C011BB}" destId="{956FE506-1953-4396-8716-8609597A2F6C}" srcOrd="2" destOrd="0" parTransId="{5C2C33D9-AC6B-4084-A9D5-74D2C4E9A31A}" sibTransId="{455D32FC-C1C9-4958-AB82-750DF69E093F}"/>
    <dgm:cxn modelId="{82BBFF77-84FC-9B4F-8E24-88BCC0B9F770}" type="presOf" srcId="{279CC453-9AE1-F54A-AA32-5A2141B93499}" destId="{33856ABD-FE89-0A47-8127-DEB52D7BDD06}" srcOrd="1" destOrd="0" presId="urn:microsoft.com/office/officeart/2008/layout/HalfCircleOrganizationChart"/>
    <dgm:cxn modelId="{906BB982-85FE-4C2A-8252-13E835F78576}" type="presOf" srcId="{956FE506-1953-4396-8716-8609597A2F6C}" destId="{50E79D2A-C951-42D4-8304-4C2E71D2B80B}"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3"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E49C81EA-F569-424B-AC4F-9803902D50AC}" type="presOf" srcId="{2F58A870-1856-534C-8E0A-CD4BA57E4FE5}" destId="{3E26C303-0E08-904E-91E0-A48082DCDF42}" srcOrd="0"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96DE2FBD-2353-BF4F-89FE-0C7A91A44209}" type="presParOf" srcId="{74D8884F-8CD2-F843-9E15-A0D9FA684C79}" destId="{15A11A9A-F0C6-4649-9217-5515AF013A50}" srcOrd="0" destOrd="0" presId="urn:microsoft.com/office/officeart/2008/layout/HalfCircleOrganizationChart"/>
    <dgm:cxn modelId="{8D476690-5EA4-2D40-9FEF-0B32EFF75EE3}" type="presParOf" srcId="{74D8884F-8CD2-F843-9E15-A0D9FA684C79}" destId="{31870E1B-A78E-5940-92A1-21513BB0E6BF}" srcOrd="1" destOrd="0" presId="urn:microsoft.com/office/officeart/2008/layout/HalfCircleOrganizationChart"/>
    <dgm:cxn modelId="{D4467C86-5AAC-B74B-81D8-B7B7566428D7}" type="presParOf" srcId="{31870E1B-A78E-5940-92A1-21513BB0E6BF}" destId="{F22A6882-7DBB-7C49-B9AE-8FB19B633704}" srcOrd="0" destOrd="0" presId="urn:microsoft.com/office/officeart/2008/layout/HalfCircleOrganizationChart"/>
    <dgm:cxn modelId="{03B4D745-A729-6649-AC22-C826E14782A5}" type="presParOf" srcId="{F22A6882-7DBB-7C49-B9AE-8FB19B633704}" destId="{3E26C303-0E08-904E-91E0-A48082DCDF42}" srcOrd="0" destOrd="0" presId="urn:microsoft.com/office/officeart/2008/layout/HalfCircleOrganizationChart"/>
    <dgm:cxn modelId="{B2071C4A-FAF8-B04A-8E46-43943FB30393}" type="presParOf" srcId="{F22A6882-7DBB-7C49-B9AE-8FB19B633704}" destId="{3A5640E4-5522-0B40-AE57-BA98A300423B}" srcOrd="1" destOrd="0" presId="urn:microsoft.com/office/officeart/2008/layout/HalfCircleOrganizationChart"/>
    <dgm:cxn modelId="{3D9E69CC-829B-2C43-A1C6-9678FA6D5F5A}" type="presParOf" srcId="{F22A6882-7DBB-7C49-B9AE-8FB19B633704}" destId="{C0DDB4D9-3CCF-4F4F-8AF0-DADDABE619F9}" srcOrd="2" destOrd="0" presId="urn:microsoft.com/office/officeart/2008/layout/HalfCircleOrganizationChart"/>
    <dgm:cxn modelId="{719F393C-37E5-5D49-B2C9-45B251B23838}" type="presParOf" srcId="{F22A6882-7DBB-7C49-B9AE-8FB19B633704}" destId="{8C2C6230-8858-2341-B7A0-B81F3E855DA0}" srcOrd="3" destOrd="0" presId="urn:microsoft.com/office/officeart/2008/layout/HalfCircleOrganizationChart"/>
    <dgm:cxn modelId="{CDC6864D-2E71-2E47-AB5C-55478026C9CA}" type="presParOf" srcId="{31870E1B-A78E-5940-92A1-21513BB0E6BF}" destId="{8783D474-FD82-DD4A-A847-DACAD639A027}" srcOrd="1" destOrd="0" presId="urn:microsoft.com/office/officeart/2008/layout/HalfCircleOrganizationChart"/>
    <dgm:cxn modelId="{27B19207-7EB7-5844-A078-F6033502168E}" type="presParOf" srcId="{31870E1B-A78E-5940-92A1-21513BB0E6BF}" destId="{E52B1625-AC70-E148-951B-D780DB5DF7D4}" srcOrd="2" destOrd="0" presId="urn:microsoft.com/office/officeart/2008/layout/HalfCircleOrganizationChart"/>
    <dgm:cxn modelId="{575BBDF1-1845-2A4D-9401-C99F9AC0A7A7}" type="presParOf" srcId="{74D8884F-8CD2-F843-9E15-A0D9FA684C79}" destId="{A70879B7-C8CB-BF48-92C3-DBB2A4F9AE83}" srcOrd="2" destOrd="0" presId="urn:microsoft.com/office/officeart/2008/layout/HalfCircleOrganizationChart"/>
    <dgm:cxn modelId="{C95CA87A-7160-A241-940E-4101245E156C}" type="presParOf" srcId="{74D8884F-8CD2-F843-9E15-A0D9FA684C79}" destId="{19A6394F-B4A2-234C-859C-AD478D078E24}" srcOrd="3"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4436752A-0EB2-4C4C-BD37-0966F674DCBA}" type="presParOf" srcId="{74D8884F-8CD2-F843-9E15-A0D9FA684C79}" destId="{DA233DFB-1FA7-450F-A67B-88B3B2A8CECB}" srcOrd="4" destOrd="0" presId="urn:microsoft.com/office/officeart/2008/layout/HalfCircleOrganizationChart"/>
    <dgm:cxn modelId="{6C7D5815-D434-464C-9CB4-67C662E7CFF1}" type="presParOf" srcId="{74D8884F-8CD2-F843-9E15-A0D9FA684C79}" destId="{9E832CD1-37F1-45B0-A3C6-2E7939AAD0D9}" srcOrd="5" destOrd="0" presId="urn:microsoft.com/office/officeart/2008/layout/HalfCircleOrganizationChart"/>
    <dgm:cxn modelId="{9058AA9C-DB97-4BE5-B14F-FB17CE1C7DF2}" type="presParOf" srcId="{9E832CD1-37F1-45B0-A3C6-2E7939AAD0D9}" destId="{4C085201-E43E-467C-98AC-E1B31E43520E}" srcOrd="0" destOrd="0" presId="urn:microsoft.com/office/officeart/2008/layout/HalfCircleOrganizationChart"/>
    <dgm:cxn modelId="{AD38432E-AFBE-4E2C-9D88-92107FEDCD6D}" type="presParOf" srcId="{4C085201-E43E-467C-98AC-E1B31E43520E}" destId="{50E79D2A-C951-42D4-8304-4C2E71D2B80B}" srcOrd="0" destOrd="0" presId="urn:microsoft.com/office/officeart/2008/layout/HalfCircleOrganizationChart"/>
    <dgm:cxn modelId="{4C0497A4-1331-46E7-8201-0EF8F8604A7F}" type="presParOf" srcId="{4C085201-E43E-467C-98AC-E1B31E43520E}" destId="{31A3F15E-CC09-4FDB-BF5C-0B638F370465}" srcOrd="1" destOrd="0" presId="urn:microsoft.com/office/officeart/2008/layout/HalfCircleOrganizationChart"/>
    <dgm:cxn modelId="{747D819E-EEBD-46B7-9432-640584E6AA88}" type="presParOf" srcId="{4C085201-E43E-467C-98AC-E1B31E43520E}" destId="{8811A4E9-8DEF-442A-92AB-4A39D3F32AE6}" srcOrd="2" destOrd="0" presId="urn:microsoft.com/office/officeart/2008/layout/HalfCircleOrganizationChart"/>
    <dgm:cxn modelId="{F26BD776-749B-4AA7-AD21-26DC2A285EDA}" type="presParOf" srcId="{4C085201-E43E-467C-98AC-E1B31E43520E}" destId="{87300293-A9A4-40CC-81D4-E090A8104001}" srcOrd="3" destOrd="0" presId="urn:microsoft.com/office/officeart/2008/layout/HalfCircleOrganizationChart"/>
    <dgm:cxn modelId="{5FE284AF-8216-4594-9C3E-B349D088F072}" type="presParOf" srcId="{9E832CD1-37F1-45B0-A3C6-2E7939AAD0D9}" destId="{72577EAD-264F-415B-8796-AAE80983A28D}" srcOrd="1" destOrd="0" presId="urn:microsoft.com/office/officeart/2008/layout/HalfCircleOrganizationChart"/>
    <dgm:cxn modelId="{2E8FD1F6-E4E8-4B3F-9764-91173F452164}" type="presParOf" srcId="{9E832CD1-37F1-45B0-A3C6-2E7939AAD0D9}" destId="{2F2A75E6-428B-4716-8873-D48F65ECBE52}" srcOrd="2" destOrd="0" presId="urn:microsoft.com/office/officeart/2008/layout/HalfCircleOrganizationChart"/>
    <dgm:cxn modelId="{546CADB0-B04E-2F41-9CA5-05083FA9B98C}" type="presParOf" srcId="{74D8884F-8CD2-F843-9E15-A0D9FA684C79}" destId="{997BF230-F5A4-5044-BAC7-E6DCAE903C53}" srcOrd="6" destOrd="0" presId="urn:microsoft.com/office/officeart/2008/layout/HalfCircleOrganizationChart"/>
    <dgm:cxn modelId="{F24C4730-07B2-CA45-AF23-76AB7F1DA87C}" type="presParOf" srcId="{74D8884F-8CD2-F843-9E15-A0D9FA684C79}" destId="{39B2E56A-6B03-564B-B214-E992776852F5}" srcOrd="7"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 del informe</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chemeClr val="tx1">
                  <a:lumMod val="75000"/>
                  <a:lumOff val="25000"/>
                </a:schemeClr>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chemeClr val="tx1">
                  <a:lumMod val="75000"/>
                  <a:lumOff val="25000"/>
                </a:schemeClr>
              </a:solidFill>
              <a:latin typeface="Century Gothic"/>
              <a:cs typeface="Century Gothic"/>
            </a:rPr>
            <a:t>20 de Febrero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2"/>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8"/>
      <dgm:spPr/>
    </dgm:pt>
    <dgm:pt modelId="{C0DDB4D9-3CCF-4F4F-8AF0-DADDABE619F9}" type="pres">
      <dgm:prSet presAssocID="{2F58A870-1856-534C-8E0A-CD4BA57E4FE5}" presName="bottomArc2" presStyleLbl="parChTrans1D1" presStyleIdx="7" presStyleCnt="8"/>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73E022C2-5D1D-294B-B270-2AAF49E38F69}" type="pres">
      <dgm:prSet presAssocID="{9A379C43-F480-D547-8897-8A0D16C011BB}" presName="hierChild3" presStyleCnt="0"/>
      <dgm:spPr/>
    </dgm:pt>
  </dgm:ptLst>
  <dgm:cxnLst>
    <dgm:cxn modelId="{0AB29926-ED6C-6F44-B43A-F72B0AB2DCBD}" type="presOf" srcId="{8C530203-C177-1840-9235-27A350689D08}" destId="{15A11A9A-F0C6-4649-9217-5515AF013A50}" srcOrd="0" destOrd="0" presId="urn:microsoft.com/office/officeart/2008/layout/HalfCircleOrganizationChart"/>
    <dgm:cxn modelId="{702DB75E-9284-7240-8C7F-CAF9EF07A197}" type="presOf" srcId="{2F58A870-1856-534C-8E0A-CD4BA57E4FE5}" destId="{3E26C303-0E08-904E-91E0-A48082DCDF42}" srcOrd="0" destOrd="0" presId="urn:microsoft.com/office/officeart/2008/layout/HalfCircleOrganizationChart"/>
    <dgm:cxn modelId="{52603962-55FF-8745-8C78-63BE2ACF1A8D}" type="presOf" srcId="{9A379C43-F480-D547-8897-8A0D16C011BB}" destId="{30021C9B-C7D2-7C44-93A9-7D27F2315C2F}" srcOrd="1"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788054F-62CF-1849-A37D-9C1670A16175}" type="presOf" srcId="{DB6768E8-ED1C-8146-810C-557BD9449728}" destId="{07380D7F-603E-C543-8441-51E95CC4AA49}" srcOrd="0" destOrd="0" presId="urn:microsoft.com/office/officeart/2008/layout/HalfCircleOrganizationChart"/>
    <dgm:cxn modelId="{8FBB6F71-461E-424C-BF55-5C4899EC9433}" type="presOf" srcId="{ED44E6B1-AB73-014B-9BA9-8EA9F0CDBBCE}" destId="{16AA9619-8027-7448-9B5F-F09BB7415BBC}" srcOrd="0" destOrd="0" presId="urn:microsoft.com/office/officeart/2008/layout/HalfCircleOrganizationChart"/>
    <dgm:cxn modelId="{9B272658-83D5-B742-84EC-99096927E7F0}" type="presOf" srcId="{3F14E35D-A4F9-C64E-BA63-F79BD3E30231}" destId="{71E2F7B3-6092-BC42-9E14-ED1EC4724099}" srcOrd="0" destOrd="0" presId="urn:microsoft.com/office/officeart/2008/layout/HalfCircleOrganizationChart"/>
    <dgm:cxn modelId="{BEF2907A-3F10-6540-8AAB-AD972DE4DCC8}" type="presOf" srcId="{9A379C43-F480-D547-8897-8A0D16C011BB}" destId="{4C7DDC2B-0DD3-8646-ABF6-1DD4C6614F24}"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AF029EBC-562B-3D44-B82C-D81E4ABE22D1}" type="presOf" srcId="{791E7BBF-A474-C84F-8530-EC158198FB4B}" destId="{C40233D5-F58E-B242-89DF-C61FBB6BC87D}" srcOrd="0" destOrd="0" presId="urn:microsoft.com/office/officeart/2008/layout/HalfCircleOrganizationChart"/>
    <dgm:cxn modelId="{E48CEDC6-6197-CD4C-918C-CA030B1392E0}" type="presOf" srcId="{ED44E6B1-AB73-014B-9BA9-8EA9F0CDBBCE}" destId="{21939A10-52C2-D04E-9C99-0369DDB0F683}"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5F81AEE7-9DA5-E045-9866-B48051AACC8E}" type="presOf" srcId="{2F58A870-1856-534C-8E0A-CD4BA57E4FE5}" destId="{8C2C6230-8858-2341-B7A0-B81F3E855DA0}" srcOrd="1" destOrd="0" presId="urn:microsoft.com/office/officeart/2008/layout/HalfCircleOrganizationChart"/>
    <dgm:cxn modelId="{936935FC-F352-8F40-BC0F-18A03A70F6E0}" type="presOf" srcId="{791E7BBF-A474-C84F-8530-EC158198FB4B}" destId="{6F81D900-5EA8-2747-9628-521022CDA5F6}" srcOrd="1" destOrd="0" presId="urn:microsoft.com/office/officeart/2008/layout/HalfCircleOrganizationChart"/>
    <dgm:cxn modelId="{2CC4E48F-01CA-AA4C-BF70-AF85DD4D5A30}" type="presParOf" srcId="{71E2F7B3-6092-BC42-9E14-ED1EC4724099}" destId="{62748A67-377D-FA48-A802-B52FAF7A1F94}" srcOrd="0" destOrd="0" presId="urn:microsoft.com/office/officeart/2008/layout/HalfCircleOrganizationChart"/>
    <dgm:cxn modelId="{8DDD94ED-2E52-8341-9D7A-ACE475F0ECA2}" type="presParOf" srcId="{62748A67-377D-FA48-A802-B52FAF7A1F94}" destId="{CBA32EE7-3A2A-DC45-80ED-ADE2A473BB8D}" srcOrd="0" destOrd="0" presId="urn:microsoft.com/office/officeart/2008/layout/HalfCircleOrganizationChart"/>
    <dgm:cxn modelId="{EA7BD388-3716-9A48-B4F7-C751DAF2413A}" type="presParOf" srcId="{CBA32EE7-3A2A-DC45-80ED-ADE2A473BB8D}" destId="{16AA9619-8027-7448-9B5F-F09BB7415BBC}" srcOrd="0" destOrd="0" presId="urn:microsoft.com/office/officeart/2008/layout/HalfCircleOrganizationChart"/>
    <dgm:cxn modelId="{A1E82D25-6FCF-ED45-AB3C-94006ACB97AC}" type="presParOf" srcId="{CBA32EE7-3A2A-DC45-80ED-ADE2A473BB8D}" destId="{C635BD94-BBC8-0844-832C-568926F9C5F1}" srcOrd="1" destOrd="0" presId="urn:microsoft.com/office/officeart/2008/layout/HalfCircleOrganizationChart"/>
    <dgm:cxn modelId="{507EC82E-41E6-3645-A736-85EDC30E97B8}" type="presParOf" srcId="{CBA32EE7-3A2A-DC45-80ED-ADE2A473BB8D}" destId="{C4B7E8DB-561B-F143-84E1-98A605156ABF}" srcOrd="2" destOrd="0" presId="urn:microsoft.com/office/officeart/2008/layout/HalfCircleOrganizationChart"/>
    <dgm:cxn modelId="{E0C37593-16FD-164F-B609-09873FA7E923}" type="presParOf" srcId="{CBA32EE7-3A2A-DC45-80ED-ADE2A473BB8D}" destId="{21939A10-52C2-D04E-9C99-0369DDB0F683}" srcOrd="3" destOrd="0" presId="urn:microsoft.com/office/officeart/2008/layout/HalfCircleOrganizationChart"/>
    <dgm:cxn modelId="{7FEC38F7-D1C3-804E-8665-E0E9B68DB2E2}" type="presParOf" srcId="{62748A67-377D-FA48-A802-B52FAF7A1F94}" destId="{46970119-35B6-9944-B7EB-261AC2AB0635}" srcOrd="1" destOrd="0" presId="urn:microsoft.com/office/officeart/2008/layout/HalfCircleOrganizationChart"/>
    <dgm:cxn modelId="{8D570DF5-E8F6-C740-8D75-37C8B897F2E5}" type="presParOf" srcId="{46970119-35B6-9944-B7EB-261AC2AB0635}" destId="{07380D7F-603E-C543-8441-51E95CC4AA49}" srcOrd="0" destOrd="0" presId="urn:microsoft.com/office/officeart/2008/layout/HalfCircleOrganizationChart"/>
    <dgm:cxn modelId="{8D9E0920-1AD0-4C47-997E-0A4151F38316}" type="presParOf" srcId="{46970119-35B6-9944-B7EB-261AC2AB0635}" destId="{B205BA21-0741-0543-BFF1-401B9C47BC3A}" srcOrd="1" destOrd="0" presId="urn:microsoft.com/office/officeart/2008/layout/HalfCircleOrganizationChart"/>
    <dgm:cxn modelId="{483A306C-BA7F-9F41-8B67-1061285901BF}" type="presParOf" srcId="{B205BA21-0741-0543-BFF1-401B9C47BC3A}" destId="{0C09EDD9-9A86-274E-95EC-E24490E216CF}" srcOrd="0" destOrd="0" presId="urn:microsoft.com/office/officeart/2008/layout/HalfCircleOrganizationChart"/>
    <dgm:cxn modelId="{EA500C39-C8A0-1949-87E4-014F3B55326C}" type="presParOf" srcId="{0C09EDD9-9A86-274E-95EC-E24490E216CF}" destId="{C40233D5-F58E-B242-89DF-C61FBB6BC87D}" srcOrd="0" destOrd="0" presId="urn:microsoft.com/office/officeart/2008/layout/HalfCircleOrganizationChart"/>
    <dgm:cxn modelId="{36FC298D-140B-C84C-BFE3-294BA187EB30}" type="presParOf" srcId="{0C09EDD9-9A86-274E-95EC-E24490E216CF}" destId="{AA5AAF57-EAF1-774F-BAB8-C892BD7BAE4F}" srcOrd="1" destOrd="0" presId="urn:microsoft.com/office/officeart/2008/layout/HalfCircleOrganizationChart"/>
    <dgm:cxn modelId="{C846425F-874F-E148-A199-5ED9D5D93456}" type="presParOf" srcId="{0C09EDD9-9A86-274E-95EC-E24490E216CF}" destId="{7B2BCC02-4250-454A-A287-60E9E9DD300E}" srcOrd="2" destOrd="0" presId="urn:microsoft.com/office/officeart/2008/layout/HalfCircleOrganizationChart"/>
    <dgm:cxn modelId="{25E18B6F-7C62-7445-B654-39957E3E1B2E}" type="presParOf" srcId="{0C09EDD9-9A86-274E-95EC-E24490E216CF}" destId="{6F81D900-5EA8-2747-9628-521022CDA5F6}" srcOrd="3" destOrd="0" presId="urn:microsoft.com/office/officeart/2008/layout/HalfCircleOrganizationChart"/>
    <dgm:cxn modelId="{161BAA3E-1842-F248-8407-E947C617943C}" type="presParOf" srcId="{B205BA21-0741-0543-BFF1-401B9C47BC3A}" destId="{379B7A03-6F16-D643-9016-23B5507512B9}" srcOrd="1" destOrd="0" presId="urn:microsoft.com/office/officeart/2008/layout/HalfCircleOrganizationChart"/>
    <dgm:cxn modelId="{0A462B42-6BB6-774C-AA77-6C1038F5053F}" type="presParOf" srcId="{B205BA21-0741-0543-BFF1-401B9C47BC3A}" destId="{F820587D-909E-034B-A88A-13F68972075E}" srcOrd="2" destOrd="0" presId="urn:microsoft.com/office/officeart/2008/layout/HalfCircleOrganizationChart"/>
    <dgm:cxn modelId="{B6528818-599C-DE46-B21D-3AFF27AB7F73}" type="presParOf" srcId="{62748A67-377D-FA48-A802-B52FAF7A1F94}" destId="{89F8B648-4FAE-6646-9B18-11F51BF6DFD4}" srcOrd="2" destOrd="0" presId="urn:microsoft.com/office/officeart/2008/layout/HalfCircleOrganizationChart"/>
    <dgm:cxn modelId="{BFD5EE97-D2C3-6F46-A387-887FF7618B79}" type="presParOf" srcId="{71E2F7B3-6092-BC42-9E14-ED1EC4724099}" destId="{5E75E796-C125-454C-A36D-C47EBEBDD1E8}" srcOrd="1" destOrd="0" presId="urn:microsoft.com/office/officeart/2008/layout/HalfCircleOrganizationChart"/>
    <dgm:cxn modelId="{1DA2AF5A-238C-6D43-9ABF-51B1A425A6E3}" type="presParOf" srcId="{5E75E796-C125-454C-A36D-C47EBEBDD1E8}" destId="{0F926550-4010-D548-A931-8402A2197847}" srcOrd="0" destOrd="0" presId="urn:microsoft.com/office/officeart/2008/layout/HalfCircleOrganizationChart"/>
    <dgm:cxn modelId="{C3BBD680-4AC0-9E40-8240-76D497E38EB6}" type="presParOf" srcId="{0F926550-4010-D548-A931-8402A2197847}" destId="{4C7DDC2B-0DD3-8646-ABF6-1DD4C6614F24}" srcOrd="0" destOrd="0" presId="urn:microsoft.com/office/officeart/2008/layout/HalfCircleOrganizationChart"/>
    <dgm:cxn modelId="{2699BEFF-19DD-804C-A52F-DD4539C3DB39}" type="presParOf" srcId="{0F926550-4010-D548-A931-8402A2197847}" destId="{F5E0785F-C178-3141-8560-05280FCC02F2}" srcOrd="1" destOrd="0" presId="urn:microsoft.com/office/officeart/2008/layout/HalfCircleOrganizationChart"/>
    <dgm:cxn modelId="{74CB535E-1FB2-7A4F-90AF-CA2126014DCC}" type="presParOf" srcId="{0F926550-4010-D548-A931-8402A2197847}" destId="{97B69406-47C6-A141-A08D-1D3603BC2311}" srcOrd="2" destOrd="0" presId="urn:microsoft.com/office/officeart/2008/layout/HalfCircleOrganizationChart"/>
    <dgm:cxn modelId="{3CEDE49C-72E1-7349-9049-41435FD7DF37}" type="presParOf" srcId="{0F926550-4010-D548-A931-8402A2197847}" destId="{30021C9B-C7D2-7C44-93A9-7D27F2315C2F}" srcOrd="3" destOrd="0" presId="urn:microsoft.com/office/officeart/2008/layout/HalfCircleOrganizationChart"/>
    <dgm:cxn modelId="{4547F6DD-6F7E-F54C-AD05-A87B1C65F468}" type="presParOf" srcId="{5E75E796-C125-454C-A36D-C47EBEBDD1E8}" destId="{74D8884F-8CD2-F843-9E15-A0D9FA684C79}" srcOrd="1" destOrd="0" presId="urn:microsoft.com/office/officeart/2008/layout/HalfCircleOrganizationChart"/>
    <dgm:cxn modelId="{CD4B809D-1678-3A47-89DF-A35DAA977461}" type="presParOf" srcId="{74D8884F-8CD2-F843-9E15-A0D9FA684C79}" destId="{15A11A9A-F0C6-4649-9217-5515AF013A50}" srcOrd="0" destOrd="0" presId="urn:microsoft.com/office/officeart/2008/layout/HalfCircleOrganizationChart"/>
    <dgm:cxn modelId="{0071E4E7-2FF8-404F-832F-F73B486922CF}" type="presParOf" srcId="{74D8884F-8CD2-F843-9E15-A0D9FA684C79}" destId="{31870E1B-A78E-5940-92A1-21513BB0E6BF}" srcOrd="1" destOrd="0" presId="urn:microsoft.com/office/officeart/2008/layout/HalfCircleOrganizationChart"/>
    <dgm:cxn modelId="{7BB87B9A-3E63-0E45-8963-D7D113708C4B}" type="presParOf" srcId="{31870E1B-A78E-5940-92A1-21513BB0E6BF}" destId="{F22A6882-7DBB-7C49-B9AE-8FB19B633704}" srcOrd="0" destOrd="0" presId="urn:microsoft.com/office/officeart/2008/layout/HalfCircleOrganizationChart"/>
    <dgm:cxn modelId="{9AAA8D27-B88A-FD48-849B-525E7E006A14}" type="presParOf" srcId="{F22A6882-7DBB-7C49-B9AE-8FB19B633704}" destId="{3E26C303-0E08-904E-91E0-A48082DCDF42}" srcOrd="0" destOrd="0" presId="urn:microsoft.com/office/officeart/2008/layout/HalfCircleOrganizationChart"/>
    <dgm:cxn modelId="{FBED75CB-C1CB-C743-9E6E-05D991FFF13F}" type="presParOf" srcId="{F22A6882-7DBB-7C49-B9AE-8FB19B633704}" destId="{3A5640E4-5522-0B40-AE57-BA98A300423B}" srcOrd="1" destOrd="0" presId="urn:microsoft.com/office/officeart/2008/layout/HalfCircleOrganizationChart"/>
    <dgm:cxn modelId="{3C59D69F-01C4-7843-A757-9D1F0D3D6219}" type="presParOf" srcId="{F22A6882-7DBB-7C49-B9AE-8FB19B633704}" destId="{C0DDB4D9-3CCF-4F4F-8AF0-DADDABE619F9}" srcOrd="2" destOrd="0" presId="urn:microsoft.com/office/officeart/2008/layout/HalfCircleOrganizationChart"/>
    <dgm:cxn modelId="{C138935A-799C-EE4F-BC55-220DC02BE6AB}" type="presParOf" srcId="{F22A6882-7DBB-7C49-B9AE-8FB19B633704}" destId="{8C2C6230-8858-2341-B7A0-B81F3E855DA0}" srcOrd="3" destOrd="0" presId="urn:microsoft.com/office/officeart/2008/layout/HalfCircleOrganizationChart"/>
    <dgm:cxn modelId="{4BB9788D-BEE9-2449-97FE-4437381939A0}" type="presParOf" srcId="{31870E1B-A78E-5940-92A1-21513BB0E6BF}" destId="{8783D474-FD82-DD4A-A847-DACAD639A027}" srcOrd="1" destOrd="0" presId="urn:microsoft.com/office/officeart/2008/layout/HalfCircleOrganizationChart"/>
    <dgm:cxn modelId="{A46E5A81-8E1F-544B-80FC-453A8DC871D0}" type="presParOf" srcId="{31870E1B-A78E-5940-92A1-21513BB0E6BF}" destId="{E52B1625-AC70-E148-951B-D780DB5DF7D4}" srcOrd="2" destOrd="0" presId="urn:microsoft.com/office/officeart/2008/layout/HalfCircleOrganizationChart"/>
    <dgm:cxn modelId="{9A617158-1BF6-A34C-85D2-61CF47B0958A}"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364"/>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364"/>
          <a:ext cx="7972052" cy="5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CO" sz="2700" kern="1200" dirty="0">
              <a:latin typeface="Century Gothic"/>
              <a:cs typeface="Century Gothic"/>
            </a:rPr>
            <a:t>1. Introducción</a:t>
          </a:r>
        </a:p>
      </dsp:txBody>
      <dsp:txXfrm>
        <a:off x="0" y="364"/>
        <a:ext cx="7972052" cy="596560"/>
      </dsp:txXfrm>
    </dsp:sp>
    <dsp:sp modelId="{DAB90B11-1FAA-6B4C-A348-1E055CADA000}">
      <dsp:nvSpPr>
        <dsp:cNvPr id="0" name=""/>
        <dsp:cNvSpPr/>
      </dsp:nvSpPr>
      <dsp:spPr>
        <a:xfrm>
          <a:off x="0" y="596924"/>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596924"/>
          <a:ext cx="7972052" cy="5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CO" sz="2700" kern="1200" dirty="0">
              <a:latin typeface="Century Gothic"/>
              <a:cs typeface="Century Gothic"/>
            </a:rPr>
            <a:t>2. Objetivo del informe</a:t>
          </a:r>
        </a:p>
      </dsp:txBody>
      <dsp:txXfrm>
        <a:off x="0" y="596924"/>
        <a:ext cx="7972052" cy="596560"/>
      </dsp:txXfrm>
    </dsp:sp>
    <dsp:sp modelId="{82997C47-F7D1-8E40-8E96-20F098791C7A}">
      <dsp:nvSpPr>
        <dsp:cNvPr id="0" name=""/>
        <dsp:cNvSpPr/>
      </dsp:nvSpPr>
      <dsp:spPr>
        <a:xfrm>
          <a:off x="0" y="119348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193485"/>
          <a:ext cx="7972052" cy="5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CO" sz="2700" kern="1200" dirty="0">
              <a:latin typeface="Century Gothic"/>
              <a:cs typeface="Century Gothic"/>
            </a:rPr>
            <a:t>3. Fases de la acción de diálogo</a:t>
          </a:r>
        </a:p>
      </dsp:txBody>
      <dsp:txXfrm>
        <a:off x="0" y="1193485"/>
        <a:ext cx="7972052" cy="596560"/>
      </dsp:txXfrm>
    </dsp:sp>
    <dsp:sp modelId="{6775B91F-231D-F34B-B015-77535B025081}">
      <dsp:nvSpPr>
        <dsp:cNvPr id="0" name=""/>
        <dsp:cNvSpPr/>
      </dsp:nvSpPr>
      <dsp:spPr>
        <a:xfrm>
          <a:off x="0" y="179004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1790046"/>
          <a:ext cx="7972052" cy="5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CO" sz="2700" kern="1200" dirty="0">
              <a:latin typeface="Century Gothic"/>
              <a:cs typeface="Century Gothic"/>
            </a:rPr>
            <a:t>4. Resultados y evidencias por fase</a:t>
          </a:r>
        </a:p>
      </dsp:txBody>
      <dsp:txXfrm>
        <a:off x="0" y="1790046"/>
        <a:ext cx="7972052" cy="596560"/>
      </dsp:txXfrm>
    </dsp:sp>
    <dsp:sp modelId="{CBBBEFE8-0A9D-F64B-9A16-369B60E0FB66}">
      <dsp:nvSpPr>
        <dsp:cNvPr id="0" name=""/>
        <dsp:cNvSpPr/>
      </dsp:nvSpPr>
      <dsp:spPr>
        <a:xfrm>
          <a:off x="0" y="2386607"/>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386607"/>
          <a:ext cx="7972052" cy="5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s-CO" sz="2700" kern="1200" dirty="0">
              <a:latin typeface="Century Gothic"/>
              <a:cs typeface="Century Gothic"/>
            </a:rPr>
            <a:t>5. Conclusiones </a:t>
          </a:r>
        </a:p>
      </dsp:txBody>
      <dsp:txXfrm>
        <a:off x="0" y="2386607"/>
        <a:ext cx="7972052" cy="59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Emisión de respuestas a los ciudadanos</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428918" y="911136"/>
          <a:ext cx="2303429" cy="1386137"/>
        </a:xfrm>
        <a:custGeom>
          <a:avLst/>
          <a:gdLst/>
          <a:ahLst/>
          <a:cxnLst/>
          <a:rect l="0" t="0" r="0" b="0"/>
          <a:pathLst>
            <a:path>
              <a:moveTo>
                <a:pt x="0" y="0"/>
              </a:moveTo>
              <a:lnTo>
                <a:pt x="0" y="1203889"/>
              </a:lnTo>
              <a:lnTo>
                <a:pt x="2303429" y="1203889"/>
              </a:lnTo>
              <a:lnTo>
                <a:pt x="2303429" y="138613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428918" y="911136"/>
          <a:ext cx="203233" cy="1386137"/>
        </a:xfrm>
        <a:custGeom>
          <a:avLst/>
          <a:gdLst/>
          <a:ahLst/>
          <a:cxnLst/>
          <a:rect l="0" t="0" r="0" b="0"/>
          <a:pathLst>
            <a:path>
              <a:moveTo>
                <a:pt x="0" y="0"/>
              </a:moveTo>
              <a:lnTo>
                <a:pt x="0" y="1203889"/>
              </a:lnTo>
              <a:lnTo>
                <a:pt x="203233" y="1203889"/>
              </a:lnTo>
              <a:lnTo>
                <a:pt x="203233" y="138613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531955" y="911136"/>
          <a:ext cx="1896963" cy="1386137"/>
        </a:xfrm>
        <a:custGeom>
          <a:avLst/>
          <a:gdLst/>
          <a:ahLst/>
          <a:cxnLst/>
          <a:rect l="0" t="0" r="0" b="0"/>
          <a:pathLst>
            <a:path>
              <a:moveTo>
                <a:pt x="1896963" y="0"/>
              </a:moveTo>
              <a:lnTo>
                <a:pt x="1896963" y="1203889"/>
              </a:lnTo>
              <a:lnTo>
                <a:pt x="0" y="1203889"/>
              </a:lnTo>
              <a:lnTo>
                <a:pt x="0" y="138613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151929" y="1162625"/>
          <a:ext cx="591786" cy="1215867"/>
        </a:xfrm>
        <a:custGeom>
          <a:avLst/>
          <a:gdLst/>
          <a:ahLst/>
          <a:cxnLst/>
          <a:rect l="0" t="0" r="0" b="0"/>
          <a:pathLst>
            <a:path>
              <a:moveTo>
                <a:pt x="591786" y="0"/>
              </a:moveTo>
              <a:lnTo>
                <a:pt x="591786" y="1033618"/>
              </a:lnTo>
              <a:lnTo>
                <a:pt x="0" y="1033618"/>
              </a:lnTo>
              <a:lnTo>
                <a:pt x="0" y="121586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309791" y="294775"/>
          <a:ext cx="867849" cy="86784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309791" y="294775"/>
          <a:ext cx="867849" cy="86784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75866" y="450988"/>
          <a:ext cx="1735699" cy="55542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875866" y="450988"/>
        <a:ext cx="1735699" cy="555423"/>
      </dsp:txXfrm>
    </dsp:sp>
    <dsp:sp modelId="{AA5AAF57-EAF1-774F-BAB8-C892BD7BAE4F}">
      <dsp:nvSpPr>
        <dsp:cNvPr id="0" name=""/>
        <dsp:cNvSpPr/>
      </dsp:nvSpPr>
      <dsp:spPr>
        <a:xfrm>
          <a:off x="578089" y="2378492"/>
          <a:ext cx="1147679" cy="86784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578089" y="2378492"/>
          <a:ext cx="1147679" cy="86784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250" y="2534705"/>
          <a:ext cx="2295358" cy="55542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28 de diciembre de 2018</a:t>
          </a:r>
        </a:p>
      </dsp:txBody>
      <dsp:txXfrm>
        <a:off x="4250" y="2534705"/>
        <a:ext cx="2295358" cy="555423"/>
      </dsp:txXfrm>
    </dsp:sp>
    <dsp:sp modelId="{F5E0785F-C178-3141-8560-05280FCC02F2}">
      <dsp:nvSpPr>
        <dsp:cNvPr id="0" name=""/>
        <dsp:cNvSpPr/>
      </dsp:nvSpPr>
      <dsp:spPr>
        <a:xfrm>
          <a:off x="4867011" y="180944"/>
          <a:ext cx="1123813" cy="7301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867011" y="180944"/>
          <a:ext cx="1123813" cy="7301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305105" y="312379"/>
          <a:ext cx="2247626" cy="46732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305105" y="312379"/>
        <a:ext cx="2247626" cy="467322"/>
      </dsp:txXfrm>
    </dsp:sp>
    <dsp:sp modelId="{3A5640E4-5522-0B40-AE57-BA98A300423B}">
      <dsp:nvSpPr>
        <dsp:cNvPr id="0" name=""/>
        <dsp:cNvSpPr/>
      </dsp:nvSpPr>
      <dsp:spPr>
        <a:xfrm>
          <a:off x="3098030" y="2297274"/>
          <a:ext cx="867849" cy="86784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098030" y="2297274"/>
          <a:ext cx="867849" cy="86784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664105" y="2453486"/>
          <a:ext cx="1735699" cy="55542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Página Web</a:t>
          </a:r>
        </a:p>
      </dsp:txBody>
      <dsp:txXfrm>
        <a:off x="2664105" y="2453486"/>
        <a:ext cx="1735699" cy="555423"/>
      </dsp:txXfrm>
    </dsp:sp>
    <dsp:sp modelId="{1EA665B7-768E-1F4F-B9FC-D368EB114D8E}">
      <dsp:nvSpPr>
        <dsp:cNvPr id="0" name=""/>
        <dsp:cNvSpPr/>
      </dsp:nvSpPr>
      <dsp:spPr>
        <a:xfrm>
          <a:off x="5198226" y="2297274"/>
          <a:ext cx="867849" cy="86784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198226" y="2297274"/>
          <a:ext cx="867849" cy="86784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764301" y="2453486"/>
          <a:ext cx="1735699" cy="55542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Correo electrónico</a:t>
          </a:r>
        </a:p>
      </dsp:txBody>
      <dsp:txXfrm>
        <a:off x="4764301" y="2453486"/>
        <a:ext cx="1735699" cy="555423"/>
      </dsp:txXfrm>
    </dsp:sp>
    <dsp:sp modelId="{7530FDAC-8880-1344-8BD5-65952AAC983F}">
      <dsp:nvSpPr>
        <dsp:cNvPr id="0" name=""/>
        <dsp:cNvSpPr/>
      </dsp:nvSpPr>
      <dsp:spPr>
        <a:xfrm>
          <a:off x="7298423" y="2297274"/>
          <a:ext cx="867849" cy="86784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98423" y="2297274"/>
          <a:ext cx="867849" cy="86784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864498" y="2453486"/>
          <a:ext cx="1735699" cy="55542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Redes Sociales</a:t>
          </a:r>
        </a:p>
      </dsp:txBody>
      <dsp:txXfrm>
        <a:off x="6864498" y="2453486"/>
        <a:ext cx="1735699" cy="555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79B7-C8CB-BF48-92C3-DBB2A4F9AE83}">
      <dsp:nvSpPr>
        <dsp:cNvPr id="0" name=""/>
        <dsp:cNvSpPr/>
      </dsp:nvSpPr>
      <dsp:spPr>
        <a:xfrm>
          <a:off x="5073094" y="1075877"/>
          <a:ext cx="307254" cy="819832"/>
        </a:xfrm>
        <a:custGeom>
          <a:avLst/>
          <a:gdLst/>
          <a:ahLst/>
          <a:cxnLst/>
          <a:rect l="0" t="0" r="0" b="0"/>
          <a:pathLst>
            <a:path>
              <a:moveTo>
                <a:pt x="0" y="0"/>
              </a:moveTo>
              <a:lnTo>
                <a:pt x="0" y="544302"/>
              </a:lnTo>
              <a:lnTo>
                <a:pt x="307254" y="544302"/>
              </a:lnTo>
              <a:lnTo>
                <a:pt x="307254" y="81983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760797" y="1075877"/>
          <a:ext cx="894683" cy="819832"/>
        </a:xfrm>
        <a:custGeom>
          <a:avLst/>
          <a:gdLst/>
          <a:ahLst/>
          <a:cxnLst/>
          <a:rect l="0" t="0" r="0" b="0"/>
          <a:pathLst>
            <a:path>
              <a:moveTo>
                <a:pt x="894683" y="0"/>
              </a:moveTo>
              <a:lnTo>
                <a:pt x="894683" y="544302"/>
              </a:lnTo>
              <a:lnTo>
                <a:pt x="0" y="544302"/>
              </a:lnTo>
              <a:lnTo>
                <a:pt x="0" y="81983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777256" y="-236168"/>
          <a:ext cx="1756448" cy="131204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777256" y="-236168"/>
          <a:ext cx="1756448" cy="131204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99032" y="0"/>
          <a:ext cx="3512896" cy="83970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899032" y="0"/>
        <a:ext cx="3512896" cy="839708"/>
      </dsp:txXfrm>
    </dsp:sp>
    <dsp:sp modelId="{AA5AAF57-EAF1-774F-BAB8-C892BD7BAE4F}">
      <dsp:nvSpPr>
        <dsp:cNvPr id="0" name=""/>
        <dsp:cNvSpPr/>
      </dsp:nvSpPr>
      <dsp:spPr>
        <a:xfrm>
          <a:off x="1104774" y="1895709"/>
          <a:ext cx="1312045" cy="131204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1104774" y="1895709"/>
          <a:ext cx="1312045" cy="131204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48752" y="2131877"/>
          <a:ext cx="2624090" cy="83970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11de enero de 2018</a:t>
          </a:r>
        </a:p>
      </dsp:txBody>
      <dsp:txXfrm>
        <a:off x="448752" y="2131877"/>
        <a:ext cx="2624090" cy="839708"/>
      </dsp:txXfrm>
    </dsp:sp>
    <dsp:sp modelId="{F5E0785F-C178-3141-8560-05280FCC02F2}">
      <dsp:nvSpPr>
        <dsp:cNvPr id="0" name=""/>
        <dsp:cNvSpPr/>
      </dsp:nvSpPr>
      <dsp:spPr>
        <a:xfrm>
          <a:off x="4417072" y="-236168"/>
          <a:ext cx="1312045" cy="131204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417072" y="-236168"/>
          <a:ext cx="1312045" cy="131204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3761049" y="0"/>
          <a:ext cx="2624090" cy="83970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3761049" y="0"/>
        <a:ext cx="2624090" cy="839708"/>
      </dsp:txXfrm>
    </dsp:sp>
    <dsp:sp modelId="{1EA665B7-768E-1F4F-B9FC-D368EB114D8E}">
      <dsp:nvSpPr>
        <dsp:cNvPr id="0" name=""/>
        <dsp:cNvSpPr/>
      </dsp:nvSpPr>
      <dsp:spPr>
        <a:xfrm>
          <a:off x="4724326" y="1895709"/>
          <a:ext cx="1312045" cy="131204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4724326" y="1895709"/>
          <a:ext cx="1312045" cy="131204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068304" y="2131877"/>
          <a:ext cx="2624090" cy="83970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Correo electrónico</a:t>
          </a:r>
        </a:p>
      </dsp:txBody>
      <dsp:txXfrm>
        <a:off x="4068304" y="2131877"/>
        <a:ext cx="2624090" cy="839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020970" y="1174486"/>
          <a:ext cx="2846186" cy="1176434"/>
        </a:xfrm>
        <a:custGeom>
          <a:avLst/>
          <a:gdLst/>
          <a:ahLst/>
          <a:cxnLst/>
          <a:rect l="0" t="0" r="0" b="0"/>
          <a:pathLst>
            <a:path>
              <a:moveTo>
                <a:pt x="0" y="0"/>
              </a:moveTo>
              <a:lnTo>
                <a:pt x="0" y="1021757"/>
              </a:lnTo>
              <a:lnTo>
                <a:pt x="2846186" y="1021757"/>
              </a:lnTo>
              <a:lnTo>
                <a:pt x="2846186" y="117643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233DFB-1FA7-450F-A67B-88B3B2A8CECB}">
      <dsp:nvSpPr>
        <dsp:cNvPr id="0" name=""/>
        <dsp:cNvSpPr/>
      </dsp:nvSpPr>
      <dsp:spPr>
        <a:xfrm>
          <a:off x="5020970" y="1174486"/>
          <a:ext cx="1063719" cy="1176434"/>
        </a:xfrm>
        <a:custGeom>
          <a:avLst/>
          <a:gdLst/>
          <a:ahLst/>
          <a:cxnLst/>
          <a:rect l="0" t="0" r="0" b="0"/>
          <a:pathLst>
            <a:path>
              <a:moveTo>
                <a:pt x="0" y="0"/>
              </a:moveTo>
              <a:lnTo>
                <a:pt x="0" y="1021757"/>
              </a:lnTo>
              <a:lnTo>
                <a:pt x="1063719" y="1021757"/>
              </a:lnTo>
              <a:lnTo>
                <a:pt x="1063719" y="117643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4302224" y="1174486"/>
          <a:ext cx="718746" cy="1176434"/>
        </a:xfrm>
        <a:custGeom>
          <a:avLst/>
          <a:gdLst/>
          <a:ahLst/>
          <a:cxnLst/>
          <a:rect l="0" t="0" r="0" b="0"/>
          <a:pathLst>
            <a:path>
              <a:moveTo>
                <a:pt x="718746" y="0"/>
              </a:moveTo>
              <a:lnTo>
                <a:pt x="718746" y="1021757"/>
              </a:lnTo>
              <a:lnTo>
                <a:pt x="0" y="1021757"/>
              </a:lnTo>
              <a:lnTo>
                <a:pt x="0" y="117643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2519757" y="1174486"/>
          <a:ext cx="2501212" cy="1176434"/>
        </a:xfrm>
        <a:custGeom>
          <a:avLst/>
          <a:gdLst/>
          <a:ahLst/>
          <a:cxnLst/>
          <a:rect l="0" t="0" r="0" b="0"/>
          <a:pathLst>
            <a:path>
              <a:moveTo>
                <a:pt x="2501212" y="0"/>
              </a:moveTo>
              <a:lnTo>
                <a:pt x="2501212" y="1021757"/>
              </a:lnTo>
              <a:lnTo>
                <a:pt x="0" y="1021757"/>
              </a:lnTo>
              <a:lnTo>
                <a:pt x="0" y="117643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737291" y="1318997"/>
          <a:ext cx="502257" cy="1031923"/>
        </a:xfrm>
        <a:custGeom>
          <a:avLst/>
          <a:gdLst/>
          <a:ahLst/>
          <a:cxnLst/>
          <a:rect l="0" t="0" r="0" b="0"/>
          <a:pathLst>
            <a:path>
              <a:moveTo>
                <a:pt x="502257" y="0"/>
              </a:moveTo>
              <a:lnTo>
                <a:pt x="502257" y="877246"/>
              </a:lnTo>
              <a:lnTo>
                <a:pt x="0" y="877246"/>
              </a:lnTo>
              <a:lnTo>
                <a:pt x="0" y="103192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871271" y="58244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871271" y="58244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502992" y="715021"/>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502992" y="715021"/>
        <a:ext cx="1473112" cy="471396"/>
      </dsp:txXfrm>
    </dsp:sp>
    <dsp:sp modelId="{AA5AAF57-EAF1-774F-BAB8-C892BD7BAE4F}">
      <dsp:nvSpPr>
        <dsp:cNvPr id="0" name=""/>
        <dsp:cNvSpPr/>
      </dsp:nvSpPr>
      <dsp:spPr>
        <a:xfrm>
          <a:off x="369013" y="235092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369013" y="235092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735" y="2483500"/>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5 de febrero de 2018</a:t>
          </a:r>
        </a:p>
      </dsp:txBody>
      <dsp:txXfrm>
        <a:off x="735" y="2483500"/>
        <a:ext cx="1473112" cy="471396"/>
      </dsp:txXfrm>
    </dsp:sp>
    <dsp:sp modelId="{F5E0785F-C178-3141-8560-05280FCC02F2}">
      <dsp:nvSpPr>
        <dsp:cNvPr id="0" name=""/>
        <dsp:cNvSpPr/>
      </dsp:nvSpPr>
      <dsp:spPr>
        <a:xfrm>
          <a:off x="4652692" y="437929"/>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652692" y="437929"/>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84414" y="570509"/>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respuesta</a:t>
          </a:r>
        </a:p>
      </dsp:txBody>
      <dsp:txXfrm>
        <a:off x="4284414" y="570509"/>
        <a:ext cx="1473112" cy="471396"/>
      </dsp:txXfrm>
    </dsp:sp>
    <dsp:sp modelId="{3A5640E4-5522-0B40-AE57-BA98A300423B}">
      <dsp:nvSpPr>
        <dsp:cNvPr id="0" name=""/>
        <dsp:cNvSpPr/>
      </dsp:nvSpPr>
      <dsp:spPr>
        <a:xfrm>
          <a:off x="2151479" y="235092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151479" y="235092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1783201" y="2483500"/>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lumMod val="75000"/>
                  <a:lumOff val="25000"/>
                </a:schemeClr>
              </a:solidFill>
              <a:latin typeface="Century Gothic"/>
              <a:cs typeface="Century Gothic"/>
            </a:rPr>
            <a:t>Página Web</a:t>
          </a:r>
        </a:p>
      </dsp:txBody>
      <dsp:txXfrm>
        <a:off x="1783201" y="2483500"/>
        <a:ext cx="1473112" cy="471396"/>
      </dsp:txXfrm>
    </dsp:sp>
    <dsp:sp modelId="{1EA665B7-768E-1F4F-B9FC-D368EB114D8E}">
      <dsp:nvSpPr>
        <dsp:cNvPr id="0" name=""/>
        <dsp:cNvSpPr/>
      </dsp:nvSpPr>
      <dsp:spPr>
        <a:xfrm>
          <a:off x="3933945" y="235092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3933945" y="235092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3565667" y="2483500"/>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lumMod val="75000"/>
                  <a:lumOff val="25000"/>
                </a:schemeClr>
              </a:solidFill>
              <a:latin typeface="Century Gothic"/>
              <a:cs typeface="Century Gothic"/>
            </a:rPr>
            <a:t>Correo electrónico</a:t>
          </a:r>
        </a:p>
      </dsp:txBody>
      <dsp:txXfrm>
        <a:off x="3565667" y="2483500"/>
        <a:ext cx="1473112" cy="471396"/>
      </dsp:txXfrm>
    </dsp:sp>
    <dsp:sp modelId="{31A3F15E-CC09-4FDB-BF5C-0B638F370465}">
      <dsp:nvSpPr>
        <dsp:cNvPr id="0" name=""/>
        <dsp:cNvSpPr/>
      </dsp:nvSpPr>
      <dsp:spPr>
        <a:xfrm>
          <a:off x="5716412" y="235092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11A4E9-8DEF-442A-92AB-4A39D3F32AE6}">
      <dsp:nvSpPr>
        <dsp:cNvPr id="0" name=""/>
        <dsp:cNvSpPr/>
      </dsp:nvSpPr>
      <dsp:spPr>
        <a:xfrm>
          <a:off x="5716412" y="235092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E79D2A-C951-42D4-8304-4C2E71D2B80B}">
      <dsp:nvSpPr>
        <dsp:cNvPr id="0" name=""/>
        <dsp:cNvSpPr/>
      </dsp:nvSpPr>
      <dsp:spPr>
        <a:xfrm>
          <a:off x="5348133" y="2483500"/>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lumMod val="75000"/>
                  <a:lumOff val="25000"/>
                </a:schemeClr>
              </a:solidFill>
              <a:latin typeface="Century Gothic"/>
              <a:cs typeface="Century Gothic"/>
            </a:rPr>
            <a:t>Correo Físico</a:t>
          </a:r>
        </a:p>
      </dsp:txBody>
      <dsp:txXfrm>
        <a:off x="5348133" y="2483500"/>
        <a:ext cx="1473112" cy="471396"/>
      </dsp:txXfrm>
    </dsp:sp>
    <dsp:sp modelId="{7530FDAC-8880-1344-8BD5-65952AAC983F}">
      <dsp:nvSpPr>
        <dsp:cNvPr id="0" name=""/>
        <dsp:cNvSpPr/>
      </dsp:nvSpPr>
      <dsp:spPr>
        <a:xfrm>
          <a:off x="7498878" y="2350920"/>
          <a:ext cx="736556" cy="736556"/>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498878" y="2350920"/>
          <a:ext cx="736556" cy="736556"/>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7130600" y="2483500"/>
          <a:ext cx="1473112" cy="4713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lumMod val="75000"/>
                  <a:lumOff val="25000"/>
                </a:schemeClr>
              </a:solidFill>
              <a:latin typeface="Century Gothic"/>
              <a:cs typeface="Century Gothic"/>
            </a:rPr>
            <a:t>Presencial</a:t>
          </a:r>
        </a:p>
      </dsp:txBody>
      <dsp:txXfrm>
        <a:off x="7130600" y="2483500"/>
        <a:ext cx="1473112" cy="471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1A9A-F0C6-4649-9217-5515AF013A50}">
      <dsp:nvSpPr>
        <dsp:cNvPr id="0" name=""/>
        <dsp:cNvSpPr/>
      </dsp:nvSpPr>
      <dsp:spPr>
        <a:xfrm>
          <a:off x="6072825" y="1487869"/>
          <a:ext cx="424913" cy="1089413"/>
        </a:xfrm>
        <a:custGeom>
          <a:avLst/>
          <a:gdLst/>
          <a:ahLst/>
          <a:cxnLst/>
          <a:rect l="0" t="0" r="0" b="0"/>
          <a:pathLst>
            <a:path>
              <a:moveTo>
                <a:pt x="0" y="0"/>
              </a:moveTo>
              <a:lnTo>
                <a:pt x="0" y="708374"/>
              </a:lnTo>
              <a:lnTo>
                <a:pt x="424913" y="708374"/>
              </a:lnTo>
              <a:lnTo>
                <a:pt x="424913" y="108941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2106708" y="1487869"/>
          <a:ext cx="1237290" cy="1089413"/>
        </a:xfrm>
        <a:custGeom>
          <a:avLst/>
          <a:gdLst/>
          <a:ahLst/>
          <a:cxnLst/>
          <a:rect l="0" t="0" r="0" b="0"/>
          <a:pathLst>
            <a:path>
              <a:moveTo>
                <a:pt x="1237290" y="0"/>
              </a:moveTo>
              <a:lnTo>
                <a:pt x="1237290" y="708374"/>
              </a:lnTo>
              <a:lnTo>
                <a:pt x="0" y="708374"/>
              </a:lnTo>
              <a:lnTo>
                <a:pt x="0" y="108941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2436761" y="-326605"/>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2436761" y="-326605"/>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1529523" y="0"/>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a:t>
          </a:r>
        </a:p>
      </dsp:txBody>
      <dsp:txXfrm>
        <a:off x="1529523" y="0"/>
        <a:ext cx="3628951" cy="1161264"/>
      </dsp:txXfrm>
    </dsp:sp>
    <dsp:sp modelId="{AA5AAF57-EAF1-774F-BAB8-C892BD7BAE4F}">
      <dsp:nvSpPr>
        <dsp:cNvPr id="0" name=""/>
        <dsp:cNvSpPr/>
      </dsp:nvSpPr>
      <dsp:spPr>
        <a:xfrm>
          <a:off x="1199470" y="2577283"/>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1199470" y="2577283"/>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92232" y="2903889"/>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20 de Febrero de 2018</a:t>
          </a:r>
        </a:p>
      </dsp:txBody>
      <dsp:txXfrm>
        <a:off x="292232" y="2903889"/>
        <a:ext cx="3628951" cy="1161264"/>
      </dsp:txXfrm>
    </dsp:sp>
    <dsp:sp modelId="{F5E0785F-C178-3141-8560-05280FCC02F2}">
      <dsp:nvSpPr>
        <dsp:cNvPr id="0" name=""/>
        <dsp:cNvSpPr/>
      </dsp:nvSpPr>
      <dsp:spPr>
        <a:xfrm>
          <a:off x="5165587" y="-326605"/>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5165587" y="-326605"/>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58349" y="0"/>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 del informe</a:t>
          </a:r>
        </a:p>
      </dsp:txBody>
      <dsp:txXfrm>
        <a:off x="4258349" y="0"/>
        <a:ext cx="3628951" cy="1161264"/>
      </dsp:txXfrm>
    </dsp:sp>
    <dsp:sp modelId="{3A5640E4-5522-0B40-AE57-BA98A300423B}">
      <dsp:nvSpPr>
        <dsp:cNvPr id="0" name=""/>
        <dsp:cNvSpPr/>
      </dsp:nvSpPr>
      <dsp:spPr>
        <a:xfrm>
          <a:off x="5590501" y="2577283"/>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5590501" y="2577283"/>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4683263" y="2903889"/>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lumMod val="75000"/>
                  <a:lumOff val="25000"/>
                </a:schemeClr>
              </a:solidFill>
              <a:latin typeface="Century Gothic"/>
              <a:cs typeface="Century Gothic"/>
            </a:rPr>
            <a:t>Página Web</a:t>
          </a:r>
        </a:p>
      </dsp:txBody>
      <dsp:txXfrm>
        <a:off x="4683263" y="2903889"/>
        <a:ext cx="3628951" cy="11612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21/03/2018</a:t>
            </a:fld>
            <a:endParaRPr lang="es-CO"/>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6</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15</a:t>
            </a:fld>
            <a:endParaRPr lang="es-CO"/>
          </a:p>
        </p:txBody>
      </p:sp>
    </p:spTree>
    <p:extLst>
      <p:ext uri="{BB962C8B-B14F-4D97-AF65-F5344CB8AC3E}">
        <p14:creationId xmlns:p14="http://schemas.microsoft.com/office/powerpoint/2010/main" val="49153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16</a:t>
            </a:fld>
            <a:endParaRPr lang="es-CO"/>
          </a:p>
        </p:txBody>
      </p:sp>
    </p:spTree>
    <p:extLst>
      <p:ext uri="{BB962C8B-B14F-4D97-AF65-F5344CB8AC3E}">
        <p14:creationId xmlns:p14="http://schemas.microsoft.com/office/powerpoint/2010/main" val="310728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17</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18</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13</a:t>
            </a:fld>
            <a:endParaRPr lang="es-CO"/>
          </a:p>
        </p:txBody>
      </p:sp>
    </p:spTree>
    <p:extLst>
      <p:ext uri="{BB962C8B-B14F-4D97-AF65-F5344CB8AC3E}">
        <p14:creationId xmlns:p14="http://schemas.microsoft.com/office/powerpoint/2010/main" val="2234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a:p>
        </p:txBody>
      </p:sp>
    </p:spTree>
    <p:extLst>
      <p:ext uri="{BB962C8B-B14F-4D97-AF65-F5344CB8AC3E}">
        <p14:creationId xmlns:p14="http://schemas.microsoft.com/office/powerpoint/2010/main" val="223434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21/03/2018</a:t>
            </a:fld>
            <a:endParaRPr lang="es-CO"/>
          </a:p>
        </p:txBody>
      </p:sp>
      <p:sp>
        <p:nvSpPr>
          <p:cNvPr id="5" name="4 Marcador de pie de página">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21/03/2018</a:t>
            </a:fld>
            <a:endParaRPr lang="es-CO"/>
          </a:p>
        </p:txBody>
      </p:sp>
      <p:sp>
        <p:nvSpPr>
          <p:cNvPr id="5" name="4 Marcador de pie de página">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21/03/2018</a:t>
            </a:fld>
            <a:endParaRPr lang="es-CO"/>
          </a:p>
        </p:txBody>
      </p:sp>
      <p:sp>
        <p:nvSpPr>
          <p:cNvPr id="5" name="4 Marcador de pie de página">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21/03/2018</a:t>
            </a:fld>
            <a:endParaRPr lang="es-CO"/>
          </a:p>
        </p:txBody>
      </p:sp>
      <p:sp>
        <p:nvSpPr>
          <p:cNvPr id="5" name="4 Marcador de pie de página">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21/03/2018</a:t>
            </a:fld>
            <a:endParaRPr lang="es-CO"/>
          </a:p>
        </p:txBody>
      </p:sp>
      <p:sp>
        <p:nvSpPr>
          <p:cNvPr id="5" name="4 Marcador de pie de página">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21/03/2018</a:t>
            </a:fld>
            <a:endParaRPr lang="es-CO"/>
          </a:p>
        </p:txBody>
      </p:sp>
      <p:sp>
        <p:nvSpPr>
          <p:cNvPr id="6" name="4 Marcador de pie de página">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21/03/2018</a:t>
            </a:fld>
            <a:endParaRPr lang="es-CO"/>
          </a:p>
        </p:txBody>
      </p:sp>
      <p:sp>
        <p:nvSpPr>
          <p:cNvPr id="8" name="4 Marcador de pie de página">
            <a:extLst/>
          </p:cNvPr>
          <p:cNvSpPr>
            <a:spLocks noGrp="1"/>
          </p:cNvSpPr>
          <p:nvPr>
            <p:ph type="ftr" sz="quarter" idx="11"/>
          </p:nvPr>
        </p:nvSpPr>
        <p:spPr/>
        <p:txBody>
          <a:bodyPr/>
          <a:lstStyle>
            <a:lvl1pPr>
              <a:defRPr/>
            </a:lvl1pPr>
          </a:lstStyle>
          <a:p>
            <a:pPr>
              <a:defRPr/>
            </a:pPr>
            <a:endParaRPr lang="es-CO"/>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21/03/2018</a:t>
            </a:fld>
            <a:endParaRPr lang="es-CO"/>
          </a:p>
        </p:txBody>
      </p:sp>
      <p:sp>
        <p:nvSpPr>
          <p:cNvPr id="4" name="4 Marcador de pie de página">
            <a:extLst/>
          </p:cNvPr>
          <p:cNvSpPr>
            <a:spLocks noGrp="1"/>
          </p:cNvSpPr>
          <p:nvPr>
            <p:ph type="ftr" sz="quarter" idx="11"/>
          </p:nvPr>
        </p:nvSpPr>
        <p:spPr/>
        <p:txBody>
          <a:bodyPr/>
          <a:lstStyle>
            <a:lvl1pPr>
              <a:defRPr/>
            </a:lvl1pPr>
          </a:lstStyle>
          <a:p>
            <a:pPr>
              <a:defRPr/>
            </a:pPr>
            <a:endParaRPr lang="es-CO"/>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21/03/2018</a:t>
            </a:fld>
            <a:endParaRPr lang="es-CO"/>
          </a:p>
        </p:txBody>
      </p:sp>
      <p:sp>
        <p:nvSpPr>
          <p:cNvPr id="3" name="4 Marcador de pie de página">
            <a:extLst/>
          </p:cNvPr>
          <p:cNvSpPr>
            <a:spLocks noGrp="1"/>
          </p:cNvSpPr>
          <p:nvPr>
            <p:ph type="ftr" sz="quarter" idx="11"/>
          </p:nvPr>
        </p:nvSpPr>
        <p:spPr/>
        <p:txBody>
          <a:bodyPr/>
          <a:lstStyle>
            <a:lvl1pPr>
              <a:defRPr/>
            </a:lvl1pPr>
          </a:lstStyle>
          <a:p>
            <a:pPr>
              <a:defRPr/>
            </a:pPr>
            <a:endParaRPr lang="es-CO"/>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21/03/2018</a:t>
            </a:fld>
            <a:endParaRPr lang="es-CO"/>
          </a:p>
        </p:txBody>
      </p:sp>
      <p:sp>
        <p:nvSpPr>
          <p:cNvPr id="6" name="4 Marcador de pie de página">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21/03/2018</a:t>
            </a:fld>
            <a:endParaRPr lang="es-CO"/>
          </a:p>
        </p:txBody>
      </p:sp>
      <p:sp>
        <p:nvSpPr>
          <p:cNvPr id="6" name="4 Marcador de pie de página">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21/03/2018</a:t>
            </a:fld>
            <a:endParaRPr lang="es-CO"/>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jpe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0"/>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468313" y="1341438"/>
            <a:ext cx="8496300" cy="4183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ts val="4000"/>
              </a:lnSpc>
            </a:pPr>
            <a:r>
              <a:rPr lang="en-GB" sz="5400" b="1" dirty="0">
                <a:solidFill>
                  <a:schemeClr val="bg1"/>
                </a:solidFill>
                <a:latin typeface="Century Gothic" charset="0"/>
              </a:rPr>
              <a:t>Informe de </a:t>
            </a:r>
            <a:r>
              <a:rPr lang="en-GB" sz="5400" b="1" dirty="0" err="1">
                <a:solidFill>
                  <a:schemeClr val="bg1"/>
                </a:solidFill>
                <a:latin typeface="Century Gothic" charset="0"/>
              </a:rPr>
              <a:t>Resultados</a:t>
            </a:r>
            <a:br>
              <a:rPr lang="en-GB" sz="5400" b="1" dirty="0">
                <a:solidFill>
                  <a:schemeClr val="bg1"/>
                </a:solidFill>
                <a:latin typeface="Century Gothic" charset="0"/>
              </a:rPr>
            </a:br>
            <a:endParaRPr lang="en-GB" sz="5400" b="1" dirty="0">
              <a:solidFill>
                <a:schemeClr val="bg1"/>
              </a:solidFill>
              <a:latin typeface="Century Gothic" charset="0"/>
            </a:endParaRPr>
          </a:p>
          <a:p>
            <a:pPr marL="0" indent="0" algn="r">
              <a:buNone/>
            </a:pPr>
            <a:r>
              <a:rPr lang="es-ES" sz="4000" dirty="0">
                <a:solidFill>
                  <a:schemeClr val="bg1"/>
                </a:solidFill>
              </a:rPr>
              <a:t>Ejercicio de participación ciudadana para la construcción del Plan de acción 2018</a:t>
            </a:r>
          </a:p>
          <a:p>
            <a:pPr algn="r" eaLnBrk="1" hangingPunct="1">
              <a:lnSpc>
                <a:spcPct val="90000"/>
              </a:lnSpc>
            </a:pPr>
            <a:endParaRPr lang="en-GB" sz="3200" b="1" dirty="0">
              <a:solidFill>
                <a:schemeClr val="bg1"/>
              </a:solidFill>
              <a:latin typeface="Century Gothic" charset="0"/>
            </a:endParaRPr>
          </a:p>
          <a:p>
            <a:pPr algn="r" eaLnBrk="1" hangingPunct="1">
              <a:lnSpc>
                <a:spcPct val="90000"/>
              </a:lnSpc>
            </a:pPr>
            <a:endParaRPr lang="en-GB" sz="3200" b="1" dirty="0">
              <a:solidFill>
                <a:schemeClr val="bg1"/>
              </a:solidFill>
              <a:latin typeface="Century Gothic" charset="0"/>
            </a:endParaRPr>
          </a:p>
          <a:p>
            <a:pPr algn="r" eaLnBrk="1" hangingPunct="1">
              <a:lnSpc>
                <a:spcPct val="90000"/>
              </a:lnSpc>
            </a:pPr>
            <a:r>
              <a:rPr lang="en-GB" b="1" dirty="0" err="1">
                <a:solidFill>
                  <a:schemeClr val="bg1"/>
                </a:solidFill>
                <a:latin typeface="Century Gothic" charset="0"/>
              </a:rPr>
              <a:t>Febrero</a:t>
            </a:r>
            <a:r>
              <a:rPr lang="en-GB" b="1" dirty="0">
                <a:solidFill>
                  <a:schemeClr val="bg1"/>
                </a:solidFill>
                <a:latin typeface="Century Gothic" charset="0"/>
              </a:rPr>
              <a:t> de 2018</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120190145"/>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987824" y="1202386"/>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59551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555776" y="1001721"/>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267744" y="2276872"/>
            <a:ext cx="6696744"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9" name="Tabla 8">
            <a:extLst>
              <a:ext uri="{FF2B5EF4-FFF2-40B4-BE49-F238E27FC236}">
                <a16:creationId xmlns:a16="http://schemas.microsoft.com/office/drawing/2014/main" id="{676F2FBD-1965-40B3-B002-E5886D178B4A}"/>
              </a:ext>
            </a:extLst>
          </p:cNvPr>
          <p:cNvGraphicFramePr>
            <a:graphicFrameLocks noGrp="1"/>
          </p:cNvGraphicFramePr>
          <p:nvPr>
            <p:extLst>
              <p:ext uri="{D42A27DB-BD31-4B8C-83A1-F6EECF244321}">
                <p14:modId xmlns:p14="http://schemas.microsoft.com/office/powerpoint/2010/main" val="1519083391"/>
              </p:ext>
            </p:extLst>
          </p:nvPr>
        </p:nvGraphicFramePr>
        <p:xfrm>
          <a:off x="159543" y="3068960"/>
          <a:ext cx="8464873" cy="3054226"/>
        </p:xfrm>
        <a:graphic>
          <a:graphicData uri="http://schemas.openxmlformats.org/drawingml/2006/table">
            <a:tbl>
              <a:tblPr>
                <a:tableStyleId>{5C22544A-7EE6-4342-B048-85BDC9FD1C3A}</a:tableStyleId>
              </a:tblPr>
              <a:tblGrid>
                <a:gridCol w="179517">
                  <a:extLst>
                    <a:ext uri="{9D8B030D-6E8A-4147-A177-3AD203B41FA5}">
                      <a16:colId xmlns:a16="http://schemas.microsoft.com/office/drawing/2014/main" val="427320305"/>
                    </a:ext>
                  </a:extLst>
                </a:gridCol>
                <a:gridCol w="911389">
                  <a:extLst>
                    <a:ext uri="{9D8B030D-6E8A-4147-A177-3AD203B41FA5}">
                      <a16:colId xmlns:a16="http://schemas.microsoft.com/office/drawing/2014/main" val="2574173274"/>
                    </a:ext>
                  </a:extLst>
                </a:gridCol>
                <a:gridCol w="490217">
                  <a:extLst>
                    <a:ext uri="{9D8B030D-6E8A-4147-A177-3AD203B41FA5}">
                      <a16:colId xmlns:a16="http://schemas.microsoft.com/office/drawing/2014/main" val="628709950"/>
                    </a:ext>
                  </a:extLst>
                </a:gridCol>
                <a:gridCol w="593783">
                  <a:extLst>
                    <a:ext uri="{9D8B030D-6E8A-4147-A177-3AD203B41FA5}">
                      <a16:colId xmlns:a16="http://schemas.microsoft.com/office/drawing/2014/main" val="507256215"/>
                    </a:ext>
                  </a:extLst>
                </a:gridCol>
                <a:gridCol w="628306">
                  <a:extLst>
                    <a:ext uri="{9D8B030D-6E8A-4147-A177-3AD203B41FA5}">
                      <a16:colId xmlns:a16="http://schemas.microsoft.com/office/drawing/2014/main" val="3241915529"/>
                    </a:ext>
                  </a:extLst>
                </a:gridCol>
                <a:gridCol w="642115">
                  <a:extLst>
                    <a:ext uri="{9D8B030D-6E8A-4147-A177-3AD203B41FA5}">
                      <a16:colId xmlns:a16="http://schemas.microsoft.com/office/drawing/2014/main" val="1680320649"/>
                    </a:ext>
                  </a:extLst>
                </a:gridCol>
                <a:gridCol w="407364">
                  <a:extLst>
                    <a:ext uri="{9D8B030D-6E8A-4147-A177-3AD203B41FA5}">
                      <a16:colId xmlns:a16="http://schemas.microsoft.com/office/drawing/2014/main" val="934982262"/>
                    </a:ext>
                  </a:extLst>
                </a:gridCol>
                <a:gridCol w="1014956">
                  <a:extLst>
                    <a:ext uri="{9D8B030D-6E8A-4147-A177-3AD203B41FA5}">
                      <a16:colId xmlns:a16="http://schemas.microsoft.com/office/drawing/2014/main" val="2834567381"/>
                    </a:ext>
                  </a:extLst>
                </a:gridCol>
                <a:gridCol w="1220961">
                  <a:extLst>
                    <a:ext uri="{9D8B030D-6E8A-4147-A177-3AD203B41FA5}">
                      <a16:colId xmlns:a16="http://schemas.microsoft.com/office/drawing/2014/main" val="1352894083"/>
                    </a:ext>
                  </a:extLst>
                </a:gridCol>
                <a:gridCol w="504056">
                  <a:extLst>
                    <a:ext uri="{9D8B030D-6E8A-4147-A177-3AD203B41FA5}">
                      <a16:colId xmlns:a16="http://schemas.microsoft.com/office/drawing/2014/main" val="320161613"/>
                    </a:ext>
                  </a:extLst>
                </a:gridCol>
                <a:gridCol w="576064">
                  <a:extLst>
                    <a:ext uri="{9D8B030D-6E8A-4147-A177-3AD203B41FA5}">
                      <a16:colId xmlns:a16="http://schemas.microsoft.com/office/drawing/2014/main" val="3690313528"/>
                    </a:ext>
                  </a:extLst>
                </a:gridCol>
                <a:gridCol w="1296145">
                  <a:extLst>
                    <a:ext uri="{9D8B030D-6E8A-4147-A177-3AD203B41FA5}">
                      <a16:colId xmlns:a16="http://schemas.microsoft.com/office/drawing/2014/main" val="3160568025"/>
                    </a:ext>
                  </a:extLst>
                </a:gridCol>
              </a:tblGrid>
              <a:tr h="610845">
                <a:tc>
                  <a:txBody>
                    <a:bodyPr/>
                    <a:lstStyle/>
                    <a:p>
                      <a:pPr algn="ctr" fontAlgn="ctr"/>
                      <a:r>
                        <a:rPr lang="es-CO" sz="800" u="none" strike="noStrike" dirty="0">
                          <a:solidFill>
                            <a:schemeClr val="bg1"/>
                          </a:solidFill>
                          <a:effectLst/>
                        </a:rPr>
                        <a:t>No.</a:t>
                      </a:r>
                      <a:endParaRPr lang="es-CO"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dirty="0">
                          <a:solidFill>
                            <a:schemeClr val="bg1"/>
                          </a:solidFill>
                          <a:effectLst/>
                        </a:rPr>
                        <a:t>Nombre del Participante o Persona Jurídica</a:t>
                      </a:r>
                      <a:endParaRPr lang="es-ES"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800" u="none" strike="noStrike">
                          <a:solidFill>
                            <a:schemeClr val="bg1"/>
                          </a:solidFill>
                          <a:effectLst/>
                        </a:rPr>
                        <a:t>Grupo Interesado</a:t>
                      </a:r>
                      <a:endParaRPr lang="es-CO" sz="8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dirty="0">
                          <a:solidFill>
                            <a:schemeClr val="bg1"/>
                          </a:solidFill>
                          <a:effectLst/>
                        </a:rPr>
                        <a:t>Fase del Ciclo de la Gestión</a:t>
                      </a:r>
                      <a:endParaRPr lang="es-ES"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800" u="none" strike="noStrike" dirty="0">
                          <a:solidFill>
                            <a:schemeClr val="bg1"/>
                          </a:solidFill>
                          <a:effectLst/>
                        </a:rPr>
                        <a:t>Nivel de Participación</a:t>
                      </a:r>
                      <a:endParaRPr lang="es-CO"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800" u="none" strike="noStrike">
                          <a:solidFill>
                            <a:schemeClr val="bg1"/>
                          </a:solidFill>
                          <a:effectLst/>
                        </a:rPr>
                        <a:t>Canal de Participación</a:t>
                      </a:r>
                      <a:endParaRPr lang="es-CO" sz="8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800" u="none" strike="noStrike">
                          <a:solidFill>
                            <a:schemeClr val="bg1"/>
                          </a:solidFill>
                          <a:effectLst/>
                        </a:rPr>
                        <a:t>Fecha de Participación</a:t>
                      </a:r>
                      <a:endParaRPr lang="es-CO" sz="8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a:solidFill>
                            <a:schemeClr val="bg1"/>
                          </a:solidFill>
                          <a:effectLst/>
                        </a:rPr>
                        <a:t>Transcriba el comentario, Pregunta, o  solicitud de información o escriba un breve resumen</a:t>
                      </a:r>
                      <a:endParaRPr lang="es-ES" sz="8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dirty="0">
                          <a:solidFill>
                            <a:schemeClr val="bg1"/>
                          </a:solidFill>
                          <a:effectLst/>
                        </a:rPr>
                        <a:t>Transcriba la respuesta  o información dada por MinTIC o escriba un breve resumen</a:t>
                      </a:r>
                      <a:endParaRPr lang="es-ES"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800" u="none" strike="noStrike" dirty="0">
                          <a:solidFill>
                            <a:schemeClr val="bg1"/>
                          </a:solidFill>
                          <a:effectLst/>
                        </a:rPr>
                        <a:t>Fecha de Respuesta</a:t>
                      </a:r>
                      <a:endParaRPr lang="es-CO"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a:solidFill>
                            <a:schemeClr val="bg1"/>
                          </a:solidFill>
                          <a:effectLst/>
                        </a:rPr>
                        <a:t>Se acogió la propuesta del participante</a:t>
                      </a:r>
                      <a:endParaRPr lang="es-ES" sz="8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800" u="none" strike="noStrike" dirty="0">
                          <a:solidFill>
                            <a:schemeClr val="bg1"/>
                          </a:solidFill>
                          <a:effectLst/>
                        </a:rPr>
                        <a:t>Describa la acción realizada por su área para acoger la propuesta o solicitud </a:t>
                      </a:r>
                      <a:endParaRPr lang="es-ES" sz="8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extLst>
                  <a:ext uri="{0D108BD9-81ED-4DB2-BD59-A6C34878D82A}">
                    <a16:rowId xmlns:a16="http://schemas.microsoft.com/office/drawing/2014/main" val="1409539518"/>
                  </a:ext>
                </a:extLst>
              </a:tr>
              <a:tr h="2443381">
                <a:tc>
                  <a:txBody>
                    <a:bodyPr/>
                    <a:lstStyle/>
                    <a:p>
                      <a:pPr algn="ctr" fontAlgn="ctr"/>
                      <a:r>
                        <a:rPr lang="es-CO" sz="800" u="none" strike="noStrike">
                          <a:effectLst/>
                        </a:rPr>
                        <a:t>1</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800" u="none" strike="noStrike" dirty="0">
                          <a:effectLst/>
                        </a:rPr>
                        <a:t>Canal 1</a:t>
                      </a:r>
                      <a:br>
                        <a:rPr lang="pt-BR" sz="800" u="none" strike="noStrike" dirty="0">
                          <a:effectLst/>
                        </a:rPr>
                      </a:br>
                      <a:r>
                        <a:rPr lang="pt-BR" sz="800" u="none" strike="noStrike" dirty="0">
                          <a:effectLst/>
                        </a:rPr>
                        <a:t>Felipe </a:t>
                      </a:r>
                      <a:r>
                        <a:rPr lang="pt-BR" sz="800" u="none" strike="noStrike" dirty="0" err="1">
                          <a:effectLst/>
                        </a:rPr>
                        <a:t>Boshell</a:t>
                      </a:r>
                      <a:r>
                        <a:rPr lang="pt-BR" sz="800" u="none" strike="noStrike" dirty="0">
                          <a:effectLst/>
                        </a:rPr>
                        <a:t> Córdoba</a:t>
                      </a:r>
                      <a:br>
                        <a:rPr lang="pt-BR" sz="800" u="none" strike="noStrike" dirty="0">
                          <a:effectLst/>
                        </a:rPr>
                      </a:br>
                      <a:r>
                        <a:rPr lang="pt-BR" sz="800" u="none" strike="noStrike" dirty="0">
                          <a:effectLst/>
                        </a:rPr>
                        <a:t>Presidente</a:t>
                      </a:r>
                      <a:br>
                        <a:rPr lang="pt-BR" sz="800" u="none" strike="noStrike" dirty="0">
                          <a:effectLst/>
                        </a:rPr>
                      </a:br>
                      <a:endParaRPr lang="pt-BR" sz="8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800" u="none" strike="noStrike" dirty="0">
                          <a:effectLst/>
                        </a:rPr>
                        <a:t>Sector TIC</a:t>
                      </a:r>
                      <a:endParaRPr lang="es-CO" sz="800" b="0" i="0" u="none" strike="noStrike" dirty="0">
                        <a:solidFill>
                          <a:srgbClr val="000000"/>
                        </a:solidFill>
                        <a:effectLst/>
                        <a:latin typeface="Arial" panose="020B0604020202020204" pitchFamily="34" charset="0"/>
                      </a:endParaRPr>
                    </a:p>
                  </a:txBody>
                  <a:tcPr marL="0" marR="0" marT="0" marB="0" anchor="ctr"/>
                </a:tc>
                <a:tc>
                  <a:txBody>
                    <a:bodyPr/>
                    <a:lstStyle/>
                    <a:p>
                      <a:pPr algn="just" fontAlgn="ctr"/>
                      <a:r>
                        <a:rPr lang="es-ES" sz="800" u="none" strike="noStrike" dirty="0">
                          <a:effectLst/>
                        </a:rPr>
                        <a:t>Formulación/Planeación de Políticas, Planes, Programas o Proyectos </a:t>
                      </a:r>
                      <a:endParaRPr lang="es-ES" sz="800" b="0" i="0" u="none" strike="noStrike" dirty="0">
                        <a:solidFill>
                          <a:srgbClr val="000000"/>
                        </a:solidFill>
                        <a:effectLst/>
                        <a:latin typeface="Arial" panose="020B0604020202020204" pitchFamily="34" charset="0"/>
                      </a:endParaRPr>
                    </a:p>
                  </a:txBody>
                  <a:tcPr marL="0" marR="0" marT="0" marB="0" anchor="ctr"/>
                </a:tc>
                <a:tc>
                  <a:txBody>
                    <a:bodyPr/>
                    <a:lstStyle/>
                    <a:p>
                      <a:pPr algn="just" fontAlgn="ctr"/>
                      <a:r>
                        <a:rPr lang="es-CO" sz="800" u="none" strike="noStrike">
                          <a:effectLst/>
                        </a:rPr>
                        <a:t>Formulación Participativa</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800" u="none" strike="noStrike" dirty="0">
                          <a:effectLst/>
                        </a:rPr>
                        <a:t>Correo Electrónico</a:t>
                      </a:r>
                      <a:endParaRPr lang="es-CO" sz="800" b="0" i="0" u="none" strike="noStrike" dirty="0">
                        <a:solidFill>
                          <a:srgbClr val="000000"/>
                        </a:solidFill>
                        <a:effectLst/>
                        <a:latin typeface="Arial" panose="020B0604020202020204" pitchFamily="34" charset="0"/>
                      </a:endParaRPr>
                    </a:p>
                  </a:txBody>
                  <a:tcPr marL="0" marR="0" marT="0" marB="0" anchor="ctr"/>
                </a:tc>
                <a:tc>
                  <a:txBody>
                    <a:bodyPr/>
                    <a:lstStyle/>
                    <a:p>
                      <a:pPr algn="r" fontAlgn="ctr"/>
                      <a:r>
                        <a:rPr lang="es-CO" sz="800" u="none" strike="noStrike">
                          <a:effectLst/>
                        </a:rPr>
                        <a:t>11/01/2018</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s-ES" sz="800" u="none" strike="noStrike">
                          <a:effectLst/>
                        </a:rPr>
                        <a:t>Inclusión de hitos iniciativa RTVC</a:t>
                      </a:r>
                      <a:endParaRPr lang="es-ES" sz="8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ES" sz="800" u="none" strike="noStrike">
                          <a:effectLst/>
                        </a:rPr>
                        <a:t>La fase 3 de la TDT se implento y está en recibo,  hay 2 estaciones pendientes, se adelantan gestiones.</a:t>
                      </a:r>
                      <a:br>
                        <a:rPr lang="es-ES" sz="800" u="none" strike="noStrike">
                          <a:effectLst/>
                        </a:rPr>
                      </a:br>
                      <a:r>
                        <a:rPr lang="es-ES" sz="800" u="none" strike="noStrike">
                          <a:effectLst/>
                        </a:rPr>
                        <a:t>Se mejoró la potencia de los tranmisores y sistema radiante en estaciones de la fase 1</a:t>
                      </a:r>
                      <a:br>
                        <a:rPr lang="es-ES" sz="800" u="none" strike="noStrike">
                          <a:effectLst/>
                        </a:rPr>
                      </a:br>
                      <a:r>
                        <a:rPr lang="es-ES" sz="800" u="none" strike="noStrike">
                          <a:effectLst/>
                        </a:rPr>
                        <a:t>Se han asignado los recursos para el pago de la energía eléctrica de las estaciones primarias</a:t>
                      </a:r>
                      <a:br>
                        <a:rPr lang="es-ES" sz="800" u="none" strike="noStrike">
                          <a:effectLst/>
                        </a:rPr>
                      </a:br>
                      <a:r>
                        <a:rPr lang="es-ES" sz="800" u="none" strike="noStrike">
                          <a:effectLst/>
                        </a:rPr>
                        <a:t>El esquema de modulación esta considerado dentro del pliego de condiciones de la licitación para la conseción, en el Anexo Técnico</a:t>
                      </a:r>
                      <a:endParaRPr lang="es-ES" sz="800" b="0" i="0" u="none" strike="noStrike">
                        <a:solidFill>
                          <a:srgbClr val="000000"/>
                        </a:solidFill>
                        <a:effectLst/>
                        <a:latin typeface="Arial" panose="020B0604020202020204" pitchFamily="34" charset="0"/>
                      </a:endParaRPr>
                    </a:p>
                  </a:txBody>
                  <a:tcPr marL="0" marR="0" marT="0" marB="0"/>
                </a:tc>
                <a:tc>
                  <a:txBody>
                    <a:bodyPr/>
                    <a:lstStyle/>
                    <a:p>
                      <a:pPr algn="r" fontAlgn="ctr"/>
                      <a:r>
                        <a:rPr lang="es-CO" sz="800" u="none" strike="noStrike">
                          <a:effectLst/>
                        </a:rPr>
                        <a:t>07/02/2018</a:t>
                      </a:r>
                      <a:endParaRPr lang="es-CO"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800" u="none" strike="noStrike" dirty="0">
                          <a:effectLst/>
                        </a:rPr>
                        <a:t>Parcialmente</a:t>
                      </a:r>
                      <a:endParaRPr lang="es-CO" sz="800" b="0" i="0" u="none" strike="noStrike" dirty="0">
                        <a:solidFill>
                          <a:srgbClr val="000000"/>
                        </a:solidFill>
                        <a:effectLst/>
                        <a:latin typeface="Arial" panose="020B0604020202020204" pitchFamily="34" charset="0"/>
                      </a:endParaRPr>
                    </a:p>
                  </a:txBody>
                  <a:tcPr marL="0" marR="0" marT="0" marB="0" anchor="ctr"/>
                </a:tc>
                <a:tc>
                  <a:txBody>
                    <a:bodyPr/>
                    <a:lstStyle/>
                    <a:p>
                      <a:pPr algn="just" fontAlgn="ctr"/>
                      <a:r>
                        <a:rPr lang="es-ES" sz="800" u="none" strike="noStrike" dirty="0">
                          <a:effectLst/>
                        </a:rPr>
                        <a:t>Se incluyeron las  estaciones</a:t>
                      </a:r>
                    </a:p>
                    <a:p>
                      <a:pPr algn="just" fontAlgn="ctr"/>
                      <a:r>
                        <a:rPr lang="es-ES" sz="800" u="none" strike="noStrike" dirty="0">
                          <a:effectLst/>
                        </a:rPr>
                        <a:t>Mediante Resolución 080 del 19 de enero de 2018, la Autoridad Nacional de Televisión aprobó a RTVC la financiación del plan de inversión “Armonización TDT ciudades </a:t>
                      </a:r>
                      <a:r>
                        <a:rPr lang="es-ES" sz="800" u="none" strike="noStrike" dirty="0" err="1">
                          <a:effectLst/>
                        </a:rPr>
                        <a:t>Ibope</a:t>
                      </a:r>
                      <a:r>
                        <a:rPr lang="es-ES" sz="800" u="none" strike="noStrike" dirty="0">
                          <a:effectLst/>
                        </a:rPr>
                        <a:t> Etapa I” para las estaciones El Nudo, Tasajero, Cerro Kennedy, Nogales y Tres Cruces, que corresponden a la Fase 1.</a:t>
                      </a:r>
                      <a:endParaRPr lang="es-E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38268316"/>
                  </a:ext>
                </a:extLst>
              </a:tr>
            </a:tbl>
          </a:graphicData>
        </a:graphic>
      </p:graphicFrame>
    </p:spTree>
    <p:extLst>
      <p:ext uri="{BB962C8B-B14F-4D97-AF65-F5344CB8AC3E}">
        <p14:creationId xmlns:p14="http://schemas.microsoft.com/office/powerpoint/2010/main" val="59710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627784" y="945902"/>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195737" y="2276872"/>
            <a:ext cx="6768751"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8" name="Tabla 7">
            <a:extLst>
              <a:ext uri="{FF2B5EF4-FFF2-40B4-BE49-F238E27FC236}">
                <a16:creationId xmlns:a16="http://schemas.microsoft.com/office/drawing/2014/main" id="{ACAD7A43-72A5-4962-90A4-E8557D99636B}"/>
              </a:ext>
            </a:extLst>
          </p:cNvPr>
          <p:cNvGraphicFramePr>
            <a:graphicFrameLocks noGrp="1"/>
          </p:cNvGraphicFramePr>
          <p:nvPr>
            <p:extLst>
              <p:ext uri="{D42A27DB-BD31-4B8C-83A1-F6EECF244321}">
                <p14:modId xmlns:p14="http://schemas.microsoft.com/office/powerpoint/2010/main" val="2790574544"/>
              </p:ext>
            </p:extLst>
          </p:nvPr>
        </p:nvGraphicFramePr>
        <p:xfrm>
          <a:off x="107504" y="2961672"/>
          <a:ext cx="8784977" cy="3672840"/>
        </p:xfrm>
        <a:graphic>
          <a:graphicData uri="http://schemas.openxmlformats.org/drawingml/2006/table">
            <a:tbl>
              <a:tblPr>
                <a:tableStyleId>{5C22544A-7EE6-4342-B048-85BDC9FD1C3A}</a:tableStyleId>
              </a:tblPr>
              <a:tblGrid>
                <a:gridCol w="186305">
                  <a:extLst>
                    <a:ext uri="{9D8B030D-6E8A-4147-A177-3AD203B41FA5}">
                      <a16:colId xmlns:a16="http://schemas.microsoft.com/office/drawing/2014/main" val="1451117938"/>
                    </a:ext>
                  </a:extLst>
                </a:gridCol>
                <a:gridCol w="945854">
                  <a:extLst>
                    <a:ext uri="{9D8B030D-6E8A-4147-A177-3AD203B41FA5}">
                      <a16:colId xmlns:a16="http://schemas.microsoft.com/office/drawing/2014/main" val="848876935"/>
                    </a:ext>
                  </a:extLst>
                </a:gridCol>
                <a:gridCol w="452017">
                  <a:extLst>
                    <a:ext uri="{9D8B030D-6E8A-4147-A177-3AD203B41FA5}">
                      <a16:colId xmlns:a16="http://schemas.microsoft.com/office/drawing/2014/main" val="2861098785"/>
                    </a:ext>
                  </a:extLst>
                </a:gridCol>
                <a:gridCol w="720080">
                  <a:extLst>
                    <a:ext uri="{9D8B030D-6E8A-4147-A177-3AD203B41FA5}">
                      <a16:colId xmlns:a16="http://schemas.microsoft.com/office/drawing/2014/main" val="3610723143"/>
                    </a:ext>
                  </a:extLst>
                </a:gridCol>
                <a:gridCol w="576064">
                  <a:extLst>
                    <a:ext uri="{9D8B030D-6E8A-4147-A177-3AD203B41FA5}">
                      <a16:colId xmlns:a16="http://schemas.microsoft.com/office/drawing/2014/main" val="1131437419"/>
                    </a:ext>
                  </a:extLst>
                </a:gridCol>
                <a:gridCol w="504056">
                  <a:extLst>
                    <a:ext uri="{9D8B030D-6E8A-4147-A177-3AD203B41FA5}">
                      <a16:colId xmlns:a16="http://schemas.microsoft.com/office/drawing/2014/main" val="2433211196"/>
                    </a:ext>
                  </a:extLst>
                </a:gridCol>
                <a:gridCol w="504056">
                  <a:extLst>
                    <a:ext uri="{9D8B030D-6E8A-4147-A177-3AD203B41FA5}">
                      <a16:colId xmlns:a16="http://schemas.microsoft.com/office/drawing/2014/main" val="1913461005"/>
                    </a:ext>
                  </a:extLst>
                </a:gridCol>
                <a:gridCol w="648072">
                  <a:extLst>
                    <a:ext uri="{9D8B030D-6E8A-4147-A177-3AD203B41FA5}">
                      <a16:colId xmlns:a16="http://schemas.microsoft.com/office/drawing/2014/main" val="1582884884"/>
                    </a:ext>
                  </a:extLst>
                </a:gridCol>
                <a:gridCol w="2614725">
                  <a:extLst>
                    <a:ext uri="{9D8B030D-6E8A-4147-A177-3AD203B41FA5}">
                      <a16:colId xmlns:a16="http://schemas.microsoft.com/office/drawing/2014/main" val="2245754390"/>
                    </a:ext>
                  </a:extLst>
                </a:gridCol>
                <a:gridCol w="265595">
                  <a:extLst>
                    <a:ext uri="{9D8B030D-6E8A-4147-A177-3AD203B41FA5}">
                      <a16:colId xmlns:a16="http://schemas.microsoft.com/office/drawing/2014/main" val="689728807"/>
                    </a:ext>
                  </a:extLst>
                </a:gridCol>
                <a:gridCol w="644431">
                  <a:extLst>
                    <a:ext uri="{9D8B030D-6E8A-4147-A177-3AD203B41FA5}">
                      <a16:colId xmlns:a16="http://schemas.microsoft.com/office/drawing/2014/main" val="3256112168"/>
                    </a:ext>
                  </a:extLst>
                </a:gridCol>
                <a:gridCol w="723722">
                  <a:extLst>
                    <a:ext uri="{9D8B030D-6E8A-4147-A177-3AD203B41FA5}">
                      <a16:colId xmlns:a16="http://schemas.microsoft.com/office/drawing/2014/main" val="210070985"/>
                    </a:ext>
                  </a:extLst>
                </a:gridCol>
              </a:tblGrid>
              <a:tr h="400681">
                <a:tc>
                  <a:txBody>
                    <a:bodyPr/>
                    <a:lstStyle/>
                    <a:p>
                      <a:pPr algn="ctr" fontAlgn="ctr"/>
                      <a:r>
                        <a:rPr lang="es-CO" sz="700" u="none" strike="noStrike" dirty="0">
                          <a:solidFill>
                            <a:schemeClr val="bg1"/>
                          </a:solidFill>
                          <a:effectLst/>
                          <a:latin typeface="+mn-lt"/>
                        </a:rPr>
                        <a:t>No.</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Nombre del Participante o Persona Jurídica</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CO" sz="700" u="none" strike="noStrike" dirty="0">
                          <a:solidFill>
                            <a:schemeClr val="bg1"/>
                          </a:solidFill>
                          <a:effectLst/>
                          <a:latin typeface="+mn-lt"/>
                        </a:rPr>
                        <a:t>Grupo Interesado</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Fase del Ciclo de la Gestión</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CO" sz="700" u="none" strike="noStrike" dirty="0">
                          <a:solidFill>
                            <a:schemeClr val="bg1"/>
                          </a:solidFill>
                          <a:effectLst/>
                          <a:latin typeface="+mn-lt"/>
                        </a:rPr>
                        <a:t>Nivel de Participación</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CO" sz="700" u="none" strike="noStrike" dirty="0">
                          <a:solidFill>
                            <a:schemeClr val="bg1"/>
                          </a:solidFill>
                          <a:effectLst/>
                          <a:latin typeface="+mn-lt"/>
                        </a:rPr>
                        <a:t>Canal de Participación</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CO" sz="700" u="none" strike="noStrike" dirty="0">
                          <a:solidFill>
                            <a:schemeClr val="bg1"/>
                          </a:solidFill>
                          <a:effectLst/>
                          <a:latin typeface="+mn-lt"/>
                        </a:rPr>
                        <a:t>Fecha de Participación</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Transcriba el comentario, Pregunta, o  solicitud de información o escriba un breve resumen</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Transcriba la respuesta  o información dada por MinTIC o escriba un breve resumen</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CO" sz="700" u="none" strike="noStrike" dirty="0">
                          <a:solidFill>
                            <a:schemeClr val="bg1"/>
                          </a:solidFill>
                          <a:effectLst/>
                          <a:latin typeface="+mn-lt"/>
                        </a:rPr>
                        <a:t>Fecha de Respuesta</a:t>
                      </a:r>
                      <a:endParaRPr lang="es-CO"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Se acogió la propuesta del participante</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fontAlgn="ctr"/>
                      <a:r>
                        <a:rPr lang="es-ES" sz="700" u="none" strike="noStrike" dirty="0">
                          <a:solidFill>
                            <a:schemeClr val="bg1"/>
                          </a:solidFill>
                          <a:effectLst/>
                          <a:latin typeface="+mn-lt"/>
                        </a:rPr>
                        <a:t>Describa la acción realizada por su área para acoger la propuesta o solicitud </a:t>
                      </a:r>
                      <a:endParaRPr lang="es-ES" sz="700" b="1" i="0" u="none" strike="noStrike" dirty="0">
                        <a:solidFill>
                          <a:schemeClr val="bg1"/>
                        </a:solidFill>
                        <a:effectLst/>
                        <a:latin typeface="+mn-lt"/>
                      </a:endParaRPr>
                    </a:p>
                  </a:txBody>
                  <a:tcPr marL="0" marR="0" marT="0" marB="0" anchor="ctr">
                    <a:solidFill>
                      <a:schemeClr val="accent5">
                        <a:lumMod val="75000"/>
                      </a:schemeClr>
                    </a:solidFill>
                  </a:tcPr>
                </a:tc>
                <a:extLst>
                  <a:ext uri="{0D108BD9-81ED-4DB2-BD59-A6C34878D82A}">
                    <a16:rowId xmlns:a16="http://schemas.microsoft.com/office/drawing/2014/main" val="7774255"/>
                  </a:ext>
                </a:extLst>
              </a:tr>
              <a:tr h="2017125">
                <a:tc>
                  <a:txBody>
                    <a:bodyPr/>
                    <a:lstStyle/>
                    <a:p>
                      <a:pPr algn="ctr" fontAlgn="ctr"/>
                      <a:r>
                        <a:rPr lang="es-CO" sz="800" u="none" strike="noStrike">
                          <a:effectLst/>
                          <a:latin typeface="+mn-lt"/>
                        </a:rPr>
                        <a:t>2</a:t>
                      </a:r>
                      <a:endParaRPr lang="es-CO" sz="800" b="0" i="0" u="none" strike="noStrike">
                        <a:solidFill>
                          <a:srgbClr val="000000"/>
                        </a:solidFill>
                        <a:effectLst/>
                        <a:latin typeface="+mn-lt"/>
                      </a:endParaRPr>
                    </a:p>
                  </a:txBody>
                  <a:tcPr marL="0" marR="0" marT="0" marB="0" anchor="ctr"/>
                </a:tc>
                <a:tc>
                  <a:txBody>
                    <a:bodyPr/>
                    <a:lstStyle/>
                    <a:p>
                      <a:pPr algn="just" fontAlgn="ctr"/>
                      <a:r>
                        <a:rPr lang="es-ES" sz="800" u="none" strike="noStrike" dirty="0">
                          <a:effectLst/>
                          <a:latin typeface="+mn-lt"/>
                        </a:rPr>
                        <a:t>Consejería TIC de la Alcaldía Mayor de Bogotá D.C.</a:t>
                      </a:r>
                      <a:br>
                        <a:rPr lang="es-ES" sz="800" u="none" strike="noStrike" dirty="0">
                          <a:effectLst/>
                          <a:latin typeface="+mn-lt"/>
                        </a:rPr>
                      </a:br>
                      <a:r>
                        <a:rPr lang="es-ES" sz="800" u="none" strike="noStrike" dirty="0">
                          <a:effectLst/>
                          <a:latin typeface="+mn-lt"/>
                        </a:rPr>
                        <a:t>JULIO ENRIQUE LOZANO REYES</a:t>
                      </a:r>
                      <a:br>
                        <a:rPr lang="es-ES" sz="800" u="none" strike="noStrike" dirty="0">
                          <a:effectLst/>
                          <a:latin typeface="+mn-lt"/>
                        </a:rPr>
                      </a:br>
                      <a:r>
                        <a:rPr lang="es-ES" sz="800" u="none" strike="noStrike" dirty="0">
                          <a:effectLst/>
                          <a:latin typeface="+mn-lt"/>
                        </a:rPr>
                        <a:t>Profesional</a:t>
                      </a:r>
                      <a:endParaRPr lang="es-ES" sz="800" b="0" i="0" u="none" strike="noStrike" dirty="0">
                        <a:solidFill>
                          <a:srgbClr val="000000"/>
                        </a:solidFill>
                        <a:effectLst/>
                        <a:latin typeface="+mn-lt"/>
                      </a:endParaRPr>
                    </a:p>
                  </a:txBody>
                  <a:tcPr marL="0" marR="0" marT="0" marB="0" anchor="ctr"/>
                </a:tc>
                <a:tc>
                  <a:txBody>
                    <a:bodyPr/>
                    <a:lstStyle/>
                    <a:p>
                      <a:pPr algn="l" fontAlgn="ctr"/>
                      <a:r>
                        <a:rPr lang="es-CO" sz="800" u="none" strike="noStrike" dirty="0">
                          <a:effectLst/>
                          <a:latin typeface="+mn-lt"/>
                        </a:rPr>
                        <a:t>Sector Gobierno</a:t>
                      </a:r>
                      <a:endParaRPr lang="es-CO" sz="800" b="0" i="0" u="none" strike="noStrike" dirty="0">
                        <a:solidFill>
                          <a:srgbClr val="000000"/>
                        </a:solidFill>
                        <a:effectLst/>
                        <a:latin typeface="+mn-lt"/>
                      </a:endParaRPr>
                    </a:p>
                  </a:txBody>
                  <a:tcPr marL="0" marR="0" marT="0" marB="0" anchor="ctr"/>
                </a:tc>
                <a:tc>
                  <a:txBody>
                    <a:bodyPr/>
                    <a:lstStyle/>
                    <a:p>
                      <a:pPr algn="just" fontAlgn="ctr"/>
                      <a:r>
                        <a:rPr lang="es-ES" sz="800" u="none" strike="noStrike" dirty="0">
                          <a:effectLst/>
                          <a:latin typeface="+mn-lt"/>
                        </a:rPr>
                        <a:t>Formulación/Planeación de Políticas, Planes, Programas o Proyectos </a:t>
                      </a:r>
                      <a:endParaRPr lang="es-ES" sz="800" b="0" i="0" u="none" strike="noStrike" dirty="0">
                        <a:solidFill>
                          <a:srgbClr val="000000"/>
                        </a:solidFill>
                        <a:effectLst/>
                        <a:latin typeface="+mn-lt"/>
                      </a:endParaRPr>
                    </a:p>
                  </a:txBody>
                  <a:tcPr marL="0" marR="0" marT="0" marB="0" anchor="ctr"/>
                </a:tc>
                <a:tc>
                  <a:txBody>
                    <a:bodyPr/>
                    <a:lstStyle/>
                    <a:p>
                      <a:pPr algn="just" fontAlgn="ctr"/>
                      <a:r>
                        <a:rPr lang="es-CO" sz="800" u="none" strike="noStrike" dirty="0">
                          <a:effectLst/>
                          <a:latin typeface="+mn-lt"/>
                        </a:rPr>
                        <a:t>Formulación Participativa</a:t>
                      </a:r>
                      <a:endParaRPr lang="es-CO" sz="800" b="0" i="0" u="none" strike="noStrike" dirty="0">
                        <a:solidFill>
                          <a:srgbClr val="000000"/>
                        </a:solidFill>
                        <a:effectLst/>
                        <a:latin typeface="+mn-lt"/>
                      </a:endParaRPr>
                    </a:p>
                  </a:txBody>
                  <a:tcPr marL="0" marR="0" marT="0" marB="0" anchor="ctr"/>
                </a:tc>
                <a:tc>
                  <a:txBody>
                    <a:bodyPr/>
                    <a:lstStyle/>
                    <a:p>
                      <a:pPr algn="ctr" fontAlgn="ctr"/>
                      <a:r>
                        <a:rPr lang="es-CO" sz="800" u="none" strike="noStrike">
                          <a:effectLst/>
                          <a:latin typeface="+mn-lt"/>
                        </a:rPr>
                        <a:t>Correo Electrónico</a:t>
                      </a:r>
                      <a:endParaRPr lang="es-CO" sz="800" b="0" i="0" u="none" strike="noStrike">
                        <a:solidFill>
                          <a:srgbClr val="000000"/>
                        </a:solidFill>
                        <a:effectLst/>
                        <a:latin typeface="+mn-lt"/>
                      </a:endParaRPr>
                    </a:p>
                  </a:txBody>
                  <a:tcPr marL="0" marR="0" marT="0" marB="0" anchor="ctr"/>
                </a:tc>
                <a:tc>
                  <a:txBody>
                    <a:bodyPr/>
                    <a:lstStyle/>
                    <a:p>
                      <a:pPr algn="l" fontAlgn="ctr"/>
                      <a:r>
                        <a:rPr lang="es-CO" sz="800" u="none" strike="noStrike">
                          <a:effectLst/>
                          <a:latin typeface="+mn-lt"/>
                        </a:rPr>
                        <a:t>11/01/2018</a:t>
                      </a:r>
                      <a:endParaRPr lang="es-CO" sz="800" b="0" i="0" u="none" strike="noStrike">
                        <a:solidFill>
                          <a:srgbClr val="000000"/>
                        </a:solidFill>
                        <a:effectLst/>
                        <a:latin typeface="+mn-lt"/>
                      </a:endParaRPr>
                    </a:p>
                  </a:txBody>
                  <a:tcPr marL="0" marR="0" marT="0" marB="0" anchor="ctr"/>
                </a:tc>
                <a:tc>
                  <a:txBody>
                    <a:bodyPr/>
                    <a:lstStyle/>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r>
                        <a:rPr lang="es-ES" sz="800" u="none" strike="noStrike" dirty="0">
                          <a:effectLst/>
                          <a:latin typeface="+mn-lt"/>
                        </a:rPr>
                        <a:t>El distrito viene adelantando proyectos . Articulación MinTIC Distrito.</a:t>
                      </a:r>
                      <a:br>
                        <a:rPr lang="es-ES" sz="800" u="none" strike="noStrike" dirty="0">
                          <a:effectLst/>
                          <a:latin typeface="+mn-lt"/>
                        </a:rPr>
                      </a:br>
                      <a:br>
                        <a:rPr lang="es-ES" sz="800" u="none" strike="noStrike" dirty="0">
                          <a:effectLst/>
                          <a:latin typeface="+mn-lt"/>
                        </a:rPr>
                      </a:br>
                      <a:br>
                        <a:rPr lang="es-ES" sz="800" u="none" strike="noStrike" dirty="0">
                          <a:effectLst/>
                          <a:latin typeface="+mn-lt"/>
                        </a:rPr>
                      </a:br>
                      <a:br>
                        <a:rPr lang="es-ES" sz="800" u="none" strike="noStrike" dirty="0">
                          <a:effectLst/>
                          <a:latin typeface="+mn-lt"/>
                        </a:rPr>
                      </a:br>
                      <a:endParaRPr lang="es-ES" sz="800" b="0" i="0" u="none" strike="noStrike" dirty="0">
                        <a:solidFill>
                          <a:srgbClr val="000000"/>
                        </a:solidFill>
                        <a:effectLst/>
                        <a:latin typeface="+mn-lt"/>
                      </a:endParaRPr>
                    </a:p>
                  </a:txBody>
                  <a:tcPr marL="0" marR="0" marT="0" marB="0"/>
                </a:tc>
                <a:tc>
                  <a:txBody>
                    <a:bodyPr/>
                    <a:lstStyle/>
                    <a:p>
                      <a:pPr algn="l" fontAlgn="t"/>
                      <a:r>
                        <a:rPr lang="es-ES" sz="800" u="none" strike="noStrike" dirty="0">
                          <a:effectLst/>
                          <a:latin typeface="+mn-lt"/>
                        </a:rPr>
                        <a:t>Apps. Se han puesto en marcha los Boot camps, cursos de formación.</a:t>
                      </a:r>
                      <a:br>
                        <a:rPr lang="es-ES" sz="800" u="none" strike="noStrike" dirty="0">
                          <a:effectLst/>
                          <a:latin typeface="+mn-lt"/>
                        </a:rPr>
                      </a:br>
                      <a:r>
                        <a:rPr lang="es-ES" sz="800" u="none" strike="noStrike" dirty="0">
                          <a:effectLst/>
                          <a:latin typeface="+mn-lt"/>
                        </a:rPr>
                        <a:t>TIC y salud: Se trabaja de manera articulada con reuniones de asesoría técnica.</a:t>
                      </a:r>
                      <a:br>
                        <a:rPr lang="es-ES" sz="800" u="none" strike="noStrike" dirty="0">
                          <a:effectLst/>
                          <a:latin typeface="+mn-lt"/>
                        </a:rPr>
                      </a:br>
                      <a:r>
                        <a:rPr lang="es-ES" sz="800" u="none" strike="noStrike" dirty="0">
                          <a:effectLst/>
                          <a:latin typeface="+mn-lt"/>
                        </a:rPr>
                        <a:t>TIC y agro : Se pueden tener en cuenta localidades en la gestión de este año.</a:t>
                      </a:r>
                      <a:br>
                        <a:rPr lang="es-ES" sz="800" u="none" strike="noStrike" dirty="0">
                          <a:effectLst/>
                          <a:latin typeface="+mn-lt"/>
                        </a:rPr>
                      </a:br>
                      <a:r>
                        <a:rPr lang="es-ES" sz="800" u="none" strike="noStrike" dirty="0">
                          <a:effectLst/>
                          <a:latin typeface="+mn-lt"/>
                        </a:rPr>
                        <a:t>Espacios de interacción virtual: ya se cuenta con los Vivelab y los Puntos Vive Digital LAB en Bogotá hay 2.</a:t>
                      </a:r>
                      <a:br>
                        <a:rPr lang="es-ES" sz="800" u="none" strike="noStrike" dirty="0">
                          <a:effectLst/>
                          <a:latin typeface="+mn-lt"/>
                        </a:rPr>
                      </a:br>
                      <a:r>
                        <a:rPr lang="es-ES" sz="800" u="none" strike="noStrike" dirty="0">
                          <a:effectLst/>
                          <a:latin typeface="+mn-lt"/>
                        </a:rPr>
                        <a:t>Talento digital: No se contemplan actividades asociadas, la meta objetivo es el cierre de la brecha de profesionales de TI.</a:t>
                      </a:r>
                      <a:br>
                        <a:rPr lang="es-ES" sz="800" u="none" strike="noStrike" dirty="0">
                          <a:effectLst/>
                          <a:latin typeface="+mn-lt"/>
                        </a:rPr>
                      </a:br>
                      <a:r>
                        <a:rPr lang="es-ES" sz="800" u="none" strike="noStrike" dirty="0">
                          <a:effectLst/>
                          <a:latin typeface="+mn-lt"/>
                        </a:rPr>
                        <a:t>Gobierno en Línea: ya se tienen contempladas estas solicitudes en distintos hitos.</a:t>
                      </a:r>
                      <a:br>
                        <a:rPr lang="es-ES" sz="800" u="none" strike="noStrike" dirty="0">
                          <a:effectLst/>
                          <a:latin typeface="+mn-lt"/>
                        </a:rPr>
                      </a:br>
                      <a:r>
                        <a:rPr lang="es-ES" sz="800" u="none" strike="noStrike" dirty="0">
                          <a:effectLst/>
                          <a:latin typeface="+mn-lt"/>
                        </a:rPr>
                        <a:t>Desarrollo de cultura digital: Ya se cuenta con una comunidad digital establecida donde se promueven procesos de formación y/o acompañamiento, divulgar contenidos, ofertas laborales relacionadas con estos procesos de formación.</a:t>
                      </a:r>
                      <a:br>
                        <a:rPr lang="es-ES" sz="800" u="none" strike="noStrike" dirty="0">
                          <a:effectLst/>
                          <a:latin typeface="+mn-lt"/>
                        </a:rPr>
                      </a:br>
                      <a:r>
                        <a:rPr lang="es-ES" sz="800" u="none" strike="noStrike" dirty="0">
                          <a:effectLst/>
                          <a:latin typeface="+mn-lt"/>
                        </a:rPr>
                        <a:t>La estrategia de Ciudadanía Digital cuenta con una fuerte presencia en redes sociales.</a:t>
                      </a:r>
                      <a:br>
                        <a:rPr lang="es-ES" sz="800" u="none" strike="noStrike" dirty="0">
                          <a:effectLst/>
                          <a:latin typeface="+mn-lt"/>
                        </a:rPr>
                      </a:br>
                      <a:r>
                        <a:rPr lang="es-ES" sz="800" u="none" strike="noStrike" dirty="0">
                          <a:effectLst/>
                          <a:latin typeface="+mn-lt"/>
                        </a:rPr>
                        <a:t>En teletrabajo se trabaja de manera articulada con la Alcaldía</a:t>
                      </a:r>
                      <a:br>
                        <a:rPr lang="es-ES" sz="800" u="none" strike="noStrike" dirty="0">
                          <a:effectLst/>
                          <a:latin typeface="+mn-lt"/>
                        </a:rPr>
                      </a:br>
                      <a:r>
                        <a:rPr lang="es-ES" sz="800" u="none" strike="noStrike" dirty="0">
                          <a:effectLst/>
                          <a:latin typeface="+mn-lt"/>
                        </a:rPr>
                        <a:t>Bogotá se está trabajando en inversión de infraestructura de red de manera articulada y con Transmilenio.</a:t>
                      </a:r>
                      <a:br>
                        <a:rPr lang="es-ES" sz="800" u="none" strike="noStrike" dirty="0">
                          <a:effectLst/>
                          <a:latin typeface="+mn-lt"/>
                        </a:rPr>
                      </a:br>
                      <a:r>
                        <a:rPr lang="es-ES" sz="800" u="none" strike="noStrike" dirty="0">
                          <a:effectLst/>
                          <a:latin typeface="+mn-lt"/>
                        </a:rPr>
                        <a:t>En ciudades y territorios inteligentes las autoridades ambientales de Colombia consideran que la infraestructura TIC tiene un impacto mínimo sobre el medio ambiente</a:t>
                      </a:r>
                      <a:endParaRPr lang="es-ES" sz="800" b="0" i="0" u="none" strike="noStrike" dirty="0">
                        <a:solidFill>
                          <a:srgbClr val="000000"/>
                        </a:solidFill>
                        <a:effectLst/>
                        <a:latin typeface="+mn-lt"/>
                      </a:endParaRPr>
                    </a:p>
                  </a:txBody>
                  <a:tcPr marL="0" marR="0" marT="0" marB="0"/>
                </a:tc>
                <a:tc>
                  <a:txBody>
                    <a:bodyPr/>
                    <a:lstStyle/>
                    <a:p>
                      <a:pPr algn="r" fontAlgn="ctr"/>
                      <a:r>
                        <a:rPr lang="es-CO" sz="800" u="none" strike="noStrike">
                          <a:effectLst/>
                          <a:latin typeface="+mn-lt"/>
                        </a:rPr>
                        <a:t>08/02/2018</a:t>
                      </a:r>
                      <a:endParaRPr lang="es-CO" sz="800" b="0" i="0" u="none" strike="noStrike">
                        <a:solidFill>
                          <a:srgbClr val="000000"/>
                        </a:solidFill>
                        <a:effectLst/>
                        <a:latin typeface="+mn-lt"/>
                      </a:endParaRPr>
                    </a:p>
                  </a:txBody>
                  <a:tcPr marL="0" marR="0" marT="0" marB="0" anchor="ctr"/>
                </a:tc>
                <a:tc>
                  <a:txBody>
                    <a:bodyPr/>
                    <a:lstStyle/>
                    <a:p>
                      <a:pPr algn="l" fontAlgn="t"/>
                      <a:r>
                        <a:rPr lang="es-CO" sz="800" b="0" i="0" u="none" strike="noStrike" dirty="0">
                          <a:solidFill>
                            <a:srgbClr val="000000"/>
                          </a:solidFill>
                          <a:effectLst/>
                          <a:latin typeface="+mn-lt"/>
                        </a:rPr>
                        <a:t>Parcialmente</a:t>
                      </a:r>
                    </a:p>
                  </a:txBody>
                  <a:tcPr marL="0" marR="0" marT="0" marB="0"/>
                </a:tc>
                <a:tc>
                  <a:txBody>
                    <a:bodyPr/>
                    <a:lstStyle/>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endParaRPr lang="es-ES" sz="800" u="none" strike="noStrike" dirty="0">
                        <a:effectLst/>
                        <a:latin typeface="+mn-lt"/>
                      </a:endParaRPr>
                    </a:p>
                    <a:p>
                      <a:pPr algn="l" fontAlgn="t"/>
                      <a:r>
                        <a:rPr lang="es-ES" sz="800" u="none" strike="noStrike" dirty="0">
                          <a:effectLst/>
                          <a:latin typeface="+mn-lt"/>
                        </a:rPr>
                        <a:t>Se analiza la inclusión de las localidades Locales de Usaquén, Chapinero y Sumapaz dentro del hito "Identificación de oportunidades en el uso y apropiación de TIC para el sector Agro"</a:t>
                      </a:r>
                      <a:endParaRPr lang="es-ES" sz="800" b="0" i="0" u="none" strike="noStrike" dirty="0">
                        <a:solidFill>
                          <a:srgbClr val="000000"/>
                        </a:solidFill>
                        <a:effectLst/>
                        <a:latin typeface="+mn-lt"/>
                      </a:endParaRPr>
                    </a:p>
                  </a:txBody>
                  <a:tcPr marL="0" marR="0" marT="0" marB="0"/>
                </a:tc>
                <a:extLst>
                  <a:ext uri="{0D108BD9-81ED-4DB2-BD59-A6C34878D82A}">
                    <a16:rowId xmlns:a16="http://schemas.microsoft.com/office/drawing/2014/main" val="977113995"/>
                  </a:ext>
                </a:extLst>
              </a:tr>
            </a:tbl>
          </a:graphicData>
        </a:graphic>
      </p:graphicFrame>
    </p:spTree>
    <p:extLst>
      <p:ext uri="{BB962C8B-B14F-4D97-AF65-F5344CB8AC3E}">
        <p14:creationId xmlns:p14="http://schemas.microsoft.com/office/powerpoint/2010/main" val="15921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555776" y="945902"/>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267744" y="2276872"/>
            <a:ext cx="6696744"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8" name="Tabla 7">
            <a:extLst>
              <a:ext uri="{FF2B5EF4-FFF2-40B4-BE49-F238E27FC236}">
                <a16:creationId xmlns:a16="http://schemas.microsoft.com/office/drawing/2014/main" id="{F0E11239-BD47-41D3-810C-C1928DF8F059}"/>
              </a:ext>
            </a:extLst>
          </p:cNvPr>
          <p:cNvGraphicFramePr>
            <a:graphicFrameLocks noGrp="1"/>
          </p:cNvGraphicFramePr>
          <p:nvPr>
            <p:extLst>
              <p:ext uri="{D42A27DB-BD31-4B8C-83A1-F6EECF244321}">
                <p14:modId xmlns:p14="http://schemas.microsoft.com/office/powerpoint/2010/main" val="425534913"/>
              </p:ext>
            </p:extLst>
          </p:nvPr>
        </p:nvGraphicFramePr>
        <p:xfrm>
          <a:off x="179512" y="3041574"/>
          <a:ext cx="8784976" cy="3788570"/>
        </p:xfrm>
        <a:graphic>
          <a:graphicData uri="http://schemas.openxmlformats.org/drawingml/2006/table">
            <a:tbl>
              <a:tblPr>
                <a:tableStyleId>{5C22544A-7EE6-4342-B048-85BDC9FD1C3A}</a:tableStyleId>
              </a:tblPr>
              <a:tblGrid>
                <a:gridCol w="186305">
                  <a:extLst>
                    <a:ext uri="{9D8B030D-6E8A-4147-A177-3AD203B41FA5}">
                      <a16:colId xmlns:a16="http://schemas.microsoft.com/office/drawing/2014/main" val="2282272204"/>
                    </a:ext>
                  </a:extLst>
                </a:gridCol>
                <a:gridCol w="898323">
                  <a:extLst>
                    <a:ext uri="{9D8B030D-6E8A-4147-A177-3AD203B41FA5}">
                      <a16:colId xmlns:a16="http://schemas.microsoft.com/office/drawing/2014/main" val="2239720658"/>
                    </a:ext>
                  </a:extLst>
                </a:gridCol>
                <a:gridCol w="556286">
                  <a:extLst>
                    <a:ext uri="{9D8B030D-6E8A-4147-A177-3AD203B41FA5}">
                      <a16:colId xmlns:a16="http://schemas.microsoft.com/office/drawing/2014/main" val="2582724737"/>
                    </a:ext>
                  </a:extLst>
                </a:gridCol>
                <a:gridCol w="616238">
                  <a:extLst>
                    <a:ext uri="{9D8B030D-6E8A-4147-A177-3AD203B41FA5}">
                      <a16:colId xmlns:a16="http://schemas.microsoft.com/office/drawing/2014/main" val="2956266354"/>
                    </a:ext>
                  </a:extLst>
                </a:gridCol>
                <a:gridCol w="479152">
                  <a:extLst>
                    <a:ext uri="{9D8B030D-6E8A-4147-A177-3AD203B41FA5}">
                      <a16:colId xmlns:a16="http://schemas.microsoft.com/office/drawing/2014/main" val="3392292228"/>
                    </a:ext>
                  </a:extLst>
                </a:gridCol>
                <a:gridCol w="432048">
                  <a:extLst>
                    <a:ext uri="{9D8B030D-6E8A-4147-A177-3AD203B41FA5}">
                      <a16:colId xmlns:a16="http://schemas.microsoft.com/office/drawing/2014/main" val="2359314973"/>
                    </a:ext>
                  </a:extLst>
                </a:gridCol>
                <a:gridCol w="432048">
                  <a:extLst>
                    <a:ext uri="{9D8B030D-6E8A-4147-A177-3AD203B41FA5}">
                      <a16:colId xmlns:a16="http://schemas.microsoft.com/office/drawing/2014/main" val="5264961"/>
                    </a:ext>
                  </a:extLst>
                </a:gridCol>
                <a:gridCol w="882729">
                  <a:extLst>
                    <a:ext uri="{9D8B030D-6E8A-4147-A177-3AD203B41FA5}">
                      <a16:colId xmlns:a16="http://schemas.microsoft.com/office/drawing/2014/main" val="2314991343"/>
                    </a:ext>
                  </a:extLst>
                </a:gridCol>
                <a:gridCol w="2285623">
                  <a:extLst>
                    <a:ext uri="{9D8B030D-6E8A-4147-A177-3AD203B41FA5}">
                      <a16:colId xmlns:a16="http://schemas.microsoft.com/office/drawing/2014/main" val="2168386501"/>
                    </a:ext>
                  </a:extLst>
                </a:gridCol>
                <a:gridCol w="288032">
                  <a:extLst>
                    <a:ext uri="{9D8B030D-6E8A-4147-A177-3AD203B41FA5}">
                      <a16:colId xmlns:a16="http://schemas.microsoft.com/office/drawing/2014/main" val="640316073"/>
                    </a:ext>
                  </a:extLst>
                </a:gridCol>
                <a:gridCol w="576064">
                  <a:extLst>
                    <a:ext uri="{9D8B030D-6E8A-4147-A177-3AD203B41FA5}">
                      <a16:colId xmlns:a16="http://schemas.microsoft.com/office/drawing/2014/main" val="947939097"/>
                    </a:ext>
                  </a:extLst>
                </a:gridCol>
                <a:gridCol w="1152128">
                  <a:extLst>
                    <a:ext uri="{9D8B030D-6E8A-4147-A177-3AD203B41FA5}">
                      <a16:colId xmlns:a16="http://schemas.microsoft.com/office/drawing/2014/main" val="4046725595"/>
                    </a:ext>
                  </a:extLst>
                </a:gridCol>
              </a:tblGrid>
              <a:tr h="496730">
                <a:tc>
                  <a:txBody>
                    <a:bodyPr/>
                    <a:lstStyle/>
                    <a:p>
                      <a:pPr algn="ctr" fontAlgn="ctr"/>
                      <a:r>
                        <a:rPr lang="es-CO" sz="600" u="none" strike="noStrike" dirty="0">
                          <a:solidFill>
                            <a:schemeClr val="bg1"/>
                          </a:solidFill>
                          <a:effectLst/>
                        </a:rPr>
                        <a:t>No.</a:t>
                      </a:r>
                      <a:endParaRPr lang="es-CO" sz="6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dirty="0">
                          <a:solidFill>
                            <a:schemeClr val="bg1"/>
                          </a:solidFill>
                          <a:effectLst/>
                        </a:rPr>
                        <a:t>Nombre del Participante o Persona Jurídica</a:t>
                      </a:r>
                      <a:endParaRPr lang="es-ES" sz="6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600" u="none" strike="noStrike" dirty="0">
                          <a:solidFill>
                            <a:schemeClr val="bg1"/>
                          </a:solidFill>
                          <a:effectLst/>
                        </a:rPr>
                        <a:t>Grupo Interesado</a:t>
                      </a:r>
                      <a:endParaRPr lang="es-CO" sz="6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a:solidFill>
                            <a:schemeClr val="bg1"/>
                          </a:solidFill>
                          <a:effectLst/>
                        </a:rPr>
                        <a:t>Fase del Ciclo de la Gestión</a:t>
                      </a:r>
                      <a:endParaRPr lang="es-ES"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600" u="none" strike="noStrike">
                          <a:solidFill>
                            <a:schemeClr val="bg1"/>
                          </a:solidFill>
                          <a:effectLst/>
                        </a:rPr>
                        <a:t>Nivel de Participación</a:t>
                      </a:r>
                      <a:endParaRPr lang="es-CO"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600" u="none" strike="noStrike">
                          <a:solidFill>
                            <a:schemeClr val="bg1"/>
                          </a:solidFill>
                          <a:effectLst/>
                        </a:rPr>
                        <a:t>Canal de Participación</a:t>
                      </a:r>
                      <a:endParaRPr lang="es-CO"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600" u="none" strike="noStrike">
                          <a:solidFill>
                            <a:schemeClr val="bg1"/>
                          </a:solidFill>
                          <a:effectLst/>
                        </a:rPr>
                        <a:t>Fecha de Participación</a:t>
                      </a:r>
                      <a:endParaRPr lang="es-CO"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a:solidFill>
                            <a:schemeClr val="bg1"/>
                          </a:solidFill>
                          <a:effectLst/>
                        </a:rPr>
                        <a:t>Transcriba el comentario, Pregunta, o  solicitud de información o escriba un breve resumen</a:t>
                      </a:r>
                      <a:endParaRPr lang="es-ES"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dirty="0">
                          <a:solidFill>
                            <a:schemeClr val="bg1"/>
                          </a:solidFill>
                          <a:effectLst/>
                        </a:rPr>
                        <a:t>Transcriba la respuesta  o información dada por MinTIC o escriba un breve resumen</a:t>
                      </a:r>
                      <a:endParaRPr lang="es-ES" sz="6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600" u="none" strike="noStrike">
                          <a:solidFill>
                            <a:schemeClr val="bg1"/>
                          </a:solidFill>
                          <a:effectLst/>
                        </a:rPr>
                        <a:t>Fecha de Respuesta</a:t>
                      </a:r>
                      <a:endParaRPr lang="es-CO"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a:solidFill>
                            <a:schemeClr val="bg1"/>
                          </a:solidFill>
                          <a:effectLst/>
                        </a:rPr>
                        <a:t>Se acogió la propuesta del participante</a:t>
                      </a:r>
                      <a:endParaRPr lang="es-ES" sz="600" b="1" i="0" u="none" strike="noStrike">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ES" sz="600" u="none" strike="noStrike" dirty="0">
                          <a:solidFill>
                            <a:schemeClr val="bg1"/>
                          </a:solidFill>
                          <a:effectLst/>
                        </a:rPr>
                        <a:t>Describa la acción realizada por su área para acoger la propuesta o solicitud </a:t>
                      </a:r>
                      <a:endParaRPr lang="es-ES" sz="6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extLst>
                  <a:ext uri="{0D108BD9-81ED-4DB2-BD59-A6C34878D82A}">
                    <a16:rowId xmlns:a16="http://schemas.microsoft.com/office/drawing/2014/main" val="4101662500"/>
                  </a:ext>
                </a:extLst>
              </a:tr>
              <a:tr h="542098">
                <a:tc>
                  <a:txBody>
                    <a:bodyPr/>
                    <a:lstStyle/>
                    <a:p>
                      <a:pPr algn="ctr" fontAlgn="ctr"/>
                      <a:r>
                        <a:rPr lang="es-CO" sz="800" u="none" strike="noStrike" dirty="0">
                          <a:effectLst/>
                        </a:rPr>
                        <a:t>3</a:t>
                      </a:r>
                      <a:endParaRPr lang="es-CO" sz="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br>
                        <a:rPr lang="es-ES" sz="800" u="none" strike="noStrike" dirty="0">
                          <a:effectLst/>
                        </a:rPr>
                      </a:br>
                      <a:r>
                        <a:rPr lang="es-ES" sz="800" u="none" strike="noStrike" dirty="0">
                          <a:effectLst/>
                        </a:rPr>
                        <a:t>TULIO ANGEL ARBELAEZ</a:t>
                      </a:r>
                      <a:br>
                        <a:rPr lang="es-ES" sz="800" u="none" strike="noStrike" dirty="0">
                          <a:effectLst/>
                        </a:rPr>
                      </a:br>
                      <a:r>
                        <a:rPr lang="es-ES" sz="800" u="none" strike="noStrike" dirty="0">
                          <a:effectLst/>
                        </a:rPr>
                        <a:t>Presidente</a:t>
                      </a:r>
                      <a:br>
                        <a:rPr lang="es-ES" sz="800" u="none" strike="noStrike" dirty="0">
                          <a:effectLst/>
                        </a:rPr>
                      </a:br>
                      <a:r>
                        <a:rPr lang="es-ES" sz="800" u="none" strike="noStrike" dirty="0">
                          <a:effectLst/>
                        </a:rPr>
                        <a:t>Asociación Nacional de Medios de Comunicación</a:t>
                      </a:r>
                      <a:endParaRPr lang="es-ES"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CO" sz="800" u="none" strike="noStrike" dirty="0">
                          <a:effectLst/>
                        </a:rPr>
                        <a:t>Sector TIC</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just" fontAlgn="t"/>
                      <a:r>
                        <a:rPr lang="es-ES" sz="800" u="none" strike="noStrike">
                          <a:effectLst/>
                        </a:rPr>
                        <a:t>Formulación/Planeación de Políticas, Planes, Programs o Proyectos </a:t>
                      </a:r>
                      <a:endParaRPr lang="es-ES" sz="800" b="0" i="0" u="none" strike="noStrike">
                        <a:solidFill>
                          <a:srgbClr val="000000"/>
                        </a:solidFill>
                        <a:effectLst/>
                        <a:latin typeface="Calibri" panose="020F0502020204030204" pitchFamily="34" charset="0"/>
                      </a:endParaRPr>
                    </a:p>
                  </a:txBody>
                  <a:tcPr marL="0" marR="0" marT="0" marB="0"/>
                </a:tc>
                <a:tc>
                  <a:txBody>
                    <a:bodyPr/>
                    <a:lstStyle/>
                    <a:p>
                      <a:pPr algn="just" fontAlgn="t"/>
                      <a:r>
                        <a:rPr lang="es-CO" sz="800" u="none" strike="noStrike" dirty="0">
                          <a:effectLst/>
                        </a:rPr>
                        <a:t>Formulación Participativa</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s-CO" sz="800" u="none" strike="noStrike" dirty="0">
                          <a:effectLst/>
                        </a:rPr>
                        <a:t>Correo Electrónico</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r" fontAlgn="t"/>
                      <a:r>
                        <a:rPr lang="es-CO" sz="800" u="none" strike="noStrike">
                          <a:effectLst/>
                        </a:rPr>
                        <a:t>11/01/2018</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just" fontAlgn="t"/>
                      <a:r>
                        <a:rPr lang="es-ES" sz="800" u="none" strike="noStrike" dirty="0">
                          <a:effectLst/>
                        </a:rPr>
                        <a:t>Comentarios sobre, recepción gratuita de señales a través de móviles y</a:t>
                      </a:r>
                      <a:br>
                        <a:rPr lang="es-ES" sz="800" u="none" strike="noStrike" dirty="0">
                          <a:effectLst/>
                        </a:rPr>
                      </a:br>
                      <a:r>
                        <a:rPr lang="es-ES" sz="800" u="none" strike="noStrike" dirty="0">
                          <a:effectLst/>
                        </a:rPr>
                        <a:t>atacar el uso ilegal del Espectro</a:t>
                      </a:r>
                      <a:endParaRPr lang="es-ES" sz="800" b="0" i="0" u="none" strike="noStrike" dirty="0">
                        <a:solidFill>
                          <a:srgbClr val="000000"/>
                        </a:solidFill>
                        <a:effectLst/>
                        <a:latin typeface="Calibri" panose="020F0502020204030204" pitchFamily="34" charset="0"/>
                      </a:endParaRPr>
                    </a:p>
                  </a:txBody>
                  <a:tcPr marL="0" marR="0" marT="0" marB="0"/>
                </a:tc>
                <a:tc>
                  <a:txBody>
                    <a:bodyPr/>
                    <a:lstStyle/>
                    <a:p>
                      <a:pPr algn="just" fontAlgn="t"/>
                      <a:r>
                        <a:rPr lang="es-ES" sz="800" u="none" strike="noStrike" dirty="0">
                          <a:effectLst/>
                        </a:rPr>
                        <a:t>Se está  haciendo un análisis del impacto sobre implementar una obligación de que los operadores activen los chip de radio.</a:t>
                      </a:r>
                      <a:br>
                        <a:rPr lang="es-ES" sz="800" u="none" strike="noStrike" dirty="0">
                          <a:effectLst/>
                        </a:rPr>
                      </a:br>
                      <a:r>
                        <a:rPr lang="es-ES" sz="800" u="none" strike="noStrike" dirty="0">
                          <a:effectLst/>
                        </a:rPr>
                        <a:t>Ya se encuentra considerado el uso ilegal del espectro dentro del plan de acción 2018, y se fortalecen acciones con otras entidades.</a:t>
                      </a:r>
                      <a:endParaRPr lang="es-ES" sz="800" b="0" i="0" u="none" strike="noStrike" dirty="0">
                        <a:solidFill>
                          <a:srgbClr val="000000"/>
                        </a:solidFill>
                        <a:effectLst/>
                        <a:latin typeface="Calibri" panose="020F0502020204030204" pitchFamily="34" charset="0"/>
                      </a:endParaRPr>
                    </a:p>
                  </a:txBody>
                  <a:tcPr marL="0" marR="0" marT="0" marB="0"/>
                </a:tc>
                <a:tc>
                  <a:txBody>
                    <a:bodyPr/>
                    <a:lstStyle/>
                    <a:p>
                      <a:pPr algn="r" fontAlgn="t"/>
                      <a:r>
                        <a:rPr lang="es-CO" sz="800" u="none" strike="noStrike">
                          <a:effectLst/>
                        </a:rPr>
                        <a:t>06/02/2018</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l" fontAlgn="t"/>
                      <a:r>
                        <a:rPr lang="es-CO" sz="800" u="none" strike="noStrike" dirty="0">
                          <a:effectLst/>
                        </a:rPr>
                        <a:t>Parcialmente</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ES" sz="800" u="none" strike="noStrike">
                          <a:effectLst/>
                        </a:rPr>
                        <a:t>En revisión por parte de la CRC y MINTIC el análisis de impacto de implementar una obligación a los operadores para que activen los chips de radio.</a:t>
                      </a:r>
                      <a:br>
                        <a:rPr lang="es-ES" sz="800" u="none" strike="noStrike">
                          <a:effectLst/>
                        </a:rPr>
                      </a:br>
                      <a:endParaRPr lang="es-ES" sz="8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07807092"/>
                  </a:ext>
                </a:extLst>
              </a:tr>
              <a:tr h="1272030">
                <a:tc>
                  <a:txBody>
                    <a:bodyPr/>
                    <a:lstStyle/>
                    <a:p>
                      <a:pPr algn="ctr" fontAlgn="t"/>
                      <a:r>
                        <a:rPr lang="es-CO" sz="800" u="none" strike="noStrike">
                          <a:effectLst/>
                        </a:rPr>
                        <a:t>4</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l" fontAlgn="t"/>
                      <a:r>
                        <a:rPr lang="es-CO" sz="800" u="none" strike="noStrike" dirty="0">
                          <a:effectLst/>
                        </a:rPr>
                        <a:t>SANTIAGO PARDO FAJARDO</a:t>
                      </a:r>
                      <a:br>
                        <a:rPr lang="es-CO" sz="800" u="none" strike="noStrike" dirty="0">
                          <a:effectLst/>
                        </a:rPr>
                      </a:br>
                      <a:r>
                        <a:rPr lang="es-CO" sz="800" u="none" strike="noStrike" dirty="0">
                          <a:effectLst/>
                        </a:rPr>
                        <a:t>Director Corporativo Asuntos Regulatorios y Relaciones Institucionales</a:t>
                      </a:r>
                    </a:p>
                    <a:p>
                      <a:pPr algn="l" fontAlgn="t"/>
                      <a:r>
                        <a:rPr lang="es-CO" sz="800" u="none" strike="noStrike" dirty="0">
                          <a:effectLst/>
                        </a:rPr>
                        <a:t>Claro</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CO" sz="800" u="none" strike="noStrike">
                          <a:effectLst/>
                        </a:rPr>
                        <a:t>Sector TIC</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just" fontAlgn="t"/>
                      <a:r>
                        <a:rPr lang="es-ES" sz="800" u="none" strike="noStrike">
                          <a:effectLst/>
                        </a:rPr>
                        <a:t>Formulación/Planeación de Políticas, Planes, Programas o Proyectos </a:t>
                      </a:r>
                      <a:endParaRPr lang="es-ES" sz="800" b="0" i="0" u="none" strike="noStrike">
                        <a:solidFill>
                          <a:srgbClr val="000000"/>
                        </a:solidFill>
                        <a:effectLst/>
                        <a:latin typeface="Calibri" panose="020F0502020204030204" pitchFamily="34" charset="0"/>
                      </a:endParaRPr>
                    </a:p>
                  </a:txBody>
                  <a:tcPr marL="0" marR="0" marT="0" marB="0"/>
                </a:tc>
                <a:tc>
                  <a:txBody>
                    <a:bodyPr/>
                    <a:lstStyle/>
                    <a:p>
                      <a:pPr algn="just" fontAlgn="t"/>
                      <a:r>
                        <a:rPr lang="es-CO" sz="800" u="none" strike="noStrike">
                          <a:effectLst/>
                        </a:rPr>
                        <a:t>Formulación Participativa</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es-CO" sz="800" u="none" strike="noStrike">
                          <a:effectLst/>
                        </a:rPr>
                        <a:t>Correo Electrónico</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r" fontAlgn="t"/>
                      <a:r>
                        <a:rPr lang="es-CO" sz="800" u="none" strike="noStrike">
                          <a:effectLst/>
                        </a:rPr>
                        <a:t>11/01/2018</a:t>
                      </a:r>
                      <a:endParaRPr lang="es-CO" sz="800" b="0" i="0" u="none" strike="noStrike">
                        <a:solidFill>
                          <a:srgbClr val="000000"/>
                        </a:solidFill>
                        <a:effectLst/>
                        <a:latin typeface="Calibri" panose="020F0502020204030204" pitchFamily="34" charset="0"/>
                      </a:endParaRPr>
                    </a:p>
                  </a:txBody>
                  <a:tcPr marL="0" marR="0" marT="0" marB="0"/>
                </a:tc>
                <a:tc>
                  <a:txBody>
                    <a:bodyPr/>
                    <a:lstStyle/>
                    <a:p>
                      <a:pPr algn="l" fontAlgn="t"/>
                      <a:r>
                        <a:rPr lang="es-ES" sz="800" u="none" strike="noStrike" dirty="0">
                          <a:effectLst/>
                        </a:rPr>
                        <a:t>Comentarios sobre, cargas asimétricas, inclusión de actividades en Economía Digital, agenda regulatoria, regulador único convergente, exposición a los campos electromagnéticos, asignación de espectro, accesos a internet, cumplimiento </a:t>
                      </a:r>
                      <a:r>
                        <a:rPr lang="es-ES" sz="800" u="none" strike="noStrike" dirty="0" err="1">
                          <a:effectLst/>
                        </a:rPr>
                        <a:t>Compes</a:t>
                      </a:r>
                      <a:r>
                        <a:rPr lang="es-ES" sz="800" u="none" strike="noStrike" dirty="0">
                          <a:effectLst/>
                        </a:rPr>
                        <a:t>, Sistema Nacional de Telecomunicaciones de Emergencias</a:t>
                      </a:r>
                      <a:endParaRPr lang="es-ES"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ES" sz="800" u="none" strike="noStrike" dirty="0">
                          <a:effectLst/>
                        </a:rPr>
                        <a:t>Ya se realizó un análisis frente a las cargas asimétricas.</a:t>
                      </a:r>
                      <a:br>
                        <a:rPr lang="es-ES" sz="800" u="none" strike="noStrike" dirty="0">
                          <a:effectLst/>
                        </a:rPr>
                      </a:br>
                      <a:r>
                        <a:rPr lang="es-ES" sz="800" u="none" strike="noStrike" dirty="0">
                          <a:effectLst/>
                        </a:rPr>
                        <a:t>Se incluyen cuatro actividades.</a:t>
                      </a:r>
                      <a:br>
                        <a:rPr lang="es-ES" sz="800" u="none" strike="noStrike" dirty="0">
                          <a:effectLst/>
                        </a:rPr>
                      </a:br>
                      <a:r>
                        <a:rPr lang="es-ES" sz="800" u="none" strike="noStrike" dirty="0">
                          <a:effectLst/>
                        </a:rPr>
                        <a:t>Hay una revisión semanal en materia de agendas regulatorias, en las cuales el fin es maximizar el bienestar de los usuarios de los servicios.</a:t>
                      </a:r>
                      <a:br>
                        <a:rPr lang="es-ES" sz="800" u="none" strike="noStrike" dirty="0">
                          <a:effectLst/>
                        </a:rPr>
                      </a:br>
                      <a:r>
                        <a:rPr lang="es-ES" sz="800" u="none" strike="noStrike" dirty="0">
                          <a:effectLst/>
                        </a:rPr>
                        <a:t>Se han dado avances hacia contar con un regulador único convergente</a:t>
                      </a:r>
                      <a:br>
                        <a:rPr lang="es-ES" sz="800" u="none" strike="noStrike" dirty="0">
                          <a:effectLst/>
                        </a:rPr>
                      </a:br>
                      <a:r>
                        <a:rPr lang="es-ES" sz="800" u="none" strike="noStrike" dirty="0">
                          <a:effectLst/>
                        </a:rPr>
                        <a:t>Se realizan constantemente mediciones en la exposición de campos electromagnéticos.</a:t>
                      </a:r>
                      <a:br>
                        <a:rPr lang="es-ES" sz="800" u="none" strike="noStrike" dirty="0">
                          <a:effectLst/>
                        </a:rPr>
                      </a:br>
                      <a:r>
                        <a:rPr lang="es-ES" sz="800" u="none" strike="noStrike" dirty="0">
                          <a:effectLst/>
                        </a:rPr>
                        <a:t>Sobre los comentarios particulares se da respuesta se busca una libre competencia en asignación de espectro, se recomienda promover iniciativas de masificación de accesos a internet una vez se tengan los recursos.</a:t>
                      </a:r>
                      <a:br>
                        <a:rPr lang="es-ES" sz="800" u="none" strike="noStrike" dirty="0">
                          <a:effectLst/>
                        </a:rPr>
                      </a:br>
                      <a:r>
                        <a:rPr lang="es-ES" sz="800" u="none" strike="noStrike" dirty="0">
                          <a:effectLst/>
                        </a:rPr>
                        <a:t>Frente al plan detallado del cumplimiento al </a:t>
                      </a:r>
                      <a:r>
                        <a:rPr lang="es-ES" sz="800" u="none" strike="noStrike" dirty="0" err="1">
                          <a:effectLst/>
                        </a:rPr>
                        <a:t>Compes</a:t>
                      </a:r>
                      <a:r>
                        <a:rPr lang="es-ES" sz="800" u="none" strike="noStrike" dirty="0">
                          <a:effectLst/>
                        </a:rPr>
                        <a:t> 3815 2014 se ha dado cumplimiento.</a:t>
                      </a:r>
                      <a:br>
                        <a:rPr lang="es-ES" sz="800" u="none" strike="noStrike" dirty="0">
                          <a:effectLst/>
                        </a:rPr>
                      </a:br>
                      <a:r>
                        <a:rPr lang="es-ES" sz="800" u="none" strike="noStrike" dirty="0">
                          <a:effectLst/>
                        </a:rPr>
                        <a:t>Frente a la implementación del Sistema Nacional de Telecomunicaciones de Emergencias se adelantan gestiones para acompañamiento en la estructuración de normas y procedimientos aplicables</a:t>
                      </a:r>
                      <a:endParaRPr lang="es-ES" sz="800" b="0" i="0" u="none" strike="noStrike" dirty="0">
                        <a:solidFill>
                          <a:srgbClr val="000000"/>
                        </a:solidFill>
                        <a:effectLst/>
                        <a:latin typeface="Calibri" panose="020F0502020204030204" pitchFamily="34" charset="0"/>
                      </a:endParaRPr>
                    </a:p>
                  </a:txBody>
                  <a:tcPr marL="0" marR="0" marT="0" marB="0"/>
                </a:tc>
                <a:tc>
                  <a:txBody>
                    <a:bodyPr/>
                    <a:lstStyle/>
                    <a:p>
                      <a:pPr algn="r" fontAlgn="t"/>
                      <a:r>
                        <a:rPr lang="es-CO" sz="800" u="none" strike="noStrike" dirty="0">
                          <a:effectLst/>
                        </a:rPr>
                        <a:t>08/02/2018</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CO" sz="800" u="none" strike="noStrike" dirty="0">
                          <a:effectLst/>
                        </a:rPr>
                        <a:t>Parcialmente</a:t>
                      </a:r>
                      <a:endParaRPr lang="es-CO"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s-ES" sz="800" u="none" strike="noStrike" dirty="0">
                          <a:effectLst/>
                        </a:rPr>
                        <a:t>se incluyen en el Plan de Acción MINTIC 2018 las siguientes actividades en Gobierno digital:  i) Formular una Política Nacional para la Economía Digital, ii) Crear una instancia para la coordinación, orientación y articulación de múltiples partes interesadas para el desarrollo de la Economía Digital, y iii) Formular recomendaciones a empresas y sectores productivos de la economía a partir de monitoreo sectorial de la economía digital en Colombia.</a:t>
                      </a:r>
                      <a:endParaRPr lang="es-ES" sz="8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82862624"/>
                  </a:ext>
                </a:extLst>
              </a:tr>
            </a:tbl>
          </a:graphicData>
        </a:graphic>
      </p:graphicFrame>
    </p:spTree>
    <p:extLst>
      <p:ext uri="{BB962C8B-B14F-4D97-AF65-F5344CB8AC3E}">
        <p14:creationId xmlns:p14="http://schemas.microsoft.com/office/powerpoint/2010/main" val="162271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24033"/>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339752" y="2276872"/>
            <a:ext cx="6624736"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8" name="Tabla 7">
            <a:extLst>
              <a:ext uri="{FF2B5EF4-FFF2-40B4-BE49-F238E27FC236}">
                <a16:creationId xmlns:a16="http://schemas.microsoft.com/office/drawing/2014/main" id="{FA6DFE06-E1FC-4F2D-A828-9B8B4EEE0D47}"/>
              </a:ext>
            </a:extLst>
          </p:cNvPr>
          <p:cNvGraphicFramePr>
            <a:graphicFrameLocks noGrp="1"/>
          </p:cNvGraphicFramePr>
          <p:nvPr>
            <p:extLst>
              <p:ext uri="{D42A27DB-BD31-4B8C-83A1-F6EECF244321}">
                <p14:modId xmlns:p14="http://schemas.microsoft.com/office/powerpoint/2010/main" val="178701880"/>
              </p:ext>
            </p:extLst>
          </p:nvPr>
        </p:nvGraphicFramePr>
        <p:xfrm>
          <a:off x="179512" y="3024336"/>
          <a:ext cx="8769150" cy="3124200"/>
        </p:xfrm>
        <a:graphic>
          <a:graphicData uri="http://schemas.openxmlformats.org/drawingml/2006/table">
            <a:tbl>
              <a:tblPr>
                <a:tableStyleId>{5C22544A-7EE6-4342-B048-85BDC9FD1C3A}</a:tableStyleId>
              </a:tblPr>
              <a:tblGrid>
                <a:gridCol w="185969">
                  <a:extLst>
                    <a:ext uri="{9D8B030D-6E8A-4147-A177-3AD203B41FA5}">
                      <a16:colId xmlns:a16="http://schemas.microsoft.com/office/drawing/2014/main" val="3580028041"/>
                    </a:ext>
                  </a:extLst>
                </a:gridCol>
                <a:gridCol w="944150">
                  <a:extLst>
                    <a:ext uri="{9D8B030D-6E8A-4147-A177-3AD203B41FA5}">
                      <a16:colId xmlns:a16="http://schemas.microsoft.com/office/drawing/2014/main" val="2234934441"/>
                    </a:ext>
                  </a:extLst>
                </a:gridCol>
                <a:gridCol w="507839">
                  <a:extLst>
                    <a:ext uri="{9D8B030D-6E8A-4147-A177-3AD203B41FA5}">
                      <a16:colId xmlns:a16="http://schemas.microsoft.com/office/drawing/2014/main" val="3868367537"/>
                    </a:ext>
                  </a:extLst>
                </a:gridCol>
                <a:gridCol w="615128">
                  <a:extLst>
                    <a:ext uri="{9D8B030D-6E8A-4147-A177-3AD203B41FA5}">
                      <a16:colId xmlns:a16="http://schemas.microsoft.com/office/drawing/2014/main" val="2199653849"/>
                    </a:ext>
                  </a:extLst>
                </a:gridCol>
                <a:gridCol w="650891">
                  <a:extLst>
                    <a:ext uri="{9D8B030D-6E8A-4147-A177-3AD203B41FA5}">
                      <a16:colId xmlns:a16="http://schemas.microsoft.com/office/drawing/2014/main" val="3119345706"/>
                    </a:ext>
                  </a:extLst>
                </a:gridCol>
                <a:gridCol w="665196">
                  <a:extLst>
                    <a:ext uri="{9D8B030D-6E8A-4147-A177-3AD203B41FA5}">
                      <a16:colId xmlns:a16="http://schemas.microsoft.com/office/drawing/2014/main" val="3144271852"/>
                    </a:ext>
                  </a:extLst>
                </a:gridCol>
                <a:gridCol w="422006">
                  <a:extLst>
                    <a:ext uri="{9D8B030D-6E8A-4147-A177-3AD203B41FA5}">
                      <a16:colId xmlns:a16="http://schemas.microsoft.com/office/drawing/2014/main" val="551382913"/>
                    </a:ext>
                  </a:extLst>
                </a:gridCol>
                <a:gridCol w="1051439">
                  <a:extLst>
                    <a:ext uri="{9D8B030D-6E8A-4147-A177-3AD203B41FA5}">
                      <a16:colId xmlns:a16="http://schemas.microsoft.com/office/drawing/2014/main" val="4269006037"/>
                    </a:ext>
                  </a:extLst>
                </a:gridCol>
                <a:gridCol w="2095727">
                  <a:extLst>
                    <a:ext uri="{9D8B030D-6E8A-4147-A177-3AD203B41FA5}">
                      <a16:colId xmlns:a16="http://schemas.microsoft.com/office/drawing/2014/main" val="2450783799"/>
                    </a:ext>
                  </a:extLst>
                </a:gridCol>
                <a:gridCol w="393396">
                  <a:extLst>
                    <a:ext uri="{9D8B030D-6E8A-4147-A177-3AD203B41FA5}">
                      <a16:colId xmlns:a16="http://schemas.microsoft.com/office/drawing/2014/main" val="3800908683"/>
                    </a:ext>
                  </a:extLst>
                </a:gridCol>
                <a:gridCol w="650920">
                  <a:extLst>
                    <a:ext uri="{9D8B030D-6E8A-4147-A177-3AD203B41FA5}">
                      <a16:colId xmlns:a16="http://schemas.microsoft.com/office/drawing/2014/main" val="1605843800"/>
                    </a:ext>
                  </a:extLst>
                </a:gridCol>
                <a:gridCol w="586489">
                  <a:extLst>
                    <a:ext uri="{9D8B030D-6E8A-4147-A177-3AD203B41FA5}">
                      <a16:colId xmlns:a16="http://schemas.microsoft.com/office/drawing/2014/main" val="130641739"/>
                    </a:ext>
                  </a:extLst>
                </a:gridCol>
              </a:tblGrid>
              <a:tr h="449742">
                <a:tc>
                  <a:txBody>
                    <a:bodyPr/>
                    <a:lstStyle/>
                    <a:p>
                      <a:pPr algn="ctr" fontAlgn="t"/>
                      <a:r>
                        <a:rPr lang="es-CO" sz="600" u="none" strike="noStrike">
                          <a:solidFill>
                            <a:schemeClr val="bg1"/>
                          </a:solidFill>
                          <a:effectLst/>
                        </a:rPr>
                        <a:t>No.</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Nombre del Participante o Persona Jurídica</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Grupo Interesado</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Fase del Ciclo de la Gestión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Nivel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Canal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Fecha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Transcriba el comentario, Pregunta, o  solicitud de información o escriba un breve resumen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Transcriba la respuesta  o información dada por MinTIC o escriba un breve resumen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Fecha de Respuesta</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Se acogió la propuesta del participante</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Describa la acción realizada por su área para acoger la propuesta o solicitud </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extLst>
                  <a:ext uri="{0D108BD9-81ED-4DB2-BD59-A6C34878D82A}">
                    <a16:rowId xmlns:a16="http://schemas.microsoft.com/office/drawing/2014/main" val="1423466663"/>
                  </a:ext>
                </a:extLst>
              </a:tr>
              <a:tr h="849139">
                <a:tc>
                  <a:txBody>
                    <a:bodyPr/>
                    <a:lstStyle/>
                    <a:p>
                      <a:pPr algn="r" fontAlgn="t"/>
                      <a:r>
                        <a:rPr lang="es-CO" sz="700" u="none" strike="noStrike">
                          <a:effectLst/>
                        </a:rPr>
                        <a:t>5</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Movistar</a:t>
                      </a:r>
                      <a:br>
                        <a:rPr lang="es-CO" sz="700" u="none" strike="noStrike" dirty="0">
                          <a:effectLst/>
                        </a:rPr>
                      </a:br>
                      <a:r>
                        <a:rPr lang="es-CO" sz="700" u="none" strike="noStrike" dirty="0">
                          <a:effectLst/>
                        </a:rPr>
                        <a:t>NATALIA GUERRA CAICEDO</a:t>
                      </a:r>
                      <a:br>
                        <a:rPr lang="es-CO" sz="700" u="none" strike="noStrike" dirty="0">
                          <a:effectLst/>
                        </a:rPr>
                      </a:br>
                      <a:r>
                        <a:rPr lang="es-CO" sz="700" u="none" strike="noStrike" dirty="0">
                          <a:effectLst/>
                        </a:rPr>
                        <a:t>Directora de Regulación</a:t>
                      </a:r>
                      <a:br>
                        <a:rPr lang="es-CO" sz="700" u="none" strike="noStrike" dirty="0">
                          <a:effectLst/>
                        </a:rPr>
                      </a:br>
                      <a:r>
                        <a:rPr lang="es-CO" sz="700" u="none" strike="noStrike" dirty="0">
                          <a:effectLst/>
                        </a:rPr>
                        <a:t>Telefónica</a:t>
                      </a:r>
                      <a:br>
                        <a:rPr lang="es-CO" sz="700" u="none" strike="noStrike" dirty="0">
                          <a:effectLst/>
                        </a:rPr>
                      </a:b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Sector TIC</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dirty="0">
                          <a:effectLst/>
                        </a:rPr>
                        <a:t>Formulación/Planeación de Políticas, Planes, Programas o Proyectos </a:t>
                      </a:r>
                      <a:endParaRPr lang="es-ES" sz="700" b="0" i="0" u="none" strike="noStrike" dirty="0">
                        <a:solidFill>
                          <a:srgbClr val="000000"/>
                        </a:solidFill>
                        <a:effectLst/>
                        <a:latin typeface="Arial" panose="020B0604020202020204" pitchFamily="34" charset="0"/>
                      </a:endParaRPr>
                    </a:p>
                  </a:txBody>
                  <a:tcPr marL="0" marR="0" marT="0" marB="0"/>
                </a:tc>
                <a:tc>
                  <a:txBody>
                    <a:bodyPr/>
                    <a:lstStyle/>
                    <a:p>
                      <a:pPr algn="just"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ctr"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Se realizan comentarios que abarcan diferentes iniciativas:</a:t>
                      </a:r>
                      <a:br>
                        <a:rPr lang="es-ES" sz="700" u="none" strike="noStrike">
                          <a:effectLst/>
                        </a:rPr>
                      </a:br>
                      <a:r>
                        <a:rPr lang="es-ES" sz="700" u="none" strike="noStrike">
                          <a:effectLst/>
                        </a:rPr>
                        <a:t>Uso legal del espectro revisiòn de la resolución 754 de 2016 </a:t>
                      </a:r>
                      <a:br>
                        <a:rPr lang="es-ES" sz="700" u="none" strike="noStrike">
                          <a:effectLst/>
                        </a:rPr>
                      </a:br>
                      <a:r>
                        <a:rPr lang="es-ES" sz="700" u="none" strike="noStrike">
                          <a:effectLst/>
                        </a:rPr>
                        <a:t>Implementación del Sistema Nacional de Telecomunicaciones de Emergencias</a:t>
                      </a:r>
                      <a:br>
                        <a:rPr lang="es-ES" sz="700" u="none" strike="noStrike">
                          <a:effectLst/>
                        </a:rPr>
                      </a:br>
                      <a:r>
                        <a:rPr lang="es-ES" sz="700" u="none" strike="noStrike">
                          <a:effectLst/>
                        </a:rPr>
                        <a:t>Actualización normativa requerida en el sector TIC</a:t>
                      </a:r>
                      <a:br>
                        <a:rPr lang="es-ES" sz="700" u="none" strike="noStrike">
                          <a:effectLst/>
                        </a:rPr>
                      </a:br>
                      <a:r>
                        <a:rPr lang="es-ES" sz="700" u="none" strike="noStrike">
                          <a:effectLst/>
                        </a:rPr>
                        <a:t>En acceso a internet en zonas rurales</a:t>
                      </a:r>
                      <a:br>
                        <a:rPr lang="es-ES" sz="700" u="none" strike="noStrike">
                          <a:effectLst/>
                        </a:rPr>
                      </a:br>
                      <a:r>
                        <a:rPr lang="es-ES" sz="700" u="none" strike="noStrike">
                          <a:effectLst/>
                        </a:rPr>
                        <a:t>Abarcar un plan integral para cerrar la brecha de acceso y la de apropiación en las zonas urbanas del país.</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ES" sz="700" u="none" strike="noStrike">
                          <a:effectLst/>
                        </a:rPr>
                        <a:t>754 de 2016 : La normativa desarrollada se relaciona con el bienestar general de la comunidad, por lo cual es claro de cara al ciudadano el beneficio que le genera, incluso para el mismo operador existe un beneficio.</a:t>
                      </a:r>
                      <a:br>
                        <a:rPr lang="es-ES" sz="700" u="none" strike="noStrike">
                          <a:effectLst/>
                        </a:rPr>
                      </a:br>
                      <a:r>
                        <a:rPr lang="es-ES" sz="700" u="none" strike="noStrike">
                          <a:effectLst/>
                        </a:rPr>
                        <a:t>Para la Implementación del Sistema Nacional de Telecomunicaciones de Emergencias:Ministerio requerirá la realización del respectivo seguimiento a las adecuaciones y a las pruebas que se requieran.</a:t>
                      </a:r>
                      <a:br>
                        <a:rPr lang="es-ES" sz="700" u="none" strike="noStrike">
                          <a:effectLst/>
                        </a:rPr>
                      </a:br>
                      <a:r>
                        <a:rPr lang="es-ES" sz="700" u="none" strike="noStrike">
                          <a:effectLst/>
                        </a:rPr>
                        <a:t>Actualización normativa requerida en el sector TIC los comentarios recibidos servirán como insumo para la formulación de los proyectos donde se surtirán las respectivas etapas de discusión.</a:t>
                      </a:r>
                      <a:br>
                        <a:rPr lang="es-ES" sz="700" u="none" strike="noStrike">
                          <a:effectLst/>
                        </a:rPr>
                      </a:br>
                      <a:r>
                        <a:rPr lang="es-ES" sz="700" u="none" strike="noStrike">
                          <a:effectLst/>
                        </a:rPr>
                        <a:t>En acceso a internet en zonas rurales la Entidad adelanta diversas iniciativas encaminadas a estos fines, en complemento de los proyectos de acceso universal.</a:t>
                      </a:r>
                      <a:br>
                        <a:rPr lang="es-ES" sz="700" u="none" strike="noStrike">
                          <a:effectLst/>
                        </a:rPr>
                      </a:br>
                      <a:r>
                        <a:rPr lang="es-ES" sz="700" u="none" strike="noStrike">
                          <a:effectLst/>
                        </a:rPr>
                        <a:t>La Dirección de Promoción TIC,   en el marco de la Iniciativa de Ciudades y Territorios Inteligentes , ha realizado actividades para cerrar la brecha de acceso y la de apropiación.</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08/02/2018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Paricialmente</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dirty="0">
                          <a:effectLst/>
                        </a:rPr>
                        <a:t>Se tendrán en cuenta los comentarios para la generación de normatividad en su momento.</a:t>
                      </a:r>
                      <a:endParaRPr lang="es-ES" sz="7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4225356312"/>
                  </a:ext>
                </a:extLst>
              </a:tr>
              <a:tr h="245008">
                <a:tc>
                  <a:txBody>
                    <a:bodyPr/>
                    <a:lstStyle/>
                    <a:p>
                      <a:pPr algn="r" fontAlgn="t"/>
                      <a:r>
                        <a:rPr lang="es-CO" sz="700" u="none" strike="noStrike">
                          <a:effectLst/>
                        </a:rPr>
                        <a:t>6</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Silene Viloria Soto</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Sector Gobierno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Formulación/Planeación de Políticas, Planes, Programas o Proyectos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ctr"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D2-O3-1000-E - Liderazgo en la planeación estratégica, presupuestal y de estudios sectoriales Revisar  comentarios e indicador de MIG</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ES" sz="700" u="none" strike="noStrike" dirty="0">
                          <a:effectLst/>
                        </a:rPr>
                        <a:t>En el Indicador Avance en la implementación de la herramienta para la automatización del Modelo Integrado de Gestión, en cuanto a la unidad de medida, se ajustará el indicador a 100%.</a:t>
                      </a:r>
                      <a:endParaRPr lang="es-ES" sz="700" b="0" i="0" u="none" strike="noStrike" dirty="0">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05/02/2018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Si</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 </a:t>
                      </a:r>
                      <a:r>
                        <a:rPr lang="es-ES" sz="700" u="none" strike="noStrike" dirty="0">
                          <a:effectLst/>
                        </a:rPr>
                        <a:t>Se ajustará el indicador a 100%.</a:t>
                      </a:r>
                      <a:endParaRPr lang="es-CO" sz="7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160761435"/>
                  </a:ext>
                </a:extLst>
              </a:tr>
            </a:tbl>
          </a:graphicData>
        </a:graphic>
      </p:graphicFrame>
    </p:spTree>
    <p:extLst>
      <p:ext uri="{BB962C8B-B14F-4D97-AF65-F5344CB8AC3E}">
        <p14:creationId xmlns:p14="http://schemas.microsoft.com/office/powerpoint/2010/main" val="187870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339752" y="2276872"/>
            <a:ext cx="6624736"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4" name="Tabla 3">
            <a:extLst>
              <a:ext uri="{FF2B5EF4-FFF2-40B4-BE49-F238E27FC236}">
                <a16:creationId xmlns:a16="http://schemas.microsoft.com/office/drawing/2014/main" id="{6DA9C3A1-D7F1-4FCF-8439-AC18260554C8}"/>
              </a:ext>
            </a:extLst>
          </p:cNvPr>
          <p:cNvGraphicFramePr>
            <a:graphicFrameLocks noGrp="1"/>
          </p:cNvGraphicFramePr>
          <p:nvPr>
            <p:extLst>
              <p:ext uri="{D42A27DB-BD31-4B8C-83A1-F6EECF244321}">
                <p14:modId xmlns:p14="http://schemas.microsoft.com/office/powerpoint/2010/main" val="1720907421"/>
              </p:ext>
            </p:extLst>
          </p:nvPr>
        </p:nvGraphicFramePr>
        <p:xfrm>
          <a:off x="179512" y="3088562"/>
          <a:ext cx="8769150" cy="3330102"/>
        </p:xfrm>
        <a:graphic>
          <a:graphicData uri="http://schemas.openxmlformats.org/drawingml/2006/table">
            <a:tbl>
              <a:tblPr>
                <a:tableStyleId>{5C22544A-7EE6-4342-B048-85BDC9FD1C3A}</a:tableStyleId>
              </a:tblPr>
              <a:tblGrid>
                <a:gridCol w="185969">
                  <a:extLst>
                    <a:ext uri="{9D8B030D-6E8A-4147-A177-3AD203B41FA5}">
                      <a16:colId xmlns:a16="http://schemas.microsoft.com/office/drawing/2014/main" val="1843678251"/>
                    </a:ext>
                  </a:extLst>
                </a:gridCol>
                <a:gridCol w="504592">
                  <a:extLst>
                    <a:ext uri="{9D8B030D-6E8A-4147-A177-3AD203B41FA5}">
                      <a16:colId xmlns:a16="http://schemas.microsoft.com/office/drawing/2014/main" val="3448363206"/>
                    </a:ext>
                  </a:extLst>
                </a:gridCol>
                <a:gridCol w="947397">
                  <a:extLst>
                    <a:ext uri="{9D8B030D-6E8A-4147-A177-3AD203B41FA5}">
                      <a16:colId xmlns:a16="http://schemas.microsoft.com/office/drawing/2014/main" val="3373712527"/>
                    </a:ext>
                  </a:extLst>
                </a:gridCol>
                <a:gridCol w="615128">
                  <a:extLst>
                    <a:ext uri="{9D8B030D-6E8A-4147-A177-3AD203B41FA5}">
                      <a16:colId xmlns:a16="http://schemas.microsoft.com/office/drawing/2014/main" val="4205921178"/>
                    </a:ext>
                  </a:extLst>
                </a:gridCol>
                <a:gridCol w="650891">
                  <a:extLst>
                    <a:ext uri="{9D8B030D-6E8A-4147-A177-3AD203B41FA5}">
                      <a16:colId xmlns:a16="http://schemas.microsoft.com/office/drawing/2014/main" val="2670864624"/>
                    </a:ext>
                  </a:extLst>
                </a:gridCol>
                <a:gridCol w="665196">
                  <a:extLst>
                    <a:ext uri="{9D8B030D-6E8A-4147-A177-3AD203B41FA5}">
                      <a16:colId xmlns:a16="http://schemas.microsoft.com/office/drawing/2014/main" val="3017748665"/>
                    </a:ext>
                  </a:extLst>
                </a:gridCol>
                <a:gridCol w="422006">
                  <a:extLst>
                    <a:ext uri="{9D8B030D-6E8A-4147-A177-3AD203B41FA5}">
                      <a16:colId xmlns:a16="http://schemas.microsoft.com/office/drawing/2014/main" val="101887684"/>
                    </a:ext>
                  </a:extLst>
                </a:gridCol>
                <a:gridCol w="1051439">
                  <a:extLst>
                    <a:ext uri="{9D8B030D-6E8A-4147-A177-3AD203B41FA5}">
                      <a16:colId xmlns:a16="http://schemas.microsoft.com/office/drawing/2014/main" val="2730061630"/>
                    </a:ext>
                  </a:extLst>
                </a:gridCol>
                <a:gridCol w="2095727">
                  <a:extLst>
                    <a:ext uri="{9D8B030D-6E8A-4147-A177-3AD203B41FA5}">
                      <a16:colId xmlns:a16="http://schemas.microsoft.com/office/drawing/2014/main" val="2289317681"/>
                    </a:ext>
                  </a:extLst>
                </a:gridCol>
                <a:gridCol w="393396">
                  <a:extLst>
                    <a:ext uri="{9D8B030D-6E8A-4147-A177-3AD203B41FA5}">
                      <a16:colId xmlns:a16="http://schemas.microsoft.com/office/drawing/2014/main" val="3754404874"/>
                    </a:ext>
                  </a:extLst>
                </a:gridCol>
                <a:gridCol w="514991">
                  <a:extLst>
                    <a:ext uri="{9D8B030D-6E8A-4147-A177-3AD203B41FA5}">
                      <a16:colId xmlns:a16="http://schemas.microsoft.com/office/drawing/2014/main" val="3445391895"/>
                    </a:ext>
                  </a:extLst>
                </a:gridCol>
                <a:gridCol w="722418">
                  <a:extLst>
                    <a:ext uri="{9D8B030D-6E8A-4147-A177-3AD203B41FA5}">
                      <a16:colId xmlns:a16="http://schemas.microsoft.com/office/drawing/2014/main" val="2705474107"/>
                    </a:ext>
                  </a:extLst>
                </a:gridCol>
              </a:tblGrid>
              <a:tr h="449742">
                <a:tc>
                  <a:txBody>
                    <a:bodyPr/>
                    <a:lstStyle/>
                    <a:p>
                      <a:pPr algn="ctr" fontAlgn="t"/>
                      <a:r>
                        <a:rPr lang="es-CO" sz="600" u="none" strike="noStrike">
                          <a:solidFill>
                            <a:schemeClr val="bg1"/>
                          </a:solidFill>
                          <a:effectLst/>
                        </a:rPr>
                        <a:t>No.</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Nombre del Participante o Persona Jurídica</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Grupo Interesado</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Fase del Ciclo de la Gestión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Nivel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Canal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Fecha de Participación</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Transcriba el comentario, Pregunta, o  solicitud de información o escriba un breve resumen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Transcriba la respuesta  o información dada por MinTIC o escriba un breve resumen</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a:solidFill>
                            <a:schemeClr val="bg1"/>
                          </a:solidFill>
                          <a:effectLst/>
                        </a:rPr>
                        <a:t>Fecha de Respuesta</a:t>
                      </a:r>
                      <a:endParaRPr lang="es-CO"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a:solidFill>
                            <a:schemeClr val="bg1"/>
                          </a:solidFill>
                          <a:effectLst/>
                        </a:rPr>
                        <a:t>Se acogió la propuesta del participante</a:t>
                      </a:r>
                      <a:endParaRPr lang="es-ES" sz="600" b="1" i="0" u="none" strike="noStrike">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Describa la acción realizada por su área para acoger la propuesta o solicitud </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extLst>
                  <a:ext uri="{0D108BD9-81ED-4DB2-BD59-A6C34878D82A}">
                    <a16:rowId xmlns:a16="http://schemas.microsoft.com/office/drawing/2014/main" val="3281213098"/>
                  </a:ext>
                </a:extLst>
              </a:tr>
              <a:tr h="365835">
                <a:tc>
                  <a:txBody>
                    <a:bodyPr/>
                    <a:lstStyle/>
                    <a:p>
                      <a:pPr algn="r" fontAlgn="t"/>
                      <a:r>
                        <a:rPr lang="es-CO" sz="700" u="none" strike="noStrike">
                          <a:effectLst/>
                        </a:rPr>
                        <a:t>7</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Francisco Pardo Téllez</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Sector Gobierno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Formulación/Planeación de Políticas, Planes, Programas o Proyectos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ctr"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just" fontAlgn="t"/>
                      <a:r>
                        <a:rPr lang="es-ES" sz="700" u="none" strike="noStrike">
                          <a:effectLst/>
                        </a:rPr>
                        <a:t>Por eso me gustaría proponer a MinTIC, que sin descuidar las “ciudades inteligentes” se dedicara más atención a esta nueva visión de la participación ciudadana “ciudades y territorios responsivos”.</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A través del “Plan de Vive Digital” y el “Plan Vive Digital para la gente” ha implementado una serie de proyectos e iniciativas que contribuyen a que el país utilice la tecnología como herramienta al desarrollo en campos como la conectividad, la educación, la competitividad, salud entre otros, con el fin de que la sociedad se apropie de esta.</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06/02/2018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Paricialmente</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Ya considerada</a:t>
                      </a:r>
                      <a:endParaRPr lang="es-CO" sz="7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57083360"/>
                  </a:ext>
                </a:extLst>
              </a:tr>
              <a:tr h="305422">
                <a:tc>
                  <a:txBody>
                    <a:bodyPr/>
                    <a:lstStyle/>
                    <a:p>
                      <a:pPr algn="r" fontAlgn="t"/>
                      <a:r>
                        <a:rPr lang="es-CO" sz="700" u="none" strike="noStrike">
                          <a:effectLst/>
                        </a:rPr>
                        <a:t>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Nidia Rodriguez Silva </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Ciudadanía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Formulación/Planeación de Políticas, Planes, Programas o Proyectos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El proyecto de MiPymes, debe quedar  también bajo la Dependencia 3.3. Dirección de Transformación Digital, el mismo está directamente relacionado con la Subdirección de Comercio Electrónico</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En la publicación del 31 de enero de 2018 del Plan de Acción de la vigencia 2018 del MINTIC,  la iniciativa MiPymes, fue asociada a la Dependencia 3.3. Dirección de Transformación Digital.</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07/02/2018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Si</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Se modifico el plan asociando la iniciativa MiPymes en en la Dirección de Transformaciòn Digital</a:t>
                      </a:r>
                      <a:endParaRPr lang="es-ES" sz="7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976840594"/>
                  </a:ext>
                </a:extLst>
              </a:tr>
              <a:tr h="426248">
                <a:tc>
                  <a:txBody>
                    <a:bodyPr/>
                    <a:lstStyle/>
                    <a:p>
                      <a:pPr algn="r" fontAlgn="t"/>
                      <a:r>
                        <a:rPr lang="es-CO" sz="700" u="none" strike="noStrike">
                          <a:effectLst/>
                        </a:rPr>
                        <a:t>9</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Jorge Eliécer Ferro Mantilla </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Ciudadanía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Formulación/Planeación de Políticas, Planes, Programas o Proyectos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Tablet Marca Aprix en el año 2016 de su PLAN VIVE DIGITAL entregadas a mis dos hijos menores de edad de la Institución Educativa  Diego Hernández de Gallegos  en B/bermeja Santander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Los dispositivos adquiridos a Directv, según lo que manifiesta presuntamente se realizaron en el marco de las estrategias comerciales desplegadas por parte de los operadores de 4G, realizadas con el propósito de cumplir con las obligaciones de hacer definidas en los términos y condiciones de la adjudicación de uso de espectro. En consecuencia, le sugerimos elevar la queja formal ante la Superintendencia de Industria y Comercio, a efectos de que esta entidad, proceda a adelantar la investigación correspondiente, en el marco de sus obligaciones legales y reglamentarias.</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08/02/2018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NO </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455863612"/>
                  </a:ext>
                </a:extLst>
              </a:tr>
            </a:tbl>
          </a:graphicData>
        </a:graphic>
      </p:graphicFrame>
    </p:spTree>
    <p:extLst>
      <p:ext uri="{BB962C8B-B14F-4D97-AF65-F5344CB8AC3E}">
        <p14:creationId xmlns:p14="http://schemas.microsoft.com/office/powerpoint/2010/main" val="135384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339752" y="2276872"/>
            <a:ext cx="6624736" cy="646331"/>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a:t>
            </a:r>
            <a:endParaRPr lang="es-CO" dirty="0">
              <a:solidFill>
                <a:schemeClr val="tx1">
                  <a:lumMod val="65000"/>
                  <a:lumOff val="35000"/>
                </a:schemeClr>
              </a:solidFill>
            </a:endParaRPr>
          </a:p>
        </p:txBody>
      </p:sp>
      <p:graphicFrame>
        <p:nvGraphicFramePr>
          <p:cNvPr id="6" name="Tabla 5">
            <a:extLst>
              <a:ext uri="{FF2B5EF4-FFF2-40B4-BE49-F238E27FC236}">
                <a16:creationId xmlns:a16="http://schemas.microsoft.com/office/drawing/2014/main" id="{9EEFAAE1-4CEA-457D-93F4-A75483280735}"/>
              </a:ext>
            </a:extLst>
          </p:cNvPr>
          <p:cNvGraphicFramePr>
            <a:graphicFrameLocks noGrp="1"/>
          </p:cNvGraphicFramePr>
          <p:nvPr>
            <p:extLst>
              <p:ext uri="{D42A27DB-BD31-4B8C-83A1-F6EECF244321}">
                <p14:modId xmlns:p14="http://schemas.microsoft.com/office/powerpoint/2010/main" val="700991600"/>
              </p:ext>
            </p:extLst>
          </p:nvPr>
        </p:nvGraphicFramePr>
        <p:xfrm>
          <a:off x="179512" y="3120570"/>
          <a:ext cx="8769150" cy="3010062"/>
        </p:xfrm>
        <a:graphic>
          <a:graphicData uri="http://schemas.openxmlformats.org/drawingml/2006/table">
            <a:tbl>
              <a:tblPr>
                <a:tableStyleId>{5C22544A-7EE6-4342-B048-85BDC9FD1C3A}</a:tableStyleId>
              </a:tblPr>
              <a:tblGrid>
                <a:gridCol w="185969">
                  <a:extLst>
                    <a:ext uri="{9D8B030D-6E8A-4147-A177-3AD203B41FA5}">
                      <a16:colId xmlns:a16="http://schemas.microsoft.com/office/drawing/2014/main" val="4224354110"/>
                    </a:ext>
                  </a:extLst>
                </a:gridCol>
                <a:gridCol w="944150">
                  <a:extLst>
                    <a:ext uri="{9D8B030D-6E8A-4147-A177-3AD203B41FA5}">
                      <a16:colId xmlns:a16="http://schemas.microsoft.com/office/drawing/2014/main" val="2272596495"/>
                    </a:ext>
                  </a:extLst>
                </a:gridCol>
                <a:gridCol w="507839">
                  <a:extLst>
                    <a:ext uri="{9D8B030D-6E8A-4147-A177-3AD203B41FA5}">
                      <a16:colId xmlns:a16="http://schemas.microsoft.com/office/drawing/2014/main" val="1652413382"/>
                    </a:ext>
                  </a:extLst>
                </a:gridCol>
                <a:gridCol w="615128">
                  <a:extLst>
                    <a:ext uri="{9D8B030D-6E8A-4147-A177-3AD203B41FA5}">
                      <a16:colId xmlns:a16="http://schemas.microsoft.com/office/drawing/2014/main" val="3472765343"/>
                    </a:ext>
                  </a:extLst>
                </a:gridCol>
                <a:gridCol w="650891">
                  <a:extLst>
                    <a:ext uri="{9D8B030D-6E8A-4147-A177-3AD203B41FA5}">
                      <a16:colId xmlns:a16="http://schemas.microsoft.com/office/drawing/2014/main" val="3177897806"/>
                    </a:ext>
                  </a:extLst>
                </a:gridCol>
                <a:gridCol w="665196">
                  <a:extLst>
                    <a:ext uri="{9D8B030D-6E8A-4147-A177-3AD203B41FA5}">
                      <a16:colId xmlns:a16="http://schemas.microsoft.com/office/drawing/2014/main" val="745229232"/>
                    </a:ext>
                  </a:extLst>
                </a:gridCol>
                <a:gridCol w="422006">
                  <a:extLst>
                    <a:ext uri="{9D8B030D-6E8A-4147-A177-3AD203B41FA5}">
                      <a16:colId xmlns:a16="http://schemas.microsoft.com/office/drawing/2014/main" val="1470790802"/>
                    </a:ext>
                  </a:extLst>
                </a:gridCol>
                <a:gridCol w="1051439">
                  <a:extLst>
                    <a:ext uri="{9D8B030D-6E8A-4147-A177-3AD203B41FA5}">
                      <a16:colId xmlns:a16="http://schemas.microsoft.com/office/drawing/2014/main" val="4033187988"/>
                    </a:ext>
                  </a:extLst>
                </a:gridCol>
                <a:gridCol w="2095727">
                  <a:extLst>
                    <a:ext uri="{9D8B030D-6E8A-4147-A177-3AD203B41FA5}">
                      <a16:colId xmlns:a16="http://schemas.microsoft.com/office/drawing/2014/main" val="9834170"/>
                    </a:ext>
                  </a:extLst>
                </a:gridCol>
                <a:gridCol w="393396">
                  <a:extLst>
                    <a:ext uri="{9D8B030D-6E8A-4147-A177-3AD203B41FA5}">
                      <a16:colId xmlns:a16="http://schemas.microsoft.com/office/drawing/2014/main" val="2693423821"/>
                    </a:ext>
                  </a:extLst>
                </a:gridCol>
                <a:gridCol w="514991">
                  <a:extLst>
                    <a:ext uri="{9D8B030D-6E8A-4147-A177-3AD203B41FA5}">
                      <a16:colId xmlns:a16="http://schemas.microsoft.com/office/drawing/2014/main" val="764617076"/>
                    </a:ext>
                  </a:extLst>
                </a:gridCol>
                <a:gridCol w="722418">
                  <a:extLst>
                    <a:ext uri="{9D8B030D-6E8A-4147-A177-3AD203B41FA5}">
                      <a16:colId xmlns:a16="http://schemas.microsoft.com/office/drawing/2014/main" val="2702627158"/>
                    </a:ext>
                  </a:extLst>
                </a:gridCol>
              </a:tblGrid>
              <a:tr h="449742">
                <a:tc>
                  <a:txBody>
                    <a:bodyPr/>
                    <a:lstStyle/>
                    <a:p>
                      <a:pPr algn="ctr" fontAlgn="t"/>
                      <a:r>
                        <a:rPr lang="es-CO" sz="600" u="none" strike="noStrike" dirty="0">
                          <a:solidFill>
                            <a:schemeClr val="bg1"/>
                          </a:solidFill>
                          <a:effectLst/>
                        </a:rPr>
                        <a:t>No.</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Nombre del Participante o Persona Jurídica</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Grupo Interesado</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Fase del Ciclo de la Gestión</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Nivel de Participación</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Canal de Participación</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Fecha de Participación</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Transcriba el comentario, Pregunta, o  solicitud de información o escriba un breve resumen</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Transcriba la respuesta  o información dada por MinTIC o escriba un breve resumen</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CO" sz="600" u="none" strike="noStrike" dirty="0">
                          <a:solidFill>
                            <a:schemeClr val="bg1"/>
                          </a:solidFill>
                          <a:effectLst/>
                        </a:rPr>
                        <a:t>Fecha de Respuesta</a:t>
                      </a:r>
                      <a:endParaRPr lang="es-CO"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Se acogió la propuesta del participante</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tc>
                  <a:txBody>
                    <a:bodyPr/>
                    <a:lstStyle/>
                    <a:p>
                      <a:pPr algn="ctr" fontAlgn="t"/>
                      <a:r>
                        <a:rPr lang="es-ES" sz="600" u="none" strike="noStrike" dirty="0">
                          <a:solidFill>
                            <a:schemeClr val="bg1"/>
                          </a:solidFill>
                          <a:effectLst/>
                        </a:rPr>
                        <a:t>Describa la acción realizada por su área para acoger la propuesta o solicitud </a:t>
                      </a:r>
                      <a:endParaRPr lang="es-ES" sz="600" b="1" i="0" u="none" strike="noStrike" dirty="0">
                        <a:solidFill>
                          <a:schemeClr val="bg1"/>
                        </a:solidFill>
                        <a:effectLst/>
                        <a:latin typeface="Calibri" panose="020F0502020204030204" pitchFamily="34" charset="0"/>
                      </a:endParaRPr>
                    </a:p>
                  </a:txBody>
                  <a:tcPr marL="0" marR="0" marT="0" marB="0">
                    <a:solidFill>
                      <a:schemeClr val="accent5">
                        <a:lumMod val="75000"/>
                      </a:schemeClr>
                    </a:solidFill>
                  </a:tcPr>
                </a:tc>
                <a:extLst>
                  <a:ext uri="{0D108BD9-81ED-4DB2-BD59-A6C34878D82A}">
                    <a16:rowId xmlns:a16="http://schemas.microsoft.com/office/drawing/2014/main" val="2747877620"/>
                  </a:ext>
                </a:extLst>
              </a:tr>
              <a:tr h="426248">
                <a:tc>
                  <a:txBody>
                    <a:bodyPr/>
                    <a:lstStyle/>
                    <a:p>
                      <a:pPr algn="r" fontAlgn="t"/>
                      <a:r>
                        <a:rPr lang="es-CO" sz="700" u="none" strike="noStrike">
                          <a:effectLst/>
                        </a:rPr>
                        <a:t>10</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Sebastian Gonzalez</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Ciudadanía</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ES" sz="700" u="none" strike="noStrike" dirty="0">
                          <a:effectLst/>
                        </a:rPr>
                        <a:t>Formulación/Planeación de Políticas, Planes, Programas o Proyectos </a:t>
                      </a:r>
                      <a:endParaRPr lang="es-ES"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Formulación Participativa</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dirty="0">
                          <a:effectLst/>
                        </a:rPr>
                        <a:t>11/01/2018</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Deben faciitar la automatización y adquisición de  metodos que permitan acelerar el procesamiento de datos y muestras para el sector salud de manera que se cuenten con datos inmediatos y no toque esperar semanas.</a:t>
                      </a:r>
                      <a:br>
                        <a:rPr lang="es-ES" sz="700" u="none" strike="noStrike">
                          <a:effectLst/>
                        </a:rPr>
                      </a:b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Desde TIC y Salud se diseñó para el año 2018 plan integral para llevar a cabo las actividades de forma articulada con los diferentes entes territoriales teniendo como foco principal la Historia Clínica Electrónica.</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dirty="0">
                          <a:effectLst/>
                        </a:rPr>
                        <a:t>07/02/2018</a:t>
                      </a:r>
                      <a:endParaRPr lang="es-CO" sz="7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Si</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Ya considerada</a:t>
                      </a:r>
                      <a:endParaRPr lang="es-CO" sz="7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2380425152"/>
                  </a:ext>
                </a:extLst>
              </a:tr>
              <a:tr h="547074">
                <a:tc>
                  <a:txBody>
                    <a:bodyPr/>
                    <a:lstStyle/>
                    <a:p>
                      <a:pPr algn="r" fontAlgn="t"/>
                      <a:r>
                        <a:rPr lang="es-CO" sz="700" u="none" strike="noStrike">
                          <a:effectLst/>
                        </a:rPr>
                        <a:t>11</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Eduard Mantilla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Ciudadanía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Formulación/Planeación de Políticas, Planes, Programas o Proyectos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Formulación Participativa</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Correo Electrónico</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11/01/2018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Se debe tener en cuenta en esta iniciativa no solamente a los Colombianos con formación en TI cursadas en el país, sino también aquellos que tienen capacitación en el área en TI realizadas en el extranjero y regresan a Colombia para aplicar todos esos conocimientos adquiridos. </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ES" sz="700" u="none" strike="noStrike">
                          <a:effectLst/>
                        </a:rPr>
                        <a:t>El objetivo de la estrategia de talento digital lo que busca es la capacitación de colombianos sean residentes o no en Colombia en las diferentes áreas de TI, desde la formación para el trabajo hasta llegar a la formación de Magister y Doctorados.</a:t>
                      </a:r>
                      <a:br>
                        <a:rPr lang="es-ES" sz="700" u="none" strike="noStrike">
                          <a:effectLst/>
                        </a:rPr>
                      </a:br>
                      <a:br>
                        <a:rPr lang="es-ES" sz="700" u="none" strike="noStrike">
                          <a:effectLst/>
                        </a:rPr>
                      </a:br>
                      <a:r>
                        <a:rPr lang="es-ES" sz="700" u="none" strike="noStrike">
                          <a:effectLst/>
                        </a:rPr>
                        <a:t>En su caso particular, evidenciamos que usted ya tiene un proceso de formación muy avanzado y lo que busca es contribuir con sus conocimientos al desarrollo del país. Lo cual desafortunadamente se sale de la esfera de nuestra iniciativa. Es por esto si usted gusta enviarnos su hoja de vida y con gusto nosotros la remitiremos a diferentes entidades donde puedan analizar su perfil.</a:t>
                      </a:r>
                      <a:endParaRPr lang="es-ES" sz="700" b="0" i="0" u="none" strike="noStrike">
                        <a:solidFill>
                          <a:srgbClr val="000000"/>
                        </a:solidFill>
                        <a:effectLst/>
                        <a:latin typeface="Arial" panose="020B0604020202020204" pitchFamily="34" charset="0"/>
                      </a:endParaRPr>
                    </a:p>
                  </a:txBody>
                  <a:tcPr marL="0" marR="0" marT="0" marB="0"/>
                </a:tc>
                <a:tc>
                  <a:txBody>
                    <a:bodyPr/>
                    <a:lstStyle/>
                    <a:p>
                      <a:pPr algn="r" fontAlgn="t"/>
                      <a:r>
                        <a:rPr lang="es-CO" sz="700" u="none" strike="noStrike">
                          <a:effectLst/>
                        </a:rPr>
                        <a:t>08/02/2018</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a:effectLst/>
                        </a:rPr>
                        <a:t>NO </a:t>
                      </a:r>
                      <a:endParaRPr lang="es-CO" sz="700" b="0" i="0" u="none" strike="noStrike">
                        <a:solidFill>
                          <a:srgbClr val="000000"/>
                        </a:solidFill>
                        <a:effectLst/>
                        <a:latin typeface="Arial" panose="020B0604020202020204" pitchFamily="34" charset="0"/>
                      </a:endParaRPr>
                    </a:p>
                  </a:txBody>
                  <a:tcPr marL="0" marR="0" marT="0" marB="0"/>
                </a:tc>
                <a:tc>
                  <a:txBody>
                    <a:bodyPr/>
                    <a:lstStyle/>
                    <a:p>
                      <a:pPr algn="l" fontAlgn="t"/>
                      <a:r>
                        <a:rPr lang="es-CO" sz="700" u="none" strike="noStrike" dirty="0">
                          <a:effectLst/>
                        </a:rPr>
                        <a:t> </a:t>
                      </a:r>
                      <a:endParaRPr lang="es-CO" sz="7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3003177481"/>
                  </a:ext>
                </a:extLst>
              </a:tr>
            </a:tbl>
          </a:graphicData>
        </a:graphic>
      </p:graphicFrame>
    </p:spTree>
    <p:extLst>
      <p:ext uri="{BB962C8B-B14F-4D97-AF65-F5344CB8AC3E}">
        <p14:creationId xmlns:p14="http://schemas.microsoft.com/office/powerpoint/2010/main" val="271184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1244932150"/>
              </p:ext>
            </p:extLst>
          </p:nvPr>
        </p:nvGraphicFramePr>
        <p:xfrm>
          <a:off x="323528" y="2330305"/>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224573" y="836712"/>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Tree>
    <p:extLst>
      <p:ext uri="{BB962C8B-B14F-4D97-AF65-F5344CB8AC3E}">
        <p14:creationId xmlns:p14="http://schemas.microsoft.com/office/powerpoint/2010/main" val="427294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43608" y="3429000"/>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2280" y="1340768"/>
            <a:ext cx="1751856" cy="1751856"/>
          </a:xfrm>
          <a:prstGeom prst="rect">
            <a:avLst/>
          </a:prstGeom>
        </p:spPr>
      </p:pic>
      <p:pic>
        <p:nvPicPr>
          <p:cNvPr id="19" name="Imagen 18" descr="icon-analysis2_mycdc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1520" y="4509120"/>
            <a:ext cx="2255912" cy="1579138"/>
          </a:xfrm>
          <a:prstGeom prst="rect">
            <a:avLst/>
          </a:prstGeom>
        </p:spPr>
      </p:pic>
      <p:pic>
        <p:nvPicPr>
          <p:cNvPr id="20" name="Imagen 19" descr="xMensajes_de_texto_masivos.png.pagespeed.ic.ni4aI5L6Bw.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1560" y="980728"/>
            <a:ext cx="2016224" cy="2211342"/>
          </a:xfrm>
          <a:prstGeom prst="rect">
            <a:avLst/>
          </a:prstGeom>
        </p:spPr>
      </p:pic>
      <p:pic>
        <p:nvPicPr>
          <p:cNvPr id="22" name="Imagen 21" descr="no-dejes-a-tus-clientes-sin-respuesta.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02442" y="4293096"/>
            <a:ext cx="2641558" cy="2035696"/>
          </a:xfrm>
          <a:prstGeom prst="rect">
            <a:avLst/>
          </a:prstGeom>
        </p:spPr>
      </p:pic>
      <p:sp>
        <p:nvSpPr>
          <p:cNvPr id="23" name="CuadroTexto 22"/>
          <p:cNvSpPr txBox="1"/>
          <p:nvPr/>
        </p:nvSpPr>
        <p:spPr>
          <a:xfrm>
            <a:off x="2411760" y="1484784"/>
            <a:ext cx="2016224" cy="1200329"/>
          </a:xfrm>
          <a:prstGeom prst="rect">
            <a:avLst/>
          </a:prstGeom>
          <a:noFill/>
        </p:spPr>
        <p:txBody>
          <a:bodyPr wrap="square" rtlCol="0">
            <a:spAutoFit/>
          </a:bodyPr>
          <a:lstStyle/>
          <a:p>
            <a:pPr algn="r"/>
            <a:r>
              <a:rPr lang="es-ES" b="1" dirty="0">
                <a:latin typeface="Century Gothic"/>
                <a:cs typeface="Century Gothic"/>
              </a:rPr>
              <a:t>Convocatoria</a:t>
            </a:r>
            <a:r>
              <a:rPr lang="es-ES" dirty="0">
                <a:latin typeface="Century Gothic"/>
                <a:cs typeface="Century Gothic"/>
              </a:rPr>
              <a:t> por múltiples canales virtuales</a:t>
            </a:r>
          </a:p>
        </p:txBody>
      </p:sp>
      <p:sp>
        <p:nvSpPr>
          <p:cNvPr id="24" name="CuadroTexto 23"/>
          <p:cNvSpPr txBox="1"/>
          <p:nvPr/>
        </p:nvSpPr>
        <p:spPr>
          <a:xfrm>
            <a:off x="2411760" y="3933056"/>
            <a:ext cx="2016224" cy="1200329"/>
          </a:xfrm>
          <a:prstGeom prst="rect">
            <a:avLst/>
          </a:prstGeom>
          <a:noFill/>
        </p:spPr>
        <p:txBody>
          <a:bodyPr wrap="square" rtlCol="0">
            <a:spAutoFit/>
          </a:bodyPr>
          <a:lstStyle/>
          <a:p>
            <a:pPr algn="r"/>
            <a:r>
              <a:rPr lang="es-ES" b="1" dirty="0">
                <a:latin typeface="Century Gothic"/>
                <a:cs typeface="Century Gothic"/>
              </a:rPr>
              <a:t>Respuesta </a:t>
            </a:r>
          </a:p>
          <a:p>
            <a:pPr algn="r"/>
            <a:r>
              <a:rPr lang="es-ES" dirty="0">
                <a:latin typeface="Century Gothic"/>
                <a:cs typeface="Century Gothic"/>
              </a:rPr>
              <a:t>al 100% de las participaciones recibidas</a:t>
            </a:r>
          </a:p>
        </p:txBody>
      </p:sp>
      <p:sp>
        <p:nvSpPr>
          <p:cNvPr id="25" name="CuadroTexto 24"/>
          <p:cNvSpPr txBox="1"/>
          <p:nvPr/>
        </p:nvSpPr>
        <p:spPr>
          <a:xfrm>
            <a:off x="4644008" y="3861048"/>
            <a:ext cx="2016224" cy="2031325"/>
          </a:xfrm>
          <a:prstGeom prst="rect">
            <a:avLst/>
          </a:prstGeom>
          <a:noFill/>
        </p:spPr>
        <p:txBody>
          <a:bodyPr wrap="square" rtlCol="0">
            <a:spAutoFit/>
          </a:bodyPr>
          <a:lstStyle/>
          <a:p>
            <a:r>
              <a:rPr lang="es-ES" b="1" dirty="0">
                <a:latin typeface="Century Gothic"/>
                <a:cs typeface="Century Gothic"/>
              </a:rPr>
              <a:t>Incorporación de acciones </a:t>
            </a:r>
            <a:r>
              <a:rPr lang="es-ES" dirty="0">
                <a:latin typeface="Century Gothic"/>
                <a:cs typeface="Century Gothic"/>
              </a:rPr>
              <a:t>derivadas de las observaciones y comentarios en el plan de acción</a:t>
            </a:r>
          </a:p>
        </p:txBody>
      </p:sp>
      <p:sp>
        <p:nvSpPr>
          <p:cNvPr id="26" name="CuadroTexto 25"/>
          <p:cNvSpPr txBox="1"/>
          <p:nvPr/>
        </p:nvSpPr>
        <p:spPr>
          <a:xfrm>
            <a:off x="4788024" y="1268760"/>
            <a:ext cx="2016224" cy="1200329"/>
          </a:xfrm>
          <a:prstGeom prst="rect">
            <a:avLst/>
          </a:prstGeom>
          <a:noFill/>
        </p:spPr>
        <p:txBody>
          <a:bodyPr wrap="square" rtlCol="0">
            <a:spAutoFit/>
          </a:bodyPr>
          <a:lstStyle/>
          <a:p>
            <a:r>
              <a:rPr lang="es-ES" b="1" dirty="0">
                <a:latin typeface="Century Gothic"/>
                <a:cs typeface="Century Gothic"/>
              </a:rPr>
              <a:t>Participaciones recibidas</a:t>
            </a:r>
          </a:p>
          <a:p>
            <a:r>
              <a:rPr lang="es-ES" dirty="0">
                <a:latin typeface="Century Gothic"/>
                <a:cs typeface="Century Gothic"/>
              </a:rPr>
              <a:t>100% por correo electrónico</a:t>
            </a:r>
          </a:p>
        </p:txBody>
      </p:sp>
    </p:spTree>
    <p:extLst>
      <p:ext uri="{BB962C8B-B14F-4D97-AF65-F5344CB8AC3E}">
        <p14:creationId xmlns:p14="http://schemas.microsoft.com/office/powerpoint/2010/main" val="137157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a:solidFill>
                    <a:schemeClr val="bg1"/>
                  </a:solidFill>
                  <a:latin typeface="+mn-lt"/>
                  <a:cs typeface="+mn-cs"/>
                </a:rPr>
                <a:t>2018</a:t>
              </a:r>
              <a:endParaRPr lang="es-CO" altLang="es-ES" sz="6000" b="1" dirty="0">
                <a:solidFill>
                  <a:schemeClr val="bg1"/>
                </a:solidFill>
                <a:latin typeface="+mn-lt"/>
                <a:cs typeface="+mn-cs"/>
              </a:endParaRP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a:solidFill>
                    <a:schemeClr val="bg1"/>
                  </a:solidFill>
                </a:rPr>
                <a:t>Ministerio de Tecnologías</a:t>
              </a:r>
            </a:p>
            <a:p>
              <a:pPr eaLnBrk="1" hangingPunct="1"/>
              <a:r>
                <a:rPr lang="es-ES" sz="1000" b="1">
                  <a:solidFill>
                    <a:schemeClr val="bg1"/>
                  </a:solidFill>
                </a:rPr>
                <a:t>de la Información y las Comunicaciones</a:t>
              </a:r>
            </a:p>
            <a:p>
              <a:pPr eaLnBrk="1" hangingPunct="1"/>
              <a:r>
                <a:rPr lang="es-ES" sz="1000">
                  <a:solidFill>
                    <a:schemeClr val="bg1"/>
                  </a:solidFill>
                </a:rPr>
                <a:t>Tel:+57(1) 344 34 60</a:t>
              </a:r>
            </a:p>
            <a:p>
              <a:pPr eaLnBrk="1" hangingPunct="1"/>
              <a:r>
                <a:rPr lang="es-ES" sz="1000">
                  <a:solidFill>
                    <a:schemeClr val="bg1"/>
                  </a:solidFill>
                </a:rPr>
                <a:t>Edif. Murillo Toro Cra. 8a entre calles 12 y 13, Bogotá, Colombia - Código Postal 111711</a:t>
              </a:r>
            </a:p>
            <a:p>
              <a:pPr eaLnBrk="1" hangingPunct="1"/>
              <a:r>
                <a:rPr lang="es-ES" sz="100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3978023456"/>
              </p:ext>
            </p:extLst>
          </p:nvPr>
        </p:nvGraphicFramePr>
        <p:xfrm>
          <a:off x="560388" y="1525588"/>
          <a:ext cx="7972052" cy="2983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95288" y="1052512"/>
            <a:ext cx="8229600" cy="4680744"/>
          </a:xfrm>
        </p:spPr>
        <p:txBody>
          <a:bodyPr/>
          <a:lstStyle/>
          <a:p>
            <a:pPr marL="0" indent="0" algn="just">
              <a:buNone/>
            </a:pPr>
            <a:r>
              <a:rPr lang="es-ES" sz="2400" dirty="0"/>
              <a:t>El Ministerio de Tecnologías de la Información y las Comunicaciones - MinTIC, comprometido con la lucha contra la corrupción, la participación ciudadana y el fomento de la integridad pública, puso a disposición de la ciudadanía y grupos interesados, el documento plan de acción 2018.</a:t>
            </a:r>
          </a:p>
          <a:p>
            <a:pPr marL="0" indent="0" algn="just">
              <a:buNone/>
            </a:pPr>
            <a:r>
              <a:rPr lang="es-ES" sz="2400" dirty="0"/>
              <a:t>Como resultado del ejercicio anterior se acogieron los comentarios dando más tiempo para revisión y comentarios por parte de la ciudadanía. </a:t>
            </a:r>
          </a:p>
          <a:p>
            <a:pPr marL="0" indent="0" algn="just">
              <a:buNone/>
            </a:pPr>
            <a:r>
              <a:rPr lang="es-ES" sz="2400" dirty="0"/>
              <a:t>Se presentan los resultados y evidencias.</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7 CuadroTexto"/>
          <p:cNvSpPr txBox="1">
            <a:spLocks noChangeArrowheads="1"/>
          </p:cNvSpPr>
          <p:nvPr/>
        </p:nvSpPr>
        <p:spPr bwMode="auto">
          <a:xfrm>
            <a:off x="1187450" y="1659285"/>
            <a:ext cx="6624638" cy="3539430"/>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ES" sz="3200" dirty="0">
                <a:solidFill>
                  <a:schemeClr val="bg1"/>
                </a:solidFill>
              </a:rPr>
              <a:t>El presente informe tiene como objetivo, dar a conocer los resultados del ejercicio de diálogo de doble vía con la ciudadanía y grupos interesados del MinTIC, realizado para la construcción participativa del Plan de Acción 2018</a:t>
            </a:r>
            <a:r>
              <a:rPr lang="es-CO" sz="3200" dirty="0">
                <a:solidFill>
                  <a:schemeClr val="bg1"/>
                </a:solidFill>
              </a:rPr>
              <a:t> del MINTIC</a:t>
            </a:r>
            <a:endParaRPr lang="es-CO" sz="3200" dirty="0">
              <a:solidFill>
                <a:schemeClr val="bg1"/>
              </a:solidFill>
              <a:latin typeface="Century Gothic"/>
              <a:cs typeface="Century Gothic"/>
            </a:endParaRP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7451982"/>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529476828"/>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370923" y="6422344"/>
            <a:ext cx="2402153"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93053" y="2569926"/>
            <a:ext cx="973915" cy="7128791"/>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12" name="Imagen 11">
            <a:extLst>
              <a:ext uri="{FF2B5EF4-FFF2-40B4-BE49-F238E27FC236}">
                <a16:creationId xmlns:a16="http://schemas.microsoft.com/office/drawing/2014/main" id="{CB9B2027-0E7B-4391-A0F4-9066ECFC32EA}"/>
              </a:ext>
            </a:extLst>
          </p:cNvPr>
          <p:cNvPicPr>
            <a:picLocks noChangeAspect="1"/>
          </p:cNvPicPr>
          <p:nvPr/>
        </p:nvPicPr>
        <p:blipFill>
          <a:blip r:embed="rId4"/>
          <a:stretch>
            <a:fillRect/>
          </a:stretch>
        </p:blipFill>
        <p:spPr>
          <a:xfrm>
            <a:off x="3405460" y="2101264"/>
            <a:ext cx="5897237" cy="2881640"/>
          </a:xfrm>
          <a:prstGeom prst="rect">
            <a:avLst/>
          </a:prstGeom>
        </p:spPr>
      </p:pic>
      <p:pic>
        <p:nvPicPr>
          <p:cNvPr id="14" name="Imagen 13">
            <a:extLst>
              <a:ext uri="{FF2B5EF4-FFF2-40B4-BE49-F238E27FC236}">
                <a16:creationId xmlns:a16="http://schemas.microsoft.com/office/drawing/2014/main" id="{BFAD80DF-A996-49D6-8F4C-DEEC82C418DF}"/>
              </a:ext>
            </a:extLst>
          </p:cNvPr>
          <p:cNvPicPr>
            <a:picLocks noChangeAspect="1"/>
          </p:cNvPicPr>
          <p:nvPr/>
        </p:nvPicPr>
        <p:blipFill>
          <a:blip r:embed="rId5"/>
          <a:stretch>
            <a:fillRect/>
          </a:stretch>
        </p:blipFill>
        <p:spPr>
          <a:xfrm>
            <a:off x="7180838" y="2101264"/>
            <a:ext cx="1961730" cy="3453614"/>
          </a:xfrm>
          <a:prstGeom prst="rect">
            <a:avLst/>
          </a:prstGeom>
        </p:spPr>
      </p:pic>
      <p:pic>
        <p:nvPicPr>
          <p:cNvPr id="3" name="Imagen 2">
            <a:extLst>
              <a:ext uri="{FF2B5EF4-FFF2-40B4-BE49-F238E27FC236}">
                <a16:creationId xmlns:a16="http://schemas.microsoft.com/office/drawing/2014/main" id="{8EF642FB-FCC6-45E7-914E-8E1520E62C7C}"/>
              </a:ext>
            </a:extLst>
          </p:cNvPr>
          <p:cNvPicPr>
            <a:picLocks noChangeAspect="1"/>
          </p:cNvPicPr>
          <p:nvPr/>
        </p:nvPicPr>
        <p:blipFill rotWithShape="1">
          <a:blip r:embed="rId6"/>
          <a:srcRect r="54725"/>
          <a:stretch/>
        </p:blipFill>
        <p:spPr>
          <a:xfrm>
            <a:off x="1722178" y="2861263"/>
            <a:ext cx="2970171" cy="3060967"/>
          </a:xfrm>
          <a:prstGeom prst="rect">
            <a:avLst/>
          </a:prstGeom>
        </p:spPr>
      </p:pic>
      <p:pic>
        <p:nvPicPr>
          <p:cNvPr id="13" name="Imagen 12">
            <a:extLst>
              <a:ext uri="{FF2B5EF4-FFF2-40B4-BE49-F238E27FC236}">
                <a16:creationId xmlns:a16="http://schemas.microsoft.com/office/drawing/2014/main" id="{F18EFBC9-1732-4A10-97B4-0019C3401E66}"/>
              </a:ext>
            </a:extLst>
          </p:cNvPr>
          <p:cNvPicPr>
            <a:picLocks noChangeAspect="1"/>
          </p:cNvPicPr>
          <p:nvPr/>
        </p:nvPicPr>
        <p:blipFill rotWithShape="1">
          <a:blip r:embed="rId7"/>
          <a:srcRect t="4060" r="3089"/>
          <a:stretch/>
        </p:blipFill>
        <p:spPr>
          <a:xfrm>
            <a:off x="-10609" y="2982150"/>
            <a:ext cx="1697707" cy="2940080"/>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398545781"/>
              </p:ext>
            </p:extLst>
          </p:nvPr>
        </p:nvGraphicFramePr>
        <p:xfrm>
          <a:off x="899592" y="3028513"/>
          <a:ext cx="6696744"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Tree>
    <p:extLst>
      <p:ext uri="{BB962C8B-B14F-4D97-AF65-F5344CB8AC3E}">
        <p14:creationId xmlns:p14="http://schemas.microsoft.com/office/powerpoint/2010/main" val="59551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3" name="CuadroTexto 2"/>
          <p:cNvSpPr txBox="1"/>
          <p:nvPr/>
        </p:nvSpPr>
        <p:spPr>
          <a:xfrm>
            <a:off x="539552" y="3212976"/>
            <a:ext cx="2808312" cy="4093428"/>
          </a:xfrm>
          <a:prstGeom prst="rect">
            <a:avLst/>
          </a:prstGeom>
          <a:noFill/>
        </p:spPr>
        <p:txBody>
          <a:bodyPr wrap="square" rtlCol="0">
            <a:spAutoFit/>
          </a:bodyPr>
          <a:lstStyle/>
          <a:p>
            <a:pPr lvl="0">
              <a:defRPr/>
            </a:pPr>
            <a:r>
              <a:rPr lang="es-ES" sz="2000" dirty="0">
                <a:solidFill>
                  <a:schemeClr val="tx1">
                    <a:lumMod val="75000"/>
                    <a:lumOff val="25000"/>
                  </a:schemeClr>
                </a:solidFill>
                <a:latin typeface="Century Gothic"/>
              </a:rPr>
              <a:t>La ciudadanía presentó 11 preguntas, durante el ejercicio de participación, de las cuales el 100 % se recibieron a través de Correo electrónico</a:t>
            </a:r>
          </a:p>
          <a:p>
            <a:pPr lvl="0">
              <a:defRPr/>
            </a:pPr>
            <a:endParaRPr lang="es-ES" sz="2000" dirty="0">
              <a:solidFill>
                <a:schemeClr val="tx1">
                  <a:lumMod val="75000"/>
                  <a:lumOff val="25000"/>
                </a:schemeClr>
              </a:solidFill>
              <a:latin typeface="Century Gothic"/>
            </a:endParaRPr>
          </a:p>
          <a:p>
            <a:pPr lvl="0">
              <a:defRPr/>
            </a:pPr>
            <a:endParaRPr lang="es-ES" sz="2000" dirty="0">
              <a:solidFill>
                <a:schemeClr val="tx1">
                  <a:lumMod val="75000"/>
                  <a:lumOff val="25000"/>
                </a:schemeClr>
              </a:solidFill>
              <a:latin typeface="Century Gothic"/>
            </a:endParaRPr>
          </a:p>
          <a:p>
            <a:pPr lvl="0">
              <a:defRPr/>
            </a:pPr>
            <a:endParaRPr lang="es-ES" sz="2000" dirty="0">
              <a:solidFill>
                <a:schemeClr val="tx1">
                  <a:lumMod val="75000"/>
                  <a:lumOff val="25000"/>
                </a:schemeClr>
              </a:solidFill>
              <a:latin typeface="Century Gothic"/>
            </a:endParaRPr>
          </a:p>
          <a:p>
            <a:endParaRPr lang="es-ES" sz="2000" dirty="0">
              <a:solidFill>
                <a:schemeClr val="tx1">
                  <a:lumMod val="75000"/>
                  <a:lumOff val="25000"/>
                </a:schemeClr>
              </a:solidFill>
            </a:endParaRPr>
          </a:p>
        </p:txBody>
      </p:sp>
      <p:sp>
        <p:nvSpPr>
          <p:cNvPr id="7" name="Rectángulo 6"/>
          <p:cNvSpPr/>
          <p:nvPr/>
        </p:nvSpPr>
        <p:spPr>
          <a:xfrm>
            <a:off x="3203848" y="2420888"/>
            <a:ext cx="5616624" cy="4248472"/>
          </a:xfrm>
          <a:prstGeom prst="rect">
            <a:avLst/>
          </a:prstGeom>
          <a:noFill/>
          <a:ln>
            <a:solidFill>
              <a:srgbClr val="595959"/>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Gráfico 8">
            <a:extLst>
              <a:ext uri="{FF2B5EF4-FFF2-40B4-BE49-F238E27FC236}">
                <a16:creationId xmlns:a16="http://schemas.microsoft.com/office/drawing/2014/main" id="{CAE63FB2-F28A-4614-9BB6-1D53F5D206CB}"/>
              </a:ext>
            </a:extLst>
          </p:cNvPr>
          <p:cNvGraphicFramePr/>
          <p:nvPr>
            <p:extLst>
              <p:ext uri="{D42A27DB-BD31-4B8C-83A1-F6EECF244321}">
                <p14:modId xmlns:p14="http://schemas.microsoft.com/office/powerpoint/2010/main" val="529208021"/>
              </p:ext>
            </p:extLst>
          </p:nvPr>
        </p:nvGraphicFramePr>
        <p:xfrm>
          <a:off x="2703158" y="2417986"/>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8579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91069-0A8F-4917-9E62-9609D75F544F}">
  <ds:schemaRefs>
    <ds:schemaRef ds:uri="http://schemas.microsoft.com/sharepoint/v3/contenttype/forms"/>
  </ds:schemaRefs>
</ds:datastoreItem>
</file>

<file path=customXml/itemProps2.xml><?xml version="1.0" encoding="utf-8"?>
<ds:datastoreItem xmlns:ds="http://schemas.openxmlformats.org/officeDocument/2006/customXml" ds:itemID="{00BC1A38-CFBE-4636-ADC1-F27FCAA654A5}">
  <ds:schemaRefs>
    <ds:schemaRef ds:uri="http://schemas.microsoft.com/office/2006/metadata/longProperties"/>
  </ds:schemaRefs>
</ds:datastoreItem>
</file>

<file path=customXml/itemProps3.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4.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8080</TotalTime>
  <Words>2255</Words>
  <Application>Microsoft Office PowerPoint</Application>
  <PresentationFormat>Presentación en pantalla (4:3)</PresentationFormat>
  <Paragraphs>338</Paragraphs>
  <Slides>19</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ＭＳ Ｐゴシック</vt:lpstr>
      <vt:lpstr>ＭＳ Ｐゴシック</vt:lpstr>
      <vt:lpstr>Arial</vt:lpstr>
      <vt:lpstr>Calibri</vt:lpstr>
      <vt:lpstr>Century Gothic</vt: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716</cp:revision>
  <cp:lastPrinted>2018-01-31T18:50:10Z</cp:lastPrinted>
  <dcterms:created xsi:type="dcterms:W3CDTF">2016-01-06T14:53:07Z</dcterms:created>
  <dcterms:modified xsi:type="dcterms:W3CDTF">2018-03-21T12:46:01Z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