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handoutMasterIdLst>
    <p:handoutMasterId r:id="rId66"/>
  </p:handoutMasterIdLst>
  <p:sldIdLst>
    <p:sldId id="256" r:id="rId4"/>
    <p:sldId id="257" r:id="rId5"/>
    <p:sldId id="3748" r:id="rId6"/>
    <p:sldId id="3697" r:id="rId7"/>
    <p:sldId id="3698" r:id="rId8"/>
    <p:sldId id="3696" r:id="rId9"/>
    <p:sldId id="3699" r:id="rId10"/>
    <p:sldId id="3700" r:id="rId11"/>
    <p:sldId id="278" r:id="rId12"/>
    <p:sldId id="3702" r:id="rId13"/>
    <p:sldId id="3703" r:id="rId14"/>
    <p:sldId id="3704" r:id="rId15"/>
    <p:sldId id="3705" r:id="rId16"/>
    <p:sldId id="3750" r:id="rId17"/>
    <p:sldId id="3708" r:id="rId18"/>
    <p:sldId id="3751" r:id="rId19"/>
    <p:sldId id="3709" r:id="rId20"/>
    <p:sldId id="3710" r:id="rId21"/>
    <p:sldId id="3752" r:id="rId22"/>
    <p:sldId id="3711" r:id="rId23"/>
    <p:sldId id="3712" r:id="rId24"/>
    <p:sldId id="3714" r:id="rId25"/>
    <p:sldId id="3715" r:id="rId26"/>
    <p:sldId id="3716" r:id="rId27"/>
    <p:sldId id="3717" r:id="rId28"/>
    <p:sldId id="3753" r:id="rId29"/>
    <p:sldId id="3718" r:id="rId30"/>
    <p:sldId id="3720" r:id="rId31"/>
    <p:sldId id="3754" r:id="rId32"/>
    <p:sldId id="3719" r:id="rId33"/>
    <p:sldId id="3755" r:id="rId34"/>
    <p:sldId id="3721" r:id="rId35"/>
    <p:sldId id="3756" r:id="rId36"/>
    <p:sldId id="3722" r:id="rId37"/>
    <p:sldId id="3757" r:id="rId38"/>
    <p:sldId id="3723" r:id="rId39"/>
    <p:sldId id="3758" r:id="rId40"/>
    <p:sldId id="3724" r:id="rId41"/>
    <p:sldId id="3725" r:id="rId42"/>
    <p:sldId id="3726" r:id="rId43"/>
    <p:sldId id="3727" r:id="rId44"/>
    <p:sldId id="3728" r:id="rId45"/>
    <p:sldId id="3729" r:id="rId46"/>
    <p:sldId id="3730" r:id="rId47"/>
    <p:sldId id="3731" r:id="rId48"/>
    <p:sldId id="3732" r:id="rId49"/>
    <p:sldId id="3733" r:id="rId50"/>
    <p:sldId id="3734" r:id="rId51"/>
    <p:sldId id="3735" r:id="rId52"/>
    <p:sldId id="3736" r:id="rId53"/>
    <p:sldId id="3737" r:id="rId54"/>
    <p:sldId id="3739" r:id="rId55"/>
    <p:sldId id="3740" r:id="rId56"/>
    <p:sldId id="3749" r:id="rId57"/>
    <p:sldId id="3713" r:id="rId58"/>
    <p:sldId id="3742" r:id="rId59"/>
    <p:sldId id="3743" r:id="rId60"/>
    <p:sldId id="3741" r:id="rId61"/>
    <p:sldId id="3744" r:id="rId62"/>
    <p:sldId id="3745" r:id="rId63"/>
    <p:sldId id="3746" r:id="rId64"/>
    <p:sldId id="3747" r:id="rId6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043"/>
    <a:srgbClr val="E99B52"/>
    <a:srgbClr val="B47C38"/>
    <a:srgbClr val="ED7345"/>
    <a:srgbClr val="EC8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660" autoAdjust="0"/>
  </p:normalViewPr>
  <p:slideViewPr>
    <p:cSldViewPr snapToGrid="0">
      <p:cViewPr varScale="1">
        <p:scale>
          <a:sx n="69" d="100"/>
          <a:sy n="69" d="100"/>
        </p:scale>
        <p:origin x="-534" y="-84"/>
      </p:cViewPr>
      <p:guideLst>
        <p:guide orient="horz" pos="2160"/>
        <p:guide pos="3840"/>
      </p:guideLst>
    </p:cSldViewPr>
  </p:slideViewPr>
  <p:outlineViewPr>
    <p:cViewPr>
      <p:scale>
        <a:sx n="33" d="100"/>
        <a:sy n="33" d="100"/>
      </p:scale>
      <p:origin x="0" y="4356"/>
    </p:cViewPr>
  </p:outlin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599026273429E-2"/>
          <c:y val="6.8025000000000016E-2"/>
          <c:w val="0.98310897107802309"/>
          <c:h val="0.77680104166666653"/>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solidFill>
                      <a:schemeClr val="tx2"/>
                    </a:solidFill>
                  </a:defRPr>
                </a:pPr>
                <a:endParaRPr lang="es-CO"/>
              </a:p>
            </c:txPr>
            <c:showLegendKey val="0"/>
            <c:showVal val="1"/>
            <c:showCatName val="0"/>
            <c:showSerName val="0"/>
            <c:showPercent val="0"/>
            <c:showBubbleSize val="0"/>
            <c:showLeaderLines val="0"/>
          </c:dLbls>
          <c:cat>
            <c:numRef>
              <c:f>Hoja1!$A$2:$A$12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Hoja1!$B$2:$B$12</c:f>
              <c:numCache>
                <c:formatCode>0.0</c:formatCode>
                <c:ptCount val="11"/>
                <c:pt idx="0">
                  <c:v>4</c:v>
                </c:pt>
                <c:pt idx="1">
                  <c:v>4.0999999999999996</c:v>
                </c:pt>
                <c:pt idx="2">
                  <c:v>4.0999999999999996</c:v>
                </c:pt>
                <c:pt idx="3">
                  <c:v>4</c:v>
                </c:pt>
                <c:pt idx="4">
                  <c:v>3.9</c:v>
                </c:pt>
                <c:pt idx="5">
                  <c:v>4.0999999999999996</c:v>
                </c:pt>
                <c:pt idx="6">
                  <c:v>3.8</c:v>
                </c:pt>
                <c:pt idx="7">
                  <c:v>3.8</c:v>
                </c:pt>
                <c:pt idx="8">
                  <c:v>4</c:v>
                </c:pt>
                <c:pt idx="9">
                  <c:v>4.3</c:v>
                </c:pt>
                <c:pt idx="10">
                  <c:v>3.98</c:v>
                </c:pt>
              </c:numCache>
            </c:numRef>
          </c:val>
        </c:ser>
        <c:dLbls>
          <c:showLegendKey val="0"/>
          <c:showVal val="0"/>
          <c:showCatName val="0"/>
          <c:showSerName val="0"/>
          <c:showPercent val="0"/>
          <c:showBubbleSize val="0"/>
        </c:dLbls>
        <c:gapWidth val="50"/>
        <c:axId val="360837120"/>
        <c:axId val="298996800"/>
      </c:barChart>
      <c:catAx>
        <c:axId val="360837120"/>
        <c:scaling>
          <c:orientation val="minMax"/>
        </c:scaling>
        <c:delete val="0"/>
        <c:axPos val="b"/>
        <c:numFmt formatCode="General" sourceLinked="1"/>
        <c:majorTickMark val="out"/>
        <c:minorTickMark val="none"/>
        <c:tickLblPos val="nextTo"/>
        <c:txPr>
          <a:bodyPr/>
          <a:lstStyle/>
          <a:p>
            <a:pPr>
              <a:defRPr sz="1600">
                <a:solidFill>
                  <a:schemeClr val="tx2"/>
                </a:solidFill>
              </a:defRPr>
            </a:pPr>
            <a:endParaRPr lang="es-CO"/>
          </a:p>
        </c:txPr>
        <c:crossAx val="298996800"/>
        <c:crosses val="autoZero"/>
        <c:auto val="1"/>
        <c:lblAlgn val="ctr"/>
        <c:lblOffset val="100"/>
        <c:noMultiLvlLbl val="0"/>
      </c:catAx>
      <c:valAx>
        <c:axId val="298996800"/>
        <c:scaling>
          <c:orientation val="minMax"/>
          <c:max val="5"/>
        </c:scaling>
        <c:delete val="1"/>
        <c:axPos val="l"/>
        <c:numFmt formatCode="0.0" sourceLinked="1"/>
        <c:majorTickMark val="out"/>
        <c:minorTickMark val="none"/>
        <c:tickLblPos val="nextTo"/>
        <c:crossAx val="360837120"/>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3.8920555555555562E-2"/>
          <c:w val="0.96665273019731346"/>
          <c:h val="0.93215111111111126"/>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Hoja1!$A$2:$A$6</c:f>
              <c:strCache>
                <c:ptCount val="5"/>
                <c:pt idx="0">
                  <c:v>La amabilidad y actitud de respeto del personal que le atendió</c:v>
                </c:pt>
                <c:pt idx="1">
                  <c:v>La oportunidad en la prestación de Autorización para venta de equipos terminales móviles (AVETM)</c:v>
                </c:pt>
                <c:pt idx="2">
                  <c:v>La calidad de la información sobre el servicio de Autorización para venta de equipos terminales móviles (AVETM) (información oportuna, importante, confiable, útil)</c:v>
                </c:pt>
                <c:pt idx="3">
                  <c:v>La utilidad del servicio de Autorización para venta de equipos terminales móviles (AVETM) frente a sus necesidades</c:v>
                </c:pt>
                <c:pt idx="4">
                  <c:v>La calidad del servicio de Autorización para venta de equipos terminales móviles (AVETM) proporcionado</c:v>
                </c:pt>
              </c:strCache>
            </c:strRef>
          </c:cat>
          <c:val>
            <c:numRef>
              <c:f>Hoja1!$B$2:$B$6</c:f>
              <c:numCache>
                <c:formatCode>0.0</c:formatCode>
                <c:ptCount val="5"/>
                <c:pt idx="0">
                  <c:v>4.01</c:v>
                </c:pt>
                <c:pt idx="1">
                  <c:v>3.98</c:v>
                </c:pt>
                <c:pt idx="2">
                  <c:v>3.98</c:v>
                </c:pt>
                <c:pt idx="3">
                  <c:v>3.94</c:v>
                </c:pt>
                <c:pt idx="4">
                  <c:v>3.9</c:v>
                </c:pt>
              </c:numCache>
            </c:numRef>
          </c:val>
        </c:ser>
        <c:dLbls>
          <c:showLegendKey val="0"/>
          <c:showVal val="0"/>
          <c:showCatName val="0"/>
          <c:showSerName val="0"/>
          <c:showPercent val="0"/>
          <c:showBubbleSize val="0"/>
        </c:dLbls>
        <c:gapWidth val="108"/>
        <c:axId val="391596032"/>
        <c:axId val="367593728"/>
      </c:barChart>
      <c:catAx>
        <c:axId val="391596032"/>
        <c:scaling>
          <c:orientation val="minMax"/>
        </c:scaling>
        <c:delete val="1"/>
        <c:axPos val="b"/>
        <c:numFmt formatCode="General" sourceLinked="1"/>
        <c:majorTickMark val="out"/>
        <c:minorTickMark val="none"/>
        <c:tickLblPos val="nextTo"/>
        <c:crossAx val="367593728"/>
        <c:crosses val="autoZero"/>
        <c:auto val="1"/>
        <c:lblAlgn val="ctr"/>
        <c:lblOffset val="100"/>
        <c:noMultiLvlLbl val="0"/>
      </c:catAx>
      <c:valAx>
        <c:axId val="367593728"/>
        <c:scaling>
          <c:orientation val="minMax"/>
          <c:max val="5"/>
          <c:min val="0"/>
        </c:scaling>
        <c:delete val="1"/>
        <c:axPos val="l"/>
        <c:numFmt formatCode="0.0" sourceLinked="1"/>
        <c:majorTickMark val="out"/>
        <c:minorTickMark val="none"/>
        <c:tickLblPos val="nextTo"/>
        <c:crossAx val="391596032"/>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0.10947611111111111"/>
          <c:w val="0.96665273019731346"/>
          <c:h val="0.89052388888888889"/>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b="1"/>
                </a:pPr>
                <a:endParaRPr lang="es-CO"/>
              </a:p>
            </c:txPr>
            <c:showLegendKey val="0"/>
            <c:showVal val="1"/>
            <c:showCatName val="0"/>
            <c:showSerName val="0"/>
            <c:showPercent val="0"/>
            <c:showBubbleSize val="0"/>
            <c:showLeaderLines val="0"/>
          </c:dLbls>
          <c:cat>
            <c:strRef>
              <c:f>Hoja1!$A$2:$A$6</c:f>
              <c:strCache>
                <c:ptCount val="5"/>
                <c:pt idx="0">
                  <c:v>La amabilidad y actitud de respeto del personal que le atendió</c:v>
                </c:pt>
                <c:pt idx="1">
                  <c:v>La utilidad del servicio de Espectro Radioeléctrico frente a sus necesidades</c:v>
                </c:pt>
                <c:pt idx="2">
                  <c:v>La oportunidad en la prestación de Espectro Radioeléctrico</c:v>
                </c:pt>
                <c:pt idx="3">
                  <c:v>La calidad del servicio de Espectro Radioeléctrico</c:v>
                </c:pt>
                <c:pt idx="4">
                  <c:v>La calidad de la información sobre el servicio de Espectro Radioeléctrico (información es oportuna, importante, confiable, útil)</c:v>
                </c:pt>
              </c:strCache>
            </c:strRef>
          </c:cat>
          <c:val>
            <c:numRef>
              <c:f>Hoja1!$B$2:$B$6</c:f>
              <c:numCache>
                <c:formatCode>0.0</c:formatCode>
                <c:ptCount val="5"/>
                <c:pt idx="0">
                  <c:v>4.67</c:v>
                </c:pt>
                <c:pt idx="1">
                  <c:v>4.43</c:v>
                </c:pt>
                <c:pt idx="2" formatCode="General">
                  <c:v>4.4000000000000004</c:v>
                </c:pt>
                <c:pt idx="3" formatCode="General">
                  <c:v>4.3</c:v>
                </c:pt>
                <c:pt idx="4">
                  <c:v>4.24</c:v>
                </c:pt>
              </c:numCache>
            </c:numRef>
          </c:val>
        </c:ser>
        <c:dLbls>
          <c:showLegendKey val="0"/>
          <c:showVal val="0"/>
          <c:showCatName val="0"/>
          <c:showSerName val="0"/>
          <c:showPercent val="0"/>
          <c:showBubbleSize val="0"/>
        </c:dLbls>
        <c:gapWidth val="108"/>
        <c:axId val="392034304"/>
        <c:axId val="362358464"/>
      </c:barChart>
      <c:catAx>
        <c:axId val="392034304"/>
        <c:scaling>
          <c:orientation val="minMax"/>
        </c:scaling>
        <c:delete val="1"/>
        <c:axPos val="b"/>
        <c:numFmt formatCode="General" sourceLinked="1"/>
        <c:majorTickMark val="out"/>
        <c:minorTickMark val="none"/>
        <c:tickLblPos val="nextTo"/>
        <c:crossAx val="362358464"/>
        <c:crosses val="autoZero"/>
        <c:auto val="1"/>
        <c:lblAlgn val="ctr"/>
        <c:lblOffset val="100"/>
        <c:noMultiLvlLbl val="0"/>
      </c:catAx>
      <c:valAx>
        <c:axId val="362358464"/>
        <c:scaling>
          <c:orientation val="minMax"/>
          <c:max val="5"/>
          <c:min val="0"/>
        </c:scaling>
        <c:delete val="1"/>
        <c:axPos val="l"/>
        <c:numFmt formatCode="0.0" sourceLinked="1"/>
        <c:majorTickMark val="out"/>
        <c:minorTickMark val="none"/>
        <c:tickLblPos val="nextTo"/>
        <c:crossAx val="392034304"/>
        <c:crosses val="autoZero"/>
        <c:crossBetween val="between"/>
      </c:valAx>
    </c:plotArea>
    <c:plotVisOnly val="1"/>
    <c:dispBlanksAs val="gap"/>
    <c:showDLblsOverMax val="0"/>
  </c:chart>
  <c:txPr>
    <a:bodyPr/>
    <a:lstStyle/>
    <a:p>
      <a:pPr>
        <a:defRPr sz="1600">
          <a:solidFill>
            <a:schemeClr val="tx2"/>
          </a:solidFill>
          <a:latin typeface="+mj-lt"/>
        </a:defRPr>
      </a:pPr>
      <a:endParaRPr lang="es-C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2957314814814814"/>
          <c:w val="0.99925214796432704"/>
          <c:h val="0.77042685185185189"/>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400" b="1"/>
                </a:pPr>
                <a:endParaRPr lang="es-CO"/>
              </a:p>
            </c:txPr>
            <c:showLegendKey val="0"/>
            <c:showVal val="1"/>
            <c:showCatName val="0"/>
            <c:showSerName val="0"/>
            <c:showPercent val="0"/>
            <c:showBubbleSize val="0"/>
            <c:showLeaderLines val="0"/>
          </c:dLbls>
          <c:cat>
            <c:strRef>
              <c:f>Hoja1!$A$2:$A$10</c:f>
              <c:strCache>
                <c:ptCount val="9"/>
                <c:pt idx="0">
                  <c:v>La calidad del trámite de Radiodifusión sonora de interés público</c:v>
                </c:pt>
                <c:pt idx="1">
                  <c:v>La oportunidad en el trámite de Radiodifusión sonora de interés público</c:v>
                </c:pt>
                <c:pt idx="2">
                  <c:v>La utilidad del trámite de Radiodifusión sonora de interés público frente a sus necesidades</c:v>
                </c:pt>
                <c:pt idx="3">
                  <c:v>La calidad de la información sobre el trámite de Radiodifusión sonora de interés público (información es oportuna, importante, confiable, útil)</c:v>
                </c:pt>
                <c:pt idx="4">
                  <c:v>La amabilidad y actitud de respeto del personal que le atendió</c:v>
                </c:pt>
                <c:pt idx="5">
                  <c:v>La Claridad en la documentación requerida para el trámite de habilitación</c:v>
                </c:pt>
                <c:pt idx="6">
                  <c:v>La facilidad de acceso para presentar la solicitud de habilitación</c:v>
                </c:pt>
                <c:pt idx="7">
                  <c:v>EL cumplimiento en los tiempos de respuesta para la habilitación</c:v>
                </c:pt>
                <c:pt idx="8">
                  <c:v>La amabilidad y actitud de respeto del personal que le atendió</c:v>
                </c:pt>
              </c:strCache>
            </c:strRef>
          </c:cat>
          <c:val>
            <c:numRef>
              <c:f>Hoja1!$B$2:$B$10</c:f>
              <c:numCache>
                <c:formatCode>0.0</c:formatCode>
                <c:ptCount val="9"/>
                <c:pt idx="0">
                  <c:v>5</c:v>
                </c:pt>
                <c:pt idx="1">
                  <c:v>5</c:v>
                </c:pt>
                <c:pt idx="2">
                  <c:v>5</c:v>
                </c:pt>
                <c:pt idx="3">
                  <c:v>5</c:v>
                </c:pt>
                <c:pt idx="4">
                  <c:v>5</c:v>
                </c:pt>
                <c:pt idx="5">
                  <c:v>5</c:v>
                </c:pt>
                <c:pt idx="6">
                  <c:v>5</c:v>
                </c:pt>
                <c:pt idx="7">
                  <c:v>5</c:v>
                </c:pt>
                <c:pt idx="8">
                  <c:v>5</c:v>
                </c:pt>
              </c:numCache>
            </c:numRef>
          </c:val>
        </c:ser>
        <c:dLbls>
          <c:showLegendKey val="0"/>
          <c:showVal val="0"/>
          <c:showCatName val="0"/>
          <c:showSerName val="0"/>
          <c:showPercent val="0"/>
          <c:showBubbleSize val="0"/>
        </c:dLbls>
        <c:gapWidth val="108"/>
        <c:axId val="472925184"/>
        <c:axId val="358828288"/>
      </c:barChart>
      <c:catAx>
        <c:axId val="472925184"/>
        <c:scaling>
          <c:orientation val="minMax"/>
        </c:scaling>
        <c:delete val="1"/>
        <c:axPos val="b"/>
        <c:numFmt formatCode="General" sourceLinked="1"/>
        <c:majorTickMark val="out"/>
        <c:minorTickMark val="none"/>
        <c:tickLblPos val="nextTo"/>
        <c:crossAx val="358828288"/>
        <c:crosses val="autoZero"/>
        <c:auto val="1"/>
        <c:lblAlgn val="ctr"/>
        <c:lblOffset val="100"/>
        <c:noMultiLvlLbl val="0"/>
      </c:catAx>
      <c:valAx>
        <c:axId val="358828288"/>
        <c:scaling>
          <c:orientation val="minMax"/>
          <c:max val="6"/>
        </c:scaling>
        <c:delete val="1"/>
        <c:axPos val="l"/>
        <c:numFmt formatCode="0.0" sourceLinked="1"/>
        <c:majorTickMark val="out"/>
        <c:minorTickMark val="none"/>
        <c:tickLblPos val="nextTo"/>
        <c:crossAx val="472925184"/>
        <c:crosses val="autoZero"/>
        <c:crossBetween val="between"/>
      </c:valAx>
    </c:plotArea>
    <c:plotVisOnly val="1"/>
    <c:dispBlanksAs val="gap"/>
    <c:showDLblsOverMax val="0"/>
  </c:chart>
  <c:txPr>
    <a:bodyPr/>
    <a:lstStyle/>
    <a:p>
      <a:pPr>
        <a:defRPr sz="1800">
          <a:solidFill>
            <a:schemeClr val="tx2"/>
          </a:solidFill>
          <a:latin typeface="+mj-lt"/>
        </a:defRPr>
      </a:pPr>
      <a:endParaRPr lang="es-C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7833611111111111"/>
          <c:w val="0.96665273019731346"/>
          <c:h val="0.77953148148148144"/>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showLegendKey val="0"/>
            <c:showVal val="1"/>
            <c:showCatName val="0"/>
            <c:showSerName val="0"/>
            <c:showPercent val="0"/>
            <c:showBubbleSize val="0"/>
            <c:showLeaderLines val="0"/>
          </c:dLbls>
          <c:cat>
            <c:strRef>
              <c:f>Hoja1!$A$2:$A$6</c:f>
              <c:strCache>
                <c:ptCount val="5"/>
                <c:pt idx="0">
                  <c:v>La amabilidad y actitud de respeto del personal que le atendió</c:v>
                </c:pt>
                <c:pt idx="1">
                  <c:v>La calidad del trámite </c:v>
                </c:pt>
                <c:pt idx="2">
                  <c:v>La calidad de la información sobre el trámite</c:v>
                </c:pt>
                <c:pt idx="3">
                  <c:v>La utilidad del trámite frente a sus necesidades</c:v>
                </c:pt>
                <c:pt idx="4">
                  <c:v>La oportunidad en el trámite</c:v>
                </c:pt>
              </c:strCache>
            </c:strRef>
          </c:cat>
          <c:val>
            <c:numRef>
              <c:f>Hoja1!$B$2:$B$6</c:f>
              <c:numCache>
                <c:formatCode>0.0</c:formatCode>
                <c:ptCount val="5"/>
                <c:pt idx="0">
                  <c:v>4.6900000000000004</c:v>
                </c:pt>
                <c:pt idx="1">
                  <c:v>4.41</c:v>
                </c:pt>
                <c:pt idx="2">
                  <c:v>4.38</c:v>
                </c:pt>
                <c:pt idx="3">
                  <c:v>4.2300000000000004</c:v>
                </c:pt>
                <c:pt idx="4">
                  <c:v>4.21</c:v>
                </c:pt>
              </c:numCache>
            </c:numRef>
          </c:val>
        </c:ser>
        <c:dLbls>
          <c:showLegendKey val="0"/>
          <c:showVal val="0"/>
          <c:showCatName val="0"/>
          <c:showSerName val="0"/>
          <c:showPercent val="0"/>
          <c:showBubbleSize val="0"/>
        </c:dLbls>
        <c:gapWidth val="108"/>
        <c:axId val="165277696"/>
        <c:axId val="388780544"/>
      </c:barChart>
      <c:catAx>
        <c:axId val="165277696"/>
        <c:scaling>
          <c:orientation val="minMax"/>
        </c:scaling>
        <c:delete val="1"/>
        <c:axPos val="b"/>
        <c:numFmt formatCode="General" sourceLinked="1"/>
        <c:majorTickMark val="out"/>
        <c:minorTickMark val="none"/>
        <c:tickLblPos val="nextTo"/>
        <c:crossAx val="388780544"/>
        <c:crosses val="autoZero"/>
        <c:auto val="1"/>
        <c:lblAlgn val="ctr"/>
        <c:lblOffset val="100"/>
        <c:noMultiLvlLbl val="0"/>
      </c:catAx>
      <c:valAx>
        <c:axId val="388780544"/>
        <c:scaling>
          <c:orientation val="minMax"/>
          <c:max val="6"/>
          <c:min val="0"/>
        </c:scaling>
        <c:delete val="1"/>
        <c:axPos val="l"/>
        <c:numFmt formatCode="0.0" sourceLinked="1"/>
        <c:majorTickMark val="out"/>
        <c:minorTickMark val="none"/>
        <c:tickLblPos val="nextTo"/>
        <c:crossAx val="165277696"/>
        <c:crosses val="autoZero"/>
        <c:crossBetween val="between"/>
      </c:valAx>
    </c:plotArea>
    <c:plotVisOnly val="1"/>
    <c:dispBlanksAs val="gap"/>
    <c:showDLblsOverMax val="0"/>
  </c:chart>
  <c:txPr>
    <a:bodyPr/>
    <a:lstStyle/>
    <a:p>
      <a:pPr>
        <a:defRPr sz="1400" b="1">
          <a:solidFill>
            <a:schemeClr val="tx2"/>
          </a:solidFill>
          <a:latin typeface="+mn-lt"/>
        </a:defRPr>
      </a:pPr>
      <a:endParaRPr lang="es-C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198028673835124"/>
          <c:w val="0.96665273019731346"/>
          <c:h val="0.85764629629629618"/>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400"/>
                </a:pPr>
                <a:endParaRPr lang="es-CO"/>
              </a:p>
            </c:txPr>
            <c:showLegendKey val="0"/>
            <c:showVal val="1"/>
            <c:showCatName val="0"/>
            <c:showSerName val="0"/>
            <c:showPercent val="0"/>
            <c:showBubbleSize val="0"/>
            <c:showLeaderLines val="0"/>
          </c:dLbls>
          <c:cat>
            <c:strRef>
              <c:f>Hoja1!$A$2:$A$6</c:f>
              <c:strCache>
                <c:ptCount val="5"/>
                <c:pt idx="0">
                  <c:v>La amabilidad y actitud de respeto del personal que le atendió</c:v>
                </c:pt>
                <c:pt idx="1">
                  <c:v>La calidad de la información sobre el trámite</c:v>
                </c:pt>
                <c:pt idx="2">
                  <c:v>La calidad del trámite </c:v>
                </c:pt>
                <c:pt idx="3">
                  <c:v>La oportunidad en el trámite</c:v>
                </c:pt>
                <c:pt idx="4">
                  <c:v>La utilidad del trámite frente a sus necesidades</c:v>
                </c:pt>
              </c:strCache>
            </c:strRef>
          </c:cat>
          <c:val>
            <c:numRef>
              <c:f>Hoja1!$B$2:$B$6</c:f>
              <c:numCache>
                <c:formatCode>0.0</c:formatCode>
                <c:ptCount val="5"/>
                <c:pt idx="0">
                  <c:v>4.57</c:v>
                </c:pt>
                <c:pt idx="1">
                  <c:v>4.1399999999999997</c:v>
                </c:pt>
                <c:pt idx="2">
                  <c:v>4</c:v>
                </c:pt>
                <c:pt idx="3">
                  <c:v>3.86</c:v>
                </c:pt>
                <c:pt idx="4">
                  <c:v>3.86</c:v>
                </c:pt>
              </c:numCache>
            </c:numRef>
          </c:val>
        </c:ser>
        <c:dLbls>
          <c:showLegendKey val="0"/>
          <c:showVal val="0"/>
          <c:showCatName val="0"/>
          <c:showSerName val="0"/>
          <c:showPercent val="0"/>
          <c:showBubbleSize val="0"/>
        </c:dLbls>
        <c:gapWidth val="108"/>
        <c:axId val="165279232"/>
        <c:axId val="389965504"/>
      </c:barChart>
      <c:catAx>
        <c:axId val="165279232"/>
        <c:scaling>
          <c:orientation val="minMax"/>
        </c:scaling>
        <c:delete val="1"/>
        <c:axPos val="b"/>
        <c:numFmt formatCode="General" sourceLinked="1"/>
        <c:majorTickMark val="out"/>
        <c:minorTickMark val="none"/>
        <c:tickLblPos val="nextTo"/>
        <c:crossAx val="389965504"/>
        <c:crosses val="autoZero"/>
        <c:auto val="1"/>
        <c:lblAlgn val="ctr"/>
        <c:lblOffset val="100"/>
        <c:noMultiLvlLbl val="0"/>
      </c:catAx>
      <c:valAx>
        <c:axId val="389965504"/>
        <c:scaling>
          <c:orientation val="minMax"/>
          <c:max val="6"/>
          <c:min val="0"/>
        </c:scaling>
        <c:delete val="1"/>
        <c:axPos val="l"/>
        <c:numFmt formatCode="0.0" sourceLinked="1"/>
        <c:majorTickMark val="out"/>
        <c:minorTickMark val="none"/>
        <c:tickLblPos val="nextTo"/>
        <c:crossAx val="165279232"/>
        <c:crosses val="autoZero"/>
        <c:crossBetween val="between"/>
      </c:valAx>
    </c:plotArea>
    <c:plotVisOnly val="1"/>
    <c:dispBlanksAs val="gap"/>
    <c:showDLblsOverMax val="0"/>
  </c:chart>
  <c:txPr>
    <a:bodyPr/>
    <a:lstStyle/>
    <a:p>
      <a:pPr>
        <a:defRPr sz="1600" b="1">
          <a:solidFill>
            <a:schemeClr val="tx2"/>
          </a:solidFill>
          <a:latin typeface="+mn-lt"/>
        </a:defRPr>
      </a:pPr>
      <a:endParaRPr lang="es-C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8.8309444444444454E-2"/>
          <c:w val="0.96665273019731346"/>
          <c:h val="0.89057222222222221"/>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Hoja1!$A$2:$A$5</c:f>
              <c:strCache>
                <c:ptCount val="4"/>
                <c:pt idx="0">
                  <c:v>La amabilidad y actitud de respeto del personal que le atendió</c:v>
                </c:pt>
                <c:pt idx="1">
                  <c:v>La Claridad en la documentación requerida para el trámite de prórroga</c:v>
                </c:pt>
                <c:pt idx="2">
                  <c:v>EL cumplimiento en los tiempos de respuesta para la prórroga</c:v>
                </c:pt>
                <c:pt idx="3">
                  <c:v>La facilidad de acceso para presentar la solicitud de prórroga</c:v>
                </c:pt>
              </c:strCache>
            </c:strRef>
          </c:cat>
          <c:val>
            <c:numRef>
              <c:f>Hoja1!$B$2:$B$5</c:f>
              <c:numCache>
                <c:formatCode>0.0</c:formatCode>
                <c:ptCount val="4"/>
                <c:pt idx="0">
                  <c:v>4.4800000000000004</c:v>
                </c:pt>
                <c:pt idx="1">
                  <c:v>4.17</c:v>
                </c:pt>
                <c:pt idx="2">
                  <c:v>4.17</c:v>
                </c:pt>
                <c:pt idx="3">
                  <c:v>4.08</c:v>
                </c:pt>
              </c:numCache>
            </c:numRef>
          </c:val>
        </c:ser>
        <c:dLbls>
          <c:showLegendKey val="0"/>
          <c:showVal val="0"/>
          <c:showCatName val="0"/>
          <c:showSerName val="0"/>
          <c:showPercent val="0"/>
          <c:showBubbleSize val="0"/>
        </c:dLbls>
        <c:gapWidth val="108"/>
        <c:axId val="472927744"/>
        <c:axId val="389967808"/>
      </c:barChart>
      <c:catAx>
        <c:axId val="472927744"/>
        <c:scaling>
          <c:orientation val="minMax"/>
        </c:scaling>
        <c:delete val="1"/>
        <c:axPos val="b"/>
        <c:numFmt formatCode="General" sourceLinked="1"/>
        <c:majorTickMark val="out"/>
        <c:minorTickMark val="none"/>
        <c:tickLblPos val="nextTo"/>
        <c:crossAx val="389967808"/>
        <c:crosses val="autoZero"/>
        <c:auto val="1"/>
        <c:lblAlgn val="ctr"/>
        <c:lblOffset val="100"/>
        <c:noMultiLvlLbl val="0"/>
      </c:catAx>
      <c:valAx>
        <c:axId val="389967808"/>
        <c:scaling>
          <c:orientation val="minMax"/>
          <c:max val="5"/>
          <c:min val="0"/>
        </c:scaling>
        <c:delete val="1"/>
        <c:axPos val="l"/>
        <c:numFmt formatCode="0.0" sourceLinked="1"/>
        <c:majorTickMark val="out"/>
        <c:minorTickMark val="none"/>
        <c:tickLblPos val="nextTo"/>
        <c:crossAx val="472927744"/>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198028673835124"/>
          <c:w val="0.96665273019731346"/>
          <c:h val="0.8880194444444444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dLbl>
              <c:idx val="1"/>
              <c:spPr/>
              <c:txPr>
                <a:bodyPr/>
                <a:lstStyle/>
                <a:p>
                  <a:pPr>
                    <a:defRPr sz="1600" b="1">
                      <a:solidFill>
                        <a:srgbClr val="E8A043"/>
                      </a:solidFill>
                    </a:defRPr>
                  </a:pPr>
                  <a:endParaRPr lang="es-CO"/>
                </a:p>
              </c:txPr>
              <c:showLegendKey val="0"/>
              <c:showVal val="1"/>
              <c:showCatName val="0"/>
              <c:showSerName val="0"/>
              <c:showPercent val="0"/>
              <c:showBubbleSize val="0"/>
            </c:dLbl>
            <c:dLbl>
              <c:idx val="2"/>
              <c:spPr/>
              <c:txPr>
                <a:bodyPr/>
                <a:lstStyle/>
                <a:p>
                  <a:pPr>
                    <a:defRPr sz="1600" b="1">
                      <a:solidFill>
                        <a:srgbClr val="E8A043"/>
                      </a:solidFill>
                    </a:defRPr>
                  </a:pPr>
                  <a:endParaRPr lang="es-CO"/>
                </a:p>
              </c:txPr>
              <c:showLegendKey val="0"/>
              <c:showVal val="1"/>
              <c:showCatName val="0"/>
              <c:showSerName val="0"/>
              <c:showPercent val="0"/>
              <c:showBubbleSize val="0"/>
            </c:dLbl>
            <c:dLbl>
              <c:idx val="3"/>
              <c:spPr/>
              <c:txPr>
                <a:bodyPr/>
                <a:lstStyle/>
                <a:p>
                  <a:pPr>
                    <a:defRPr sz="1600" b="1">
                      <a:solidFill>
                        <a:srgbClr val="E8A043"/>
                      </a:solidFill>
                    </a:defRPr>
                  </a:pPr>
                  <a:endParaRPr lang="es-CO"/>
                </a:p>
              </c:txPr>
              <c:showLegendKey val="0"/>
              <c:showVal val="1"/>
              <c:showCatName val="0"/>
              <c:showSerName val="0"/>
              <c:showPercent val="0"/>
              <c:showBubbleSize val="0"/>
            </c:dLbl>
            <c:dLbl>
              <c:idx val="4"/>
              <c:spPr/>
              <c:txPr>
                <a:bodyPr/>
                <a:lstStyle/>
                <a:p>
                  <a:pPr>
                    <a:defRPr sz="1600" b="1">
                      <a:solidFill>
                        <a:srgbClr val="E8A043"/>
                      </a:solidFill>
                    </a:defRPr>
                  </a:pPr>
                  <a:endParaRPr lang="es-CO"/>
                </a:p>
              </c:txPr>
              <c:showLegendKey val="0"/>
              <c:showVal val="1"/>
              <c:showCatName val="0"/>
              <c:showSerName val="0"/>
              <c:showPercent val="0"/>
              <c:showBubbleSize val="0"/>
            </c:dLbl>
            <c:txPr>
              <a:bodyPr/>
              <a:lstStyle/>
              <a:p>
                <a:pPr>
                  <a:defRPr sz="1600" b="1">
                    <a:solidFill>
                      <a:schemeClr val="tx2"/>
                    </a:solidFill>
                  </a:defRPr>
                </a:pPr>
                <a:endParaRPr lang="es-CO"/>
              </a:p>
            </c:txPr>
            <c:showLegendKey val="0"/>
            <c:showVal val="1"/>
            <c:showCatName val="0"/>
            <c:showSerName val="0"/>
            <c:showPercent val="0"/>
            <c:showBubbleSize val="0"/>
            <c:showLeaderLines val="0"/>
          </c:dLbls>
          <c:cat>
            <c:strRef>
              <c:f>Hoja1!$A$2:$A$6</c:f>
              <c:strCache>
                <c:ptCount val="5"/>
                <c:pt idx="0">
                  <c:v>La amabilidad y actitud de respeto del embajador al momento de realizar el acompañamiento pedagógico en el uso seguro y responsable de las TIC</c:v>
                </c:pt>
                <c:pt idx="1">
                  <c:v>La calidad de la información sobre el acompañamiento pedagógico en el uso seguro y responsable de las TIC</c:v>
                </c:pt>
                <c:pt idx="2">
                  <c:v> La utilidad del acompañamiento pedagógico en el uso seguro y responsable de las TIC frente a sus necesidades</c:v>
                </c:pt>
                <c:pt idx="3">
                  <c:v>La calidad con el acompañamiento pedagógico en el uso seguro y responsable de las TIC </c:v>
                </c:pt>
                <c:pt idx="4">
                  <c:v> La oportunidad en la prestación del acompañamiento pedagógico en el uso seguro y responsable de las TIC</c:v>
                </c:pt>
              </c:strCache>
            </c:strRef>
          </c:cat>
          <c:val>
            <c:numRef>
              <c:f>Hoja1!$B$2:$B$6</c:f>
              <c:numCache>
                <c:formatCode>0.0</c:formatCode>
                <c:ptCount val="5"/>
                <c:pt idx="0">
                  <c:v>4.04</c:v>
                </c:pt>
                <c:pt idx="1">
                  <c:v>3.79</c:v>
                </c:pt>
                <c:pt idx="2">
                  <c:v>3.77</c:v>
                </c:pt>
                <c:pt idx="3">
                  <c:v>3.69</c:v>
                </c:pt>
                <c:pt idx="4">
                  <c:v>3.66</c:v>
                </c:pt>
              </c:numCache>
            </c:numRef>
          </c:val>
        </c:ser>
        <c:dLbls>
          <c:showLegendKey val="0"/>
          <c:showVal val="0"/>
          <c:showCatName val="0"/>
          <c:showSerName val="0"/>
          <c:showPercent val="0"/>
          <c:showBubbleSize val="0"/>
        </c:dLbls>
        <c:gapWidth val="108"/>
        <c:axId val="170478592"/>
        <c:axId val="303457408"/>
      </c:barChart>
      <c:catAx>
        <c:axId val="170478592"/>
        <c:scaling>
          <c:orientation val="minMax"/>
        </c:scaling>
        <c:delete val="1"/>
        <c:axPos val="b"/>
        <c:numFmt formatCode="General" sourceLinked="1"/>
        <c:majorTickMark val="out"/>
        <c:minorTickMark val="none"/>
        <c:tickLblPos val="nextTo"/>
        <c:crossAx val="303457408"/>
        <c:crosses val="autoZero"/>
        <c:auto val="1"/>
        <c:lblAlgn val="ctr"/>
        <c:lblOffset val="100"/>
        <c:noMultiLvlLbl val="0"/>
      </c:catAx>
      <c:valAx>
        <c:axId val="303457408"/>
        <c:scaling>
          <c:orientation val="minMax"/>
          <c:min val="0"/>
        </c:scaling>
        <c:delete val="1"/>
        <c:axPos val="l"/>
        <c:numFmt formatCode="0.0" sourceLinked="1"/>
        <c:majorTickMark val="out"/>
        <c:minorTickMark val="none"/>
        <c:tickLblPos val="nextTo"/>
        <c:crossAx val="170478592"/>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198028673835124"/>
          <c:w val="0.96665273019731346"/>
          <c:h val="0.8880194444444444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b="1">
                    <a:solidFill>
                      <a:srgbClr val="E8A043"/>
                    </a:solidFill>
                  </a:defRPr>
                </a:pPr>
                <a:endParaRPr lang="es-CO"/>
              </a:p>
            </c:txPr>
            <c:showLegendKey val="0"/>
            <c:showVal val="1"/>
            <c:showCatName val="0"/>
            <c:showSerName val="0"/>
            <c:showPercent val="0"/>
            <c:showBubbleSize val="0"/>
            <c:showLeaderLines val="0"/>
          </c:dLbls>
          <c:cat>
            <c:strRef>
              <c:f>Hoja1!$A$2:$A$6</c:f>
              <c:strCache>
                <c:ptCount val="3"/>
                <c:pt idx="0">
                  <c:v>Calidad del contenido de los cursos</c:v>
                </c:pt>
                <c:pt idx="1">
                  <c:v>Facilidad de uso de la plataforma</c:v>
                </c:pt>
                <c:pt idx="2">
                  <c:v>Utilidad de los cursos para el desarrollo de habilidades en el uso seguro y responsable de las TIC</c:v>
                </c:pt>
              </c:strCache>
            </c:strRef>
          </c:cat>
          <c:val>
            <c:numRef>
              <c:f>Hoja1!$B$2:$B$6</c:f>
              <c:numCache>
                <c:formatCode>0.0</c:formatCode>
                <c:ptCount val="5"/>
                <c:pt idx="0">
                  <c:v>3.65</c:v>
                </c:pt>
                <c:pt idx="1">
                  <c:v>3.64</c:v>
                </c:pt>
                <c:pt idx="2">
                  <c:v>3.64</c:v>
                </c:pt>
              </c:numCache>
            </c:numRef>
          </c:val>
        </c:ser>
        <c:dLbls>
          <c:showLegendKey val="0"/>
          <c:showVal val="0"/>
          <c:showCatName val="0"/>
          <c:showSerName val="0"/>
          <c:showPercent val="0"/>
          <c:showBubbleSize val="0"/>
        </c:dLbls>
        <c:gapWidth val="108"/>
        <c:axId val="170537472"/>
        <c:axId val="303456256"/>
      </c:barChart>
      <c:catAx>
        <c:axId val="170537472"/>
        <c:scaling>
          <c:orientation val="minMax"/>
        </c:scaling>
        <c:delete val="1"/>
        <c:axPos val="b"/>
        <c:numFmt formatCode="General" sourceLinked="1"/>
        <c:majorTickMark val="out"/>
        <c:minorTickMark val="none"/>
        <c:tickLblPos val="nextTo"/>
        <c:crossAx val="303456256"/>
        <c:crosses val="autoZero"/>
        <c:auto val="1"/>
        <c:lblAlgn val="ctr"/>
        <c:lblOffset val="100"/>
        <c:noMultiLvlLbl val="0"/>
      </c:catAx>
      <c:valAx>
        <c:axId val="303456256"/>
        <c:scaling>
          <c:orientation val="minMax"/>
          <c:max val="5"/>
          <c:min val="0"/>
        </c:scaling>
        <c:delete val="1"/>
        <c:axPos val="l"/>
        <c:numFmt formatCode="0.0" sourceLinked="1"/>
        <c:majorTickMark val="out"/>
        <c:minorTickMark val="none"/>
        <c:tickLblPos val="nextTo"/>
        <c:crossAx val="170537472"/>
        <c:crosses val="autoZero"/>
        <c:crossBetween val="between"/>
      </c:valAx>
    </c:plotArea>
    <c:plotVisOnly val="1"/>
    <c:dispBlanksAs val="gap"/>
    <c:showDLblsOverMax val="0"/>
  </c:chart>
  <c:txPr>
    <a:bodyPr/>
    <a:lstStyle/>
    <a:p>
      <a:pPr>
        <a:defRPr sz="1600">
          <a:solidFill>
            <a:schemeClr val="tx2"/>
          </a:solidFill>
          <a:latin typeface="+mn-lt"/>
        </a:defRPr>
      </a:pPr>
      <a:endParaRPr lang="es-C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2877910052910052"/>
          <c:w val="1"/>
          <c:h val="0.7854107142857143"/>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dLbl>
              <c:idx val="4"/>
              <c:spPr/>
              <c:txPr>
                <a:bodyPr/>
                <a:lstStyle/>
                <a:p>
                  <a:pPr>
                    <a:defRPr sz="1600" b="1">
                      <a:solidFill>
                        <a:srgbClr val="E8A043"/>
                      </a:solidFill>
                    </a:defRPr>
                  </a:pPr>
                  <a:endParaRPr lang="es-CO"/>
                </a:p>
              </c:txPr>
              <c:showLegendKey val="0"/>
              <c:showVal val="1"/>
              <c:showCatName val="0"/>
              <c:showSerName val="0"/>
              <c:showPercent val="0"/>
              <c:showBubbleSize val="0"/>
            </c:dLbl>
            <c:dLbl>
              <c:idx val="5"/>
              <c:spPr/>
              <c:txPr>
                <a:bodyPr/>
                <a:lstStyle/>
                <a:p>
                  <a:pPr>
                    <a:defRPr sz="1600" b="1">
                      <a:solidFill>
                        <a:srgbClr val="E8A043"/>
                      </a:solidFill>
                    </a:defRPr>
                  </a:pPr>
                  <a:endParaRPr lang="es-CO"/>
                </a:p>
              </c:txPr>
              <c:showLegendKey val="0"/>
              <c:showVal val="1"/>
              <c:showCatName val="0"/>
              <c:showSerName val="0"/>
              <c:showPercent val="0"/>
              <c:showBubbleSize val="0"/>
            </c:dLbl>
            <c:dLbl>
              <c:idx val="6"/>
              <c:spPr/>
              <c:txPr>
                <a:bodyPr/>
                <a:lstStyle/>
                <a:p>
                  <a:pPr>
                    <a:defRPr sz="1600" b="1">
                      <a:solidFill>
                        <a:srgbClr val="E8A043"/>
                      </a:solidFill>
                    </a:defRPr>
                  </a:pPr>
                  <a:endParaRPr lang="es-CO"/>
                </a:p>
              </c:txPr>
              <c:showLegendKey val="0"/>
              <c:showVal val="1"/>
              <c:showCatName val="0"/>
              <c:showSerName val="0"/>
              <c:showPercent val="0"/>
              <c:showBubbleSize val="0"/>
            </c:dLbl>
            <c:txPr>
              <a:bodyPr/>
              <a:lstStyle/>
              <a:p>
                <a:pPr>
                  <a:defRPr sz="1600" b="1">
                    <a:solidFill>
                      <a:schemeClr val="tx2"/>
                    </a:solidFill>
                  </a:defRPr>
                </a:pPr>
                <a:endParaRPr lang="es-CO"/>
              </a:p>
            </c:txPr>
            <c:showLegendKey val="0"/>
            <c:showVal val="1"/>
            <c:showCatName val="0"/>
            <c:showSerName val="0"/>
            <c:showPercent val="0"/>
            <c:showBubbleSize val="0"/>
            <c:showLeaderLines val="0"/>
          </c:dLbls>
          <c:cat>
            <c:strRef>
              <c:f>Hoja1!$A$2:$A$8</c:f>
              <c:strCache>
                <c:ptCount val="7"/>
                <c:pt idx="0">
                  <c:v>La amabilidad y actitud de respeto de formadores digitales al momento de realizar la formación en competencias y habilidades digitales para el uso efectivo de las TIC</c:v>
                </c:pt>
                <c:pt idx="1">
                  <c:v>La calidad de la información que brinda el formador digital al momento de realizar la formación en competencias y habilidades digitales para el uso efectivo de las TIC</c:v>
                </c:pt>
                <c:pt idx="2">
                  <c:v>La facilidad de uso/ interacción de la plataforma de la formación en competencias y habilidades digitales para el uso efectivo de las TIC</c:v>
                </c:pt>
                <c:pt idx="3">
                  <c:v> La utilidad de los contenidos de los cursos de la formación en competencias y habilidades digitales para el uso efectivo de las TIC</c:v>
                </c:pt>
                <c:pt idx="4">
                  <c:v>La accesibilidad de la plataforma de la formación en competencias y habilidades digitales para el uso efectivo de las TIC (Solo para personas con discapacidad)</c:v>
                </c:pt>
                <c:pt idx="5">
                  <c:v> La oportunidad de la formación en competencias y habilidades digitales para el uso efectivo de las TIC</c:v>
                </c:pt>
                <c:pt idx="6">
                  <c:v>La calidad de formación en competencias y habilidades digitales para el uso efectivo de las TIC </c:v>
                </c:pt>
              </c:strCache>
            </c:strRef>
          </c:cat>
          <c:val>
            <c:numRef>
              <c:f>Hoja1!$B$2:$B$8</c:f>
              <c:numCache>
                <c:formatCode>0.0</c:formatCode>
                <c:ptCount val="7"/>
                <c:pt idx="0">
                  <c:v>3.98</c:v>
                </c:pt>
                <c:pt idx="1">
                  <c:v>3.91</c:v>
                </c:pt>
                <c:pt idx="2">
                  <c:v>3.9</c:v>
                </c:pt>
                <c:pt idx="3">
                  <c:v>3.87</c:v>
                </c:pt>
                <c:pt idx="4">
                  <c:v>3.84</c:v>
                </c:pt>
                <c:pt idx="5">
                  <c:v>3.8</c:v>
                </c:pt>
                <c:pt idx="6">
                  <c:v>3.75</c:v>
                </c:pt>
              </c:numCache>
            </c:numRef>
          </c:val>
        </c:ser>
        <c:dLbls>
          <c:showLegendKey val="0"/>
          <c:showVal val="0"/>
          <c:showCatName val="0"/>
          <c:showSerName val="0"/>
          <c:showPercent val="0"/>
          <c:showBubbleSize val="0"/>
        </c:dLbls>
        <c:gapWidth val="108"/>
        <c:axId val="187527168"/>
        <c:axId val="303460864"/>
      </c:barChart>
      <c:catAx>
        <c:axId val="187527168"/>
        <c:scaling>
          <c:orientation val="minMax"/>
        </c:scaling>
        <c:delete val="1"/>
        <c:axPos val="b"/>
        <c:numFmt formatCode="General" sourceLinked="1"/>
        <c:majorTickMark val="out"/>
        <c:minorTickMark val="none"/>
        <c:tickLblPos val="nextTo"/>
        <c:crossAx val="303460864"/>
        <c:crosses val="autoZero"/>
        <c:auto val="1"/>
        <c:lblAlgn val="ctr"/>
        <c:lblOffset val="100"/>
        <c:noMultiLvlLbl val="0"/>
      </c:catAx>
      <c:valAx>
        <c:axId val="303460864"/>
        <c:scaling>
          <c:orientation val="minMax"/>
          <c:max val="5"/>
          <c:min val="0"/>
        </c:scaling>
        <c:delete val="1"/>
        <c:axPos val="l"/>
        <c:numFmt formatCode="0.0" sourceLinked="1"/>
        <c:majorTickMark val="out"/>
        <c:minorTickMark val="none"/>
        <c:tickLblPos val="nextTo"/>
        <c:crossAx val="187527168"/>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0.3281985809112859"/>
          <c:w val="0.96665273019731346"/>
          <c:h val="0.516627526167967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Hoja1!$A$2:$A$7</c:f>
              <c:strCache>
                <c:ptCount val="6"/>
                <c:pt idx="0">
                  <c:v>Calidad del servicio de soporte del uso del portal de datos abiertos</c:v>
                </c:pt>
                <c:pt idx="1">
                  <c:v>La utilidad del servicio de soporte, lineamientos, guías y tutoriales disponibles en del portal de datos abiertos</c:v>
                </c:pt>
                <c:pt idx="2">
                  <c:v>La Facilidad de uso de la plataforma de Datos Abiertos para la publicación de datos</c:v>
                </c:pt>
                <c:pt idx="3">
                  <c:v>La utilidad de los Datos abiertos para su entidad.</c:v>
                </c:pt>
                <c:pt idx="4">
                  <c:v>La oportunidad en la prestación del servicio de soporte del portal de datos abiertos</c:v>
                </c:pt>
                <c:pt idx="5">
                  <c:v>La calidad de la documentación y soporte técnico proporcionados para la apertura, calidad y uso de Datos Abiertos</c:v>
                </c:pt>
              </c:strCache>
            </c:strRef>
          </c:cat>
          <c:val>
            <c:numRef>
              <c:f>Hoja1!$B$2:$B$7</c:f>
              <c:numCache>
                <c:formatCode>0.0</c:formatCode>
                <c:ptCount val="6"/>
                <c:pt idx="0">
                  <c:v>4.09</c:v>
                </c:pt>
                <c:pt idx="1">
                  <c:v>3.98</c:v>
                </c:pt>
                <c:pt idx="2">
                  <c:v>3.95</c:v>
                </c:pt>
                <c:pt idx="3">
                  <c:v>3.95</c:v>
                </c:pt>
                <c:pt idx="4">
                  <c:v>3.88</c:v>
                </c:pt>
                <c:pt idx="5">
                  <c:v>3.85</c:v>
                </c:pt>
              </c:numCache>
            </c:numRef>
          </c:val>
        </c:ser>
        <c:dLbls>
          <c:showLegendKey val="0"/>
          <c:showVal val="0"/>
          <c:showCatName val="0"/>
          <c:showSerName val="0"/>
          <c:showPercent val="0"/>
          <c:showBubbleSize val="0"/>
        </c:dLbls>
        <c:gapWidth val="108"/>
        <c:axId val="187660288"/>
        <c:axId val="165618240"/>
      </c:barChart>
      <c:catAx>
        <c:axId val="187660288"/>
        <c:scaling>
          <c:orientation val="minMax"/>
        </c:scaling>
        <c:delete val="1"/>
        <c:axPos val="b"/>
        <c:numFmt formatCode="General" sourceLinked="1"/>
        <c:majorTickMark val="out"/>
        <c:minorTickMark val="none"/>
        <c:tickLblPos val="nextTo"/>
        <c:crossAx val="165618240"/>
        <c:crosses val="autoZero"/>
        <c:auto val="1"/>
        <c:lblAlgn val="ctr"/>
        <c:lblOffset val="100"/>
        <c:noMultiLvlLbl val="0"/>
      </c:catAx>
      <c:valAx>
        <c:axId val="165618240"/>
        <c:scaling>
          <c:orientation val="minMax"/>
        </c:scaling>
        <c:delete val="1"/>
        <c:axPos val="l"/>
        <c:numFmt formatCode="0.0" sourceLinked="1"/>
        <c:majorTickMark val="out"/>
        <c:minorTickMark val="none"/>
        <c:tickLblPos val="nextTo"/>
        <c:crossAx val="187660288"/>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mn-lt"/>
              </a:defRPr>
            </a:pPr>
            <a:r>
              <a:rPr lang="en-US">
                <a:latin typeface="+mn-lt"/>
              </a:rPr>
              <a:t>Satisfacción General MinTIC</a:t>
            </a:r>
          </a:p>
        </c:rich>
      </c:tx>
      <c:layout/>
      <c:overlay val="1"/>
    </c:title>
    <c:autoTitleDeleted val="0"/>
    <c:plotArea>
      <c:layout>
        <c:manualLayout>
          <c:layoutTarget val="inner"/>
          <c:xMode val="edge"/>
          <c:yMode val="edge"/>
          <c:x val="1.6673634901343284E-2"/>
          <c:y val="0.1757043120540584"/>
          <c:w val="0.96665273019731346"/>
          <c:h val="0.669121488426025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numFmt formatCode="0.0%" sourceLinked="0"/>
            <c:txPr>
              <a:bodyPr/>
              <a:lstStyle/>
              <a:p>
                <a:pPr>
                  <a:defRPr sz="1400" b="1">
                    <a:solidFill>
                      <a:schemeClr val="tx2"/>
                    </a:solidFill>
                    <a:latin typeface="+mn-lt"/>
                  </a:defRPr>
                </a:pPr>
                <a:endParaRPr lang="es-CO"/>
              </a:p>
            </c:txPr>
            <c:showLegendKey val="0"/>
            <c:showVal val="1"/>
            <c:showCatName val="0"/>
            <c:showSerName val="0"/>
            <c:showPercent val="0"/>
            <c:showBubbleSize val="0"/>
            <c:showLeaderLines val="0"/>
          </c:dLbls>
          <c:cat>
            <c:strRef>
              <c:f>Hoja1!$A$2:$A$7</c:f>
              <c:strCache>
                <c:ptCount val="6"/>
                <c:pt idx="0">
                  <c:v>Ns/Nr</c:v>
                </c:pt>
                <c:pt idx="1">
                  <c:v>Muy Insatisfecho</c:v>
                </c:pt>
                <c:pt idx="2">
                  <c:v>Insatisfecho</c:v>
                </c:pt>
                <c:pt idx="3">
                  <c:v>Conforme</c:v>
                </c:pt>
                <c:pt idx="4">
                  <c:v>Satisfecho</c:v>
                </c:pt>
                <c:pt idx="5">
                  <c:v>Muy Satisfecho</c:v>
                </c:pt>
              </c:strCache>
            </c:strRef>
          </c:cat>
          <c:val>
            <c:numRef>
              <c:f>Hoja1!$B$2:$B$7</c:f>
              <c:numCache>
                <c:formatCode>0%</c:formatCode>
                <c:ptCount val="6"/>
                <c:pt idx="0">
                  <c:v>4.2000000000000003E-2</c:v>
                </c:pt>
                <c:pt idx="1">
                  <c:v>4.5999999999999999E-2</c:v>
                </c:pt>
                <c:pt idx="2">
                  <c:v>5.3999999999999999E-2</c:v>
                </c:pt>
                <c:pt idx="3">
                  <c:v>0.16</c:v>
                </c:pt>
                <c:pt idx="4">
                  <c:v>0.307</c:v>
                </c:pt>
                <c:pt idx="5">
                  <c:v>0.39</c:v>
                </c:pt>
              </c:numCache>
            </c:numRef>
          </c:val>
        </c:ser>
        <c:dLbls>
          <c:showLegendKey val="0"/>
          <c:showVal val="0"/>
          <c:showCatName val="0"/>
          <c:showSerName val="0"/>
          <c:showPercent val="0"/>
          <c:showBubbleSize val="0"/>
        </c:dLbls>
        <c:gapWidth val="50"/>
        <c:axId val="361304576"/>
        <c:axId val="298996224"/>
      </c:barChart>
      <c:catAx>
        <c:axId val="361304576"/>
        <c:scaling>
          <c:orientation val="maxMin"/>
        </c:scaling>
        <c:delete val="0"/>
        <c:axPos val="b"/>
        <c:majorTickMark val="out"/>
        <c:minorTickMark val="none"/>
        <c:tickLblPos val="nextTo"/>
        <c:txPr>
          <a:bodyPr/>
          <a:lstStyle/>
          <a:p>
            <a:pPr>
              <a:defRPr sz="1400">
                <a:solidFill>
                  <a:schemeClr val="tx2"/>
                </a:solidFill>
              </a:defRPr>
            </a:pPr>
            <a:endParaRPr lang="es-CO"/>
          </a:p>
        </c:txPr>
        <c:crossAx val="298996224"/>
        <c:crosses val="autoZero"/>
        <c:auto val="1"/>
        <c:lblAlgn val="ctr"/>
        <c:lblOffset val="100"/>
        <c:noMultiLvlLbl val="0"/>
      </c:catAx>
      <c:valAx>
        <c:axId val="298996224"/>
        <c:scaling>
          <c:orientation val="minMax"/>
        </c:scaling>
        <c:delete val="1"/>
        <c:axPos val="r"/>
        <c:numFmt formatCode="0%" sourceLinked="1"/>
        <c:majorTickMark val="out"/>
        <c:minorTickMark val="none"/>
        <c:tickLblPos val="nextTo"/>
        <c:crossAx val="361304576"/>
        <c:crosses val="autoZero"/>
        <c:crossBetween val="between"/>
      </c:valAx>
    </c:plotArea>
    <c:plotVisOnly val="1"/>
    <c:dispBlanksAs val="gap"/>
    <c:showDLblsOverMax val="0"/>
  </c:chart>
  <c:txPr>
    <a:bodyPr/>
    <a:lstStyle/>
    <a:p>
      <a:pPr>
        <a:defRPr sz="1800">
          <a:solidFill>
            <a:schemeClr val="tx2"/>
          </a:solidFill>
          <a:latin typeface="+mj-lt"/>
        </a:defRPr>
      </a:pPr>
      <a:endParaRPr lang="es-C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2877910052910052"/>
          <c:w val="1"/>
          <c:h val="0.8712212962962963"/>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Hoja1!$A$2:$A$7</c:f>
              <c:strCache>
                <c:ptCount val="6"/>
                <c:pt idx="0">
                  <c:v>Amabilidad y actitud de respeto del Docente</c:v>
                </c:pt>
                <c:pt idx="1">
                  <c:v>El trato de los docentes</c:v>
                </c:pt>
                <c:pt idx="2">
                  <c:v>La calidad de la formación de los docentes</c:v>
                </c:pt>
                <c:pt idx="3">
                  <c:v>Cumplimiento de los docentes con el programa</c:v>
                </c:pt>
                <c:pt idx="4">
                  <c:v>La calidad del programa de formación en  Analítica de Datos </c:v>
                </c:pt>
                <c:pt idx="5">
                  <c:v>La calidad de la formación de estos cursos le permiten mejorar las oportunidades laborales </c:v>
                </c:pt>
              </c:strCache>
            </c:strRef>
          </c:cat>
          <c:val>
            <c:numRef>
              <c:f>Hoja1!$B$2:$B$7</c:f>
              <c:numCache>
                <c:formatCode>0.0</c:formatCode>
                <c:ptCount val="6"/>
                <c:pt idx="0">
                  <c:v>4.4800000000000004</c:v>
                </c:pt>
                <c:pt idx="1">
                  <c:v>4.45</c:v>
                </c:pt>
                <c:pt idx="2">
                  <c:v>4.41</c:v>
                </c:pt>
                <c:pt idx="3">
                  <c:v>4.33</c:v>
                </c:pt>
                <c:pt idx="4">
                  <c:v>4.24</c:v>
                </c:pt>
                <c:pt idx="5">
                  <c:v>4.0999999999999996</c:v>
                </c:pt>
              </c:numCache>
            </c:numRef>
          </c:val>
        </c:ser>
        <c:dLbls>
          <c:showLegendKey val="0"/>
          <c:showVal val="0"/>
          <c:showCatName val="0"/>
          <c:showSerName val="0"/>
          <c:showPercent val="0"/>
          <c:showBubbleSize val="0"/>
        </c:dLbls>
        <c:gapWidth val="108"/>
        <c:axId val="189005312"/>
        <c:axId val="165621120"/>
      </c:barChart>
      <c:catAx>
        <c:axId val="189005312"/>
        <c:scaling>
          <c:orientation val="minMax"/>
        </c:scaling>
        <c:delete val="1"/>
        <c:axPos val="b"/>
        <c:numFmt formatCode="General" sourceLinked="1"/>
        <c:majorTickMark val="out"/>
        <c:minorTickMark val="none"/>
        <c:tickLblPos val="nextTo"/>
        <c:crossAx val="165621120"/>
        <c:crosses val="autoZero"/>
        <c:auto val="1"/>
        <c:lblAlgn val="ctr"/>
        <c:lblOffset val="100"/>
        <c:noMultiLvlLbl val="0"/>
      </c:catAx>
      <c:valAx>
        <c:axId val="165621120"/>
        <c:scaling>
          <c:orientation val="minMax"/>
          <c:max val="6"/>
          <c:min val="0"/>
        </c:scaling>
        <c:delete val="1"/>
        <c:axPos val="l"/>
        <c:numFmt formatCode="0.0" sourceLinked="1"/>
        <c:majorTickMark val="out"/>
        <c:minorTickMark val="none"/>
        <c:tickLblPos val="nextTo"/>
        <c:crossAx val="189005312"/>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8462037037037033E-2"/>
          <c:w val="1"/>
          <c:h val="0.9115379629629629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Hoja1!$A$2:$A$7</c:f>
              <c:strCache>
                <c:ptCount val="6"/>
                <c:pt idx="0">
                  <c:v>El trato de los docentes</c:v>
                </c:pt>
                <c:pt idx="1">
                  <c:v>Amabilidad y actitud de respeto del Docente</c:v>
                </c:pt>
                <c:pt idx="2">
                  <c:v>La calidad de la formación de los docentes</c:v>
                </c:pt>
                <c:pt idx="3">
                  <c:v>Cumplimiento de los docentes con del programa de APPS.CO</c:v>
                </c:pt>
                <c:pt idx="4">
                  <c:v>La calidad de la formación de estos cursos le permiten mejorar las oportunidades laborales </c:v>
                </c:pt>
                <c:pt idx="5">
                  <c:v>La calidad del programa de formación del programa de APPS.CO</c:v>
                </c:pt>
              </c:strCache>
            </c:strRef>
          </c:cat>
          <c:val>
            <c:numRef>
              <c:f>Hoja1!$B$2:$B$7</c:f>
              <c:numCache>
                <c:formatCode>0.0</c:formatCode>
                <c:ptCount val="6"/>
                <c:pt idx="0">
                  <c:v>4.7300000000000004</c:v>
                </c:pt>
                <c:pt idx="1">
                  <c:v>4.6500000000000004</c:v>
                </c:pt>
                <c:pt idx="2">
                  <c:v>4.47</c:v>
                </c:pt>
                <c:pt idx="3">
                  <c:v>4.29</c:v>
                </c:pt>
                <c:pt idx="4">
                  <c:v>4.07</c:v>
                </c:pt>
                <c:pt idx="5">
                  <c:v>4.0599999999999996</c:v>
                </c:pt>
              </c:numCache>
            </c:numRef>
          </c:val>
        </c:ser>
        <c:dLbls>
          <c:showLegendKey val="0"/>
          <c:showVal val="0"/>
          <c:showCatName val="0"/>
          <c:showSerName val="0"/>
          <c:showPercent val="0"/>
          <c:showBubbleSize val="0"/>
        </c:dLbls>
        <c:gapWidth val="108"/>
        <c:axId val="189045760"/>
        <c:axId val="165622848"/>
      </c:barChart>
      <c:catAx>
        <c:axId val="189045760"/>
        <c:scaling>
          <c:orientation val="minMax"/>
        </c:scaling>
        <c:delete val="1"/>
        <c:axPos val="b"/>
        <c:numFmt formatCode="General" sourceLinked="1"/>
        <c:majorTickMark val="out"/>
        <c:minorTickMark val="none"/>
        <c:tickLblPos val="nextTo"/>
        <c:crossAx val="165622848"/>
        <c:crosses val="autoZero"/>
        <c:auto val="1"/>
        <c:lblAlgn val="ctr"/>
        <c:lblOffset val="100"/>
        <c:noMultiLvlLbl val="0"/>
      </c:catAx>
      <c:valAx>
        <c:axId val="165622848"/>
        <c:scaling>
          <c:orientation val="minMax"/>
          <c:max val="6"/>
          <c:min val="0"/>
        </c:scaling>
        <c:delete val="1"/>
        <c:axPos val="l"/>
        <c:numFmt formatCode="0.0" sourceLinked="1"/>
        <c:majorTickMark val="out"/>
        <c:minorTickMark val="none"/>
        <c:tickLblPos val="nextTo"/>
        <c:crossAx val="189045760"/>
        <c:crosses val="autoZero"/>
        <c:crossBetween val="between"/>
      </c:valAx>
    </c:plotArea>
    <c:plotVisOnly val="1"/>
    <c:dispBlanksAs val="gap"/>
    <c:showDLblsOverMax val="0"/>
  </c:chart>
  <c:txPr>
    <a:bodyPr/>
    <a:lstStyle/>
    <a:p>
      <a:pPr>
        <a:defRPr sz="1800">
          <a:solidFill>
            <a:schemeClr val="accent5">
              <a:lumMod val="50000"/>
            </a:schemeClr>
          </a:solidFill>
          <a:latin typeface="+mn-lt"/>
        </a:defRPr>
      </a:pPr>
      <a:endParaRPr lang="es-C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630198626525859E-2"/>
          <c:y val="0.12877910052910052"/>
          <c:w val="0.98836980137347419"/>
          <c:h val="0.8712212962962963"/>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dLbl>
              <c:idx val="3"/>
              <c:delete val="1"/>
            </c:dLbl>
            <c:showLegendKey val="0"/>
            <c:showVal val="1"/>
            <c:showCatName val="0"/>
            <c:showSerName val="0"/>
            <c:showPercent val="0"/>
            <c:showBubbleSize val="0"/>
            <c:showLeaderLines val="0"/>
          </c:dLbls>
          <c:cat>
            <c:strRef>
              <c:f>Hoja1!$A$2:$A$6</c:f>
              <c:strCache>
                <c:ptCount val="3"/>
                <c:pt idx="0">
                  <c:v>  La calidad  de la información divulgada por el Ministerio</c:v>
                </c:pt>
                <c:pt idx="1">
                  <c:v>La oportunidad de la socialización de la información compartida a través de los enlaces regionales</c:v>
                </c:pt>
                <c:pt idx="2">
                  <c:v>La utilidad de la información suministrada o compartida por los enlaces regionales</c:v>
                </c:pt>
              </c:strCache>
            </c:strRef>
          </c:cat>
          <c:val>
            <c:numRef>
              <c:f>Hoja1!$B$2:$B$6</c:f>
              <c:numCache>
                <c:formatCode>0.0</c:formatCode>
                <c:ptCount val="5"/>
                <c:pt idx="0">
                  <c:v>4.1900000000000004</c:v>
                </c:pt>
                <c:pt idx="1">
                  <c:v>3.9</c:v>
                </c:pt>
                <c:pt idx="2">
                  <c:v>3.9</c:v>
                </c:pt>
                <c:pt idx="3">
                  <c:v>0</c:v>
                </c:pt>
              </c:numCache>
            </c:numRef>
          </c:val>
        </c:ser>
        <c:dLbls>
          <c:showLegendKey val="0"/>
          <c:showVal val="0"/>
          <c:showCatName val="0"/>
          <c:showSerName val="0"/>
          <c:showPercent val="0"/>
          <c:showBubbleSize val="0"/>
        </c:dLbls>
        <c:gapWidth val="108"/>
        <c:axId val="189486592"/>
        <c:axId val="314368000"/>
      </c:barChart>
      <c:catAx>
        <c:axId val="189486592"/>
        <c:scaling>
          <c:orientation val="minMax"/>
        </c:scaling>
        <c:delete val="1"/>
        <c:axPos val="b"/>
        <c:numFmt formatCode="General" sourceLinked="1"/>
        <c:majorTickMark val="out"/>
        <c:minorTickMark val="none"/>
        <c:tickLblPos val="nextTo"/>
        <c:crossAx val="314368000"/>
        <c:crosses val="autoZero"/>
        <c:auto val="1"/>
        <c:lblAlgn val="ctr"/>
        <c:lblOffset val="100"/>
        <c:noMultiLvlLbl val="0"/>
      </c:catAx>
      <c:valAx>
        <c:axId val="314368000"/>
        <c:scaling>
          <c:orientation val="minMax"/>
        </c:scaling>
        <c:delete val="1"/>
        <c:axPos val="l"/>
        <c:numFmt formatCode="0.0" sourceLinked="1"/>
        <c:majorTickMark val="out"/>
        <c:minorTickMark val="none"/>
        <c:tickLblPos val="nextTo"/>
        <c:crossAx val="189486592"/>
        <c:crosses val="autoZero"/>
        <c:crossBetween val="between"/>
      </c:valAx>
    </c:plotArea>
    <c:plotVisOnly val="1"/>
    <c:dispBlanksAs val="gap"/>
    <c:showDLblsOverMax val="0"/>
  </c:chart>
  <c:txPr>
    <a:bodyPr/>
    <a:lstStyle/>
    <a:p>
      <a:pPr>
        <a:defRPr sz="1600" b="1">
          <a:solidFill>
            <a:schemeClr val="tx2"/>
          </a:solidFill>
          <a:latin typeface="+mn-lt"/>
        </a:defRPr>
      </a:pPr>
      <a:endParaRPr lang="es-C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198028673835124"/>
          <c:w val="1"/>
          <c:h val="0.8880194444444444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dLbl>
              <c:idx val="1"/>
              <c:spPr/>
              <c:txPr>
                <a:bodyPr/>
                <a:lstStyle/>
                <a:p>
                  <a:pPr>
                    <a:defRPr>
                      <a:solidFill>
                        <a:srgbClr val="E8A043"/>
                      </a:solidFill>
                    </a:defRPr>
                  </a:pPr>
                  <a:endParaRPr lang="es-CO"/>
                </a:p>
              </c:txPr>
              <c:showLegendKey val="0"/>
              <c:showVal val="1"/>
              <c:showCatName val="0"/>
              <c:showSerName val="0"/>
              <c:showPercent val="0"/>
              <c:showBubbleSize val="0"/>
            </c:dLbl>
            <c:dLbl>
              <c:idx val="2"/>
              <c:spPr/>
              <c:txPr>
                <a:bodyPr/>
                <a:lstStyle/>
                <a:p>
                  <a:pPr>
                    <a:defRPr>
                      <a:solidFill>
                        <a:srgbClr val="E8A043"/>
                      </a:solidFill>
                    </a:defRPr>
                  </a:pPr>
                  <a:endParaRPr lang="es-CO"/>
                </a:p>
              </c:txPr>
              <c:showLegendKey val="0"/>
              <c:showVal val="1"/>
              <c:showCatName val="0"/>
              <c:showSerName val="0"/>
              <c:showPercent val="0"/>
              <c:showBubbleSize val="0"/>
            </c:dLbl>
            <c:dLbl>
              <c:idx val="3"/>
              <c:spPr/>
              <c:txPr>
                <a:bodyPr/>
                <a:lstStyle/>
                <a:p>
                  <a:pPr>
                    <a:defRPr>
                      <a:solidFill>
                        <a:srgbClr val="E8A043"/>
                      </a:solidFill>
                    </a:defRPr>
                  </a:pPr>
                  <a:endParaRPr lang="es-CO"/>
                </a:p>
              </c:txPr>
              <c:showLegendKey val="0"/>
              <c:showVal val="1"/>
              <c:showCatName val="0"/>
              <c:showSerName val="0"/>
              <c:showPercent val="0"/>
              <c:showBubbleSize val="0"/>
            </c:dLbl>
            <c:dLbl>
              <c:idx val="4"/>
              <c:spPr/>
              <c:txPr>
                <a:bodyPr/>
                <a:lstStyle/>
                <a:p>
                  <a:pPr>
                    <a:defRPr>
                      <a:solidFill>
                        <a:srgbClr val="E8A043"/>
                      </a:solidFill>
                    </a:defRPr>
                  </a:pPr>
                  <a:endParaRPr lang="es-CO"/>
                </a:p>
              </c:txPr>
              <c:showLegendKey val="0"/>
              <c:showVal val="1"/>
              <c:showCatName val="0"/>
              <c:showSerName val="0"/>
              <c:showPercent val="0"/>
              <c:showBubbleSize val="0"/>
            </c:dLbl>
            <c:showLegendKey val="0"/>
            <c:showVal val="1"/>
            <c:showCatName val="0"/>
            <c:showSerName val="0"/>
            <c:showPercent val="0"/>
            <c:showBubbleSize val="0"/>
            <c:showLeaderLines val="0"/>
          </c:dLbls>
          <c:cat>
            <c:strRef>
              <c:f>Hoja1!$A$2:$A$6</c:f>
              <c:strCache>
                <c:ptCount val="5"/>
                <c:pt idx="0">
                  <c:v>La amabilidad y actitud de respeto del personal que le atendió</c:v>
                </c:pt>
                <c:pt idx="1">
                  <c:v>La calidad del Acompañamiento técnico especializado en la implementación de la política de gobierno digital </c:v>
                </c:pt>
                <c:pt idx="2">
                  <c:v>La calidad de la información del Acompañamiento técnico especializado en la implementación de la política de gobierno digital</c:v>
                </c:pt>
                <c:pt idx="3">
                  <c:v>La oportunidad en el Acompañamiento técnico especializado en la implementación de la política de gobierno digital</c:v>
                </c:pt>
                <c:pt idx="4">
                  <c:v>La utilidad del Acompañamiento técnico especializado en la implementación de la política de gobierno digital frente a sus necesidades</c:v>
                </c:pt>
              </c:strCache>
            </c:strRef>
          </c:cat>
          <c:val>
            <c:numRef>
              <c:f>Hoja1!$B$2:$B$6</c:f>
              <c:numCache>
                <c:formatCode>0.0</c:formatCode>
                <c:ptCount val="5"/>
                <c:pt idx="0">
                  <c:v>4.1900000000000004</c:v>
                </c:pt>
                <c:pt idx="1">
                  <c:v>3.82</c:v>
                </c:pt>
                <c:pt idx="2">
                  <c:v>3.82</c:v>
                </c:pt>
                <c:pt idx="3">
                  <c:v>3.79</c:v>
                </c:pt>
                <c:pt idx="4">
                  <c:v>3.71</c:v>
                </c:pt>
              </c:numCache>
            </c:numRef>
          </c:val>
        </c:ser>
        <c:dLbls>
          <c:showLegendKey val="0"/>
          <c:showVal val="0"/>
          <c:showCatName val="0"/>
          <c:showSerName val="0"/>
          <c:showPercent val="0"/>
          <c:showBubbleSize val="0"/>
        </c:dLbls>
        <c:gapWidth val="108"/>
        <c:axId val="189490176"/>
        <c:axId val="314369728"/>
      </c:barChart>
      <c:catAx>
        <c:axId val="189490176"/>
        <c:scaling>
          <c:orientation val="minMax"/>
        </c:scaling>
        <c:delete val="1"/>
        <c:axPos val="b"/>
        <c:numFmt formatCode="General" sourceLinked="1"/>
        <c:majorTickMark val="out"/>
        <c:minorTickMark val="none"/>
        <c:tickLblPos val="nextTo"/>
        <c:crossAx val="314369728"/>
        <c:crosses val="autoZero"/>
        <c:auto val="1"/>
        <c:lblAlgn val="ctr"/>
        <c:lblOffset val="100"/>
        <c:noMultiLvlLbl val="0"/>
      </c:catAx>
      <c:valAx>
        <c:axId val="314369728"/>
        <c:scaling>
          <c:orientation val="minMax"/>
          <c:min val="0"/>
        </c:scaling>
        <c:delete val="1"/>
        <c:axPos val="l"/>
        <c:numFmt formatCode="0.0" sourceLinked="1"/>
        <c:majorTickMark val="out"/>
        <c:minorTickMark val="none"/>
        <c:tickLblPos val="nextTo"/>
        <c:crossAx val="189490176"/>
        <c:crosses val="autoZero"/>
        <c:crossBetween val="between"/>
      </c:valAx>
    </c:plotArea>
    <c:plotVisOnly val="1"/>
    <c:dispBlanksAs val="gap"/>
    <c:showDLblsOverMax val="0"/>
  </c:chart>
  <c:txPr>
    <a:bodyPr/>
    <a:lstStyle/>
    <a:p>
      <a:pPr>
        <a:defRPr sz="1600" b="1">
          <a:solidFill>
            <a:schemeClr val="tx2"/>
          </a:solidFill>
          <a:latin typeface="+mn-lt"/>
        </a:defRPr>
      </a:pPr>
      <a:endParaRPr lang="es-C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2246724281033282"/>
          <c:w val="0.99588662611266032"/>
          <c:h val="0.84725177897796766"/>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showLegendKey val="0"/>
            <c:showVal val="1"/>
            <c:showCatName val="0"/>
            <c:showSerName val="0"/>
            <c:showPercent val="0"/>
            <c:showBubbleSize val="0"/>
            <c:showLeaderLines val="0"/>
          </c:dLbls>
          <c:cat>
            <c:strRef>
              <c:f>Hoja1!$A$2:$A$7</c:f>
              <c:strCache>
                <c:ptCount val="6"/>
                <c:pt idx="0">
                  <c:v>La amabilidad y actitud de respeto del personal que le atendió</c:v>
                </c:pt>
                <c:pt idx="1">
                  <c:v>La calidad del acompañamiento por parte del Ministerio de las TIC a los Operadores públicos de televisión e Industria Audiovisual</c:v>
                </c:pt>
                <c:pt idx="2">
                  <c:v>La utilidad que se hace por parte del Ministerio de las TIC al acompañamiento de los Operadores públicos de televisión e Industria Audiovisual</c:v>
                </c:pt>
                <c:pt idx="3">
                  <c:v>La claridad de los lineamientos que se dan desde el Ministerio para la ejecución de los recursos transferidos </c:v>
                </c:pt>
                <c:pt idx="4">
                  <c:v>La oportunidad que se hace por parte del Ministerio de las TIC al acompañamiento de los Operadores públicos de televisión e Industria Audiovisual</c:v>
                </c:pt>
                <c:pt idx="5">
                  <c:v>La Transparencia del proceso de las convocatorias de los Operadores públicos de televisión e Industria Audiovisual</c:v>
                </c:pt>
              </c:strCache>
            </c:strRef>
          </c:cat>
          <c:val>
            <c:numRef>
              <c:f>Hoja1!$B$2:$B$7</c:f>
              <c:numCache>
                <c:formatCode>0.0</c:formatCode>
                <c:ptCount val="6"/>
                <c:pt idx="0">
                  <c:v>4.7300000000000004</c:v>
                </c:pt>
                <c:pt idx="1">
                  <c:v>4.5</c:v>
                </c:pt>
                <c:pt idx="2">
                  <c:v>4.4000000000000004</c:v>
                </c:pt>
                <c:pt idx="3">
                  <c:v>4.4000000000000004</c:v>
                </c:pt>
                <c:pt idx="4">
                  <c:v>4.3099999999999996</c:v>
                </c:pt>
                <c:pt idx="5">
                  <c:v>4.3099999999999996</c:v>
                </c:pt>
              </c:numCache>
            </c:numRef>
          </c:val>
        </c:ser>
        <c:dLbls>
          <c:showLegendKey val="0"/>
          <c:showVal val="0"/>
          <c:showCatName val="0"/>
          <c:showSerName val="0"/>
          <c:showPercent val="0"/>
          <c:showBubbleSize val="0"/>
        </c:dLbls>
        <c:gapWidth val="108"/>
        <c:axId val="190995968"/>
        <c:axId val="314373184"/>
      </c:barChart>
      <c:catAx>
        <c:axId val="190995968"/>
        <c:scaling>
          <c:orientation val="minMax"/>
        </c:scaling>
        <c:delete val="1"/>
        <c:axPos val="b"/>
        <c:numFmt formatCode="General" sourceLinked="1"/>
        <c:majorTickMark val="out"/>
        <c:minorTickMark val="none"/>
        <c:tickLblPos val="nextTo"/>
        <c:crossAx val="314373184"/>
        <c:crosses val="autoZero"/>
        <c:auto val="1"/>
        <c:lblAlgn val="ctr"/>
        <c:lblOffset val="100"/>
        <c:noMultiLvlLbl val="0"/>
      </c:catAx>
      <c:valAx>
        <c:axId val="314373184"/>
        <c:scaling>
          <c:orientation val="minMax"/>
          <c:max val="5"/>
          <c:min val="0"/>
        </c:scaling>
        <c:delete val="1"/>
        <c:axPos val="l"/>
        <c:numFmt formatCode="0.0" sourceLinked="1"/>
        <c:majorTickMark val="out"/>
        <c:minorTickMark val="none"/>
        <c:tickLblPos val="nextTo"/>
        <c:crossAx val="190995968"/>
        <c:crosses val="autoZero"/>
        <c:crossBetween val="between"/>
      </c:valAx>
    </c:plotArea>
    <c:plotVisOnly val="1"/>
    <c:dispBlanksAs val="gap"/>
    <c:showDLblsOverMax val="0"/>
  </c:chart>
  <c:txPr>
    <a:bodyPr/>
    <a:lstStyle/>
    <a:p>
      <a:pPr>
        <a:defRPr sz="1600" b="1">
          <a:solidFill>
            <a:schemeClr val="tx2"/>
          </a:solidFill>
          <a:latin typeface="+mj-lt"/>
        </a:defRPr>
      </a:pPr>
      <a:endParaRPr lang="es-C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1385924123528"/>
          <c:y val="5.1753229499679296E-2"/>
          <c:w val="0.51597567320740889"/>
          <c:h val="0.85888021445942597"/>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7750948525810298"/>
                  <c:y val="-0.23419986427047076"/>
                </c:manualLayout>
              </c:layout>
              <c:numFmt formatCode="0.0%" sourceLinked="0"/>
              <c:spPr/>
              <c:txPr>
                <a:bodyPr/>
                <a:lstStyle/>
                <a:p>
                  <a:pPr>
                    <a:defRPr sz="1800" b="1">
                      <a:solidFill>
                        <a:schemeClr val="bg1"/>
                      </a:solidFill>
                    </a:defRPr>
                  </a:pPr>
                  <a:endParaRPr lang="es-CO"/>
                </a:p>
              </c:txPr>
              <c:showLegendKey val="0"/>
              <c:showVal val="1"/>
              <c:showCatName val="1"/>
              <c:showSerName val="0"/>
              <c:showPercent val="0"/>
              <c:showBubbleSize val="0"/>
              <c:separator>
</c:separator>
            </c:dLbl>
            <c:dLbl>
              <c:idx val="1"/>
              <c:layout>
                <c:manualLayout>
                  <c:x val="-0.21302032934758036"/>
                  <c:y val="0.18167998294072743"/>
                </c:manualLayout>
              </c:layout>
              <c:numFmt formatCode="0.0%" sourceLinked="0"/>
              <c:spPr/>
              <c:txPr>
                <a:bodyPr/>
                <a:lstStyle/>
                <a:p>
                  <a:pPr>
                    <a:defRPr sz="1800" b="1">
                      <a:solidFill>
                        <a:schemeClr val="tx2"/>
                      </a:solidFill>
                    </a:defRPr>
                  </a:pPr>
                  <a:endParaRPr lang="es-CO"/>
                </a:p>
              </c:txPr>
              <c:showLegendKey val="0"/>
              <c:showVal val="1"/>
              <c:showCatName val="1"/>
              <c:showSerName val="0"/>
              <c:showPercent val="0"/>
              <c:showBubbleSize val="0"/>
              <c:separator>
</c:separator>
            </c:dLbl>
            <c:numFmt formatCode="0.0%" sourceLinked="0"/>
            <c:txPr>
              <a:bodyPr/>
              <a:lstStyle/>
              <a:p>
                <a:pPr>
                  <a:defRPr sz="1800" b="1"/>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0.53753403345001949</c:v>
                </c:pt>
                <c:pt idx="1">
                  <c:v>0.46246596654998057</c:v>
                </c:pt>
              </c:numCache>
            </c:numRef>
          </c:val>
        </c:ser>
        <c:dLbls>
          <c:showLegendKey val="0"/>
          <c:showVal val="0"/>
          <c:showCatName val="0"/>
          <c:showSerName val="0"/>
          <c:showPercent val="0"/>
          <c:showBubbleSize val="0"/>
          <c:showLeaderLines val="1"/>
        </c:dLbls>
        <c:firstSliceAng val="144"/>
      </c:pieChart>
    </c:plotArea>
    <c:plotVisOnly val="1"/>
    <c:dispBlanksAs val="gap"/>
    <c:showDLblsOverMax val="0"/>
  </c:chart>
  <c:txPr>
    <a:bodyPr/>
    <a:lstStyle/>
    <a:p>
      <a:pPr>
        <a:defRPr sz="2000">
          <a:latin typeface="+mn-lt"/>
        </a:defRPr>
      </a:pPr>
      <a:endParaRPr lang="es-C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0.3281985809112859"/>
          <c:w val="0.96665273019731346"/>
          <c:h val="0.516627526167967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numFmt formatCode="0.0%" sourceLinked="0"/>
            <c:txPr>
              <a:bodyPr/>
              <a:lstStyle/>
              <a:p>
                <a:pPr>
                  <a:defRPr sz="1600" b="1">
                    <a:solidFill>
                      <a:schemeClr val="tx2"/>
                    </a:solidFill>
                  </a:defRPr>
                </a:pPr>
                <a:endParaRPr lang="es-CO"/>
              </a:p>
            </c:txPr>
            <c:showLegendKey val="0"/>
            <c:showVal val="1"/>
            <c:showCatName val="0"/>
            <c:showSerName val="0"/>
            <c:showPercent val="0"/>
            <c:showBubbleSize val="0"/>
            <c:showLeaderLines val="0"/>
          </c:dLbls>
          <c:cat>
            <c:strRef>
              <c:f>Hoja1!$A$2:$A$7</c:f>
              <c:strCache>
                <c:ptCount val="6"/>
                <c:pt idx="0">
                  <c:v>Ns/Nr</c:v>
                </c:pt>
                <c:pt idx="1">
                  <c:v>Muy Insatisfecho</c:v>
                </c:pt>
                <c:pt idx="2">
                  <c:v>Insatisfecho</c:v>
                </c:pt>
                <c:pt idx="3">
                  <c:v>Conforme</c:v>
                </c:pt>
                <c:pt idx="4">
                  <c:v>Satisfecho</c:v>
                </c:pt>
                <c:pt idx="5">
                  <c:v>Muy Satisfecho</c:v>
                </c:pt>
              </c:strCache>
            </c:strRef>
          </c:cat>
          <c:val>
            <c:numRef>
              <c:f>Hoja1!$B$2:$B$7</c:f>
              <c:numCache>
                <c:formatCode>0%</c:formatCode>
                <c:ptCount val="6"/>
                <c:pt idx="0">
                  <c:v>1.085383502170767E-2</c:v>
                </c:pt>
                <c:pt idx="1">
                  <c:v>6.5123010130246021E-3</c:v>
                </c:pt>
                <c:pt idx="2">
                  <c:v>5.065123010130246E-3</c:v>
                </c:pt>
                <c:pt idx="3">
                  <c:v>9.1895803183791605E-2</c:v>
                </c:pt>
                <c:pt idx="4">
                  <c:v>0.49565846599131691</c:v>
                </c:pt>
                <c:pt idx="5">
                  <c:v>0.39001447178002896</c:v>
                </c:pt>
              </c:numCache>
            </c:numRef>
          </c:val>
        </c:ser>
        <c:dLbls>
          <c:showLegendKey val="0"/>
          <c:showVal val="0"/>
          <c:showCatName val="0"/>
          <c:showSerName val="0"/>
          <c:showPercent val="0"/>
          <c:showBubbleSize val="0"/>
        </c:dLbls>
        <c:gapWidth val="50"/>
        <c:axId val="194018304"/>
        <c:axId val="303491328"/>
      </c:barChart>
      <c:catAx>
        <c:axId val="194018304"/>
        <c:scaling>
          <c:orientation val="maxMin"/>
        </c:scaling>
        <c:delete val="0"/>
        <c:axPos val="b"/>
        <c:majorTickMark val="out"/>
        <c:minorTickMark val="none"/>
        <c:tickLblPos val="nextTo"/>
        <c:txPr>
          <a:bodyPr/>
          <a:lstStyle/>
          <a:p>
            <a:pPr>
              <a:defRPr sz="1400">
                <a:solidFill>
                  <a:schemeClr val="tx2"/>
                </a:solidFill>
              </a:defRPr>
            </a:pPr>
            <a:endParaRPr lang="es-CO"/>
          </a:p>
        </c:txPr>
        <c:crossAx val="303491328"/>
        <c:crosses val="autoZero"/>
        <c:auto val="1"/>
        <c:lblAlgn val="ctr"/>
        <c:lblOffset val="100"/>
        <c:noMultiLvlLbl val="0"/>
      </c:catAx>
      <c:valAx>
        <c:axId val="303491328"/>
        <c:scaling>
          <c:orientation val="minMax"/>
        </c:scaling>
        <c:delete val="1"/>
        <c:axPos val="r"/>
        <c:numFmt formatCode="0%" sourceLinked="1"/>
        <c:majorTickMark val="out"/>
        <c:minorTickMark val="none"/>
        <c:tickLblPos val="nextTo"/>
        <c:crossAx val="194018304"/>
        <c:crosses val="autoZero"/>
        <c:crossBetween val="between"/>
      </c:valAx>
    </c:plotArea>
    <c:plotVisOnly val="1"/>
    <c:dispBlanksAs val="gap"/>
    <c:showDLblsOverMax val="0"/>
  </c:chart>
  <c:txPr>
    <a:bodyPr/>
    <a:lstStyle/>
    <a:p>
      <a:pPr>
        <a:defRPr sz="1800">
          <a:latin typeface="+mn-lt"/>
        </a:defRPr>
      </a:pPr>
      <a:endParaRPr lang="es-C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Satisfacción General con el MinTIC</a:t>
            </a:r>
          </a:p>
        </c:rich>
      </c:tx>
      <c:layout>
        <c:manualLayout>
          <c:xMode val="edge"/>
          <c:yMode val="edge"/>
          <c:x val="0.29982283464566928"/>
          <c:y val="3.0352219902232302E-2"/>
        </c:manualLayout>
      </c:layout>
      <c:overlay val="0"/>
    </c:title>
    <c:autoTitleDeleted val="0"/>
    <c:plotArea>
      <c:layout>
        <c:manualLayout>
          <c:layoutTarget val="inner"/>
          <c:xMode val="edge"/>
          <c:yMode val="edge"/>
          <c:x val="1.6673634901343284E-2"/>
          <c:y val="0.24882361111111115"/>
          <c:w val="0.96665273019731346"/>
          <c:h val="0.59600243055555546"/>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numFmt formatCode="0.0%" sourceLinked="0"/>
            <c:showLegendKey val="0"/>
            <c:showVal val="1"/>
            <c:showCatName val="0"/>
            <c:showSerName val="0"/>
            <c:showPercent val="0"/>
            <c:showBubbleSize val="0"/>
            <c:showLeaderLines val="0"/>
          </c:dLbls>
          <c:cat>
            <c:strRef>
              <c:f>Hoja1!$A$2:$A$7</c:f>
              <c:strCache>
                <c:ptCount val="6"/>
                <c:pt idx="0">
                  <c:v>Ns/Nr</c:v>
                </c:pt>
                <c:pt idx="1">
                  <c:v>Muy Insatisfecho</c:v>
                </c:pt>
                <c:pt idx="2">
                  <c:v>Insatisfecho</c:v>
                </c:pt>
                <c:pt idx="3">
                  <c:v>Conforme</c:v>
                </c:pt>
                <c:pt idx="4">
                  <c:v>Satisfecho</c:v>
                </c:pt>
                <c:pt idx="5">
                  <c:v>Muy Satisfecho</c:v>
                </c:pt>
              </c:strCache>
            </c:strRef>
          </c:cat>
          <c:val>
            <c:numRef>
              <c:f>Hoja1!$B$2:$B$7</c:f>
              <c:numCache>
                <c:formatCode>0%</c:formatCode>
                <c:ptCount val="6"/>
                <c:pt idx="0">
                  <c:v>1.4E-2</c:v>
                </c:pt>
                <c:pt idx="1">
                  <c:v>4.2999999999999997E-2</c:v>
                </c:pt>
                <c:pt idx="2">
                  <c:v>5.1999999999999998E-2</c:v>
                </c:pt>
                <c:pt idx="3">
                  <c:v>0.184</c:v>
                </c:pt>
                <c:pt idx="4">
                  <c:v>0.32800000000000001</c:v>
                </c:pt>
                <c:pt idx="5">
                  <c:v>0.39300000000000002</c:v>
                </c:pt>
              </c:numCache>
            </c:numRef>
          </c:val>
        </c:ser>
        <c:dLbls>
          <c:showLegendKey val="0"/>
          <c:showVal val="0"/>
          <c:showCatName val="0"/>
          <c:showSerName val="0"/>
          <c:showPercent val="0"/>
          <c:showBubbleSize val="0"/>
        </c:dLbls>
        <c:gapWidth val="50"/>
        <c:axId val="194065920"/>
        <c:axId val="314370880"/>
      </c:barChart>
      <c:catAx>
        <c:axId val="194065920"/>
        <c:scaling>
          <c:orientation val="maxMin"/>
        </c:scaling>
        <c:delete val="0"/>
        <c:axPos val="b"/>
        <c:majorTickMark val="out"/>
        <c:minorTickMark val="none"/>
        <c:tickLblPos val="nextTo"/>
        <c:txPr>
          <a:bodyPr/>
          <a:lstStyle/>
          <a:p>
            <a:pPr>
              <a:defRPr sz="1400" b="0"/>
            </a:pPr>
            <a:endParaRPr lang="es-CO"/>
          </a:p>
        </c:txPr>
        <c:crossAx val="314370880"/>
        <c:crosses val="autoZero"/>
        <c:auto val="1"/>
        <c:lblAlgn val="ctr"/>
        <c:lblOffset val="100"/>
        <c:noMultiLvlLbl val="0"/>
      </c:catAx>
      <c:valAx>
        <c:axId val="314370880"/>
        <c:scaling>
          <c:orientation val="minMax"/>
        </c:scaling>
        <c:delete val="1"/>
        <c:axPos val="r"/>
        <c:numFmt formatCode="0%" sourceLinked="1"/>
        <c:majorTickMark val="out"/>
        <c:minorTickMark val="none"/>
        <c:tickLblPos val="nextTo"/>
        <c:crossAx val="194065920"/>
        <c:crosses val="autoZero"/>
        <c:crossBetween val="between"/>
      </c:valAx>
    </c:plotArea>
    <c:plotVisOnly val="1"/>
    <c:dispBlanksAs val="gap"/>
    <c:showDLblsOverMax val="0"/>
  </c:chart>
  <c:txPr>
    <a:bodyPr/>
    <a:lstStyle/>
    <a:p>
      <a:pPr>
        <a:defRPr sz="1600" b="1">
          <a:solidFill>
            <a:schemeClr val="tx2"/>
          </a:solidFill>
          <a:latin typeface="+mn-lt"/>
        </a:defRPr>
      </a:pPr>
      <a:endParaRPr lang="es-C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2"/>
                </a:solidFill>
              </a:defRPr>
            </a:pPr>
            <a:r>
              <a:rPr lang="es-ES" sz="1200" dirty="0">
                <a:solidFill>
                  <a:schemeClr val="tx2"/>
                </a:solidFill>
              </a:rPr>
              <a:t>Satisfacción con el cumplimiento de los valores institucionales (honestidad, respeto, diligencia, </a:t>
            </a:r>
            <a:endParaRPr lang="es-ES" sz="1200" dirty="0" smtClean="0">
              <a:solidFill>
                <a:schemeClr val="tx2"/>
              </a:solidFill>
            </a:endParaRPr>
          </a:p>
          <a:p>
            <a:pPr>
              <a:defRPr sz="1200">
                <a:solidFill>
                  <a:schemeClr val="tx2"/>
                </a:solidFill>
              </a:defRPr>
            </a:pPr>
            <a:r>
              <a:rPr lang="es-ES" sz="1200" dirty="0" smtClean="0">
                <a:solidFill>
                  <a:schemeClr val="tx2"/>
                </a:solidFill>
              </a:rPr>
              <a:t>justicia </a:t>
            </a:r>
            <a:r>
              <a:rPr lang="es-ES" sz="1200" dirty="0">
                <a:solidFill>
                  <a:schemeClr val="tx2"/>
                </a:solidFill>
              </a:rPr>
              <a:t>y responsabilidad) por parte de los funcionarios públicos del Ministerio TIC </a:t>
            </a:r>
            <a:endParaRPr lang="es-CO" sz="1200" dirty="0">
              <a:solidFill>
                <a:schemeClr val="tx2"/>
              </a:solidFill>
            </a:endParaRPr>
          </a:p>
        </c:rich>
      </c:tx>
      <c:layout>
        <c:manualLayout>
          <c:xMode val="edge"/>
          <c:yMode val="edge"/>
          <c:x val="2.6714499010095736E-2"/>
          <c:y val="7.8222337976813106E-2"/>
        </c:manualLayout>
      </c:layout>
      <c:overlay val="0"/>
    </c:title>
    <c:autoTitleDeleted val="0"/>
    <c:plotArea>
      <c:layout>
        <c:manualLayout>
          <c:layoutTarget val="inner"/>
          <c:xMode val="edge"/>
          <c:yMode val="edge"/>
          <c:x val="1.6673634901343284E-2"/>
          <c:y val="0.3281985809112859"/>
          <c:w val="0.96665273019731346"/>
          <c:h val="0.516627526167967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numFmt formatCode="0.0%" sourceLinked="0"/>
            <c:txPr>
              <a:bodyPr/>
              <a:lstStyle/>
              <a:p>
                <a:pPr>
                  <a:defRPr sz="1600" b="1">
                    <a:solidFill>
                      <a:schemeClr val="tx2"/>
                    </a:solidFill>
                  </a:defRPr>
                </a:pPr>
                <a:endParaRPr lang="es-CO"/>
              </a:p>
            </c:txPr>
            <c:showLegendKey val="0"/>
            <c:showVal val="1"/>
            <c:showCatName val="0"/>
            <c:showSerName val="0"/>
            <c:showPercent val="0"/>
            <c:showBubbleSize val="0"/>
            <c:showLeaderLines val="0"/>
          </c:dLbls>
          <c:cat>
            <c:strRef>
              <c:f>Hoja1!$A$2:$A$7</c:f>
              <c:strCache>
                <c:ptCount val="6"/>
                <c:pt idx="0">
                  <c:v>Ns/Nr</c:v>
                </c:pt>
                <c:pt idx="1">
                  <c:v>Muy Insatisfecho</c:v>
                </c:pt>
                <c:pt idx="2">
                  <c:v>Insatisfecho</c:v>
                </c:pt>
                <c:pt idx="3">
                  <c:v>Conforme</c:v>
                </c:pt>
                <c:pt idx="4">
                  <c:v>Satisfecho</c:v>
                </c:pt>
                <c:pt idx="5">
                  <c:v>Muy Satisfecho</c:v>
                </c:pt>
              </c:strCache>
            </c:strRef>
          </c:cat>
          <c:val>
            <c:numRef>
              <c:f>Hoja1!$B$2:$B$7</c:f>
              <c:numCache>
                <c:formatCode>0.0%</c:formatCode>
                <c:ptCount val="6"/>
                <c:pt idx="0">
                  <c:v>0.05</c:v>
                </c:pt>
                <c:pt idx="1">
                  <c:v>2.7E-2</c:v>
                </c:pt>
                <c:pt idx="2">
                  <c:v>2.5000000000000001E-2</c:v>
                </c:pt>
                <c:pt idx="3">
                  <c:v>0.19369894982497082</c:v>
                </c:pt>
                <c:pt idx="4">
                  <c:v>0.34</c:v>
                </c:pt>
                <c:pt idx="5">
                  <c:v>0.36406067677946324</c:v>
                </c:pt>
              </c:numCache>
            </c:numRef>
          </c:val>
        </c:ser>
        <c:dLbls>
          <c:showLegendKey val="0"/>
          <c:showVal val="0"/>
          <c:showCatName val="0"/>
          <c:showSerName val="0"/>
          <c:showPercent val="0"/>
          <c:showBubbleSize val="0"/>
        </c:dLbls>
        <c:gapWidth val="50"/>
        <c:axId val="194121216"/>
        <c:axId val="165626432"/>
      </c:barChart>
      <c:catAx>
        <c:axId val="194121216"/>
        <c:scaling>
          <c:orientation val="maxMin"/>
        </c:scaling>
        <c:delete val="0"/>
        <c:axPos val="b"/>
        <c:majorTickMark val="out"/>
        <c:minorTickMark val="none"/>
        <c:tickLblPos val="nextTo"/>
        <c:txPr>
          <a:bodyPr/>
          <a:lstStyle/>
          <a:p>
            <a:pPr>
              <a:defRPr sz="1400">
                <a:solidFill>
                  <a:schemeClr val="tx2"/>
                </a:solidFill>
              </a:defRPr>
            </a:pPr>
            <a:endParaRPr lang="es-CO"/>
          </a:p>
        </c:txPr>
        <c:crossAx val="165626432"/>
        <c:crosses val="autoZero"/>
        <c:auto val="1"/>
        <c:lblAlgn val="ctr"/>
        <c:lblOffset val="100"/>
        <c:noMultiLvlLbl val="0"/>
      </c:catAx>
      <c:valAx>
        <c:axId val="165626432"/>
        <c:scaling>
          <c:orientation val="minMax"/>
        </c:scaling>
        <c:delete val="1"/>
        <c:axPos val="r"/>
        <c:numFmt formatCode="0.0%" sourceLinked="1"/>
        <c:majorTickMark val="out"/>
        <c:minorTickMark val="none"/>
        <c:tickLblPos val="nextTo"/>
        <c:crossAx val="194121216"/>
        <c:crosses val="autoZero"/>
        <c:crossBetween val="between"/>
      </c:valAx>
    </c:plotArea>
    <c:plotVisOnly val="1"/>
    <c:dispBlanksAs val="gap"/>
    <c:showDLblsOverMax val="0"/>
  </c:chart>
  <c:txPr>
    <a:bodyPr/>
    <a:lstStyle/>
    <a:p>
      <a:pPr>
        <a:defRPr sz="1800">
          <a:solidFill>
            <a:schemeClr val="accent5">
              <a:lumMod val="50000"/>
            </a:schemeClr>
          </a:solidFill>
          <a:latin typeface="+mn-lt"/>
        </a:defRPr>
      </a:pPr>
      <a:endParaRPr lang="es-C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1385924123528"/>
          <c:y val="5.1753229499679296E-2"/>
          <c:w val="0.51597567320740889"/>
          <c:h val="0.85888021445942597"/>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7750948525810298"/>
                  <c:y val="-0.23419986427047076"/>
                </c:manualLayout>
              </c:layout>
              <c:numFmt formatCode="0.0%" sourceLinked="0"/>
              <c:spPr/>
              <c:txPr>
                <a:bodyPr/>
                <a:lstStyle/>
                <a:p>
                  <a:pPr>
                    <a:defRPr sz="1600" b="1">
                      <a:solidFill>
                        <a:schemeClr val="bg1"/>
                      </a:solidFill>
                      <a:latin typeface="+mn-lt"/>
                    </a:defRPr>
                  </a:pPr>
                  <a:endParaRPr lang="es-CO"/>
                </a:p>
              </c:txPr>
              <c:showLegendKey val="0"/>
              <c:showVal val="1"/>
              <c:showCatName val="1"/>
              <c:showSerName val="0"/>
              <c:showPercent val="0"/>
              <c:showBubbleSize val="0"/>
              <c:separator>
</c:separator>
            </c:dLbl>
            <c:dLbl>
              <c:idx val="1"/>
              <c:layout>
                <c:manualLayout>
                  <c:x val="-0.21302032934758036"/>
                  <c:y val="0.18167998294072743"/>
                </c:manualLayout>
              </c:layout>
              <c:numFmt formatCode="0.0%" sourceLinked="0"/>
              <c:spPr/>
              <c:txPr>
                <a:bodyPr/>
                <a:lstStyle/>
                <a:p>
                  <a:pPr>
                    <a:defRPr sz="1600" b="1">
                      <a:solidFill>
                        <a:schemeClr val="tx2"/>
                      </a:solidFill>
                      <a:latin typeface="+mn-lt"/>
                    </a:defRPr>
                  </a:pPr>
                  <a:endParaRPr lang="es-CO"/>
                </a:p>
              </c:txPr>
              <c:showLegendKey val="0"/>
              <c:showVal val="1"/>
              <c:showCatName val="1"/>
              <c:showSerName val="0"/>
              <c:showPercent val="0"/>
              <c:showBubbleSize val="0"/>
              <c:separator>
</c:separator>
            </c:dLbl>
            <c:numFmt formatCode="0.0%" sourceLinked="0"/>
            <c:txPr>
              <a:bodyPr/>
              <a:lstStyle/>
              <a:p>
                <a:pPr>
                  <a:defRPr sz="1600" b="1">
                    <a:latin typeface="+mn-lt"/>
                  </a:defRPr>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0.50991831971995327</c:v>
                </c:pt>
                <c:pt idx="1">
                  <c:v>0.49008168028004667</c:v>
                </c:pt>
              </c:numCache>
            </c:numRef>
          </c:val>
        </c:ser>
        <c:dLbls>
          <c:showLegendKey val="0"/>
          <c:showVal val="0"/>
          <c:showCatName val="0"/>
          <c:showSerName val="0"/>
          <c:showPercent val="0"/>
          <c:showBubbleSize val="0"/>
          <c:showLeaderLines val="1"/>
        </c:dLbls>
        <c:firstSliceAng val="144"/>
      </c:pieChart>
    </c:plotArea>
    <c:plotVisOnly val="1"/>
    <c:dispBlanksAs val="gap"/>
    <c:showDLblsOverMax val="0"/>
  </c:chart>
  <c:txPr>
    <a:bodyPr/>
    <a:lstStyle/>
    <a:p>
      <a:pPr>
        <a:defRPr sz="2000">
          <a:latin typeface="+mj-lt"/>
        </a:defRPr>
      </a:pPr>
      <a:endParaRPr lang="es-C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5400227499341"/>
          <c:y val="5.9111732271181397E-2"/>
          <c:w val="0.61706802249857506"/>
          <c:h val="0.91689450334253164"/>
        </c:manualLayout>
      </c:layout>
      <c:barChart>
        <c:barDir val="bar"/>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solidFill>
                      <a:schemeClr val="tx2"/>
                    </a:solidFill>
                  </a:defRPr>
                </a:pPr>
                <a:endParaRPr lang="es-CO"/>
              </a:p>
            </c:txPr>
            <c:showLegendKey val="0"/>
            <c:showVal val="1"/>
            <c:showCatName val="0"/>
            <c:showSerName val="0"/>
            <c:showPercent val="0"/>
            <c:showBubbleSize val="0"/>
            <c:showLeaderLines val="0"/>
          </c:dLbls>
          <c:cat>
            <c:strRef>
              <c:f>Hoja1!$A$2:$A$5</c:f>
              <c:strCache>
                <c:ptCount val="4"/>
                <c:pt idx="0">
                  <c:v>Sector TIC</c:v>
                </c:pt>
                <c:pt idx="1">
                  <c:v>Servidores</c:v>
                </c:pt>
                <c:pt idx="2">
                  <c:v>Gobierno</c:v>
                </c:pt>
                <c:pt idx="3">
                  <c:v>Ciudadanía</c:v>
                </c:pt>
              </c:strCache>
            </c:strRef>
          </c:cat>
          <c:val>
            <c:numRef>
              <c:f>Hoja1!$B$2:$B$5</c:f>
              <c:numCache>
                <c:formatCode>0.0</c:formatCode>
                <c:ptCount val="4"/>
                <c:pt idx="0">
                  <c:v>4.0999999999999996</c:v>
                </c:pt>
                <c:pt idx="1">
                  <c:v>4.0999999999999996</c:v>
                </c:pt>
                <c:pt idx="2">
                  <c:v>3.9</c:v>
                </c:pt>
                <c:pt idx="3">
                  <c:v>3.9</c:v>
                </c:pt>
              </c:numCache>
            </c:numRef>
          </c:val>
        </c:ser>
        <c:dLbls>
          <c:showLegendKey val="0"/>
          <c:showVal val="0"/>
          <c:showCatName val="0"/>
          <c:showSerName val="0"/>
          <c:showPercent val="0"/>
          <c:showBubbleSize val="0"/>
        </c:dLbls>
        <c:gapWidth val="50"/>
        <c:axId val="362080256"/>
        <c:axId val="312390720"/>
      </c:barChart>
      <c:catAx>
        <c:axId val="362080256"/>
        <c:scaling>
          <c:orientation val="maxMin"/>
        </c:scaling>
        <c:delete val="0"/>
        <c:axPos val="l"/>
        <c:numFmt formatCode="General" sourceLinked="1"/>
        <c:majorTickMark val="out"/>
        <c:minorTickMark val="none"/>
        <c:tickLblPos val="nextTo"/>
        <c:txPr>
          <a:bodyPr/>
          <a:lstStyle/>
          <a:p>
            <a:pPr>
              <a:defRPr sz="1600"/>
            </a:pPr>
            <a:endParaRPr lang="es-CO"/>
          </a:p>
        </c:txPr>
        <c:crossAx val="312390720"/>
        <c:crosses val="autoZero"/>
        <c:auto val="1"/>
        <c:lblAlgn val="ctr"/>
        <c:lblOffset val="100"/>
        <c:noMultiLvlLbl val="0"/>
      </c:catAx>
      <c:valAx>
        <c:axId val="312390720"/>
        <c:scaling>
          <c:orientation val="minMax"/>
          <c:max val="5"/>
        </c:scaling>
        <c:delete val="1"/>
        <c:axPos val="t"/>
        <c:numFmt formatCode="0.0" sourceLinked="1"/>
        <c:majorTickMark val="out"/>
        <c:minorTickMark val="none"/>
        <c:tickLblPos val="nextTo"/>
        <c:crossAx val="362080256"/>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1385924123528"/>
          <c:y val="5.1753229499679296E-2"/>
          <c:w val="0.51597567320740889"/>
          <c:h val="0.85888021445942597"/>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7750948525810298"/>
                  <c:y val="-0.23419986427047076"/>
                </c:manualLayout>
              </c:layout>
              <c:numFmt formatCode="0.0%" sourceLinked="0"/>
              <c:spPr/>
              <c:txPr>
                <a:bodyPr/>
                <a:lstStyle/>
                <a:p>
                  <a:pPr>
                    <a:defRPr sz="1600" b="1">
                      <a:solidFill>
                        <a:schemeClr val="bg1"/>
                      </a:solidFill>
                      <a:latin typeface="+mn-lt"/>
                    </a:defRPr>
                  </a:pPr>
                  <a:endParaRPr lang="es-CO"/>
                </a:p>
              </c:txPr>
              <c:showLegendKey val="0"/>
              <c:showVal val="1"/>
              <c:showCatName val="1"/>
              <c:showSerName val="0"/>
              <c:showPercent val="0"/>
              <c:showBubbleSize val="0"/>
              <c:separator>
</c:separator>
            </c:dLbl>
            <c:dLbl>
              <c:idx val="1"/>
              <c:layout>
                <c:manualLayout>
                  <c:x val="-0.21302032934758036"/>
                  <c:y val="0.18167998294072743"/>
                </c:manualLayout>
              </c:layout>
              <c:numFmt formatCode="0.0%" sourceLinked="0"/>
              <c:spPr/>
              <c:txPr>
                <a:bodyPr/>
                <a:lstStyle/>
                <a:p>
                  <a:pPr>
                    <a:defRPr sz="1600" b="1">
                      <a:solidFill>
                        <a:schemeClr val="tx2"/>
                      </a:solidFill>
                      <a:latin typeface="+mn-lt"/>
                    </a:defRPr>
                  </a:pPr>
                  <a:endParaRPr lang="es-CO"/>
                </a:p>
              </c:txPr>
              <c:showLegendKey val="0"/>
              <c:showVal val="1"/>
              <c:showCatName val="1"/>
              <c:showSerName val="0"/>
              <c:showPercent val="0"/>
              <c:showBubbleSize val="0"/>
              <c:separator>
</c:separator>
            </c:dLbl>
            <c:numFmt formatCode="0.0%" sourceLinked="0"/>
            <c:txPr>
              <a:bodyPr/>
              <a:lstStyle/>
              <a:p>
                <a:pPr>
                  <a:defRPr sz="1800" b="1">
                    <a:latin typeface="+mn-lt"/>
                  </a:defRPr>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0.38584208479190979</c:v>
                </c:pt>
                <c:pt idx="1">
                  <c:v>0.61415791520809027</c:v>
                </c:pt>
              </c:numCache>
            </c:numRef>
          </c:val>
        </c:ser>
        <c:dLbls>
          <c:showLegendKey val="0"/>
          <c:showVal val="0"/>
          <c:showCatName val="0"/>
          <c:showSerName val="0"/>
          <c:showPercent val="0"/>
          <c:showBubbleSize val="0"/>
          <c:showLeaderLines val="1"/>
        </c:dLbls>
        <c:firstSliceAng val="144"/>
      </c:pieChart>
    </c:plotArea>
    <c:plotVisOnly val="1"/>
    <c:dispBlanksAs val="gap"/>
    <c:showDLblsOverMax val="0"/>
  </c:chart>
  <c:txPr>
    <a:bodyPr/>
    <a:lstStyle/>
    <a:p>
      <a:pPr>
        <a:defRPr sz="2000">
          <a:latin typeface="+mj-lt"/>
        </a:defRPr>
      </a:pPr>
      <a:endParaRPr lang="es-C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1385924123528"/>
          <c:y val="5.1753229499679296E-2"/>
          <c:w val="0.51597567320740889"/>
          <c:h val="0.85888021445942597"/>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8719363702934966"/>
                  <c:y val="0.1665733032539547"/>
                </c:manualLayout>
              </c:layout>
              <c:numFmt formatCode="0.0%" sourceLinked="0"/>
              <c:spPr/>
              <c:txPr>
                <a:bodyPr/>
                <a:lstStyle/>
                <a:p>
                  <a:pPr>
                    <a:defRPr>
                      <a:solidFill>
                        <a:schemeClr val="bg1"/>
                      </a:solidFill>
                    </a:defRPr>
                  </a:pPr>
                  <a:endParaRPr lang="es-CO"/>
                </a:p>
              </c:txPr>
              <c:showLegendKey val="0"/>
              <c:showVal val="1"/>
              <c:showCatName val="1"/>
              <c:showSerName val="0"/>
              <c:showPercent val="0"/>
              <c:showBubbleSize val="0"/>
              <c:separator>
</c:separator>
            </c:dLbl>
            <c:dLbl>
              <c:idx val="1"/>
              <c:layout>
                <c:manualLayout>
                  <c:x val="2.5855160165957385E-2"/>
                  <c:y val="-8.5973317808492739E-2"/>
                </c:manualLayout>
              </c:layout>
              <c:numFmt formatCode="0.0%" sourceLinked="0"/>
              <c:spPr/>
              <c:txPr>
                <a:bodyPr/>
                <a:lstStyle/>
                <a:p>
                  <a:pPr>
                    <a:defRPr>
                      <a:solidFill>
                        <a:schemeClr val="tx2"/>
                      </a:solidFill>
                    </a:defRPr>
                  </a:pPr>
                  <a:endParaRPr lang="es-CO"/>
                </a:p>
              </c:txPr>
              <c:showLegendKey val="0"/>
              <c:showVal val="1"/>
              <c:showCatName val="1"/>
              <c:showSerName val="0"/>
              <c:showPercent val="0"/>
              <c:showBubbleSize val="0"/>
              <c:separator>
</c:separator>
            </c:dLbl>
            <c:numFmt formatCode="0.0%" sourceLinked="0"/>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0.92570984052897709</c:v>
                </c:pt>
                <c:pt idx="1">
                  <c:v>7.4290159471022951E-2</c:v>
                </c:pt>
              </c:numCache>
            </c:numRef>
          </c:val>
        </c:ser>
        <c:dLbls>
          <c:showLegendKey val="0"/>
          <c:showVal val="0"/>
          <c:showCatName val="0"/>
          <c:showSerName val="0"/>
          <c:showPercent val="0"/>
          <c:showBubbleSize val="0"/>
          <c:showLeaderLines val="1"/>
        </c:dLbls>
        <c:firstSliceAng val="144"/>
      </c:pieChart>
    </c:plotArea>
    <c:plotVisOnly val="1"/>
    <c:dispBlanksAs val="gap"/>
    <c:showDLblsOverMax val="0"/>
  </c:chart>
  <c:txPr>
    <a:bodyPr/>
    <a:lstStyle/>
    <a:p>
      <a:pPr>
        <a:defRPr sz="1600" b="1">
          <a:latin typeface="+mn-lt"/>
        </a:defRPr>
      </a:pPr>
      <a:endParaRPr lang="es-C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1385924123528"/>
          <c:y val="5.1753229499679296E-2"/>
          <c:w val="0.51597567320740889"/>
          <c:h val="0.85888021445942597"/>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1940457463062332"/>
                  <c:y val="-0.16434654355107034"/>
                </c:manualLayout>
              </c:layout>
              <c:numFmt formatCode="0.0%" sourceLinked="0"/>
              <c:spPr/>
              <c:txPr>
                <a:bodyPr/>
                <a:lstStyle/>
                <a:p>
                  <a:pPr>
                    <a:defRPr sz="1600" b="1">
                      <a:solidFill>
                        <a:schemeClr val="bg1"/>
                      </a:solidFill>
                      <a:latin typeface="+mn-lt"/>
                    </a:defRPr>
                  </a:pPr>
                  <a:endParaRPr lang="es-CO"/>
                </a:p>
              </c:txPr>
              <c:showLegendKey val="0"/>
              <c:showVal val="1"/>
              <c:showCatName val="1"/>
              <c:showSerName val="0"/>
              <c:showPercent val="0"/>
              <c:showBubbleSize val="0"/>
              <c:separator>
</c:separator>
            </c:dLbl>
            <c:dLbl>
              <c:idx val="1"/>
              <c:layout>
                <c:manualLayout>
                  <c:x val="-0.21302032934758036"/>
                  <c:y val="0.18167998294072743"/>
                </c:manualLayout>
              </c:layout>
              <c:numFmt formatCode="0.0%" sourceLinked="0"/>
              <c:spPr/>
              <c:txPr>
                <a:bodyPr/>
                <a:lstStyle/>
                <a:p>
                  <a:pPr>
                    <a:defRPr sz="1600" b="1">
                      <a:solidFill>
                        <a:schemeClr val="tx2"/>
                      </a:solidFill>
                      <a:latin typeface="+mn-lt"/>
                    </a:defRPr>
                  </a:pPr>
                  <a:endParaRPr lang="es-CO"/>
                </a:p>
              </c:txPr>
              <c:showLegendKey val="0"/>
              <c:showVal val="1"/>
              <c:showCatName val="1"/>
              <c:showSerName val="0"/>
              <c:showPercent val="0"/>
              <c:showBubbleSize val="0"/>
              <c:separator>
</c:separator>
            </c:dLbl>
            <c:numFmt formatCode="0.0%" sourceLinked="0"/>
            <c:txPr>
              <a:bodyPr/>
              <a:lstStyle/>
              <a:p>
                <a:pPr>
                  <a:defRPr sz="1800" b="1">
                    <a:latin typeface="+mn-lt"/>
                  </a:defRPr>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0.34019832189168575</c:v>
                </c:pt>
                <c:pt idx="1">
                  <c:v>0.65980167810831425</c:v>
                </c:pt>
              </c:numCache>
            </c:numRef>
          </c:val>
        </c:ser>
        <c:dLbls>
          <c:showLegendKey val="0"/>
          <c:showVal val="0"/>
          <c:showCatName val="0"/>
          <c:showSerName val="0"/>
          <c:showPercent val="0"/>
          <c:showBubbleSize val="0"/>
          <c:showLeaderLines val="1"/>
        </c:dLbls>
        <c:firstSliceAng val="144"/>
      </c:pieChart>
    </c:plotArea>
    <c:plotVisOnly val="1"/>
    <c:dispBlanksAs val="gap"/>
    <c:showDLblsOverMax val="0"/>
  </c:chart>
  <c:txPr>
    <a:bodyPr/>
    <a:lstStyle/>
    <a:p>
      <a:pPr>
        <a:defRPr sz="2000">
          <a:latin typeface="+mj-lt"/>
        </a:defRPr>
      </a:pPr>
      <a:endParaRPr lang="es-C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6907777777777787E-2"/>
          <c:w val="1"/>
          <c:h val="0.90309233548517498"/>
        </c:manualLayout>
      </c:layout>
      <c:barChart>
        <c:barDir val="col"/>
        <c:grouping val="clustered"/>
        <c:varyColors val="0"/>
        <c:ser>
          <c:idx val="0"/>
          <c:order val="0"/>
          <c:tx>
            <c:strRef>
              <c:f>Hoja1!$B$1</c:f>
              <c:strCache>
                <c:ptCount val="1"/>
                <c:pt idx="0">
                  <c:v>Serie 1</c:v>
                </c:pt>
              </c:strCache>
            </c:strRef>
          </c:tx>
          <c:spPr>
            <a:solidFill>
              <a:srgbClr val="5B9BD5">
                <a:lumMod val="50000"/>
              </a:srgbClr>
            </a:solidFill>
          </c:spPr>
          <c:invertIfNegative val="0"/>
          <c:dLbls>
            <c:dLbl>
              <c:idx val="3"/>
              <c:spPr/>
              <c:txPr>
                <a:bodyPr/>
                <a:lstStyle/>
                <a:p>
                  <a:pPr>
                    <a:defRPr>
                      <a:solidFill>
                        <a:srgbClr val="E8A043"/>
                      </a:solidFill>
                    </a:defRPr>
                  </a:pPr>
                  <a:endParaRPr lang="es-CO"/>
                </a:p>
              </c:txPr>
              <c:showLegendKey val="0"/>
              <c:showVal val="1"/>
              <c:showCatName val="0"/>
              <c:showSerName val="0"/>
              <c:showPercent val="0"/>
              <c:showBubbleSize val="0"/>
            </c:dLbl>
            <c:showLegendKey val="0"/>
            <c:showVal val="1"/>
            <c:showCatName val="0"/>
            <c:showSerName val="0"/>
            <c:showPercent val="0"/>
            <c:showBubbleSize val="0"/>
            <c:showLeaderLines val="0"/>
          </c:dLbls>
          <c:cat>
            <c:strRef>
              <c:f>Hoja1!$A$2:$A$5</c:f>
              <c:strCache>
                <c:ptCount val="4"/>
                <c:pt idx="0">
                  <c:v>Amabilidad y actitud de respeto</c:v>
                </c:pt>
                <c:pt idx="1">
                  <c:v>Conocimiento y dominio del tema </c:v>
                </c:pt>
                <c:pt idx="2">
                  <c:v>Claridad de la información </c:v>
                </c:pt>
                <c:pt idx="3">
                  <c:v>Tiempo de espera </c:v>
                </c:pt>
              </c:strCache>
            </c:strRef>
          </c:cat>
          <c:val>
            <c:numRef>
              <c:f>Hoja1!$B$2:$B$5</c:f>
              <c:numCache>
                <c:formatCode>0.0</c:formatCode>
                <c:ptCount val="4"/>
                <c:pt idx="0">
                  <c:v>4.3426</c:v>
                </c:pt>
                <c:pt idx="1">
                  <c:v>4.1304999999999996</c:v>
                </c:pt>
                <c:pt idx="2">
                  <c:v>4.0162000000000004</c:v>
                </c:pt>
                <c:pt idx="3">
                  <c:v>3.7383000000000002</c:v>
                </c:pt>
              </c:numCache>
            </c:numRef>
          </c:val>
        </c:ser>
        <c:dLbls>
          <c:showLegendKey val="0"/>
          <c:showVal val="0"/>
          <c:showCatName val="0"/>
          <c:showSerName val="0"/>
          <c:showPercent val="0"/>
          <c:showBubbleSize val="0"/>
        </c:dLbls>
        <c:gapWidth val="150"/>
        <c:axId val="196816384"/>
        <c:axId val="165631616"/>
      </c:barChart>
      <c:catAx>
        <c:axId val="196816384"/>
        <c:scaling>
          <c:orientation val="minMax"/>
        </c:scaling>
        <c:delete val="1"/>
        <c:axPos val="b"/>
        <c:majorTickMark val="out"/>
        <c:minorTickMark val="none"/>
        <c:tickLblPos val="nextTo"/>
        <c:crossAx val="165631616"/>
        <c:crosses val="autoZero"/>
        <c:auto val="1"/>
        <c:lblAlgn val="ctr"/>
        <c:lblOffset val="100"/>
        <c:noMultiLvlLbl val="0"/>
      </c:catAx>
      <c:valAx>
        <c:axId val="165631616"/>
        <c:scaling>
          <c:orientation val="minMax"/>
          <c:max val="5"/>
          <c:min val="0"/>
        </c:scaling>
        <c:delete val="1"/>
        <c:axPos val="l"/>
        <c:numFmt formatCode="0.0" sourceLinked="1"/>
        <c:majorTickMark val="out"/>
        <c:minorTickMark val="none"/>
        <c:tickLblPos val="nextTo"/>
        <c:crossAx val="196816384"/>
        <c:crosses val="autoZero"/>
        <c:crossBetween val="between"/>
      </c:valAx>
    </c:plotArea>
    <c:plotVisOnly val="1"/>
    <c:dispBlanksAs val="gap"/>
    <c:showDLblsOverMax val="0"/>
  </c:chart>
  <c:txPr>
    <a:bodyPr/>
    <a:lstStyle/>
    <a:p>
      <a:pPr>
        <a:defRPr sz="1600" b="1">
          <a:solidFill>
            <a:schemeClr val="tx2"/>
          </a:solidFill>
          <a:latin typeface="+mn-lt"/>
        </a:defRPr>
      </a:pPr>
      <a:endParaRPr lang="es-C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1385924123528"/>
          <c:y val="5.1753229499679296E-2"/>
          <c:w val="0.51597567320740889"/>
          <c:h val="0.85888021445942597"/>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968777888005962"/>
                  <c:y val="-2.4639902112269695E-2"/>
                </c:manualLayout>
              </c:layout>
              <c:numFmt formatCode="0.0%" sourceLinked="0"/>
              <c:spPr/>
              <c:txPr>
                <a:bodyPr/>
                <a:lstStyle/>
                <a:p>
                  <a:pPr>
                    <a:defRPr sz="1600">
                      <a:solidFill>
                        <a:schemeClr val="bg1"/>
                      </a:solidFill>
                    </a:defRPr>
                  </a:pPr>
                  <a:endParaRPr lang="es-CO"/>
                </a:p>
              </c:txPr>
              <c:showLegendKey val="0"/>
              <c:showVal val="1"/>
              <c:showCatName val="1"/>
              <c:showSerName val="0"/>
              <c:showPercent val="0"/>
              <c:showBubbleSize val="0"/>
              <c:separator>
</c:separator>
            </c:dLbl>
            <c:dLbl>
              <c:idx val="1"/>
              <c:layout>
                <c:manualLayout>
                  <c:x val="-0.216248379937996"/>
                  <c:y val="-2.2507069951479233E-2"/>
                </c:manualLayout>
              </c:layout>
              <c:numFmt formatCode="0.0%" sourceLinked="0"/>
              <c:spPr/>
              <c:txPr>
                <a:bodyPr/>
                <a:lstStyle/>
                <a:p>
                  <a:pPr>
                    <a:defRPr sz="1600">
                      <a:solidFill>
                        <a:schemeClr val="tx2"/>
                      </a:solidFill>
                    </a:defRPr>
                  </a:pPr>
                  <a:endParaRPr lang="es-CO"/>
                </a:p>
              </c:txPr>
              <c:showLegendKey val="0"/>
              <c:showVal val="1"/>
              <c:showCatName val="1"/>
              <c:showSerName val="0"/>
              <c:showPercent val="0"/>
              <c:showBubbleSize val="0"/>
              <c:separator>
</c:separator>
            </c:dLbl>
            <c:numFmt formatCode="0.0%" sourceLinked="0"/>
            <c:txPr>
              <a:bodyPr/>
              <a:lstStyle/>
              <a:p>
                <a:pPr>
                  <a:defRPr sz="1600"/>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0.25100806451612906</c:v>
                </c:pt>
                <c:pt idx="1">
                  <c:v>0.748991935483871</c:v>
                </c:pt>
              </c:numCache>
            </c:numRef>
          </c:val>
        </c:ser>
        <c:dLbls>
          <c:showLegendKey val="0"/>
          <c:showVal val="0"/>
          <c:showCatName val="0"/>
          <c:showSerName val="0"/>
          <c:showPercent val="0"/>
          <c:showBubbleSize val="0"/>
          <c:showLeaderLines val="1"/>
        </c:dLbls>
        <c:firstSliceAng val="225"/>
      </c:pieChart>
    </c:plotArea>
    <c:plotVisOnly val="1"/>
    <c:dispBlanksAs val="gap"/>
    <c:showDLblsOverMax val="0"/>
  </c:chart>
  <c:txPr>
    <a:bodyPr/>
    <a:lstStyle/>
    <a:p>
      <a:pPr>
        <a:defRPr sz="1800" b="1">
          <a:solidFill>
            <a:schemeClr val="accent5">
              <a:lumMod val="50000"/>
            </a:schemeClr>
          </a:solidFill>
          <a:latin typeface="+mn-lt"/>
        </a:defRPr>
      </a:pPr>
      <a:endParaRPr lang="es-C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6907777777777787E-2"/>
          <c:w val="1"/>
          <c:h val="0.90309233548517498"/>
        </c:manualLayout>
      </c:layout>
      <c:barChart>
        <c:barDir val="col"/>
        <c:grouping val="clustered"/>
        <c:varyColors val="0"/>
        <c:ser>
          <c:idx val="0"/>
          <c:order val="0"/>
          <c:tx>
            <c:strRef>
              <c:f>Hoja1!$B$1</c:f>
              <c:strCache>
                <c:ptCount val="1"/>
                <c:pt idx="0">
                  <c:v>Serie 1</c:v>
                </c:pt>
              </c:strCache>
            </c:strRef>
          </c:tx>
          <c:spPr>
            <a:solidFill>
              <a:srgbClr val="5B9BD5">
                <a:lumMod val="50000"/>
              </a:srgbClr>
            </a:solidFill>
          </c:spPr>
          <c:invertIfNegative val="0"/>
          <c:dLbls>
            <c:dLbl>
              <c:idx val="5"/>
              <c:spPr/>
              <c:txPr>
                <a:bodyPr/>
                <a:lstStyle/>
                <a:p>
                  <a:pPr>
                    <a:defRPr>
                      <a:solidFill>
                        <a:srgbClr val="E8A043"/>
                      </a:solidFill>
                    </a:defRPr>
                  </a:pPr>
                  <a:endParaRPr lang="es-CO"/>
                </a:p>
              </c:txPr>
              <c:showLegendKey val="0"/>
              <c:showVal val="1"/>
              <c:showCatName val="0"/>
              <c:showSerName val="0"/>
              <c:showPercent val="0"/>
              <c:showBubbleSize val="0"/>
            </c:dLbl>
            <c:showLegendKey val="0"/>
            <c:showVal val="1"/>
            <c:showCatName val="0"/>
            <c:showSerName val="0"/>
            <c:showPercent val="0"/>
            <c:showBubbleSize val="0"/>
            <c:showLeaderLines val="0"/>
          </c:dLbls>
          <c:cat>
            <c:strRef>
              <c:f>Hoja1!$A$2:$A$7</c:f>
              <c:strCache>
                <c:ptCount val="6"/>
                <c:pt idx="0">
                  <c:v>Amabilidad y actitud de respeto del personal</c:v>
                </c:pt>
                <c:pt idx="1">
                  <c:v>Comodidad de las oficinas</c:v>
                </c:pt>
                <c:pt idx="2">
                  <c:v>Conocimiento y dominio del tema que tiene el persona</c:v>
                </c:pt>
                <c:pt idx="3">
                  <c:v>Claridad de la información suministrada</c:v>
                </c:pt>
                <c:pt idx="4">
                  <c:v>Horarios de atención al público</c:v>
                </c:pt>
                <c:pt idx="5">
                  <c:v>Facilidad de acceso para personas en condición de discapacidad*</c:v>
                </c:pt>
              </c:strCache>
            </c:strRef>
          </c:cat>
          <c:val>
            <c:numRef>
              <c:f>Hoja1!$B$2:$B$7</c:f>
              <c:numCache>
                <c:formatCode>0.0</c:formatCode>
                <c:ptCount val="6"/>
                <c:pt idx="0">
                  <c:v>4.3643000000000001</c:v>
                </c:pt>
                <c:pt idx="1">
                  <c:v>4.2820999999999998</c:v>
                </c:pt>
                <c:pt idx="2">
                  <c:v>4.1982999999999997</c:v>
                </c:pt>
                <c:pt idx="3">
                  <c:v>4.1577999999999999</c:v>
                </c:pt>
                <c:pt idx="4">
                  <c:v>4.2154400000000001</c:v>
                </c:pt>
                <c:pt idx="5">
                  <c:v>3.25</c:v>
                </c:pt>
              </c:numCache>
            </c:numRef>
          </c:val>
        </c:ser>
        <c:dLbls>
          <c:showLegendKey val="0"/>
          <c:showVal val="0"/>
          <c:showCatName val="0"/>
          <c:showSerName val="0"/>
          <c:showPercent val="0"/>
          <c:showBubbleSize val="0"/>
        </c:dLbls>
        <c:gapWidth val="150"/>
        <c:axId val="216613376"/>
        <c:axId val="314316416"/>
      </c:barChart>
      <c:catAx>
        <c:axId val="216613376"/>
        <c:scaling>
          <c:orientation val="minMax"/>
        </c:scaling>
        <c:delete val="1"/>
        <c:axPos val="b"/>
        <c:majorTickMark val="out"/>
        <c:minorTickMark val="none"/>
        <c:tickLblPos val="nextTo"/>
        <c:crossAx val="314316416"/>
        <c:crosses val="autoZero"/>
        <c:auto val="1"/>
        <c:lblAlgn val="ctr"/>
        <c:lblOffset val="100"/>
        <c:noMultiLvlLbl val="0"/>
      </c:catAx>
      <c:valAx>
        <c:axId val="314316416"/>
        <c:scaling>
          <c:orientation val="minMax"/>
          <c:max val="5"/>
          <c:min val="0"/>
        </c:scaling>
        <c:delete val="1"/>
        <c:axPos val="l"/>
        <c:numFmt formatCode="0.0" sourceLinked="1"/>
        <c:majorTickMark val="out"/>
        <c:minorTickMark val="none"/>
        <c:tickLblPos val="nextTo"/>
        <c:crossAx val="216613376"/>
        <c:crosses val="autoZero"/>
        <c:crossBetween val="between"/>
      </c:valAx>
    </c:plotArea>
    <c:plotVisOnly val="1"/>
    <c:dispBlanksAs val="gap"/>
    <c:showDLblsOverMax val="0"/>
  </c:chart>
  <c:txPr>
    <a:bodyPr/>
    <a:lstStyle/>
    <a:p>
      <a:pPr>
        <a:defRPr sz="1600" b="1">
          <a:solidFill>
            <a:schemeClr val="tx2"/>
          </a:solidFill>
          <a:latin typeface="+mn-lt"/>
        </a:defRPr>
      </a:pPr>
      <a:endParaRPr lang="es-CO"/>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12169312169284E-3"/>
          <c:y val="0.13138888888888889"/>
          <c:w val="0.99431878306878307"/>
          <c:h val="0.83334259259259258"/>
        </c:manualLayout>
      </c:layout>
      <c:barChart>
        <c:barDir val="col"/>
        <c:grouping val="clustered"/>
        <c:varyColors val="0"/>
        <c:ser>
          <c:idx val="1"/>
          <c:order val="0"/>
          <c:tx>
            <c:strRef>
              <c:f>Hoja1!$B$1</c:f>
              <c:strCache>
                <c:ptCount val="1"/>
                <c:pt idx="0">
                  <c:v>Serie 1</c:v>
                </c:pt>
              </c:strCache>
            </c:strRef>
          </c:tx>
          <c:spPr>
            <a:solidFill>
              <a:srgbClr val="5B9BD5">
                <a:lumMod val="50000"/>
              </a:srgbClr>
            </a:solidFill>
          </c:spPr>
          <c:invertIfNegative val="0"/>
          <c:dLbls>
            <c:dLbl>
              <c:idx val="4"/>
              <c:spPr/>
              <c:txPr>
                <a:bodyPr/>
                <a:lstStyle/>
                <a:p>
                  <a:pPr>
                    <a:defRPr b="1">
                      <a:solidFill>
                        <a:srgbClr val="E8A043"/>
                      </a:solidFill>
                    </a:defRPr>
                  </a:pPr>
                  <a:endParaRPr lang="es-CO"/>
                </a:p>
              </c:txPr>
              <c:showLegendKey val="0"/>
              <c:showVal val="1"/>
              <c:showCatName val="0"/>
              <c:showSerName val="0"/>
              <c:showPercent val="0"/>
              <c:showBubbleSize val="0"/>
            </c:dLbl>
            <c:txPr>
              <a:bodyPr/>
              <a:lstStyle/>
              <a:p>
                <a:pPr>
                  <a:defRPr b="1"/>
                </a:pPr>
                <a:endParaRPr lang="es-CO"/>
              </a:p>
            </c:txPr>
            <c:showLegendKey val="0"/>
            <c:showVal val="1"/>
            <c:showCatName val="0"/>
            <c:showSerName val="0"/>
            <c:showPercent val="0"/>
            <c:showBubbleSize val="0"/>
            <c:showLeaderLines val="0"/>
          </c:dLbls>
          <c:cat>
            <c:strRef>
              <c:f>Hoja1!$A$2:$A$6</c:f>
              <c:strCache>
                <c:ptCount val="5"/>
                <c:pt idx="0">
                  <c:v>La confiabilidad de la información</c:v>
                </c:pt>
                <c:pt idx="1">
                  <c:v>La actualización de la información</c:v>
                </c:pt>
                <c:pt idx="2">
                  <c:v>El diseño de la página web del MINTIC</c:v>
                </c:pt>
                <c:pt idx="3">
                  <c:v>La facilidad para encontrar la información requerida</c:v>
                </c:pt>
                <c:pt idx="4">
                  <c:v>Las ayudas en el acceso para personas en condición de discapacidad*</c:v>
                </c:pt>
              </c:strCache>
            </c:strRef>
          </c:cat>
          <c:val>
            <c:numRef>
              <c:f>Hoja1!$B$2:$B$6</c:f>
              <c:numCache>
                <c:formatCode>0.0</c:formatCode>
                <c:ptCount val="5"/>
                <c:pt idx="0">
                  <c:v>4.1032000000000002</c:v>
                </c:pt>
                <c:pt idx="1">
                  <c:v>4.0431999999999997</c:v>
                </c:pt>
                <c:pt idx="2">
                  <c:v>3.9352999999999998</c:v>
                </c:pt>
                <c:pt idx="3">
                  <c:v>3.9066999999999998</c:v>
                </c:pt>
                <c:pt idx="4">
                  <c:v>3.5</c:v>
                </c:pt>
              </c:numCache>
            </c:numRef>
          </c:val>
        </c:ser>
        <c:dLbls>
          <c:showLegendKey val="0"/>
          <c:showVal val="0"/>
          <c:showCatName val="0"/>
          <c:showSerName val="0"/>
          <c:showPercent val="0"/>
          <c:showBubbleSize val="0"/>
        </c:dLbls>
        <c:gapWidth val="25"/>
        <c:axId val="216807424"/>
        <c:axId val="298704896"/>
      </c:barChart>
      <c:catAx>
        <c:axId val="216807424"/>
        <c:scaling>
          <c:orientation val="minMax"/>
        </c:scaling>
        <c:delete val="1"/>
        <c:axPos val="b"/>
        <c:majorTickMark val="out"/>
        <c:minorTickMark val="none"/>
        <c:tickLblPos val="nextTo"/>
        <c:crossAx val="298704896"/>
        <c:crosses val="autoZero"/>
        <c:auto val="1"/>
        <c:lblAlgn val="ctr"/>
        <c:lblOffset val="100"/>
        <c:noMultiLvlLbl val="0"/>
      </c:catAx>
      <c:valAx>
        <c:axId val="298704896"/>
        <c:scaling>
          <c:orientation val="minMax"/>
          <c:max val="5"/>
          <c:min val="0"/>
        </c:scaling>
        <c:delete val="1"/>
        <c:axPos val="l"/>
        <c:numFmt formatCode="0.0" sourceLinked="1"/>
        <c:majorTickMark val="out"/>
        <c:minorTickMark val="none"/>
        <c:tickLblPos val="nextTo"/>
        <c:crossAx val="216807424"/>
        <c:crosses val="autoZero"/>
        <c:crossBetween val="between"/>
      </c:valAx>
    </c:plotArea>
    <c:plotVisOnly val="1"/>
    <c:dispBlanksAs val="gap"/>
    <c:showDLblsOverMax val="0"/>
  </c:chart>
  <c:txPr>
    <a:bodyPr/>
    <a:lstStyle/>
    <a:p>
      <a:pPr>
        <a:defRPr sz="1200">
          <a:solidFill>
            <a:schemeClr val="accent5">
              <a:lumMod val="50000"/>
            </a:schemeClr>
          </a:solidFill>
          <a:latin typeface="+mn-lt"/>
        </a:defRPr>
      </a:pPr>
      <a:endParaRPr lang="es-CO"/>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078042328042331E-2"/>
          <c:y val="0.13138888888888889"/>
          <c:w val="0.88578253968253973"/>
          <c:h val="0.84210370370370369"/>
        </c:manualLayout>
      </c:layout>
      <c:barChart>
        <c:barDir val="col"/>
        <c:grouping val="clustered"/>
        <c:varyColors val="0"/>
        <c:ser>
          <c:idx val="1"/>
          <c:order val="0"/>
          <c:tx>
            <c:strRef>
              <c:f>Hoja1!$A$1</c:f>
              <c:strCache>
                <c:ptCount val="1"/>
                <c:pt idx="0">
                  <c:v> </c:v>
                </c:pt>
              </c:strCache>
            </c:strRef>
          </c:tx>
          <c:spPr>
            <a:solidFill>
              <a:srgbClr val="FFC000"/>
            </a:solidFill>
          </c:spPr>
          <c:invertIfNegative val="0"/>
          <c:val>
            <c:numRef>
              <c:f>Hoja1!$A$2:$A$6</c:f>
              <c:numCache>
                <c:formatCode>General</c:formatCode>
                <c:ptCount val="5"/>
                <c:pt idx="0">
                  <c:v>0</c:v>
                </c:pt>
                <c:pt idx="1">
                  <c:v>0</c:v>
                </c:pt>
                <c:pt idx="2">
                  <c:v>0</c:v>
                </c:pt>
              </c:numCache>
            </c:numRef>
          </c:val>
        </c:ser>
        <c:ser>
          <c:idx val="0"/>
          <c:order val="1"/>
          <c:tx>
            <c:strRef>
              <c:f>Hoja1!$B$1</c:f>
              <c:strCache>
                <c:ptCount val="1"/>
                <c:pt idx="0">
                  <c:v>Serie 1</c:v>
                </c:pt>
              </c:strCache>
            </c:strRef>
          </c:tx>
          <c:spPr>
            <a:solidFill>
              <a:srgbClr val="5B9BD5">
                <a:lumMod val="50000"/>
              </a:srgbClr>
            </a:solidFill>
          </c:spPr>
          <c:invertIfNegative val="0"/>
          <c:dLbls>
            <c:txPr>
              <a:bodyPr/>
              <a:lstStyle/>
              <a:p>
                <a:pPr>
                  <a:defRPr>
                    <a:solidFill>
                      <a:schemeClr val="accent5">
                        <a:lumMod val="50000"/>
                      </a:schemeClr>
                    </a:solidFill>
                    <a:latin typeface="+mn-lt"/>
                  </a:defRPr>
                </a:pPr>
                <a:endParaRPr lang="es-CO"/>
              </a:p>
            </c:txPr>
            <c:showLegendKey val="0"/>
            <c:showVal val="1"/>
            <c:showCatName val="0"/>
            <c:showSerName val="0"/>
            <c:showPercent val="0"/>
            <c:showBubbleSize val="0"/>
            <c:showLeaderLines val="0"/>
          </c:dLbls>
          <c:val>
            <c:numRef>
              <c:f>Hoja1!$B$2:$B$6</c:f>
              <c:numCache>
                <c:formatCode>0.0</c:formatCode>
                <c:ptCount val="5"/>
                <c:pt idx="0">
                  <c:v>4.0585000000000004</c:v>
                </c:pt>
                <c:pt idx="1">
                  <c:v>4.0015000000000001</c:v>
                </c:pt>
                <c:pt idx="2">
                  <c:v>3.9721000000000002</c:v>
                </c:pt>
              </c:numCache>
            </c:numRef>
          </c:val>
        </c:ser>
        <c:dLbls>
          <c:showLegendKey val="0"/>
          <c:showVal val="0"/>
          <c:showCatName val="0"/>
          <c:showSerName val="0"/>
          <c:showPercent val="0"/>
          <c:showBubbleSize val="0"/>
        </c:dLbls>
        <c:gapWidth val="0"/>
        <c:overlap val="60"/>
        <c:axId val="216817664"/>
        <c:axId val="298706624"/>
      </c:barChart>
      <c:catAx>
        <c:axId val="216817664"/>
        <c:scaling>
          <c:orientation val="minMax"/>
        </c:scaling>
        <c:delete val="1"/>
        <c:axPos val="b"/>
        <c:majorTickMark val="out"/>
        <c:minorTickMark val="none"/>
        <c:tickLblPos val="nextTo"/>
        <c:crossAx val="298706624"/>
        <c:crosses val="autoZero"/>
        <c:auto val="1"/>
        <c:lblAlgn val="ctr"/>
        <c:lblOffset val="100"/>
        <c:noMultiLvlLbl val="0"/>
      </c:catAx>
      <c:valAx>
        <c:axId val="298706624"/>
        <c:scaling>
          <c:orientation val="minMax"/>
          <c:max val="5"/>
          <c:min val="0"/>
        </c:scaling>
        <c:delete val="1"/>
        <c:axPos val="l"/>
        <c:numFmt formatCode="General" sourceLinked="1"/>
        <c:majorTickMark val="out"/>
        <c:minorTickMark val="none"/>
        <c:tickLblPos val="nextTo"/>
        <c:crossAx val="216817664"/>
        <c:crosses val="autoZero"/>
        <c:crossBetween val="between"/>
      </c:valAx>
    </c:plotArea>
    <c:plotVisOnly val="1"/>
    <c:dispBlanksAs val="gap"/>
    <c:showDLblsOverMax val="0"/>
  </c:chart>
  <c:txPr>
    <a:bodyPr/>
    <a:lstStyle/>
    <a:p>
      <a:pPr>
        <a:defRPr sz="1200" b="1">
          <a:solidFill>
            <a:schemeClr val="accent5">
              <a:lumMod val="50000"/>
            </a:schemeClr>
          </a:solidFill>
          <a:latin typeface="+mj-lt"/>
        </a:defRPr>
      </a:pPr>
      <a:endParaRPr lang="es-CO"/>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85411219331296"/>
          <c:y val="6.2499894225740885E-2"/>
          <c:w val="0.48369516730325357"/>
          <c:h val="0.80514689082911794"/>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6782533348685638"/>
                  <c:y val="0.18269330034304707"/>
                </c:manualLayout>
              </c:layout>
              <c:numFmt formatCode="0.0%" sourceLinked="0"/>
              <c:spPr/>
              <c:txPr>
                <a:bodyPr/>
                <a:lstStyle/>
                <a:p>
                  <a:pPr>
                    <a:defRPr sz="1200" b="1">
                      <a:solidFill>
                        <a:schemeClr val="bg1"/>
                      </a:solidFill>
                    </a:defRPr>
                  </a:pPr>
                  <a:endParaRPr lang="es-CO"/>
                </a:p>
              </c:txPr>
              <c:showLegendKey val="0"/>
              <c:showVal val="1"/>
              <c:showCatName val="1"/>
              <c:showSerName val="0"/>
              <c:showPercent val="0"/>
              <c:showBubbleSize val="0"/>
              <c:separator>
</c:separator>
            </c:dLbl>
            <c:dLbl>
              <c:idx val="1"/>
              <c:layout>
                <c:manualLayout>
                  <c:x val="-0.17428372226259403"/>
                  <c:y val="-0.16758704375331074"/>
                </c:manualLayout>
              </c:layout>
              <c:numFmt formatCode="0.0%" sourceLinked="0"/>
              <c:spPr/>
              <c:txPr>
                <a:bodyPr/>
                <a:lstStyle/>
                <a:p>
                  <a:pPr>
                    <a:defRPr sz="1200" b="1">
                      <a:solidFill>
                        <a:schemeClr val="accent5">
                          <a:lumMod val="50000"/>
                        </a:schemeClr>
                      </a:solidFill>
                    </a:defRPr>
                  </a:pPr>
                  <a:endParaRPr lang="es-CO"/>
                </a:p>
              </c:txPr>
              <c:showLegendKey val="0"/>
              <c:showVal val="1"/>
              <c:showCatName val="1"/>
              <c:showSerName val="0"/>
              <c:showPercent val="0"/>
              <c:showBubbleSize val="0"/>
              <c:separator>
</c:separator>
            </c:dLbl>
            <c:numFmt formatCode="0.0%" sourceLinked="0"/>
            <c:txPr>
              <a:bodyPr/>
              <a:lstStyle/>
              <a:p>
                <a:pPr>
                  <a:defRPr sz="1200"/>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0.56134453781512605</c:v>
                </c:pt>
                <c:pt idx="1">
                  <c:v>0.43865546218487395</c:v>
                </c:pt>
              </c:numCache>
            </c:numRef>
          </c:val>
        </c:ser>
        <c:dLbls>
          <c:showLegendKey val="0"/>
          <c:showVal val="0"/>
          <c:showCatName val="0"/>
          <c:showSerName val="0"/>
          <c:showPercent val="0"/>
          <c:showBubbleSize val="0"/>
          <c:showLeaderLines val="1"/>
        </c:dLbls>
        <c:firstSliceAng val="225"/>
      </c:pieChart>
    </c:plotArea>
    <c:plotVisOnly val="1"/>
    <c:dispBlanksAs val="gap"/>
    <c:showDLblsOverMax val="0"/>
  </c:chart>
  <c:txPr>
    <a:bodyPr/>
    <a:lstStyle/>
    <a:p>
      <a:pPr>
        <a:defRPr sz="2000">
          <a:latin typeface="+mn-lt"/>
        </a:defRPr>
      </a:pPr>
      <a:endParaRPr lang="es-CO"/>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784444444444444E-2"/>
          <c:y val="0.13138888888888889"/>
          <c:w val="0.97817666666666681"/>
          <c:h val="0.86861111111111111"/>
        </c:manualLayout>
      </c:layout>
      <c:barChart>
        <c:barDir val="col"/>
        <c:grouping val="clustered"/>
        <c:varyColors val="0"/>
        <c:ser>
          <c:idx val="0"/>
          <c:order val="0"/>
          <c:tx>
            <c:strRef>
              <c:f>Hoja1!$A$1</c:f>
              <c:strCache>
                <c:ptCount val="1"/>
                <c:pt idx="0">
                  <c:v> </c:v>
                </c:pt>
              </c:strCache>
            </c:strRef>
          </c:tx>
          <c:invertIfNegative val="0"/>
          <c:val>
            <c:numRef>
              <c:f>Hoja1!$A$2:$A$6</c:f>
              <c:numCache>
                <c:formatCode>General</c:formatCode>
                <c:ptCount val="5"/>
                <c:pt idx="0">
                  <c:v>0</c:v>
                </c:pt>
                <c:pt idx="1">
                  <c:v>0</c:v>
                </c:pt>
              </c:numCache>
            </c:numRef>
          </c:val>
        </c:ser>
        <c:ser>
          <c:idx val="1"/>
          <c:order val="1"/>
          <c:tx>
            <c:strRef>
              <c:f>Hoja1!$B$1</c:f>
              <c:strCache>
                <c:ptCount val="1"/>
                <c:pt idx="0">
                  <c:v>Serie 1</c:v>
                </c:pt>
              </c:strCache>
            </c:strRef>
          </c:tx>
          <c:spPr>
            <a:solidFill>
              <a:srgbClr val="5B9BD5">
                <a:lumMod val="50000"/>
              </a:srgbClr>
            </a:solidFill>
          </c:spPr>
          <c:invertIfNegative val="0"/>
          <c:dLbls>
            <c:txPr>
              <a:bodyPr/>
              <a:lstStyle/>
              <a:p>
                <a:pPr>
                  <a:defRPr>
                    <a:latin typeface="+mn-lt"/>
                  </a:defRPr>
                </a:pPr>
                <a:endParaRPr lang="es-CO"/>
              </a:p>
            </c:txPr>
            <c:showLegendKey val="0"/>
            <c:showVal val="1"/>
            <c:showCatName val="0"/>
            <c:showSerName val="0"/>
            <c:showPercent val="0"/>
            <c:showBubbleSize val="0"/>
            <c:showLeaderLines val="0"/>
          </c:dLbls>
          <c:val>
            <c:numRef>
              <c:f>Hoja1!$B$2:$B$6</c:f>
              <c:numCache>
                <c:formatCode>0.0</c:formatCode>
                <c:ptCount val="5"/>
                <c:pt idx="0">
                  <c:v>4.0579000000000001</c:v>
                </c:pt>
                <c:pt idx="1">
                  <c:v>3.9969000000000001</c:v>
                </c:pt>
              </c:numCache>
            </c:numRef>
          </c:val>
        </c:ser>
        <c:dLbls>
          <c:showLegendKey val="0"/>
          <c:showVal val="0"/>
          <c:showCatName val="0"/>
          <c:showSerName val="0"/>
          <c:showPercent val="0"/>
          <c:showBubbleSize val="0"/>
        </c:dLbls>
        <c:gapWidth val="0"/>
        <c:overlap val="60"/>
        <c:axId val="216818176"/>
        <c:axId val="298709504"/>
      </c:barChart>
      <c:catAx>
        <c:axId val="216818176"/>
        <c:scaling>
          <c:orientation val="minMax"/>
        </c:scaling>
        <c:delete val="1"/>
        <c:axPos val="b"/>
        <c:majorTickMark val="out"/>
        <c:minorTickMark val="none"/>
        <c:tickLblPos val="nextTo"/>
        <c:crossAx val="298709504"/>
        <c:crosses val="autoZero"/>
        <c:auto val="1"/>
        <c:lblAlgn val="ctr"/>
        <c:lblOffset val="100"/>
        <c:noMultiLvlLbl val="0"/>
      </c:catAx>
      <c:valAx>
        <c:axId val="298709504"/>
        <c:scaling>
          <c:orientation val="minMax"/>
          <c:max val="5"/>
          <c:min val="0"/>
        </c:scaling>
        <c:delete val="1"/>
        <c:axPos val="l"/>
        <c:numFmt formatCode="General" sourceLinked="1"/>
        <c:majorTickMark val="out"/>
        <c:minorTickMark val="none"/>
        <c:tickLblPos val="nextTo"/>
        <c:crossAx val="216818176"/>
        <c:crosses val="autoZero"/>
        <c:crossBetween val="between"/>
      </c:valAx>
      <c:spPr>
        <a:noFill/>
        <a:ln w="25400">
          <a:noFill/>
        </a:ln>
      </c:spPr>
    </c:plotArea>
    <c:plotVisOnly val="1"/>
    <c:dispBlanksAs val="gap"/>
    <c:showDLblsOverMax val="0"/>
  </c:chart>
  <c:txPr>
    <a:bodyPr/>
    <a:lstStyle/>
    <a:p>
      <a:pPr>
        <a:defRPr sz="1200" b="1">
          <a:solidFill>
            <a:schemeClr val="accent5">
              <a:lumMod val="50000"/>
            </a:schemeClr>
          </a:solidFill>
          <a:latin typeface="+mj-lt"/>
        </a:defRPr>
      </a:pPr>
      <a:endParaRPr lang="es-C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157696057092051"/>
          <c:y val="1.2021513185128929E-2"/>
          <c:w val="0.41237649468351145"/>
          <c:h val="0.98752983197161026"/>
        </c:manualLayout>
      </c:layout>
      <c:barChart>
        <c:barDir val="bar"/>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dLbl>
              <c:idx val="6"/>
              <c:spPr/>
              <c:txPr>
                <a:bodyPr/>
                <a:lstStyle/>
                <a:p>
                  <a:pPr>
                    <a:defRPr sz="1600" b="1">
                      <a:solidFill>
                        <a:srgbClr val="E8A043"/>
                      </a:solidFill>
                    </a:defRPr>
                  </a:pPr>
                  <a:endParaRPr lang="es-CO"/>
                </a:p>
              </c:txPr>
              <c:showLegendKey val="0"/>
              <c:showVal val="1"/>
              <c:showCatName val="0"/>
              <c:showSerName val="0"/>
              <c:showPercent val="0"/>
              <c:showBubbleSize val="0"/>
            </c:dLbl>
            <c:dLbl>
              <c:idx val="7"/>
              <c:spPr/>
              <c:txPr>
                <a:bodyPr/>
                <a:lstStyle/>
                <a:p>
                  <a:pPr>
                    <a:defRPr sz="1600" b="1">
                      <a:solidFill>
                        <a:srgbClr val="E8A043"/>
                      </a:solidFill>
                    </a:defRPr>
                  </a:pPr>
                  <a:endParaRPr lang="es-CO"/>
                </a:p>
              </c:txPr>
              <c:showLegendKey val="0"/>
              <c:showVal val="1"/>
              <c:showCatName val="0"/>
              <c:showSerName val="0"/>
              <c:showPercent val="0"/>
              <c:showBubbleSize val="0"/>
            </c:dLbl>
            <c:txPr>
              <a:bodyPr/>
              <a:lstStyle/>
              <a:p>
                <a:pPr>
                  <a:defRPr sz="1600" b="1"/>
                </a:pPr>
                <a:endParaRPr lang="es-CO"/>
              </a:p>
            </c:txPr>
            <c:showLegendKey val="0"/>
            <c:showVal val="1"/>
            <c:showCatName val="0"/>
            <c:showSerName val="0"/>
            <c:showPercent val="0"/>
            <c:showBubbleSize val="0"/>
            <c:showLeaderLines val="0"/>
          </c:dLbls>
          <c:cat>
            <c:strRef>
              <c:f>Hoja1!$A$2:$A$9</c:f>
              <c:strCache>
                <c:ptCount val="8"/>
                <c:pt idx="0">
                  <c:v>GIT Fortalecimiento al Sistema de Medios Públicos</c:v>
                </c:pt>
                <c:pt idx="1">
                  <c:v>Dirección de Industria de Comunicaciones</c:v>
                </c:pt>
                <c:pt idx="2">
                  <c:v>Dirección de Economía Digital</c:v>
                </c:pt>
                <c:pt idx="3">
                  <c:v>Funcionarios y Contratistas</c:v>
                </c:pt>
                <c:pt idx="4">
                  <c:v>Dirección de Gobierno Digital</c:v>
                </c:pt>
                <c:pt idx="5">
                  <c:v>Oficina de Fomento Regional TIC</c:v>
                </c:pt>
                <c:pt idx="6">
                  <c:v>Dirección de Apropiación TIC</c:v>
                </c:pt>
                <c:pt idx="7">
                  <c:v>Dirección de Infraestructura</c:v>
                </c:pt>
              </c:strCache>
            </c:strRef>
          </c:cat>
          <c:val>
            <c:numRef>
              <c:f>Hoja1!$B$2:$B$9</c:f>
              <c:numCache>
                <c:formatCode>0.0</c:formatCode>
                <c:ptCount val="8"/>
                <c:pt idx="0">
                  <c:v>4.4000000000000004</c:v>
                </c:pt>
                <c:pt idx="1">
                  <c:v>4.3</c:v>
                </c:pt>
                <c:pt idx="2">
                  <c:v>4.3</c:v>
                </c:pt>
                <c:pt idx="3">
                  <c:v>4.0999999999999996</c:v>
                </c:pt>
                <c:pt idx="4">
                  <c:v>4</c:v>
                </c:pt>
                <c:pt idx="5">
                  <c:v>3.9</c:v>
                </c:pt>
                <c:pt idx="6">
                  <c:v>3.8</c:v>
                </c:pt>
                <c:pt idx="7">
                  <c:v>2.9</c:v>
                </c:pt>
              </c:numCache>
            </c:numRef>
          </c:val>
        </c:ser>
        <c:dLbls>
          <c:showLegendKey val="0"/>
          <c:showVal val="0"/>
          <c:showCatName val="0"/>
          <c:showSerName val="0"/>
          <c:showPercent val="0"/>
          <c:showBubbleSize val="0"/>
        </c:dLbls>
        <c:gapWidth val="50"/>
        <c:axId val="362732544"/>
        <c:axId val="316948480"/>
      </c:barChart>
      <c:catAx>
        <c:axId val="362732544"/>
        <c:scaling>
          <c:orientation val="maxMin"/>
        </c:scaling>
        <c:delete val="0"/>
        <c:axPos val="l"/>
        <c:numFmt formatCode="General" sourceLinked="1"/>
        <c:majorTickMark val="out"/>
        <c:minorTickMark val="none"/>
        <c:tickLblPos val="nextTo"/>
        <c:txPr>
          <a:bodyPr/>
          <a:lstStyle/>
          <a:p>
            <a:pPr>
              <a:defRPr sz="1200"/>
            </a:pPr>
            <a:endParaRPr lang="es-CO"/>
          </a:p>
        </c:txPr>
        <c:crossAx val="316948480"/>
        <c:crosses val="autoZero"/>
        <c:auto val="1"/>
        <c:lblAlgn val="ctr"/>
        <c:lblOffset val="100"/>
        <c:noMultiLvlLbl val="0"/>
      </c:catAx>
      <c:valAx>
        <c:axId val="316948480"/>
        <c:scaling>
          <c:orientation val="minMax"/>
          <c:max val="5"/>
        </c:scaling>
        <c:delete val="1"/>
        <c:axPos val="t"/>
        <c:numFmt formatCode="0.0" sourceLinked="1"/>
        <c:majorTickMark val="out"/>
        <c:minorTickMark val="none"/>
        <c:tickLblPos val="nextTo"/>
        <c:crossAx val="362732544"/>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85411219331296"/>
          <c:y val="6.2499894225740885E-2"/>
          <c:w val="0.48369516730325357"/>
          <c:h val="0.80514689082911794"/>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8.751878306878301E-2"/>
                  <c:y val="0.1705287356321839"/>
                </c:manualLayout>
              </c:layout>
              <c:numFmt formatCode="0.0%" sourceLinked="0"/>
              <c:spPr/>
              <c:txPr>
                <a:bodyPr/>
                <a:lstStyle/>
                <a:p>
                  <a:pPr>
                    <a:defRPr b="1">
                      <a:solidFill>
                        <a:schemeClr val="bg1"/>
                      </a:solidFill>
                    </a:defRPr>
                  </a:pPr>
                  <a:endParaRPr lang="es-CO"/>
                </a:p>
              </c:txPr>
              <c:showLegendKey val="0"/>
              <c:showVal val="1"/>
              <c:showCatName val="1"/>
              <c:showSerName val="0"/>
              <c:showPercent val="0"/>
              <c:showBubbleSize val="0"/>
              <c:separator>
</c:separator>
            </c:dLbl>
            <c:dLbl>
              <c:idx val="1"/>
              <c:layout>
                <c:manualLayout>
                  <c:x val="5.6030000000000003E-2"/>
                  <c:y val="-0.20602777777777778"/>
                </c:manualLayout>
              </c:layout>
              <c:numFmt formatCode="0.0%" sourceLinked="0"/>
              <c:spPr/>
              <c:txPr>
                <a:bodyPr/>
                <a:lstStyle/>
                <a:p>
                  <a:pPr>
                    <a:defRPr b="1">
                      <a:solidFill>
                        <a:schemeClr val="accent5">
                          <a:lumMod val="50000"/>
                        </a:schemeClr>
                      </a:solidFill>
                    </a:defRPr>
                  </a:pPr>
                  <a:endParaRPr lang="es-CO"/>
                </a:p>
              </c:txPr>
              <c:showLegendKey val="0"/>
              <c:showVal val="1"/>
              <c:showCatName val="1"/>
              <c:showSerName val="0"/>
              <c:showPercent val="0"/>
              <c:showBubbleSize val="0"/>
              <c:separator>
</c:separator>
            </c:dLbl>
            <c:numFmt formatCode="0.0%" sourceLinked="0"/>
            <c:txPr>
              <a:bodyPr/>
              <a:lstStyle/>
              <a:p>
                <a:pPr>
                  <a:defRPr b="1"/>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0.82730455075845977</c:v>
                </c:pt>
                <c:pt idx="1">
                  <c:v>0.17269544924154026</c:v>
                </c:pt>
              </c:numCache>
            </c:numRef>
          </c:val>
        </c:ser>
        <c:dLbls>
          <c:showLegendKey val="0"/>
          <c:showVal val="0"/>
          <c:showCatName val="0"/>
          <c:showSerName val="0"/>
          <c:showPercent val="0"/>
          <c:showBubbleSize val="0"/>
          <c:showLeaderLines val="1"/>
        </c:dLbls>
        <c:firstSliceAng val="225"/>
      </c:pieChart>
    </c:plotArea>
    <c:plotVisOnly val="1"/>
    <c:dispBlanksAs val="gap"/>
    <c:showDLblsOverMax val="0"/>
  </c:chart>
  <c:txPr>
    <a:bodyPr/>
    <a:lstStyle/>
    <a:p>
      <a:pPr>
        <a:defRPr sz="1200">
          <a:latin typeface="+mn-lt"/>
        </a:defRPr>
      </a:pPr>
      <a:endParaRPr lang="es-CO"/>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85411219331296"/>
          <c:y val="6.2499894225740885E-2"/>
          <c:w val="0.48369516730325357"/>
          <c:h val="0.80514689082911794"/>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6782533348685638"/>
                  <c:y val="0.18269330034304707"/>
                </c:manualLayout>
              </c:layout>
              <c:numFmt formatCode="0.0%" sourceLinked="0"/>
              <c:spPr/>
              <c:txPr>
                <a:bodyPr/>
                <a:lstStyle/>
                <a:p>
                  <a:pPr>
                    <a:defRPr sz="1200" b="1">
                      <a:solidFill>
                        <a:schemeClr val="bg1"/>
                      </a:solidFill>
                      <a:latin typeface="+mn-lt"/>
                    </a:defRPr>
                  </a:pPr>
                  <a:endParaRPr lang="es-CO"/>
                </a:p>
              </c:txPr>
              <c:showLegendKey val="0"/>
              <c:showVal val="1"/>
              <c:showCatName val="1"/>
              <c:showSerName val="0"/>
              <c:showPercent val="0"/>
              <c:showBubbleSize val="0"/>
              <c:separator>
</c:separator>
            </c:dLbl>
            <c:dLbl>
              <c:idx val="1"/>
              <c:layout>
                <c:manualLayout>
                  <c:x val="-0.15311694444444438"/>
                  <c:y val="-0.28753166666666669"/>
                </c:manualLayout>
              </c:layout>
              <c:numFmt formatCode="0.0%" sourceLinked="0"/>
              <c:spPr/>
              <c:txPr>
                <a:bodyPr/>
                <a:lstStyle/>
                <a:p>
                  <a:pPr>
                    <a:defRPr sz="1200" b="1">
                      <a:solidFill>
                        <a:schemeClr val="accent5">
                          <a:lumMod val="50000"/>
                        </a:schemeClr>
                      </a:solidFill>
                      <a:latin typeface="+mn-lt"/>
                    </a:defRPr>
                  </a:pPr>
                  <a:endParaRPr lang="es-CO"/>
                </a:p>
              </c:txPr>
              <c:showLegendKey val="0"/>
              <c:showVal val="1"/>
              <c:showCatName val="1"/>
              <c:showSerName val="0"/>
              <c:showPercent val="0"/>
              <c:showBubbleSize val="0"/>
              <c:separator>
</c:separator>
            </c:dLbl>
            <c:numFmt formatCode="0.0%" sourceLinked="0"/>
            <c:txPr>
              <a:bodyPr/>
              <a:lstStyle/>
              <a:p>
                <a:pPr>
                  <a:defRPr sz="1200" b="1">
                    <a:latin typeface="+mn-lt"/>
                  </a:defRPr>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0.53169972773239982</c:v>
                </c:pt>
                <c:pt idx="1">
                  <c:v>0.46830027226760018</c:v>
                </c:pt>
              </c:numCache>
            </c:numRef>
          </c:val>
        </c:ser>
        <c:dLbls>
          <c:showLegendKey val="0"/>
          <c:showVal val="0"/>
          <c:showCatName val="0"/>
          <c:showSerName val="0"/>
          <c:showPercent val="0"/>
          <c:showBubbleSize val="0"/>
          <c:showLeaderLines val="1"/>
        </c:dLbls>
        <c:firstSliceAng val="225"/>
      </c:pieChart>
    </c:plotArea>
    <c:plotVisOnly val="1"/>
    <c:dispBlanksAs val="gap"/>
    <c:showDLblsOverMax val="0"/>
  </c:chart>
  <c:txPr>
    <a:bodyPr/>
    <a:lstStyle/>
    <a:p>
      <a:pPr>
        <a:defRPr sz="2000">
          <a:latin typeface="+mj-lt"/>
        </a:defRPr>
      </a:pPr>
      <a:endParaRPr lang="es-CO"/>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4.5976388888888886E-2"/>
          <c:w val="0.96665273019731346"/>
          <c:h val="0.70913611111111108"/>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numFmt formatCode="0.0%" sourceLinked="0"/>
            <c:txPr>
              <a:bodyPr/>
              <a:lstStyle/>
              <a:p>
                <a:pPr>
                  <a:defRPr sz="1400" b="1"/>
                </a:pPr>
                <a:endParaRPr lang="es-CO"/>
              </a:p>
            </c:txPr>
            <c:showLegendKey val="0"/>
            <c:showVal val="1"/>
            <c:showCatName val="0"/>
            <c:showSerName val="0"/>
            <c:showPercent val="0"/>
            <c:showBubbleSize val="0"/>
            <c:showLeaderLines val="0"/>
          </c:dLbls>
          <c:cat>
            <c:strRef>
              <c:f>Hoja1!$A$2:$A$6</c:f>
              <c:strCache>
                <c:ptCount val="5"/>
                <c:pt idx="0">
                  <c:v>Nada probable</c:v>
                </c:pt>
                <c:pt idx="1">
                  <c:v>Poco probable</c:v>
                </c:pt>
                <c:pt idx="2">
                  <c:v>Algo Probable</c:v>
                </c:pt>
                <c:pt idx="3">
                  <c:v>Muy Probable</c:v>
                </c:pt>
                <c:pt idx="4">
                  <c:v>Extremadamente Probable</c:v>
                </c:pt>
              </c:strCache>
            </c:strRef>
          </c:cat>
          <c:val>
            <c:numRef>
              <c:f>Hoja1!$B$2:$B$6</c:f>
              <c:numCache>
                <c:formatCode>0%</c:formatCode>
                <c:ptCount val="5"/>
                <c:pt idx="0">
                  <c:v>1.5558148580318941E-2</c:v>
                </c:pt>
                <c:pt idx="1">
                  <c:v>4.0840140023337225E-2</c:v>
                </c:pt>
                <c:pt idx="2">
                  <c:v>0.17609814008705976</c:v>
                </c:pt>
                <c:pt idx="3">
                  <c:v>0.47922437673130192</c:v>
                </c:pt>
                <c:pt idx="4">
                  <c:v>0.28729719034428175</c:v>
                </c:pt>
              </c:numCache>
            </c:numRef>
          </c:val>
        </c:ser>
        <c:dLbls>
          <c:showLegendKey val="0"/>
          <c:showVal val="0"/>
          <c:showCatName val="0"/>
          <c:showSerName val="0"/>
          <c:showPercent val="0"/>
          <c:showBubbleSize val="0"/>
        </c:dLbls>
        <c:gapWidth val="70"/>
        <c:axId val="243850240"/>
        <c:axId val="348893120"/>
      </c:barChart>
      <c:catAx>
        <c:axId val="243850240"/>
        <c:scaling>
          <c:orientation val="maxMin"/>
        </c:scaling>
        <c:delete val="0"/>
        <c:axPos val="b"/>
        <c:majorTickMark val="out"/>
        <c:minorTickMark val="none"/>
        <c:tickLblPos val="nextTo"/>
        <c:txPr>
          <a:bodyPr/>
          <a:lstStyle/>
          <a:p>
            <a:pPr>
              <a:defRPr b="0"/>
            </a:pPr>
            <a:endParaRPr lang="es-CO"/>
          </a:p>
        </c:txPr>
        <c:crossAx val="348893120"/>
        <c:crosses val="autoZero"/>
        <c:auto val="1"/>
        <c:lblAlgn val="ctr"/>
        <c:lblOffset val="100"/>
        <c:noMultiLvlLbl val="0"/>
      </c:catAx>
      <c:valAx>
        <c:axId val="348893120"/>
        <c:scaling>
          <c:orientation val="minMax"/>
        </c:scaling>
        <c:delete val="1"/>
        <c:axPos val="r"/>
        <c:numFmt formatCode="0%" sourceLinked="1"/>
        <c:majorTickMark val="out"/>
        <c:minorTickMark val="none"/>
        <c:tickLblPos val="nextTo"/>
        <c:crossAx val="243850240"/>
        <c:crosses val="autoZero"/>
        <c:crossBetween val="between"/>
      </c:valAx>
    </c:plotArea>
    <c:plotVisOnly val="1"/>
    <c:dispBlanksAs val="gap"/>
    <c:showDLblsOverMax val="0"/>
  </c:chart>
  <c:txPr>
    <a:bodyPr/>
    <a:lstStyle/>
    <a:p>
      <a:pPr>
        <a:defRPr sz="1200">
          <a:solidFill>
            <a:schemeClr val="accent5">
              <a:lumMod val="50000"/>
            </a:schemeClr>
          </a:solidFill>
          <a:latin typeface="+mn-lt"/>
        </a:defRPr>
      </a:pPr>
      <a:endParaRPr lang="es-CO"/>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52083333333337"/>
          <c:y val="8.2374804381846634E-2"/>
          <c:w val="0.59658416666666669"/>
          <c:h val="0.84025938967136149"/>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7840805555555556"/>
                  <c:y val="-9.7095852895148757E-2"/>
                </c:manualLayout>
              </c:layout>
              <c:numFmt formatCode="0.0%" sourceLinked="0"/>
              <c:spPr/>
              <c:txPr>
                <a:bodyPr/>
                <a:lstStyle/>
                <a:p>
                  <a:pPr>
                    <a:defRPr sz="1600" b="1">
                      <a:solidFill>
                        <a:schemeClr val="bg1"/>
                      </a:solidFill>
                    </a:defRPr>
                  </a:pPr>
                  <a:endParaRPr lang="es-CO"/>
                </a:p>
              </c:txPr>
              <c:showLegendKey val="0"/>
              <c:showVal val="1"/>
              <c:showCatName val="1"/>
              <c:showSerName val="0"/>
              <c:showPercent val="0"/>
              <c:showBubbleSize val="0"/>
              <c:separator>
</c:separator>
            </c:dLbl>
            <c:dLbl>
              <c:idx val="1"/>
              <c:layout>
                <c:manualLayout>
                  <c:x val="-0.21308916666666672"/>
                  <c:y val="0.15477873563218392"/>
                </c:manualLayout>
              </c:layout>
              <c:showLegendKey val="0"/>
              <c:showVal val="1"/>
              <c:showCatName val="1"/>
              <c:showSerName val="0"/>
              <c:showPercent val="0"/>
              <c:showBubbleSize val="0"/>
              <c:separator>
</c:separator>
            </c:dLbl>
            <c:numFmt formatCode="0.0%" sourceLinked="0"/>
            <c:txPr>
              <a:bodyPr/>
              <a:lstStyle/>
              <a:p>
                <a:pPr>
                  <a:defRPr sz="1600" b="1"/>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0.16297160637884092</c:v>
                </c:pt>
                <c:pt idx="1">
                  <c:v>0.83702839362115911</c:v>
                </c:pt>
              </c:numCache>
            </c:numRef>
          </c:val>
        </c:ser>
        <c:dLbls>
          <c:showLegendKey val="0"/>
          <c:showVal val="0"/>
          <c:showCatName val="0"/>
          <c:showSerName val="0"/>
          <c:showPercent val="0"/>
          <c:showBubbleSize val="0"/>
          <c:showLeaderLines val="1"/>
        </c:dLbls>
        <c:firstSliceAng val="225"/>
      </c:pieChart>
    </c:plotArea>
    <c:plotVisOnly val="1"/>
    <c:dispBlanksAs val="gap"/>
    <c:showDLblsOverMax val="0"/>
  </c:chart>
  <c:txPr>
    <a:bodyPr/>
    <a:lstStyle/>
    <a:p>
      <a:pPr>
        <a:defRPr sz="2000">
          <a:latin typeface="+mn-lt"/>
        </a:defRPr>
      </a:pPr>
      <a:endParaRPr lang="es-CO"/>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8.7133796296296306E-2"/>
          <c:w val="0.96665273019731346"/>
          <c:h val="0.67155509259259272"/>
        </c:manualLayout>
      </c:layout>
      <c:barChart>
        <c:barDir val="col"/>
        <c:grouping val="clustered"/>
        <c:varyColors val="0"/>
        <c:ser>
          <c:idx val="0"/>
          <c:order val="0"/>
          <c:tx>
            <c:strRef>
              <c:f>Hoja1!$B$1</c:f>
              <c:strCache>
                <c:ptCount val="1"/>
                <c:pt idx="0">
                  <c:v>Serie 1</c:v>
                </c:pt>
              </c:strCache>
            </c:strRef>
          </c:tx>
          <c:spPr>
            <a:solidFill>
              <a:srgbClr val="5B9BD5">
                <a:lumMod val="50000"/>
              </a:srgbClr>
            </a:solidFill>
          </c:spPr>
          <c:invertIfNegative val="0"/>
          <c:dLbls>
            <c:txPr>
              <a:bodyPr/>
              <a:lstStyle/>
              <a:p>
                <a:pPr>
                  <a:defRPr b="1">
                    <a:solidFill>
                      <a:srgbClr val="E8A043"/>
                    </a:solidFill>
                  </a:defRPr>
                </a:pPr>
                <a:endParaRPr lang="es-CO"/>
              </a:p>
            </c:txPr>
            <c:showLegendKey val="0"/>
            <c:showVal val="1"/>
            <c:showCatName val="0"/>
            <c:showSerName val="0"/>
            <c:showPercent val="0"/>
            <c:showBubbleSize val="0"/>
            <c:showLeaderLines val="0"/>
          </c:dLbls>
          <c:cat>
            <c:strRef>
              <c:f>Hoja1!$A$2:$A$4</c:f>
              <c:strCache>
                <c:ptCount val="3"/>
                <c:pt idx="0">
                  <c:v>La oportunidad de la respuesta</c:v>
                </c:pt>
                <c:pt idx="1">
                  <c:v>La claridad de la respuesta</c:v>
                </c:pt>
                <c:pt idx="2">
                  <c:v>La coherencia de la respuesta</c:v>
                </c:pt>
              </c:strCache>
            </c:strRef>
          </c:cat>
          <c:val>
            <c:numRef>
              <c:f>Hoja1!$B$2:$B$4</c:f>
              <c:numCache>
                <c:formatCode>0.0</c:formatCode>
                <c:ptCount val="3"/>
                <c:pt idx="0">
                  <c:v>3.7299000000000002</c:v>
                </c:pt>
                <c:pt idx="1">
                  <c:v>3.7645</c:v>
                </c:pt>
                <c:pt idx="2">
                  <c:v>3.7559999999999998</c:v>
                </c:pt>
              </c:numCache>
            </c:numRef>
          </c:val>
        </c:ser>
        <c:dLbls>
          <c:showLegendKey val="0"/>
          <c:showVal val="0"/>
          <c:showCatName val="0"/>
          <c:showSerName val="0"/>
          <c:showPercent val="0"/>
          <c:showBubbleSize val="0"/>
        </c:dLbls>
        <c:gapWidth val="100"/>
        <c:axId val="244314112"/>
        <c:axId val="316459264"/>
      </c:barChart>
      <c:catAx>
        <c:axId val="244314112"/>
        <c:scaling>
          <c:orientation val="maxMin"/>
        </c:scaling>
        <c:delete val="0"/>
        <c:axPos val="b"/>
        <c:majorTickMark val="out"/>
        <c:minorTickMark val="none"/>
        <c:tickLblPos val="nextTo"/>
        <c:crossAx val="316459264"/>
        <c:crosses val="autoZero"/>
        <c:auto val="1"/>
        <c:lblAlgn val="ctr"/>
        <c:lblOffset val="100"/>
        <c:noMultiLvlLbl val="0"/>
      </c:catAx>
      <c:valAx>
        <c:axId val="316459264"/>
        <c:scaling>
          <c:orientation val="minMax"/>
          <c:max val="5"/>
          <c:min val="0"/>
        </c:scaling>
        <c:delete val="1"/>
        <c:axPos val="r"/>
        <c:numFmt formatCode="0.0" sourceLinked="1"/>
        <c:majorTickMark val="out"/>
        <c:minorTickMark val="none"/>
        <c:tickLblPos val="nextTo"/>
        <c:crossAx val="244314112"/>
        <c:crosses val="autoZero"/>
        <c:crossBetween val="between"/>
      </c:valAx>
    </c:plotArea>
    <c:plotVisOnly val="1"/>
    <c:dispBlanksAs val="gap"/>
    <c:showDLblsOverMax val="0"/>
  </c:chart>
  <c:txPr>
    <a:bodyPr/>
    <a:lstStyle/>
    <a:p>
      <a:pPr>
        <a:defRPr sz="1400">
          <a:solidFill>
            <a:schemeClr val="tx2"/>
          </a:solidFill>
          <a:latin typeface="+mn-lt"/>
        </a:defRPr>
      </a:pPr>
      <a:endParaRPr lang="es-CO"/>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436055555555556"/>
          <c:y val="4.2007132132132127E-2"/>
          <c:w val="0.62488888888888894"/>
          <c:h val="0.84444444444444444"/>
        </c:manualLayout>
      </c:layout>
      <c:pieChart>
        <c:varyColors val="1"/>
        <c:ser>
          <c:idx val="0"/>
          <c:order val="0"/>
          <c:tx>
            <c:strRef>
              <c:f>Hoja1!$B$1</c:f>
              <c:strCache>
                <c:ptCount val="1"/>
                <c:pt idx="0">
                  <c:v>Ventas</c:v>
                </c:pt>
              </c:strCache>
            </c:strRef>
          </c:tx>
          <c:dPt>
            <c:idx val="0"/>
            <c:bubble3D val="0"/>
            <c:spPr>
              <a:solidFill>
                <a:schemeClr val="accent1">
                  <a:lumMod val="50000"/>
                </a:schemeClr>
              </a:solidFill>
            </c:spPr>
          </c:dPt>
          <c:dPt>
            <c:idx val="1"/>
            <c:bubble3D val="0"/>
            <c:spPr>
              <a:solidFill>
                <a:schemeClr val="bg1">
                  <a:lumMod val="85000"/>
                </a:schemeClr>
              </a:solidFill>
            </c:spPr>
          </c:dPt>
          <c:dLbls>
            <c:dLbl>
              <c:idx val="0"/>
              <c:layout>
                <c:manualLayout>
                  <c:x val="0.17840805555555556"/>
                  <c:y val="-9.7095720720720716E-2"/>
                </c:manualLayout>
              </c:layout>
              <c:showLegendKey val="0"/>
              <c:showVal val="1"/>
              <c:showCatName val="1"/>
              <c:showSerName val="0"/>
              <c:showPercent val="0"/>
              <c:showBubbleSize val="0"/>
              <c:separator>
</c:separator>
            </c:dLbl>
            <c:dLbl>
              <c:idx val="1"/>
              <c:layout>
                <c:manualLayout>
                  <c:x val="-0.21308916666666672"/>
                  <c:y val="0.15477873563218392"/>
                </c:manualLayout>
              </c:layout>
              <c:numFmt formatCode="0.0%" sourceLinked="0"/>
              <c:spPr/>
              <c:txPr>
                <a:bodyPr/>
                <a:lstStyle/>
                <a:p>
                  <a:pPr>
                    <a:defRPr sz="1400" b="1">
                      <a:solidFill>
                        <a:schemeClr val="accent1">
                          <a:lumMod val="50000"/>
                        </a:schemeClr>
                      </a:solidFill>
                    </a:defRPr>
                  </a:pPr>
                  <a:endParaRPr lang="es-CO"/>
                </a:p>
              </c:txPr>
              <c:showLegendKey val="0"/>
              <c:showVal val="1"/>
              <c:showCatName val="1"/>
              <c:showSerName val="0"/>
              <c:showPercent val="0"/>
              <c:showBubbleSize val="0"/>
              <c:separator>
</c:separator>
            </c:dLbl>
            <c:numFmt formatCode="0.0%" sourceLinked="0"/>
            <c:txPr>
              <a:bodyPr/>
              <a:lstStyle/>
              <a:p>
                <a:pPr>
                  <a:defRPr sz="1400" b="1">
                    <a:solidFill>
                      <a:schemeClr val="bg1"/>
                    </a:solidFill>
                  </a:defRPr>
                </a:pPr>
                <a:endParaRPr lang="es-CO"/>
              </a:p>
            </c:txPr>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0.14935822637106183</c:v>
                </c:pt>
                <c:pt idx="1">
                  <c:v>0.85064177362893811</c:v>
                </c:pt>
              </c:numCache>
            </c:numRef>
          </c:val>
        </c:ser>
        <c:dLbls>
          <c:showLegendKey val="0"/>
          <c:showVal val="0"/>
          <c:showCatName val="0"/>
          <c:showSerName val="0"/>
          <c:showPercent val="0"/>
          <c:showBubbleSize val="0"/>
          <c:showLeaderLines val="1"/>
        </c:dLbls>
        <c:firstSliceAng val="225"/>
      </c:pieChart>
    </c:plotArea>
    <c:plotVisOnly val="1"/>
    <c:dispBlanksAs val="gap"/>
    <c:showDLblsOverMax val="0"/>
  </c:chart>
  <c:txPr>
    <a:bodyPr/>
    <a:lstStyle/>
    <a:p>
      <a:pPr>
        <a:defRPr sz="2000">
          <a:latin typeface="Century Gothic" panose="020B0502020202020204" pitchFamily="34" charset="0"/>
        </a:defRPr>
      </a:pPr>
      <a:endParaRPr lang="es-CO"/>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781583430451507E-3"/>
          <c:y val="9.5365000000000019E-2"/>
          <c:w val="0.99092184165695485"/>
          <c:h val="0.90463499999999997"/>
        </c:manualLayout>
      </c:layout>
      <c:barChart>
        <c:barDir val="col"/>
        <c:grouping val="clustered"/>
        <c:varyColors val="0"/>
        <c:ser>
          <c:idx val="0"/>
          <c:order val="0"/>
          <c:tx>
            <c:strRef>
              <c:f>Hoja1!$B$1</c:f>
              <c:strCache>
                <c:ptCount val="1"/>
                <c:pt idx="0">
                  <c:v>Serie 1</c:v>
                </c:pt>
              </c:strCache>
            </c:strRef>
          </c:tx>
          <c:spPr>
            <a:solidFill>
              <a:srgbClr val="5B9BD5">
                <a:lumMod val="50000"/>
              </a:srgbClr>
            </a:solidFill>
          </c:spPr>
          <c:invertIfNegative val="0"/>
          <c:dLbls>
            <c:numFmt formatCode="0.0%" sourceLinked="0"/>
            <c:txPr>
              <a:bodyPr/>
              <a:lstStyle/>
              <a:p>
                <a:pPr>
                  <a:defRPr b="1"/>
                </a:pPr>
                <a:endParaRPr lang="es-CO"/>
              </a:p>
            </c:txPr>
            <c:showLegendKey val="0"/>
            <c:showVal val="1"/>
            <c:showCatName val="0"/>
            <c:showSerName val="0"/>
            <c:showPercent val="0"/>
            <c:showBubbleSize val="0"/>
            <c:showLeaderLines val="0"/>
          </c:dLbls>
          <c:cat>
            <c:strRef>
              <c:f>Hoja1!$A$2:$A$5</c:f>
              <c:strCache>
                <c:ptCount val="4"/>
                <c:pt idx="0">
                  <c:v>Publicaciones, boletines, informes o reportajes (Impresos/Página Web)</c:v>
                </c:pt>
                <c:pt idx="1">
                  <c:v>Redes Sociales (Twitter, Facebook, otras)</c:v>
                </c:pt>
                <c:pt idx="2">
                  <c:v>Chat, Foros en Línea, Blogs en Internet</c:v>
                </c:pt>
                <c:pt idx="3">
                  <c:v>Programas en Medios de Comunicación (Radio, Televisión)</c:v>
                </c:pt>
              </c:strCache>
            </c:strRef>
          </c:cat>
          <c:val>
            <c:numRef>
              <c:f>Hoja1!$B$2:$B$5</c:f>
              <c:numCache>
                <c:formatCode>0.0%</c:formatCode>
                <c:ptCount val="4"/>
                <c:pt idx="0">
                  <c:v>0.78125</c:v>
                </c:pt>
                <c:pt idx="1">
                  <c:v>0.734375</c:v>
                </c:pt>
                <c:pt idx="2">
                  <c:v>0.5546875</c:v>
                </c:pt>
                <c:pt idx="3">
                  <c:v>0.49479166666666669</c:v>
                </c:pt>
              </c:numCache>
            </c:numRef>
          </c:val>
        </c:ser>
        <c:dLbls>
          <c:showLegendKey val="0"/>
          <c:showVal val="0"/>
          <c:showCatName val="0"/>
          <c:showSerName val="0"/>
          <c:showPercent val="0"/>
          <c:showBubbleSize val="0"/>
        </c:dLbls>
        <c:gapWidth val="100"/>
        <c:axId val="245593088"/>
        <c:axId val="316990592"/>
      </c:barChart>
      <c:catAx>
        <c:axId val="245593088"/>
        <c:scaling>
          <c:orientation val="minMax"/>
        </c:scaling>
        <c:delete val="1"/>
        <c:axPos val="b"/>
        <c:majorTickMark val="out"/>
        <c:minorTickMark val="none"/>
        <c:tickLblPos val="nextTo"/>
        <c:crossAx val="316990592"/>
        <c:crosses val="autoZero"/>
        <c:auto val="1"/>
        <c:lblAlgn val="ctr"/>
        <c:lblOffset val="100"/>
        <c:noMultiLvlLbl val="0"/>
      </c:catAx>
      <c:valAx>
        <c:axId val="316990592"/>
        <c:scaling>
          <c:orientation val="minMax"/>
        </c:scaling>
        <c:delete val="1"/>
        <c:axPos val="l"/>
        <c:numFmt formatCode="0.0%" sourceLinked="1"/>
        <c:majorTickMark val="out"/>
        <c:minorTickMark val="none"/>
        <c:tickLblPos val="nextTo"/>
        <c:crossAx val="245593088"/>
        <c:crosses val="autoZero"/>
        <c:crossBetween val="between"/>
      </c:valAx>
    </c:plotArea>
    <c:plotVisOnly val="1"/>
    <c:dispBlanksAs val="gap"/>
    <c:showDLblsOverMax val="0"/>
  </c:chart>
  <c:txPr>
    <a:bodyPr/>
    <a:lstStyle/>
    <a:p>
      <a:pPr>
        <a:defRPr sz="1400">
          <a:solidFill>
            <a:schemeClr val="accent5">
              <a:lumMod val="50000"/>
            </a:schemeClr>
          </a:solidFill>
          <a:latin typeface="+mn-lt"/>
        </a:defRPr>
      </a:pPr>
      <a:endParaRPr lang="es-CO"/>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solidFill>
              <a:schemeClr val="accent1">
                <a:lumMod val="50000"/>
              </a:schemeClr>
            </a:solidFill>
          </c:spPr>
          <c:dPt>
            <c:idx val="0"/>
            <c:bubble3D val="0"/>
          </c:dPt>
          <c:dPt>
            <c:idx val="1"/>
            <c:bubble3D val="0"/>
            <c:spPr>
              <a:solidFill>
                <a:schemeClr val="bg1">
                  <a:lumMod val="95000"/>
                </a:schemeClr>
              </a:solidFill>
            </c:spPr>
          </c:dPt>
          <c:dLbls>
            <c:dLbl>
              <c:idx val="0"/>
              <c:layout>
                <c:manualLayout>
                  <c:x val="-9.4924217228324739E-2"/>
                  <c:y val="-0.22134585980484828"/>
                </c:manualLayout>
              </c:layout>
              <c:numFmt formatCode="0.0%" sourceLinked="0"/>
              <c:spPr/>
              <c:txPr>
                <a:bodyPr/>
                <a:lstStyle/>
                <a:p>
                  <a:pPr>
                    <a:defRPr>
                      <a:solidFill>
                        <a:schemeClr val="bg1"/>
                      </a:solidFill>
                    </a:defRPr>
                  </a:pPr>
                  <a:endParaRPr lang="es-CO"/>
                </a:p>
              </c:txPr>
              <c:showLegendKey val="0"/>
              <c:showVal val="1"/>
              <c:showCatName val="1"/>
              <c:showSerName val="0"/>
              <c:showPercent val="0"/>
              <c:showBubbleSize val="0"/>
              <c:separator>
</c:separator>
            </c:dLbl>
            <c:dLbl>
              <c:idx val="1"/>
              <c:layout>
                <c:manualLayout>
                  <c:x val="4.4238359788359785E-2"/>
                  <c:y val="0"/>
                </c:manualLayout>
              </c:layout>
              <c:numFmt formatCode="0.0%" sourceLinked="0"/>
              <c:spPr/>
              <c:txPr>
                <a:bodyPr/>
                <a:lstStyle/>
                <a:p>
                  <a:pPr>
                    <a:defRPr sz="1400"/>
                  </a:pPr>
                  <a:endParaRPr lang="es-CO"/>
                </a:p>
              </c:txPr>
              <c:showLegendKey val="0"/>
              <c:showVal val="1"/>
              <c:showCatName val="1"/>
              <c:showSerName val="0"/>
              <c:showPercent val="0"/>
              <c:showBubbleSize val="0"/>
              <c:separator>
</c:separator>
            </c:dLbl>
            <c:numFmt formatCode="0.0%" sourceLinked="0"/>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0.93201133144475923</c:v>
                </c:pt>
                <c:pt idx="1">
                  <c:v>6.79886685552408E-2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b="1">
          <a:solidFill>
            <a:schemeClr val="accent5">
              <a:lumMod val="50000"/>
            </a:schemeClr>
          </a:solidFill>
          <a:latin typeface="+mn-lt"/>
        </a:defRPr>
      </a:pPr>
      <a:endParaRPr lang="es-CO"/>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solidFill>
              <a:schemeClr val="accent1">
                <a:lumMod val="50000"/>
              </a:schemeClr>
            </a:solidFill>
          </c:spPr>
          <c:dPt>
            <c:idx val="0"/>
            <c:bubble3D val="0"/>
          </c:dPt>
          <c:dPt>
            <c:idx val="1"/>
            <c:bubble3D val="0"/>
            <c:spPr>
              <a:solidFill>
                <a:schemeClr val="bg1">
                  <a:lumMod val="95000"/>
                </a:schemeClr>
              </a:solidFill>
            </c:spPr>
          </c:dPt>
          <c:dLbls>
            <c:dLbl>
              <c:idx val="0"/>
              <c:layout>
                <c:manualLayout>
                  <c:x val="-9.4924217228324739E-2"/>
                  <c:y val="-0.22134585980484828"/>
                </c:manualLayout>
              </c:layout>
              <c:numFmt formatCode="0.0%" sourceLinked="0"/>
              <c:spPr/>
              <c:txPr>
                <a:bodyPr/>
                <a:lstStyle/>
                <a:p>
                  <a:pPr>
                    <a:defRPr b="1">
                      <a:solidFill>
                        <a:schemeClr val="bg1"/>
                      </a:solidFill>
                    </a:defRPr>
                  </a:pPr>
                  <a:endParaRPr lang="es-CO"/>
                </a:p>
              </c:txPr>
              <c:showLegendKey val="0"/>
              <c:showVal val="1"/>
              <c:showCatName val="1"/>
              <c:showSerName val="0"/>
              <c:showPercent val="0"/>
              <c:showBubbleSize val="0"/>
              <c:separator>
</c:separator>
            </c:dLbl>
            <c:dLbl>
              <c:idx val="1"/>
              <c:layout>
                <c:manualLayout>
                  <c:x val="4.2290476190476191E-2"/>
                  <c:y val="4.6113720792676704E-3"/>
                </c:manualLayout>
              </c:layout>
              <c:numFmt formatCode="0.0%" sourceLinked="0"/>
              <c:spPr/>
              <c:txPr>
                <a:bodyPr/>
                <a:lstStyle/>
                <a:p>
                  <a:pPr>
                    <a:defRPr sz="1400" b="1"/>
                  </a:pPr>
                  <a:endParaRPr lang="es-CO"/>
                </a:p>
              </c:txPr>
              <c:showLegendKey val="0"/>
              <c:showVal val="1"/>
              <c:showCatName val="1"/>
              <c:showSerName val="0"/>
              <c:showPercent val="0"/>
              <c:showBubbleSize val="0"/>
              <c:separator>
</c:separator>
            </c:dLbl>
            <c:numFmt formatCode="0.0%" sourceLinked="0"/>
            <c:showLegendKey val="0"/>
            <c:showVal val="1"/>
            <c:showCatName val="1"/>
            <c:showSerName val="0"/>
            <c:showPercent val="0"/>
            <c:showBubbleSize val="0"/>
            <c:separator>
</c:separator>
            <c:showLeaderLines val="1"/>
          </c:dLbls>
          <c:cat>
            <c:strRef>
              <c:f>Hoja1!$A$2:$A$3</c:f>
              <c:strCache>
                <c:ptCount val="2"/>
                <c:pt idx="0">
                  <c:v>Si</c:v>
                </c:pt>
                <c:pt idx="1">
                  <c:v>No</c:v>
                </c:pt>
              </c:strCache>
            </c:strRef>
          </c:cat>
          <c:val>
            <c:numRef>
              <c:f>Hoja1!$B$2:$B$3</c:f>
              <c:numCache>
                <c:formatCode>0%</c:formatCode>
                <c:ptCount val="2"/>
                <c:pt idx="0">
                  <c:v>0.94050991501416425</c:v>
                </c:pt>
                <c:pt idx="1">
                  <c:v>5.9490084985835696E-2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a:solidFill>
            <a:schemeClr val="accent5">
              <a:lumMod val="50000"/>
            </a:schemeClr>
          </a:solidFill>
          <a:latin typeface="+mn-lt"/>
        </a:defRPr>
      </a:pPr>
      <a:endParaRPr lang="es-CO"/>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519020275799722"/>
          <c:y val="0"/>
          <c:w val="0.45751987170843683"/>
          <c:h val="1"/>
        </c:manualLayout>
      </c:layout>
      <c:barChart>
        <c:barDir val="bar"/>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dLbl>
              <c:idx val="14"/>
              <c:spPr/>
              <c:txPr>
                <a:bodyPr/>
                <a:lstStyle/>
                <a:p>
                  <a:pPr>
                    <a:defRPr b="1">
                      <a:solidFill>
                        <a:srgbClr val="E8A043"/>
                      </a:solidFill>
                    </a:defRPr>
                  </a:pPr>
                  <a:endParaRPr lang="es-CO"/>
                </a:p>
              </c:txPr>
              <c:showLegendKey val="0"/>
              <c:showVal val="1"/>
              <c:showCatName val="0"/>
              <c:showSerName val="0"/>
              <c:showPercent val="0"/>
              <c:showBubbleSize val="0"/>
            </c:dLbl>
            <c:dLbl>
              <c:idx val="15"/>
              <c:spPr/>
              <c:txPr>
                <a:bodyPr/>
                <a:lstStyle/>
                <a:p>
                  <a:pPr>
                    <a:defRPr b="1">
                      <a:solidFill>
                        <a:srgbClr val="E8A043"/>
                      </a:solidFill>
                    </a:defRPr>
                  </a:pPr>
                  <a:endParaRPr lang="es-CO"/>
                </a:p>
              </c:txPr>
              <c:showLegendKey val="0"/>
              <c:showVal val="1"/>
              <c:showCatName val="0"/>
              <c:showSerName val="0"/>
              <c:showPercent val="0"/>
              <c:showBubbleSize val="0"/>
            </c:dLbl>
            <c:dLbl>
              <c:idx val="16"/>
              <c:spPr/>
              <c:txPr>
                <a:bodyPr/>
                <a:lstStyle/>
                <a:p>
                  <a:pPr>
                    <a:defRPr b="1">
                      <a:solidFill>
                        <a:srgbClr val="E8A043"/>
                      </a:solidFill>
                    </a:defRPr>
                  </a:pPr>
                  <a:endParaRPr lang="es-CO"/>
                </a:p>
              </c:txPr>
              <c:showLegendKey val="0"/>
              <c:showVal val="1"/>
              <c:showCatName val="0"/>
              <c:showSerName val="0"/>
              <c:showPercent val="0"/>
              <c:showBubbleSize val="0"/>
            </c:dLbl>
            <c:dLbl>
              <c:idx val="17"/>
              <c:spPr/>
              <c:txPr>
                <a:bodyPr/>
                <a:lstStyle/>
                <a:p>
                  <a:pPr>
                    <a:defRPr b="1">
                      <a:solidFill>
                        <a:srgbClr val="E8A043"/>
                      </a:solidFill>
                    </a:defRPr>
                  </a:pPr>
                  <a:endParaRPr lang="es-CO"/>
                </a:p>
              </c:txPr>
              <c:showLegendKey val="0"/>
              <c:showVal val="1"/>
              <c:showCatName val="0"/>
              <c:showSerName val="0"/>
              <c:showPercent val="0"/>
              <c:showBubbleSize val="0"/>
            </c:dLbl>
            <c:txPr>
              <a:bodyPr/>
              <a:lstStyle/>
              <a:p>
                <a:pPr>
                  <a:defRPr b="1"/>
                </a:pPr>
                <a:endParaRPr lang="es-CO"/>
              </a:p>
            </c:txPr>
            <c:showLegendKey val="0"/>
            <c:showVal val="1"/>
            <c:showCatName val="0"/>
            <c:showSerName val="0"/>
            <c:showPercent val="0"/>
            <c:showBubbleSize val="0"/>
            <c:showLeaderLines val="0"/>
          </c:dLbls>
          <c:cat>
            <c:strRef>
              <c:f>Hoja1!$A$2:$A$19</c:f>
              <c:strCache>
                <c:ptCount val="18"/>
                <c:pt idx="0">
                  <c:v>Registro único de TIC </c:v>
                </c:pt>
                <c:pt idx="1">
                  <c:v>GIT Fortalecimiento al Sistema de Medios Públicos</c:v>
                </c:pt>
                <c:pt idx="2">
                  <c:v>Radiodifusión </c:v>
                </c:pt>
                <c:pt idx="3">
                  <c:v>Radioaficionados, banda ciudadana y asociaciones </c:v>
                </c:pt>
                <c:pt idx="4">
                  <c:v>Espectro radioeléctrico </c:v>
                </c:pt>
                <c:pt idx="5">
                  <c:v>  Emprendedores,     empresas Negocios Digitales</c:v>
                </c:pt>
                <c:pt idx="6">
                  <c:v>Contratistas</c:v>
                </c:pt>
                <c:pt idx="7">
                  <c:v>  Formación Habilidades Digitales</c:v>
                </c:pt>
                <c:pt idx="8">
                  <c:v>Servicios Postales </c:v>
                </c:pt>
                <c:pt idx="9">
                  <c:v>Funcionarios</c:v>
                </c:pt>
                <c:pt idx="10">
                  <c:v>Dirección de Gobierno Digital</c:v>
                </c:pt>
                <c:pt idx="11">
                  <c:v>Fomento</c:v>
                </c:pt>
                <c:pt idx="12">
                  <c:v>AVETM</c:v>
                </c:pt>
                <c:pt idx="13">
                  <c:v>CIOS</c:v>
                </c:pt>
                <c:pt idx="14">
                  <c:v>Acompañamiento de pedagógico</c:v>
                </c:pt>
                <c:pt idx="15">
                  <c:v>Llegamos con TIC</c:v>
                </c:pt>
                <c:pt idx="16">
                  <c:v>Academia de líderes formadores (En TIC CONFÍO+)</c:v>
                </c:pt>
                <c:pt idx="17">
                  <c:v>Dirección de Infraestructura</c:v>
                </c:pt>
              </c:strCache>
            </c:strRef>
          </c:cat>
          <c:val>
            <c:numRef>
              <c:f>Hoja1!$B$2:$B$19</c:f>
              <c:numCache>
                <c:formatCode>0.0</c:formatCode>
                <c:ptCount val="18"/>
                <c:pt idx="0">
                  <c:v>4.5</c:v>
                </c:pt>
                <c:pt idx="1">
                  <c:v>4.4000000000000004</c:v>
                </c:pt>
                <c:pt idx="2">
                  <c:v>4.4000000000000004</c:v>
                </c:pt>
                <c:pt idx="3">
                  <c:v>4.4000000000000004</c:v>
                </c:pt>
                <c:pt idx="4">
                  <c:v>4.4000000000000004</c:v>
                </c:pt>
                <c:pt idx="5">
                  <c:v>4.4000000000000004</c:v>
                </c:pt>
                <c:pt idx="6">
                  <c:v>4.3</c:v>
                </c:pt>
                <c:pt idx="7">
                  <c:v>4.3</c:v>
                </c:pt>
                <c:pt idx="8">
                  <c:v>4.2</c:v>
                </c:pt>
                <c:pt idx="9">
                  <c:v>4.0999999999999996</c:v>
                </c:pt>
                <c:pt idx="10">
                  <c:v>4</c:v>
                </c:pt>
                <c:pt idx="11">
                  <c:v>4</c:v>
                </c:pt>
                <c:pt idx="12">
                  <c:v>4</c:v>
                </c:pt>
                <c:pt idx="13">
                  <c:v>3.9</c:v>
                </c:pt>
                <c:pt idx="14">
                  <c:v>3.8</c:v>
                </c:pt>
                <c:pt idx="15">
                  <c:v>3.8</c:v>
                </c:pt>
                <c:pt idx="16">
                  <c:v>3.6</c:v>
                </c:pt>
                <c:pt idx="17">
                  <c:v>2.9</c:v>
                </c:pt>
              </c:numCache>
            </c:numRef>
          </c:val>
        </c:ser>
        <c:dLbls>
          <c:showLegendKey val="0"/>
          <c:showVal val="0"/>
          <c:showCatName val="0"/>
          <c:showSerName val="0"/>
          <c:showPercent val="0"/>
          <c:showBubbleSize val="0"/>
        </c:dLbls>
        <c:gapWidth val="50"/>
        <c:axId val="246033408"/>
        <c:axId val="330482240"/>
      </c:barChart>
      <c:catAx>
        <c:axId val="246033408"/>
        <c:scaling>
          <c:orientation val="maxMin"/>
        </c:scaling>
        <c:delete val="0"/>
        <c:axPos val="l"/>
        <c:numFmt formatCode="General" sourceLinked="1"/>
        <c:majorTickMark val="out"/>
        <c:minorTickMark val="none"/>
        <c:tickLblPos val="nextTo"/>
        <c:txPr>
          <a:bodyPr/>
          <a:lstStyle/>
          <a:p>
            <a:pPr>
              <a:defRPr sz="1400"/>
            </a:pPr>
            <a:endParaRPr lang="es-CO"/>
          </a:p>
        </c:txPr>
        <c:crossAx val="330482240"/>
        <c:crosses val="autoZero"/>
        <c:auto val="1"/>
        <c:lblAlgn val="ctr"/>
        <c:lblOffset val="100"/>
        <c:noMultiLvlLbl val="0"/>
      </c:catAx>
      <c:valAx>
        <c:axId val="330482240"/>
        <c:scaling>
          <c:orientation val="minMax"/>
          <c:max val="5"/>
        </c:scaling>
        <c:delete val="1"/>
        <c:axPos val="t"/>
        <c:numFmt formatCode="0.0" sourceLinked="1"/>
        <c:majorTickMark val="out"/>
        <c:minorTickMark val="none"/>
        <c:tickLblPos val="nextTo"/>
        <c:crossAx val="246033408"/>
        <c:crosses val="autoZero"/>
        <c:crossBetween val="between"/>
      </c:valAx>
    </c:plotArea>
    <c:plotVisOnly val="1"/>
    <c:dispBlanksAs val="gap"/>
    <c:showDLblsOverMax val="0"/>
  </c:chart>
  <c:txPr>
    <a:bodyPr/>
    <a:lstStyle/>
    <a:p>
      <a:pPr>
        <a:defRPr sz="1600">
          <a:solidFill>
            <a:schemeClr val="tx2"/>
          </a:solidFill>
          <a:latin typeface="+mn-lt"/>
        </a:defRPr>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3068209876543209E-2"/>
          <c:w val="0.99490832721203826"/>
          <c:h val="0.94889666666666683"/>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solidFill>
                      <a:srgbClr val="E8A043"/>
                    </a:solidFill>
                  </a:defRPr>
                </a:pPr>
                <a:endParaRPr lang="es-CO"/>
              </a:p>
            </c:txPr>
            <c:showLegendKey val="0"/>
            <c:showVal val="1"/>
            <c:showCatName val="0"/>
            <c:showSerName val="0"/>
            <c:showPercent val="0"/>
            <c:showBubbleSize val="0"/>
            <c:showLeaderLines val="0"/>
          </c:dLbls>
          <c:cat>
            <c:strRef>
              <c:f>Hoja1!$A$2:$A$8</c:f>
              <c:strCache>
                <c:ptCount val="7"/>
                <c:pt idx="0">
                  <c:v>La amabilidad y actitud de respeto del personal</c:v>
                </c:pt>
                <c:pt idx="1">
                  <c:v>El conocimiento y dominio del tema que tiene el personal</c:v>
                </c:pt>
                <c:pt idx="2">
                  <c:v>La claridad de la información suministrada</c:v>
                </c:pt>
                <c:pt idx="3">
                  <c:v>El tiempo de espera para que le contesten su llamada frente a una solicitud de soporte del servicio de internet </c:v>
                </c:pt>
                <c:pt idx="4">
                  <c:v>El tiempo de espera para que lo comuniquen con el área encargada de brindar soporte</c:v>
                </c:pt>
                <c:pt idx="5">
                  <c:v>La estabilidad de la conexión a Internet con relación al servicio suministrado</c:v>
                </c:pt>
                <c:pt idx="6">
                  <c:v>La velocidad de navegación a Internet con relación al servicio prestado</c:v>
                </c:pt>
              </c:strCache>
            </c:strRef>
          </c:cat>
          <c:val>
            <c:numRef>
              <c:f>Hoja1!$B$2:$B$8</c:f>
              <c:numCache>
                <c:formatCode>0.0</c:formatCode>
                <c:ptCount val="7"/>
                <c:pt idx="0">
                  <c:v>3.81</c:v>
                </c:pt>
                <c:pt idx="1">
                  <c:v>3.38</c:v>
                </c:pt>
                <c:pt idx="2">
                  <c:v>2.95</c:v>
                </c:pt>
                <c:pt idx="3">
                  <c:v>2.75</c:v>
                </c:pt>
                <c:pt idx="4">
                  <c:v>2.75</c:v>
                </c:pt>
                <c:pt idx="5">
                  <c:v>2.57</c:v>
                </c:pt>
                <c:pt idx="6">
                  <c:v>2.4</c:v>
                </c:pt>
              </c:numCache>
            </c:numRef>
          </c:val>
        </c:ser>
        <c:dLbls>
          <c:showLegendKey val="0"/>
          <c:showVal val="0"/>
          <c:showCatName val="0"/>
          <c:showSerName val="0"/>
          <c:showPercent val="0"/>
          <c:showBubbleSize val="0"/>
        </c:dLbls>
        <c:gapWidth val="108"/>
        <c:axId val="364195840"/>
        <c:axId val="316951360"/>
      </c:barChart>
      <c:catAx>
        <c:axId val="364195840"/>
        <c:scaling>
          <c:orientation val="minMax"/>
        </c:scaling>
        <c:delete val="1"/>
        <c:axPos val="b"/>
        <c:numFmt formatCode="General" sourceLinked="1"/>
        <c:majorTickMark val="out"/>
        <c:minorTickMark val="none"/>
        <c:tickLblPos val="nextTo"/>
        <c:crossAx val="316951360"/>
        <c:crosses val="autoZero"/>
        <c:auto val="1"/>
        <c:lblAlgn val="ctr"/>
        <c:lblOffset val="100"/>
        <c:noMultiLvlLbl val="0"/>
      </c:catAx>
      <c:valAx>
        <c:axId val="316951360"/>
        <c:scaling>
          <c:orientation val="minMax"/>
        </c:scaling>
        <c:delete val="1"/>
        <c:axPos val="l"/>
        <c:numFmt formatCode="0.0" sourceLinked="1"/>
        <c:majorTickMark val="out"/>
        <c:minorTickMark val="none"/>
        <c:tickLblPos val="nextTo"/>
        <c:crossAx val="364195840"/>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4607487922705302E-2"/>
          <c:w val="0.9999039534120735"/>
          <c:h val="0.9553925120772947"/>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dLbl>
              <c:idx val="10"/>
              <c:spPr/>
              <c:txPr>
                <a:bodyPr/>
                <a:lstStyle/>
                <a:p>
                  <a:pPr>
                    <a:defRPr sz="1600" b="1">
                      <a:solidFill>
                        <a:srgbClr val="E8A043"/>
                      </a:solidFill>
                    </a:defRPr>
                  </a:pPr>
                  <a:endParaRPr lang="es-CO"/>
                </a:p>
              </c:txPr>
              <c:showLegendKey val="0"/>
              <c:showVal val="1"/>
              <c:showCatName val="0"/>
              <c:showSerName val="0"/>
              <c:showPercent val="0"/>
              <c:showBubbleSize val="0"/>
            </c:dLbl>
            <c:txPr>
              <a:bodyPr/>
              <a:lstStyle/>
              <a:p>
                <a:pPr>
                  <a:defRPr sz="1600" b="1">
                    <a:solidFill>
                      <a:schemeClr val="tx2"/>
                    </a:solidFill>
                  </a:defRPr>
                </a:pPr>
                <a:endParaRPr lang="es-CO"/>
              </a:p>
            </c:txPr>
            <c:showLegendKey val="0"/>
            <c:showVal val="1"/>
            <c:showCatName val="0"/>
            <c:showSerName val="0"/>
            <c:showPercent val="0"/>
            <c:showBubbleSize val="0"/>
            <c:showLeaderLines val="0"/>
          </c:dLbls>
          <c:cat>
            <c:strRef>
              <c:f>Hoja1!$A$2:$A$12</c:f>
              <c:strCache>
                <c:ptCount val="11"/>
                <c:pt idx="0">
                  <c:v>La calidad del servicio de vigilancia prestada en el edificio Murillo Toro </c:v>
                </c:pt>
                <c:pt idx="1">
                  <c:v>La atención suministrada por el personal de la empresa de vigilancia</c:v>
                </c:pt>
                <c:pt idx="2">
                  <c:v>La calidad del servicio de aseo en oficinas, puesto de trabajo, corredores, zonas comunes escaleras y entradas de  la entidad</c:v>
                </c:pt>
                <c:pt idx="3">
                  <c:v>Amabilidad y actitud de respeto del personal que lo atendió </c:v>
                </c:pt>
                <c:pt idx="4">
                  <c:v>La calidad del servicio de aseo en los baños de la entidad</c:v>
                </c:pt>
                <c:pt idx="5">
                  <c:v>El proceso de gestión documental de la entidad </c:v>
                </c:pt>
                <c:pt idx="6">
                  <c:v>La calidad de los contenidos desarrollados en el plan de institucional capacitación</c:v>
                </c:pt>
                <c:pt idx="7">
                  <c:v>Servicio ofrecido por el Centro de Documentación Técnica</c:v>
                </c:pt>
                <c:pt idx="8">
                  <c:v>La utilidad de los contenidos desarrollados en los planes de capacitación y bienestar contribuyeron a desarrollar nuevas competencias y/o habilidades</c:v>
                </c:pt>
                <c:pt idx="9">
                  <c:v>Oportunidad en la atención y respuesta a las solicitudes realizadas a la Subdirección para la gestión del talento humano (certificaciones, trámites administrativos, consultas) </c:v>
                </c:pt>
                <c:pt idx="10">
                  <c:v>La calidad de la información sobre el servicio solicitado a la Subdirección para la Gestión del Talento Humano</c:v>
                </c:pt>
              </c:strCache>
            </c:strRef>
          </c:cat>
          <c:val>
            <c:numRef>
              <c:f>Hoja1!$B$2:$B$12</c:f>
              <c:numCache>
                <c:formatCode>0.0</c:formatCode>
                <c:ptCount val="11"/>
                <c:pt idx="0">
                  <c:v>4.4000000000000004</c:v>
                </c:pt>
                <c:pt idx="1">
                  <c:v>4.4000000000000004</c:v>
                </c:pt>
                <c:pt idx="2">
                  <c:v>4.1900000000000004</c:v>
                </c:pt>
                <c:pt idx="3">
                  <c:v>4.18</c:v>
                </c:pt>
                <c:pt idx="4">
                  <c:v>4.16</c:v>
                </c:pt>
                <c:pt idx="5">
                  <c:v>4.09</c:v>
                </c:pt>
                <c:pt idx="6">
                  <c:v>3.98</c:v>
                </c:pt>
                <c:pt idx="7">
                  <c:v>3.97</c:v>
                </c:pt>
                <c:pt idx="8">
                  <c:v>3.94</c:v>
                </c:pt>
                <c:pt idx="9">
                  <c:v>3.86</c:v>
                </c:pt>
                <c:pt idx="10">
                  <c:v>3.84</c:v>
                </c:pt>
              </c:numCache>
            </c:numRef>
          </c:val>
        </c:ser>
        <c:dLbls>
          <c:showLegendKey val="0"/>
          <c:showVal val="0"/>
          <c:showCatName val="0"/>
          <c:showSerName val="0"/>
          <c:showPercent val="0"/>
          <c:showBubbleSize val="0"/>
        </c:dLbls>
        <c:gapWidth val="108"/>
        <c:axId val="366736384"/>
        <c:axId val="316955392"/>
      </c:barChart>
      <c:catAx>
        <c:axId val="366736384"/>
        <c:scaling>
          <c:orientation val="minMax"/>
        </c:scaling>
        <c:delete val="1"/>
        <c:axPos val="b"/>
        <c:numFmt formatCode="General" sourceLinked="1"/>
        <c:majorTickMark val="out"/>
        <c:minorTickMark val="none"/>
        <c:tickLblPos val="nextTo"/>
        <c:crossAx val="316955392"/>
        <c:crosses val="autoZero"/>
        <c:auto val="1"/>
        <c:lblAlgn val="ctr"/>
        <c:lblOffset val="100"/>
        <c:noMultiLvlLbl val="0"/>
      </c:catAx>
      <c:valAx>
        <c:axId val="316955392"/>
        <c:scaling>
          <c:orientation val="minMax"/>
          <c:max val="5"/>
          <c:min val="0"/>
        </c:scaling>
        <c:delete val="1"/>
        <c:axPos val="l"/>
        <c:numFmt formatCode="0.0" sourceLinked="1"/>
        <c:majorTickMark val="out"/>
        <c:minorTickMark val="none"/>
        <c:tickLblPos val="nextTo"/>
        <c:crossAx val="366736384"/>
        <c:crosses val="autoZero"/>
        <c:crossBetween val="between"/>
      </c:valAx>
    </c:plotArea>
    <c:plotVisOnly val="1"/>
    <c:dispBlanksAs val="gap"/>
    <c:showDLblsOverMax val="0"/>
  </c:chart>
  <c:txPr>
    <a:bodyPr/>
    <a:lstStyle/>
    <a:p>
      <a:pPr>
        <a:defRPr sz="2000">
          <a:solidFill>
            <a:schemeClr val="tx2"/>
          </a:solidFill>
          <a:latin typeface="+mn-lt"/>
        </a:defRPr>
      </a:pPr>
      <a:endParaRPr lang="es-C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7611111111111117E-2"/>
          <c:w val="0.9999039534120735"/>
          <c:h val="0.92238888888888904"/>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Hoja1!$A$2:$A$3</c:f>
              <c:strCache>
                <c:ptCount val="2"/>
                <c:pt idx="0">
                  <c:v>La transparencia en el proceso de contratación</c:v>
                </c:pt>
                <c:pt idx="1">
                  <c:v>La claridad y comprensión de la información suministrada por el área de contratación</c:v>
                </c:pt>
              </c:strCache>
            </c:strRef>
          </c:cat>
          <c:val>
            <c:numRef>
              <c:f>Hoja1!$B$2:$B$3</c:f>
              <c:numCache>
                <c:formatCode>0.0</c:formatCode>
                <c:ptCount val="2"/>
                <c:pt idx="0">
                  <c:v>4.3499999999999996</c:v>
                </c:pt>
                <c:pt idx="1">
                  <c:v>4.16</c:v>
                </c:pt>
              </c:numCache>
            </c:numRef>
          </c:val>
        </c:ser>
        <c:dLbls>
          <c:showLegendKey val="0"/>
          <c:showVal val="0"/>
          <c:showCatName val="0"/>
          <c:showSerName val="0"/>
          <c:showPercent val="0"/>
          <c:showBubbleSize val="0"/>
        </c:dLbls>
        <c:gapWidth val="108"/>
        <c:axId val="367287296"/>
        <c:axId val="330434816"/>
      </c:barChart>
      <c:catAx>
        <c:axId val="367287296"/>
        <c:scaling>
          <c:orientation val="minMax"/>
        </c:scaling>
        <c:delete val="1"/>
        <c:axPos val="b"/>
        <c:numFmt formatCode="General" sourceLinked="1"/>
        <c:majorTickMark val="out"/>
        <c:minorTickMark val="none"/>
        <c:tickLblPos val="nextTo"/>
        <c:crossAx val="330434816"/>
        <c:crosses val="autoZero"/>
        <c:auto val="1"/>
        <c:lblAlgn val="ctr"/>
        <c:lblOffset val="100"/>
        <c:noMultiLvlLbl val="0"/>
      </c:catAx>
      <c:valAx>
        <c:axId val="330434816"/>
        <c:scaling>
          <c:orientation val="minMax"/>
          <c:max val="5"/>
          <c:min val="0"/>
        </c:scaling>
        <c:delete val="1"/>
        <c:axPos val="l"/>
        <c:numFmt formatCode="0.0" sourceLinked="1"/>
        <c:majorTickMark val="out"/>
        <c:minorTickMark val="none"/>
        <c:tickLblPos val="nextTo"/>
        <c:crossAx val="367287296"/>
        <c:crosses val="autoZero"/>
        <c:crossBetween val="between"/>
      </c:valAx>
    </c:plotArea>
    <c:plotVisOnly val="1"/>
    <c:dispBlanksAs val="gap"/>
    <c:showDLblsOverMax val="0"/>
  </c:chart>
  <c:txPr>
    <a:bodyPr/>
    <a:lstStyle/>
    <a:p>
      <a:pPr>
        <a:defRPr sz="2000">
          <a:solidFill>
            <a:schemeClr val="tx2"/>
          </a:solidFill>
          <a:latin typeface="+mj-lt"/>
        </a:defRPr>
      </a:pPr>
      <a:endParaRPr lang="es-C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60088222922E-2"/>
          <c:y val="0.11994444444444445"/>
          <c:w val="0.96665273019731346"/>
          <c:h val="0.87646111111111114"/>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numFmt formatCode="#,##0.0" sourceLinked="0"/>
            <c:txPr>
              <a:bodyPr/>
              <a:lstStyle/>
              <a:p>
                <a:pPr>
                  <a:defRPr sz="1600" b="1">
                    <a:solidFill>
                      <a:schemeClr val="tx2"/>
                    </a:solidFill>
                  </a:defRPr>
                </a:pPr>
                <a:endParaRPr lang="es-CO"/>
              </a:p>
            </c:txPr>
            <c:showLegendKey val="0"/>
            <c:showVal val="1"/>
            <c:showCatName val="0"/>
            <c:showSerName val="0"/>
            <c:showPercent val="0"/>
            <c:showBubbleSize val="0"/>
            <c:showLeaderLines val="0"/>
          </c:dLbls>
          <c:cat>
            <c:strRef>
              <c:f>Hoja1!$A$2:$A$5</c:f>
              <c:strCache>
                <c:ptCount val="4"/>
                <c:pt idx="0">
                  <c:v>La utilidad del servicio de Radioaficionados, Banda Ciudadana y Asociaciones frente a sus necesidades</c:v>
                </c:pt>
                <c:pt idx="1">
                  <c:v>La oportunidad en la prestación del servicio de Radioaficionados, Banda Ciudadana y Asociaciones</c:v>
                </c:pt>
                <c:pt idx="2">
                  <c:v>La calidad del servicio de Radioaficionados, banda ciudadana y asociaciones – RABCA proporcionado</c:v>
                </c:pt>
                <c:pt idx="3">
                  <c:v>La calidad de la información sobre el servicio de Radioaficionados, Banda Ciudadana y Asociaciones (información oportuna, importante, confiable, útil)</c:v>
                </c:pt>
              </c:strCache>
            </c:strRef>
          </c:cat>
          <c:val>
            <c:numRef>
              <c:f>Hoja1!$B$2:$B$5</c:f>
              <c:numCache>
                <c:formatCode>0.0</c:formatCode>
                <c:ptCount val="4"/>
                <c:pt idx="0">
                  <c:v>4.59</c:v>
                </c:pt>
                <c:pt idx="1">
                  <c:v>4.47</c:v>
                </c:pt>
                <c:pt idx="2">
                  <c:v>4.3899999999999997</c:v>
                </c:pt>
                <c:pt idx="3">
                  <c:v>4.12</c:v>
                </c:pt>
              </c:numCache>
            </c:numRef>
          </c:val>
        </c:ser>
        <c:dLbls>
          <c:showLegendKey val="0"/>
          <c:showVal val="0"/>
          <c:showCatName val="0"/>
          <c:showSerName val="0"/>
          <c:showPercent val="0"/>
          <c:showBubbleSize val="0"/>
        </c:dLbls>
        <c:gapWidth val="108"/>
        <c:axId val="368033280"/>
        <c:axId val="330438272"/>
      </c:barChart>
      <c:catAx>
        <c:axId val="368033280"/>
        <c:scaling>
          <c:orientation val="minMax"/>
        </c:scaling>
        <c:delete val="1"/>
        <c:axPos val="b"/>
        <c:numFmt formatCode="General" sourceLinked="1"/>
        <c:majorTickMark val="out"/>
        <c:minorTickMark val="none"/>
        <c:tickLblPos val="nextTo"/>
        <c:crossAx val="330438272"/>
        <c:crosses val="autoZero"/>
        <c:auto val="1"/>
        <c:lblAlgn val="ctr"/>
        <c:lblOffset val="100"/>
        <c:noMultiLvlLbl val="0"/>
      </c:catAx>
      <c:valAx>
        <c:axId val="330438272"/>
        <c:scaling>
          <c:orientation val="minMax"/>
          <c:max val="5"/>
          <c:min val="0"/>
        </c:scaling>
        <c:delete val="1"/>
        <c:axPos val="l"/>
        <c:numFmt formatCode="0.0" sourceLinked="1"/>
        <c:majorTickMark val="out"/>
        <c:minorTickMark val="none"/>
        <c:tickLblPos val="nextTo"/>
        <c:crossAx val="368033280"/>
        <c:crosses val="autoZero"/>
        <c:crossBetween val="between"/>
      </c:valAx>
    </c:plotArea>
    <c:plotVisOnly val="1"/>
    <c:dispBlanksAs val="gap"/>
    <c:showDLblsOverMax val="0"/>
  </c:chart>
  <c:txPr>
    <a:bodyPr/>
    <a:lstStyle/>
    <a:p>
      <a:pPr>
        <a:defRPr sz="1800">
          <a:solidFill>
            <a:schemeClr val="tx2"/>
          </a:solidFill>
          <a:latin typeface="+mn-lt"/>
        </a:defRPr>
      </a:pPr>
      <a:endParaRPr lang="es-C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673634901343284E-2"/>
          <c:y val="0.14475388888888888"/>
          <c:w val="0.96665273019731346"/>
          <c:h val="0.82707222222222221"/>
        </c:manualLayout>
      </c:layout>
      <c:barChart>
        <c:barDir val="col"/>
        <c:grouping val="clustered"/>
        <c:varyColors val="0"/>
        <c:ser>
          <c:idx val="0"/>
          <c:order val="0"/>
          <c:tx>
            <c:strRef>
              <c:f>Hoja1!$B$1</c:f>
              <c:strCache>
                <c:ptCount val="1"/>
                <c:pt idx="0">
                  <c:v>Serie 1</c:v>
                </c:pt>
              </c:strCache>
            </c:strRef>
          </c:tx>
          <c:spPr>
            <a:solidFill>
              <a:srgbClr val="4E4C4C">
                <a:lumMod val="40000"/>
                <a:lumOff val="60000"/>
              </a:srgbClr>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Hoja1!$A$2:$A$6</c:f>
              <c:strCache>
                <c:ptCount val="5"/>
                <c:pt idx="0">
                  <c:v>La amabilidad y actitud de respeto del personal que le atendió</c:v>
                </c:pt>
                <c:pt idx="1">
                  <c:v>La oportunidad en la prestación de Registro Único de TIC</c:v>
                </c:pt>
                <c:pt idx="2">
                  <c:v>La calidad del servicio de Registro Único de TIC proporcionado</c:v>
                </c:pt>
                <c:pt idx="3">
                  <c:v>La calidad de la información sobre el servicio de Registro Único de TIC (información oportuna, importante, confiable, útil)</c:v>
                </c:pt>
                <c:pt idx="4">
                  <c:v>La utilidad del servicio de Registro Único de TIC frente a sus necesidades</c:v>
                </c:pt>
              </c:strCache>
            </c:strRef>
          </c:cat>
          <c:val>
            <c:numRef>
              <c:f>Hoja1!$B$2:$B$6</c:f>
              <c:numCache>
                <c:formatCode>0.0</c:formatCode>
                <c:ptCount val="5"/>
                <c:pt idx="0">
                  <c:v>4.76</c:v>
                </c:pt>
                <c:pt idx="1">
                  <c:v>4.55</c:v>
                </c:pt>
                <c:pt idx="2">
                  <c:v>4.5</c:v>
                </c:pt>
                <c:pt idx="3">
                  <c:v>4.4400000000000004</c:v>
                </c:pt>
                <c:pt idx="4">
                  <c:v>4.34</c:v>
                </c:pt>
              </c:numCache>
            </c:numRef>
          </c:val>
        </c:ser>
        <c:dLbls>
          <c:showLegendKey val="0"/>
          <c:showVal val="0"/>
          <c:showCatName val="0"/>
          <c:showSerName val="0"/>
          <c:showPercent val="0"/>
          <c:showBubbleSize val="0"/>
        </c:dLbls>
        <c:gapWidth val="108"/>
        <c:axId val="387018752"/>
        <c:axId val="330436544"/>
      </c:barChart>
      <c:catAx>
        <c:axId val="387018752"/>
        <c:scaling>
          <c:orientation val="minMax"/>
        </c:scaling>
        <c:delete val="1"/>
        <c:axPos val="b"/>
        <c:numFmt formatCode="General" sourceLinked="1"/>
        <c:majorTickMark val="out"/>
        <c:minorTickMark val="none"/>
        <c:tickLblPos val="nextTo"/>
        <c:crossAx val="330436544"/>
        <c:crosses val="autoZero"/>
        <c:auto val="1"/>
        <c:lblAlgn val="ctr"/>
        <c:lblOffset val="100"/>
        <c:noMultiLvlLbl val="0"/>
      </c:catAx>
      <c:valAx>
        <c:axId val="330436544"/>
        <c:scaling>
          <c:orientation val="minMax"/>
          <c:max val="5"/>
          <c:min val="0"/>
        </c:scaling>
        <c:delete val="1"/>
        <c:axPos val="l"/>
        <c:numFmt formatCode="0.0" sourceLinked="1"/>
        <c:majorTickMark val="out"/>
        <c:minorTickMark val="none"/>
        <c:tickLblPos val="nextTo"/>
        <c:crossAx val="387018752"/>
        <c:crosses val="autoZero"/>
        <c:crossBetween val="between"/>
      </c:valAx>
    </c:plotArea>
    <c:plotVisOnly val="1"/>
    <c:dispBlanksAs val="gap"/>
    <c:showDLblsOverMax val="0"/>
  </c:chart>
  <c:txPr>
    <a:bodyPr/>
    <a:lstStyle/>
    <a:p>
      <a:pPr>
        <a:defRPr sz="1800">
          <a:solidFill>
            <a:schemeClr val="accent5">
              <a:lumMod val="50000"/>
            </a:schemeClr>
          </a:solidFill>
          <a:latin typeface="+mn-lt"/>
        </a:defRPr>
      </a:pPr>
      <a:endParaRPr lang="es-C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xmlns=""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20/03/2024</a:t>
            </a:fld>
            <a:endParaRPr lang="es-CO"/>
          </a:p>
        </p:txBody>
      </p:sp>
      <p:sp>
        <p:nvSpPr>
          <p:cNvPr id="4" name="Marcador de pie de página 3">
            <a:extLst>
              <a:ext uri="{FF2B5EF4-FFF2-40B4-BE49-F238E27FC236}">
                <a16:creationId xmlns:a16="http://schemas.microsoft.com/office/drawing/2014/main" xmlns=""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xmlns=""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xmlns=""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xmlns=""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528C31B2-286A-C9C4-E01D-E40D72576A79}"/>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5" name="Marcador de pie de página 4">
            <a:extLst>
              <a:ext uri="{FF2B5EF4-FFF2-40B4-BE49-F238E27FC236}">
                <a16:creationId xmlns:a16="http://schemas.microsoft.com/office/drawing/2014/main" xmlns=""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DC4DC66-6DB7-E14E-1352-1E2E2ED4EDE4}"/>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6" name="Marcador de pie de página 5">
            <a:extLst>
              <a:ext uri="{FF2B5EF4-FFF2-40B4-BE49-F238E27FC236}">
                <a16:creationId xmlns:a16="http://schemas.microsoft.com/office/drawing/2014/main" xmlns=""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9892408-C707-58E8-CE35-B1C506B77F0F}"/>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6" name="Marcador de pie de página 5">
            <a:extLst>
              <a:ext uri="{FF2B5EF4-FFF2-40B4-BE49-F238E27FC236}">
                <a16:creationId xmlns:a16="http://schemas.microsoft.com/office/drawing/2014/main" xmlns=""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863F176-85B0-9D54-437B-996F56A1D5B9}"/>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5" name="Marcador de pie de página 4">
            <a:extLst>
              <a:ext uri="{FF2B5EF4-FFF2-40B4-BE49-F238E27FC236}">
                <a16:creationId xmlns:a16="http://schemas.microsoft.com/office/drawing/2014/main" xmlns=""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277B06B-FF69-1B1F-5058-EED75F49A9FE}"/>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5" name="Marcador de pie de página 4">
            <a:extLst>
              <a:ext uri="{FF2B5EF4-FFF2-40B4-BE49-F238E27FC236}">
                <a16:creationId xmlns:a16="http://schemas.microsoft.com/office/drawing/2014/main" xmlns=""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AD64394-963E-D625-32AA-BDFC76B6E81B}"/>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4" name="Marcador de pie de página 3">
            <a:extLst>
              <a:ext uri="{FF2B5EF4-FFF2-40B4-BE49-F238E27FC236}">
                <a16:creationId xmlns:a16="http://schemas.microsoft.com/office/drawing/2014/main" xmlns=""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xmlns=""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
        <p:nvSpPr>
          <p:cNvPr id="2" name="Título 1">
            <a:extLst>
              <a:ext uri="{FF2B5EF4-FFF2-40B4-BE49-F238E27FC236}">
                <a16:creationId xmlns:a16="http://schemas.microsoft.com/office/drawing/2014/main" xmlns=""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528C31B2-286A-C9C4-E01D-E40D72576A79}"/>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5" name="Marcador de pie de página 4">
            <a:extLst>
              <a:ext uri="{FF2B5EF4-FFF2-40B4-BE49-F238E27FC236}">
                <a16:creationId xmlns:a16="http://schemas.microsoft.com/office/drawing/2014/main" xmlns=""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3" name="Imagen 22">
            <a:extLst>
              <a:ext uri="{FF2B5EF4-FFF2-40B4-BE49-F238E27FC236}">
                <a16:creationId xmlns:a16="http://schemas.microsoft.com/office/drawing/2014/main" xmlns="" id="{A2D70326-EA41-2CED-5830-3F154C563E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77EB76F7-CED7-0277-AFCB-6886CB518DAF}"/>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5" name="Marcador de pie de página 4">
            <a:extLst>
              <a:ext uri="{FF2B5EF4-FFF2-40B4-BE49-F238E27FC236}">
                <a16:creationId xmlns:a16="http://schemas.microsoft.com/office/drawing/2014/main" xmlns=""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8" name="Imagen 27">
            <a:extLst>
              <a:ext uri="{FF2B5EF4-FFF2-40B4-BE49-F238E27FC236}">
                <a16:creationId xmlns:a16="http://schemas.microsoft.com/office/drawing/2014/main" xmlns="" id="{AF7FA496-C2CB-69E8-A495-417E6AFC63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A0D0EFA-890A-CDAE-F1B6-CDA7C84A4BFA}"/>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5" name="Marcador de pie de página 4">
            <a:extLst>
              <a:ext uri="{FF2B5EF4-FFF2-40B4-BE49-F238E27FC236}">
                <a16:creationId xmlns:a16="http://schemas.microsoft.com/office/drawing/2014/main" xmlns=""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xmlns=""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81E0D49E-7178-69A3-8F58-4D4C48A6CEFA}"/>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6" name="Marcador de pie de página 5">
            <a:extLst>
              <a:ext uri="{FF2B5EF4-FFF2-40B4-BE49-F238E27FC236}">
                <a16:creationId xmlns:a16="http://schemas.microsoft.com/office/drawing/2014/main" xmlns=""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xmlns=""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xmlns=""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xmlns=""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758251A3-C7BF-3DF9-1006-6349C94FA1F1}"/>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8" name="Marcador de pie de página 7">
            <a:extLst>
              <a:ext uri="{FF2B5EF4-FFF2-40B4-BE49-F238E27FC236}">
                <a16:creationId xmlns:a16="http://schemas.microsoft.com/office/drawing/2014/main" xmlns=""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5CFB908D-19D2-F83C-4039-D58C06ECA823}"/>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4" name="Marcador de pie de página 3">
            <a:extLst>
              <a:ext uri="{FF2B5EF4-FFF2-40B4-BE49-F238E27FC236}">
                <a16:creationId xmlns:a16="http://schemas.microsoft.com/office/drawing/2014/main" xmlns=""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B9DC9B7-1E4F-7D26-4BD7-745061F4E257}"/>
              </a:ext>
            </a:extLst>
          </p:cNvPr>
          <p:cNvSpPr>
            <a:spLocks noGrp="1"/>
          </p:cNvSpPr>
          <p:nvPr>
            <p:ph type="dt" sz="half" idx="10"/>
          </p:nvPr>
        </p:nvSpPr>
        <p:spPr/>
        <p:txBody>
          <a:bodyPr/>
          <a:lstStyle/>
          <a:p>
            <a:fld id="{856A6FAC-9192-436B-870E-80DDE60983C7}" type="datetimeFigureOut">
              <a:rPr lang="es-CO" smtClean="0"/>
              <a:t>20/03/2024</a:t>
            </a:fld>
            <a:endParaRPr lang="es-CO"/>
          </a:p>
        </p:txBody>
      </p:sp>
      <p:sp>
        <p:nvSpPr>
          <p:cNvPr id="3" name="Marcador de pie de página 2">
            <a:extLst>
              <a:ext uri="{FF2B5EF4-FFF2-40B4-BE49-F238E27FC236}">
                <a16:creationId xmlns:a16="http://schemas.microsoft.com/office/drawing/2014/main" xmlns=""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20/03/2024</a:t>
            </a:fld>
            <a:endParaRPr lang="es-CO"/>
          </a:p>
        </p:txBody>
      </p:sp>
      <p:sp>
        <p:nvSpPr>
          <p:cNvPr id="5" name="Marcador de pie de página 4">
            <a:extLst>
              <a:ext uri="{FF2B5EF4-FFF2-40B4-BE49-F238E27FC236}">
                <a16:creationId xmlns:a16="http://schemas.microsoft.com/office/drawing/2014/main" xmlns=""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
        <p:nvSpPr>
          <p:cNvPr id="8" name="CuadroTexto 7">
            <a:extLst>
              <a:ext uri="{FF2B5EF4-FFF2-40B4-BE49-F238E27FC236}">
                <a16:creationId xmlns:a16="http://schemas.microsoft.com/office/drawing/2014/main" xmlns="" id="{CE6D0597-2F34-4A40-8351-985D9C21479E}"/>
              </a:ext>
            </a:extLst>
          </p:cNvPr>
          <p:cNvSpPr txBox="1"/>
          <p:nvPr userDrawn="1">
            <p:extLst>
              <p:ext uri="{1162E1C5-73C7-4A58-AE30-91384D911F3F}">
                <p184:classification xmlns="" xmlns:p184="http://schemas.microsoft.com/office/powerpoint/2018/4/main" val="ftr"/>
              </p:ext>
            </p:extLst>
          </p:nvPr>
        </p:nvSpPr>
        <p:spPr>
          <a:xfrm>
            <a:off x="0" y="6705600"/>
            <a:ext cx="398463" cy="152400"/>
          </a:xfrm>
          <a:prstGeom prst="rect">
            <a:avLst/>
          </a:prstGeom>
        </p:spPr>
        <p:txBody>
          <a:bodyPr horzOverflow="overflow" lIns="0" tIns="0" rIns="0" bIns="0">
            <a:spAutoFit/>
          </a:bodyPr>
          <a:lstStyle/>
          <a:p>
            <a:pPr algn="l"/>
            <a:r>
              <a:rPr lang="es-ES_tradnl" sz="1000">
                <a:solidFill>
                  <a:srgbClr val="000000"/>
                </a:solidFill>
                <a:latin typeface="Calibri" panose="020F0502020204030204" pitchFamily="34" charset="0"/>
                <a:cs typeface="Calibri" panose="020F0502020204030204" pitchFamily="34" charset="0"/>
              </a:rPr>
              <a:t>Pública</a:t>
            </a:r>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hyperlink" Target="http://www.mintic.gov.co/"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chart" Target="../charts/chart41.xml"/><Relationship Id="rId2" Type="http://schemas.openxmlformats.org/officeDocument/2006/relationships/chart" Target="../charts/chart36.xml"/><Relationship Id="rId1" Type="http://schemas.openxmlformats.org/officeDocument/2006/relationships/slideLayout" Target="../slideLayouts/slideLayout3.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47.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hyperlink" Target="http://www.mintic.gov.co/"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www.mintic.gov.co/" TargetMode="Externa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62.sv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62.sv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intic.gov.co/"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mintic.gov.co/" TargetMode="Externa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graphicFrame>
        <p:nvGraphicFramePr>
          <p:cNvPr id="10" name="9 Gráfico"/>
          <p:cNvGraphicFramePr/>
          <p:nvPr>
            <p:extLst>
              <p:ext uri="{D42A27DB-BD31-4B8C-83A1-F6EECF244321}">
                <p14:modId xmlns:p14="http://schemas.microsoft.com/office/powerpoint/2010/main" val="292403147"/>
              </p:ext>
            </p:extLst>
          </p:nvPr>
        </p:nvGraphicFramePr>
        <p:xfrm>
          <a:off x="272955" y="2553605"/>
          <a:ext cx="11576145"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2101909" y="6244984"/>
            <a:ext cx="10080000"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2" name="11 Rectángulo"/>
          <p:cNvSpPr/>
          <p:nvPr/>
        </p:nvSpPr>
        <p:spPr>
          <a:xfrm>
            <a:off x="10955106" y="5583232"/>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sp>
        <p:nvSpPr>
          <p:cNvPr id="13" name="12 Rectángulo"/>
          <p:cNvSpPr/>
          <p:nvPr/>
        </p:nvSpPr>
        <p:spPr>
          <a:xfrm>
            <a:off x="218203" y="1638443"/>
            <a:ext cx="2626040" cy="584775"/>
          </a:xfrm>
          <a:prstGeom prst="rect">
            <a:avLst/>
          </a:prstGeom>
        </p:spPr>
        <p:txBody>
          <a:bodyPr wrap="none">
            <a:spAutoFit/>
          </a:bodyPr>
          <a:lstStyle/>
          <a:p>
            <a:pPr defTabSz="913851"/>
            <a:r>
              <a:rPr lang="es-CO" sz="1600" b="1" dirty="0">
                <a:solidFill>
                  <a:srgbClr val="FFC000"/>
                </a:solidFill>
                <a:latin typeface="+mj-lt"/>
              </a:rPr>
              <a:t>Comparativo 2012- </a:t>
            </a:r>
            <a:r>
              <a:rPr lang="es-CO" sz="1600" b="1" dirty="0" smtClean="0">
                <a:solidFill>
                  <a:srgbClr val="FFC000"/>
                </a:solidFill>
                <a:latin typeface="+mj-lt"/>
              </a:rPr>
              <a:t>2022</a:t>
            </a:r>
          </a:p>
          <a:p>
            <a:pPr defTabSz="913851"/>
            <a:r>
              <a:rPr lang="es-ES" sz="1600" b="1" dirty="0">
                <a:solidFill>
                  <a:srgbClr val="FFC000"/>
                </a:solidFill>
                <a:latin typeface="+mj-lt"/>
              </a:rPr>
              <a:t>Total Servicios </a:t>
            </a:r>
            <a:endParaRPr lang="es-CO" sz="1600" b="1" dirty="0">
              <a:solidFill>
                <a:srgbClr val="FFC000"/>
              </a:solidFill>
              <a:latin typeface="+mj-lt"/>
            </a:endParaRPr>
          </a:p>
        </p:txBody>
      </p:sp>
      <p:sp>
        <p:nvSpPr>
          <p:cNvPr id="8" name="7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19986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7" name="6 Rectángulo redondeado"/>
          <p:cNvSpPr/>
          <p:nvPr/>
        </p:nvSpPr>
        <p:spPr>
          <a:xfrm>
            <a:off x="4115867" y="2338769"/>
            <a:ext cx="3960000" cy="540000"/>
          </a:xfrm>
          <a:prstGeom prst="roundRect">
            <a:avLst/>
          </a:prstGeom>
          <a:solidFill>
            <a:sysClr val="window" lastClr="FFFFFF">
              <a:lumMod val="95000"/>
            </a:sysClr>
          </a:solidFill>
          <a:ln w="12700" cap="flat" cmpd="sng" algn="ctr">
            <a:noFill/>
            <a:prstDash val="solid"/>
            <a:miter lim="800000"/>
          </a:ln>
          <a:effectLst/>
        </p:spPr>
      </p:sp>
      <p:graphicFrame>
        <p:nvGraphicFramePr>
          <p:cNvPr id="8" name="7 Gráfico"/>
          <p:cNvGraphicFramePr/>
          <p:nvPr>
            <p:extLst>
              <p:ext uri="{D42A27DB-BD31-4B8C-83A1-F6EECF244321}">
                <p14:modId xmlns:p14="http://schemas.microsoft.com/office/powerpoint/2010/main" val="2327093613"/>
              </p:ext>
            </p:extLst>
          </p:nvPr>
        </p:nvGraphicFramePr>
        <p:xfrm>
          <a:off x="1766205" y="2340038"/>
          <a:ext cx="8659590" cy="3504803"/>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10955106" y="5583232"/>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sp>
        <p:nvSpPr>
          <p:cNvPr id="14" name="13 Conector"/>
          <p:cNvSpPr/>
          <p:nvPr/>
        </p:nvSpPr>
        <p:spPr>
          <a:xfrm>
            <a:off x="7817746" y="2194769"/>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5" name="14 Rectángulo"/>
          <p:cNvSpPr/>
          <p:nvPr/>
        </p:nvSpPr>
        <p:spPr>
          <a:xfrm>
            <a:off x="7889345" y="2347159"/>
            <a:ext cx="684803" cy="523220"/>
          </a:xfrm>
          <a:prstGeom prst="rect">
            <a:avLst/>
          </a:prstGeom>
        </p:spPr>
        <p:txBody>
          <a:bodyPr wrap="none">
            <a:spAutoFit/>
          </a:bodyPr>
          <a:lstStyle/>
          <a:p>
            <a:pPr defTabSz="913851"/>
            <a:r>
              <a:rPr lang="es-ES" sz="2800" b="1" dirty="0" smtClean="0">
                <a:solidFill>
                  <a:srgbClr val="E8A043"/>
                </a:solidFill>
              </a:rPr>
              <a:t>4,0</a:t>
            </a:r>
            <a:endParaRPr lang="es-CO" sz="2800" dirty="0">
              <a:solidFill>
                <a:srgbClr val="E8A043"/>
              </a:solidFill>
            </a:endParaRPr>
          </a:p>
        </p:txBody>
      </p:sp>
      <p:sp>
        <p:nvSpPr>
          <p:cNvPr id="10" name="9 Rectángulo"/>
          <p:cNvSpPr/>
          <p:nvPr/>
        </p:nvSpPr>
        <p:spPr>
          <a:xfrm>
            <a:off x="218203" y="1638443"/>
            <a:ext cx="2513830"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Total Servicios </a:t>
            </a:r>
            <a:endParaRPr lang="es-CO" sz="1600" b="1" dirty="0">
              <a:solidFill>
                <a:srgbClr val="FFC000"/>
              </a:solidFill>
              <a:latin typeface="+mj-lt"/>
            </a:endParaRPr>
          </a:p>
        </p:txBody>
      </p:sp>
      <p:sp>
        <p:nvSpPr>
          <p:cNvPr id="12" name="11 Rectángulo"/>
          <p:cNvSpPr/>
          <p:nvPr/>
        </p:nvSpPr>
        <p:spPr>
          <a:xfrm>
            <a:off x="0" y="6244984"/>
            <a:ext cx="121919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Tree>
    <p:extLst>
      <p:ext uri="{BB962C8B-B14F-4D97-AF65-F5344CB8AC3E}">
        <p14:creationId xmlns:p14="http://schemas.microsoft.com/office/powerpoint/2010/main" val="119511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638443"/>
            <a:ext cx="1687450" cy="584775"/>
          </a:xfrm>
          <a:prstGeom prst="rect">
            <a:avLst/>
          </a:prstGeom>
        </p:spPr>
        <p:txBody>
          <a:bodyPr wrap="none">
            <a:spAutoFit/>
          </a:bodyPr>
          <a:lstStyle/>
          <a:p>
            <a:r>
              <a:rPr lang="es-CO" sz="1600" b="1" dirty="0">
                <a:solidFill>
                  <a:srgbClr val="FFC000"/>
                </a:solidFill>
                <a:latin typeface="+mj-lt"/>
              </a:rPr>
              <a:t>Dependencias</a:t>
            </a:r>
          </a:p>
          <a:p>
            <a:r>
              <a:rPr lang="es-ES" sz="1600" b="1" dirty="0">
                <a:solidFill>
                  <a:srgbClr val="FFC000"/>
                </a:solidFill>
                <a:latin typeface="+mj-lt"/>
              </a:rPr>
              <a:t>Total Servicios </a:t>
            </a:r>
            <a:endParaRPr lang="es-CO" sz="1600" b="1" dirty="0">
              <a:solidFill>
                <a:srgbClr val="FFC000"/>
              </a:solidFill>
              <a:latin typeface="+mj-lt"/>
            </a:endParaRPr>
          </a:p>
        </p:txBody>
      </p:sp>
      <p:sp>
        <p:nvSpPr>
          <p:cNvPr id="12" name="11 Rectángulo"/>
          <p:cNvSpPr/>
          <p:nvPr/>
        </p:nvSpPr>
        <p:spPr>
          <a:xfrm>
            <a:off x="2133600" y="6271046"/>
            <a:ext cx="100583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3" name="12 Rectángulo"/>
          <p:cNvSpPr/>
          <p:nvPr/>
        </p:nvSpPr>
        <p:spPr>
          <a:xfrm>
            <a:off x="10955106" y="5862196"/>
            <a:ext cx="922047" cy="261610"/>
          </a:xfrm>
          <a:prstGeom prst="rect">
            <a:avLst/>
          </a:prstGeom>
        </p:spPr>
        <p:txBody>
          <a:bodyPr wrap="none">
            <a:spAutoFit/>
          </a:bodyPr>
          <a:lstStyle/>
          <a:p>
            <a:r>
              <a:rPr lang="es-ES" sz="1100" b="1" dirty="0" smtClean="0">
                <a:solidFill>
                  <a:schemeClr val="tx2"/>
                </a:solidFill>
                <a:latin typeface="+mj-lt"/>
              </a:rPr>
              <a:t>Base: 2570</a:t>
            </a:r>
            <a:endParaRPr lang="es-CO" sz="1100" dirty="0">
              <a:solidFill>
                <a:schemeClr val="tx2"/>
              </a:solidFill>
              <a:latin typeface="+mj-lt"/>
            </a:endParaRPr>
          </a:p>
        </p:txBody>
      </p:sp>
      <p:graphicFrame>
        <p:nvGraphicFramePr>
          <p:cNvPr id="20" name="19 Gráfico"/>
          <p:cNvGraphicFramePr/>
          <p:nvPr>
            <p:extLst>
              <p:ext uri="{D42A27DB-BD31-4B8C-83A1-F6EECF244321}">
                <p14:modId xmlns:p14="http://schemas.microsoft.com/office/powerpoint/2010/main" val="1493751886"/>
              </p:ext>
            </p:extLst>
          </p:nvPr>
        </p:nvGraphicFramePr>
        <p:xfrm>
          <a:off x="1987608" y="2286195"/>
          <a:ext cx="6487655" cy="3527651"/>
        </p:xfrm>
        <a:graphic>
          <a:graphicData uri="http://schemas.openxmlformats.org/drawingml/2006/chart">
            <c:chart xmlns:c="http://schemas.openxmlformats.org/drawingml/2006/chart" xmlns:r="http://schemas.openxmlformats.org/officeDocument/2006/relationships" r:id="rId2"/>
          </a:graphicData>
        </a:graphic>
      </p:graphicFrame>
      <p:sp>
        <p:nvSpPr>
          <p:cNvPr id="19" name="18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Satisfacción General Servicios</a:t>
            </a:r>
            <a:endParaRPr lang="es-CO" sz="2800" dirty="0">
              <a:solidFill>
                <a:schemeClr val="accent5">
                  <a:lumMod val="50000"/>
                </a:schemeClr>
              </a:solidFill>
              <a:latin typeface="+mj-lt"/>
            </a:endParaRPr>
          </a:p>
        </p:txBody>
      </p:sp>
      <p:sp>
        <p:nvSpPr>
          <p:cNvPr id="29" name="28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30" name="29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4,0</a:t>
            </a:r>
            <a:endParaRPr lang="es-CO" sz="2800" dirty="0">
              <a:solidFill>
                <a:srgbClr val="E8A043"/>
              </a:solidFill>
            </a:endParaRPr>
          </a:p>
        </p:txBody>
      </p:sp>
      <p:sp>
        <p:nvSpPr>
          <p:cNvPr id="14" name="13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2548460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638443"/>
            <a:ext cx="1687450" cy="584775"/>
          </a:xfrm>
          <a:prstGeom prst="rect">
            <a:avLst/>
          </a:prstGeom>
        </p:spPr>
        <p:txBody>
          <a:bodyPr wrap="none">
            <a:spAutoFit/>
          </a:bodyPr>
          <a:lstStyle/>
          <a:p>
            <a:r>
              <a:rPr lang="es-CO" sz="1600" b="1" dirty="0" smtClean="0">
                <a:solidFill>
                  <a:srgbClr val="FFC000"/>
                </a:solidFill>
                <a:latin typeface="+mj-lt"/>
              </a:rPr>
              <a:t>Servicios</a:t>
            </a:r>
            <a:endParaRPr lang="es-CO" sz="1600" b="1" dirty="0">
              <a:solidFill>
                <a:srgbClr val="FFC000"/>
              </a:solidFill>
              <a:latin typeface="+mj-lt"/>
            </a:endParaRPr>
          </a:p>
          <a:p>
            <a:r>
              <a:rPr lang="es-ES" sz="1600" b="1" dirty="0">
                <a:solidFill>
                  <a:srgbClr val="FFC000"/>
                </a:solidFill>
                <a:latin typeface="+mj-lt"/>
              </a:rPr>
              <a:t>Total Servicios </a:t>
            </a:r>
            <a:endParaRPr lang="es-CO" sz="1600" b="1" dirty="0">
              <a:solidFill>
                <a:srgbClr val="FFC000"/>
              </a:solidFill>
              <a:latin typeface="+mj-lt"/>
            </a:endParaRPr>
          </a:p>
        </p:txBody>
      </p:sp>
      <p:sp>
        <p:nvSpPr>
          <p:cNvPr id="12" name="11 Rectángulo"/>
          <p:cNvSpPr/>
          <p:nvPr/>
        </p:nvSpPr>
        <p:spPr>
          <a:xfrm>
            <a:off x="2171699" y="6244984"/>
            <a:ext cx="100202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3" name="12 Rectángulo"/>
          <p:cNvSpPr/>
          <p:nvPr/>
        </p:nvSpPr>
        <p:spPr>
          <a:xfrm>
            <a:off x="10955106" y="5862196"/>
            <a:ext cx="922047" cy="261610"/>
          </a:xfrm>
          <a:prstGeom prst="rect">
            <a:avLst/>
          </a:prstGeom>
        </p:spPr>
        <p:txBody>
          <a:bodyPr wrap="none">
            <a:spAutoFit/>
          </a:bodyPr>
          <a:lstStyle/>
          <a:p>
            <a:r>
              <a:rPr lang="es-ES" sz="1100" b="1" dirty="0" smtClean="0">
                <a:solidFill>
                  <a:schemeClr val="tx2"/>
                </a:solidFill>
                <a:latin typeface="+mj-lt"/>
              </a:rPr>
              <a:t>Base: 2570</a:t>
            </a:r>
            <a:endParaRPr lang="es-CO" sz="1100" dirty="0">
              <a:solidFill>
                <a:schemeClr val="tx2"/>
              </a:solidFill>
              <a:latin typeface="+mj-lt"/>
            </a:endParaRPr>
          </a:p>
        </p:txBody>
      </p:sp>
      <p:graphicFrame>
        <p:nvGraphicFramePr>
          <p:cNvPr id="15" name="14 Gráfico"/>
          <p:cNvGraphicFramePr/>
          <p:nvPr>
            <p:extLst>
              <p:ext uri="{D42A27DB-BD31-4B8C-83A1-F6EECF244321}">
                <p14:modId xmlns:p14="http://schemas.microsoft.com/office/powerpoint/2010/main" val="1645756957"/>
              </p:ext>
            </p:extLst>
          </p:nvPr>
        </p:nvGraphicFramePr>
        <p:xfrm>
          <a:off x="268902" y="2377742"/>
          <a:ext cx="6909824" cy="334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2 Conector recto"/>
          <p:cNvCxnSpPr/>
          <p:nvPr/>
        </p:nvCxnSpPr>
        <p:spPr>
          <a:xfrm>
            <a:off x="191072" y="4889775"/>
            <a:ext cx="668655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29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31" name="30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Satisfacción General Servicios</a:t>
            </a:r>
            <a:endParaRPr lang="es-CO" sz="2800" dirty="0">
              <a:solidFill>
                <a:schemeClr val="accent5">
                  <a:lumMod val="50000"/>
                </a:schemeClr>
              </a:solidFill>
              <a:latin typeface="+mj-lt"/>
            </a:endParaRPr>
          </a:p>
        </p:txBody>
      </p:sp>
      <p:sp>
        <p:nvSpPr>
          <p:cNvPr id="32" name="31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33" name="32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4,0</a:t>
            </a:r>
            <a:endParaRPr lang="es-CO" sz="2800" dirty="0">
              <a:solidFill>
                <a:srgbClr val="E8A043"/>
              </a:solidFill>
            </a:endParaRPr>
          </a:p>
        </p:txBody>
      </p:sp>
      <p:sp>
        <p:nvSpPr>
          <p:cNvPr id="14" name="13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2378205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9" y="5486473"/>
            <a:ext cx="3894074" cy="954107"/>
          </a:xfrm>
          <a:prstGeom prst="rect">
            <a:avLst/>
          </a:prstGeom>
        </p:spPr>
        <p:txBody>
          <a:bodyPr wrap="square">
            <a:spAutoFit/>
          </a:bodyPr>
          <a:lstStyle/>
          <a:p>
            <a:pPr algn="ctr"/>
            <a:r>
              <a:rPr lang="es-CO" sz="2800" b="1" dirty="0" smtClean="0">
                <a:solidFill>
                  <a:schemeClr val="accent1"/>
                </a:solidFill>
              </a:rPr>
              <a:t>DIRECCIÓN DE INFRAESTRUCTURA</a:t>
            </a:r>
            <a:endParaRPr lang="es-CO" sz="2800" b="1" dirty="0">
              <a:solidFill>
                <a:schemeClr val="accent1"/>
              </a:solidFill>
            </a:endParaRPr>
          </a:p>
        </p:txBody>
      </p:sp>
    </p:spTree>
    <p:extLst>
      <p:ext uri="{BB962C8B-B14F-4D97-AF65-F5344CB8AC3E}">
        <p14:creationId xmlns:p14="http://schemas.microsoft.com/office/powerpoint/2010/main" val="1166018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87815453"/>
              </p:ext>
            </p:extLst>
          </p:nvPr>
        </p:nvGraphicFramePr>
        <p:xfrm>
          <a:off x="341682" y="4623055"/>
          <a:ext cx="11601996" cy="1000532"/>
        </p:xfrm>
        <a:graphic>
          <a:graphicData uri="http://schemas.openxmlformats.org/drawingml/2006/table">
            <a:tbl>
              <a:tblPr>
                <a:tableStyleId>{5C22544A-7EE6-4342-B048-85BDC9FD1C3A}</a:tableStyleId>
              </a:tblPr>
              <a:tblGrid>
                <a:gridCol w="1657428"/>
                <a:gridCol w="1657428"/>
                <a:gridCol w="1657428"/>
                <a:gridCol w="1657428"/>
                <a:gridCol w="1657428"/>
                <a:gridCol w="1657428"/>
                <a:gridCol w="1657428"/>
              </a:tblGrid>
              <a:tr h="1000532">
                <a:tc>
                  <a:txBody>
                    <a:bodyPr/>
                    <a:lstStyle/>
                    <a:p>
                      <a:pPr algn="ctr" fontAlgn="ctr"/>
                      <a:r>
                        <a:rPr lang="es-ES" sz="1050" u="none" strike="noStrike" dirty="0" smtClean="0">
                          <a:solidFill>
                            <a:schemeClr val="tx2"/>
                          </a:solidFill>
                          <a:effectLst/>
                        </a:rPr>
                        <a:t>Amabilidad </a:t>
                      </a:r>
                      <a:r>
                        <a:rPr lang="es-ES" sz="1050" u="none" strike="noStrike" dirty="0">
                          <a:solidFill>
                            <a:schemeClr val="tx2"/>
                          </a:solidFill>
                          <a:effectLst/>
                        </a:rPr>
                        <a:t>y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actitud de </a:t>
                      </a:r>
                      <a:r>
                        <a:rPr lang="es-ES" sz="1050" u="none" strike="noStrike" dirty="0">
                          <a:solidFill>
                            <a:schemeClr val="tx2"/>
                          </a:solidFill>
                          <a:effectLst/>
                        </a:rPr>
                        <a:t>respeto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del </a:t>
                      </a:r>
                      <a:r>
                        <a:rPr lang="es-ES" sz="1050" u="none" strike="noStrike" dirty="0">
                          <a:solidFill>
                            <a:schemeClr val="tx2"/>
                          </a:solidFill>
                          <a:effectLst/>
                        </a:rPr>
                        <a:t>personal</a:t>
                      </a:r>
                      <a:endParaRPr lang="es-ES" sz="1050" b="0" i="0" u="none" strike="noStrike" dirty="0">
                        <a:solidFill>
                          <a:schemeClr val="tx2"/>
                        </a:solidFill>
                        <a:effectLst/>
                        <a:latin typeface="Century Gothic"/>
                      </a:endParaRPr>
                    </a:p>
                  </a:txBody>
                  <a:tcPr marL="0" marR="0" marT="0" marB="0">
                    <a:solidFill>
                      <a:schemeClr val="bg1"/>
                    </a:solidFill>
                  </a:tcPr>
                </a:tc>
                <a:tc>
                  <a:txBody>
                    <a:bodyPr/>
                    <a:lstStyle/>
                    <a:p>
                      <a:pPr algn="ctr" fontAlgn="ctr"/>
                      <a:r>
                        <a:rPr lang="es-ES" sz="1050" u="none" strike="noStrike" dirty="0" smtClean="0">
                          <a:solidFill>
                            <a:schemeClr val="tx2"/>
                          </a:solidFill>
                          <a:effectLst/>
                        </a:rPr>
                        <a:t>Conocimiento </a:t>
                      </a:r>
                    </a:p>
                    <a:p>
                      <a:pPr algn="ctr" fontAlgn="ctr"/>
                      <a:r>
                        <a:rPr lang="es-ES" sz="1050" u="none" strike="noStrike" dirty="0" smtClean="0">
                          <a:solidFill>
                            <a:schemeClr val="tx2"/>
                          </a:solidFill>
                          <a:effectLst/>
                        </a:rPr>
                        <a:t>y </a:t>
                      </a:r>
                      <a:r>
                        <a:rPr lang="es-ES" sz="1050" u="none" strike="noStrike" dirty="0">
                          <a:solidFill>
                            <a:schemeClr val="tx2"/>
                          </a:solidFill>
                          <a:effectLst/>
                        </a:rPr>
                        <a:t>dominio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del tema </a:t>
                      </a:r>
                      <a:r>
                        <a:rPr lang="es-ES" sz="1050" u="none" strike="noStrike" dirty="0">
                          <a:solidFill>
                            <a:schemeClr val="tx2"/>
                          </a:solidFill>
                          <a:effectLst/>
                        </a:rPr>
                        <a:t>que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tiene </a:t>
                      </a:r>
                      <a:r>
                        <a:rPr lang="es-ES" sz="1050" u="none" strike="noStrike" dirty="0">
                          <a:solidFill>
                            <a:schemeClr val="tx2"/>
                          </a:solidFill>
                          <a:effectLst/>
                        </a:rPr>
                        <a:t>el personal</a:t>
                      </a:r>
                      <a:endParaRPr lang="es-ES" sz="1050" b="0" i="0" u="none" strike="noStrike" dirty="0">
                        <a:solidFill>
                          <a:schemeClr val="tx2"/>
                        </a:solidFill>
                        <a:effectLst/>
                        <a:latin typeface="Century Gothic"/>
                      </a:endParaRPr>
                    </a:p>
                  </a:txBody>
                  <a:tcPr marL="0" marR="0" marT="0" marB="0">
                    <a:solidFill>
                      <a:schemeClr val="bg1"/>
                    </a:solidFill>
                  </a:tcPr>
                </a:tc>
                <a:tc>
                  <a:txBody>
                    <a:bodyPr/>
                    <a:lstStyle/>
                    <a:p>
                      <a:pPr algn="ctr" fontAlgn="ctr"/>
                      <a:r>
                        <a:rPr lang="es-ES" sz="1050" u="none" strike="noStrike" dirty="0" smtClean="0">
                          <a:solidFill>
                            <a:schemeClr val="tx2"/>
                          </a:solidFill>
                          <a:effectLst/>
                        </a:rPr>
                        <a:t>Claridad de </a:t>
                      </a:r>
                    </a:p>
                    <a:p>
                      <a:pPr algn="ctr" fontAlgn="ctr"/>
                      <a:r>
                        <a:rPr lang="es-ES" sz="1050" u="none" strike="noStrike" dirty="0" smtClean="0">
                          <a:solidFill>
                            <a:schemeClr val="tx2"/>
                          </a:solidFill>
                          <a:effectLst/>
                        </a:rPr>
                        <a:t>la </a:t>
                      </a:r>
                      <a:r>
                        <a:rPr lang="es-ES" sz="1050" u="none" strike="noStrike" dirty="0">
                          <a:solidFill>
                            <a:schemeClr val="tx2"/>
                          </a:solidFill>
                          <a:effectLst/>
                        </a:rPr>
                        <a:t>información suministrada</a:t>
                      </a:r>
                      <a:endParaRPr lang="es-ES" sz="1050" b="0" i="0" u="none" strike="noStrike" dirty="0">
                        <a:solidFill>
                          <a:schemeClr val="tx2"/>
                        </a:solidFill>
                        <a:effectLst/>
                        <a:latin typeface="Century Gothic"/>
                      </a:endParaRPr>
                    </a:p>
                  </a:txBody>
                  <a:tcPr marL="0" marR="0" marT="0" marB="0">
                    <a:solidFill>
                      <a:schemeClr val="bg1"/>
                    </a:solidFill>
                  </a:tcPr>
                </a:tc>
                <a:tc>
                  <a:txBody>
                    <a:bodyPr/>
                    <a:lstStyle/>
                    <a:p>
                      <a:pPr algn="ctr" fontAlgn="ctr"/>
                      <a:r>
                        <a:rPr lang="es-ES" sz="1050" u="none" strike="noStrike" dirty="0" smtClean="0">
                          <a:solidFill>
                            <a:schemeClr val="tx2"/>
                          </a:solidFill>
                          <a:effectLst/>
                        </a:rPr>
                        <a:t>Tiempo </a:t>
                      </a:r>
                      <a:r>
                        <a:rPr lang="es-ES" sz="1050" u="none" strike="noStrike" dirty="0">
                          <a:solidFill>
                            <a:schemeClr val="tx2"/>
                          </a:solidFill>
                          <a:effectLst/>
                        </a:rPr>
                        <a:t>de espera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para </a:t>
                      </a:r>
                      <a:r>
                        <a:rPr lang="es-ES" sz="1050" u="none" strike="noStrike" dirty="0">
                          <a:solidFill>
                            <a:schemeClr val="tx2"/>
                          </a:solidFill>
                          <a:effectLst/>
                        </a:rPr>
                        <a:t>que </a:t>
                      </a:r>
                      <a:r>
                        <a:rPr lang="es-ES" sz="1050" u="none" strike="noStrike" dirty="0" smtClean="0">
                          <a:solidFill>
                            <a:schemeClr val="tx2"/>
                          </a:solidFill>
                          <a:effectLst/>
                        </a:rPr>
                        <a:t>contesten </a:t>
                      </a:r>
                      <a:r>
                        <a:rPr lang="es-ES" sz="1050" u="none" strike="noStrike" dirty="0">
                          <a:solidFill>
                            <a:schemeClr val="tx2"/>
                          </a:solidFill>
                          <a:effectLst/>
                        </a:rPr>
                        <a:t>su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llamada </a:t>
                      </a:r>
                      <a:r>
                        <a:rPr lang="es-ES" sz="1050" u="none" strike="noStrike" dirty="0">
                          <a:solidFill>
                            <a:schemeClr val="tx2"/>
                          </a:solidFill>
                          <a:effectLst/>
                        </a:rPr>
                        <a:t>frente a una solicitud de soporte del servicio de internet </a:t>
                      </a:r>
                      <a:endParaRPr lang="es-ES" sz="1050" b="0" i="0" u="none" strike="noStrike" dirty="0">
                        <a:solidFill>
                          <a:schemeClr val="tx2"/>
                        </a:solidFill>
                        <a:effectLst/>
                        <a:latin typeface="Century Gothic"/>
                      </a:endParaRPr>
                    </a:p>
                  </a:txBody>
                  <a:tcPr marL="0" marR="0" marT="0" marB="0">
                    <a:solidFill>
                      <a:schemeClr val="bg1"/>
                    </a:solidFill>
                  </a:tcPr>
                </a:tc>
                <a:tc>
                  <a:txBody>
                    <a:bodyPr/>
                    <a:lstStyle/>
                    <a:p>
                      <a:pPr algn="ctr" fontAlgn="ctr"/>
                      <a:r>
                        <a:rPr lang="es-ES" sz="1050" u="none" strike="noStrike" dirty="0" smtClean="0">
                          <a:solidFill>
                            <a:schemeClr val="tx2"/>
                          </a:solidFill>
                          <a:effectLst/>
                        </a:rPr>
                        <a:t>Tiempo </a:t>
                      </a:r>
                      <a:r>
                        <a:rPr lang="es-ES" sz="1050" u="none" strike="noStrike" dirty="0">
                          <a:solidFill>
                            <a:schemeClr val="tx2"/>
                          </a:solidFill>
                          <a:effectLst/>
                        </a:rPr>
                        <a:t>de espera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para </a:t>
                      </a:r>
                      <a:r>
                        <a:rPr lang="es-ES" sz="1050" u="none" strike="noStrike" dirty="0">
                          <a:solidFill>
                            <a:schemeClr val="tx2"/>
                          </a:solidFill>
                          <a:effectLst/>
                        </a:rPr>
                        <a:t>que lo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comuniquen </a:t>
                      </a:r>
                      <a:r>
                        <a:rPr lang="es-ES" sz="1050" u="none" strike="noStrike" dirty="0">
                          <a:solidFill>
                            <a:schemeClr val="tx2"/>
                          </a:solidFill>
                          <a:effectLst/>
                        </a:rPr>
                        <a:t>con el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área </a:t>
                      </a:r>
                      <a:r>
                        <a:rPr lang="es-ES" sz="1050" u="none" strike="noStrike" dirty="0">
                          <a:solidFill>
                            <a:schemeClr val="tx2"/>
                          </a:solidFill>
                          <a:effectLst/>
                        </a:rPr>
                        <a:t>encargada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de </a:t>
                      </a:r>
                      <a:r>
                        <a:rPr lang="es-ES" sz="1050" u="none" strike="noStrike" dirty="0">
                          <a:solidFill>
                            <a:schemeClr val="tx2"/>
                          </a:solidFill>
                          <a:effectLst/>
                        </a:rPr>
                        <a:t>brindar soporte</a:t>
                      </a:r>
                      <a:endParaRPr lang="es-ES" sz="1050" b="0" i="0" u="none" strike="noStrike" dirty="0">
                        <a:solidFill>
                          <a:schemeClr val="tx2"/>
                        </a:solidFill>
                        <a:effectLst/>
                        <a:latin typeface="Century Gothic"/>
                      </a:endParaRPr>
                    </a:p>
                  </a:txBody>
                  <a:tcPr marL="0" marR="0" marT="0" marB="0">
                    <a:solidFill>
                      <a:schemeClr val="bg1"/>
                    </a:solidFill>
                  </a:tcPr>
                </a:tc>
                <a:tc>
                  <a:txBody>
                    <a:bodyPr/>
                    <a:lstStyle/>
                    <a:p>
                      <a:pPr algn="ctr" fontAlgn="ctr"/>
                      <a:r>
                        <a:rPr lang="es-ES" sz="1050" u="none" strike="noStrike" dirty="0" smtClean="0">
                          <a:solidFill>
                            <a:schemeClr val="tx2"/>
                          </a:solidFill>
                          <a:effectLst/>
                        </a:rPr>
                        <a:t>Estabilidad </a:t>
                      </a:r>
                    </a:p>
                    <a:p>
                      <a:pPr algn="ctr" fontAlgn="ctr"/>
                      <a:r>
                        <a:rPr lang="es-ES" sz="1050" u="none" strike="noStrike" dirty="0" smtClean="0">
                          <a:solidFill>
                            <a:schemeClr val="tx2"/>
                          </a:solidFill>
                          <a:effectLst/>
                        </a:rPr>
                        <a:t>de </a:t>
                      </a:r>
                      <a:r>
                        <a:rPr lang="es-ES" sz="1050" u="none" strike="noStrike" dirty="0">
                          <a:solidFill>
                            <a:schemeClr val="tx2"/>
                          </a:solidFill>
                          <a:effectLst/>
                        </a:rPr>
                        <a:t>la conexión </a:t>
                      </a:r>
                      <a:r>
                        <a:rPr lang="es-ES" sz="1050" u="none" strike="noStrike" dirty="0" smtClean="0">
                          <a:solidFill>
                            <a:schemeClr val="tx2"/>
                          </a:solidFill>
                          <a:effectLst/>
                        </a:rPr>
                        <a:t>a</a:t>
                      </a:r>
                    </a:p>
                    <a:p>
                      <a:pPr algn="ctr" fontAlgn="ctr"/>
                      <a:r>
                        <a:rPr lang="es-ES" sz="1050" u="none" strike="noStrike" dirty="0" smtClean="0">
                          <a:solidFill>
                            <a:schemeClr val="tx2"/>
                          </a:solidFill>
                          <a:effectLst/>
                        </a:rPr>
                        <a:t> </a:t>
                      </a:r>
                      <a:r>
                        <a:rPr lang="es-ES" sz="1050" u="none" strike="noStrike" dirty="0">
                          <a:solidFill>
                            <a:schemeClr val="tx2"/>
                          </a:solidFill>
                          <a:effectLst/>
                        </a:rPr>
                        <a:t>Internet con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relación al </a:t>
                      </a:r>
                      <a:r>
                        <a:rPr lang="es-ES" sz="1050" u="none" strike="noStrike" dirty="0">
                          <a:solidFill>
                            <a:schemeClr val="tx2"/>
                          </a:solidFill>
                          <a:effectLst/>
                        </a:rPr>
                        <a:t>servicio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suministrado</a:t>
                      </a:r>
                      <a:endParaRPr lang="es-ES" sz="1050" b="0" i="0" u="none" strike="noStrike" dirty="0">
                        <a:solidFill>
                          <a:schemeClr val="tx2"/>
                        </a:solidFill>
                        <a:effectLst/>
                        <a:latin typeface="Century Gothic"/>
                      </a:endParaRPr>
                    </a:p>
                  </a:txBody>
                  <a:tcPr marL="0" marR="0" marT="0" marB="0">
                    <a:solidFill>
                      <a:schemeClr val="bg1"/>
                    </a:solidFill>
                  </a:tcPr>
                </a:tc>
                <a:tc>
                  <a:txBody>
                    <a:bodyPr/>
                    <a:lstStyle/>
                    <a:p>
                      <a:pPr algn="ctr" fontAlgn="ctr"/>
                      <a:r>
                        <a:rPr lang="es-ES" sz="1050" u="none" strike="noStrike" dirty="0" smtClean="0">
                          <a:solidFill>
                            <a:schemeClr val="tx2"/>
                          </a:solidFill>
                          <a:effectLst/>
                        </a:rPr>
                        <a:t>Velocidad </a:t>
                      </a:r>
                      <a:r>
                        <a:rPr lang="es-ES" sz="1050" u="none" strike="noStrike" dirty="0">
                          <a:solidFill>
                            <a:schemeClr val="tx2"/>
                          </a:solidFill>
                          <a:effectLst/>
                        </a:rPr>
                        <a:t>de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navegación a</a:t>
                      </a:r>
                    </a:p>
                    <a:p>
                      <a:pPr algn="ctr" fontAlgn="ctr"/>
                      <a:r>
                        <a:rPr lang="es-ES" sz="1050" u="none" strike="noStrike" dirty="0" smtClean="0">
                          <a:solidFill>
                            <a:schemeClr val="tx2"/>
                          </a:solidFill>
                          <a:effectLst/>
                        </a:rPr>
                        <a:t> Internet</a:t>
                      </a:r>
                    </a:p>
                    <a:p>
                      <a:pPr algn="ctr" fontAlgn="ctr"/>
                      <a:r>
                        <a:rPr lang="es-ES" sz="1050" u="none" strike="noStrike" dirty="0" smtClean="0">
                          <a:solidFill>
                            <a:schemeClr val="tx2"/>
                          </a:solidFill>
                          <a:effectLst/>
                        </a:rPr>
                        <a:t> </a:t>
                      </a:r>
                      <a:r>
                        <a:rPr lang="es-ES" sz="1050" u="none" strike="noStrike" dirty="0">
                          <a:solidFill>
                            <a:schemeClr val="tx2"/>
                          </a:solidFill>
                          <a:effectLst/>
                        </a:rPr>
                        <a:t>con relación al </a:t>
                      </a:r>
                      <a:endParaRPr lang="es-ES" sz="1050" u="none" strike="noStrike" dirty="0" smtClean="0">
                        <a:solidFill>
                          <a:schemeClr val="tx2"/>
                        </a:solidFill>
                        <a:effectLst/>
                      </a:endParaRPr>
                    </a:p>
                    <a:p>
                      <a:pPr algn="ctr" fontAlgn="ctr"/>
                      <a:r>
                        <a:rPr lang="es-ES" sz="1050" u="none" strike="noStrike" dirty="0" smtClean="0">
                          <a:solidFill>
                            <a:schemeClr val="tx2"/>
                          </a:solidFill>
                          <a:effectLst/>
                        </a:rPr>
                        <a:t>servicio </a:t>
                      </a:r>
                      <a:r>
                        <a:rPr lang="es-ES" sz="1050" u="none" strike="noStrike" dirty="0">
                          <a:solidFill>
                            <a:schemeClr val="tx2"/>
                          </a:solidFill>
                          <a:effectLst/>
                        </a:rPr>
                        <a:t>prestado</a:t>
                      </a:r>
                      <a:endParaRPr lang="es-ES" sz="1050" b="0" i="0" u="none" strike="noStrike" dirty="0">
                        <a:solidFill>
                          <a:schemeClr val="tx2"/>
                        </a:solidFill>
                        <a:effectLst/>
                        <a:latin typeface="Century Gothic"/>
                      </a:endParaRPr>
                    </a:p>
                  </a:txBody>
                  <a:tcPr marL="0" marR="0" marT="0" marB="0">
                    <a:solidFill>
                      <a:schemeClr val="bg1"/>
                    </a:solidFill>
                  </a:tcPr>
                </a:tc>
              </a:tr>
            </a:tbl>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638443"/>
            <a:ext cx="4940776"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Infraestructura</a:t>
            </a:r>
            <a:endParaRPr lang="es-CO" sz="1600" b="1" dirty="0">
              <a:solidFill>
                <a:srgbClr val="FFC000"/>
              </a:solidFill>
              <a:latin typeface="+mj-lt"/>
            </a:endParaRPr>
          </a:p>
        </p:txBody>
      </p:sp>
      <p:sp>
        <p:nvSpPr>
          <p:cNvPr id="12" name="11 Rectángulo"/>
          <p:cNvSpPr/>
          <p:nvPr/>
        </p:nvSpPr>
        <p:spPr>
          <a:xfrm>
            <a:off x="2045787" y="6244984"/>
            <a:ext cx="10146212"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graphicFrame>
        <p:nvGraphicFramePr>
          <p:cNvPr id="17" name="16 Gráfico"/>
          <p:cNvGraphicFramePr/>
          <p:nvPr>
            <p:extLst>
              <p:ext uri="{D42A27DB-BD31-4B8C-83A1-F6EECF244321}">
                <p14:modId xmlns:p14="http://schemas.microsoft.com/office/powerpoint/2010/main" val="316435617"/>
              </p:ext>
            </p:extLst>
          </p:nvPr>
        </p:nvGraphicFramePr>
        <p:xfrm>
          <a:off x="268015" y="2706519"/>
          <a:ext cx="11729544"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17 Rectángulo"/>
          <p:cNvSpPr/>
          <p:nvPr/>
        </p:nvSpPr>
        <p:spPr>
          <a:xfrm>
            <a:off x="11100177" y="5948775"/>
            <a:ext cx="843501" cy="261610"/>
          </a:xfrm>
          <a:prstGeom prst="rect">
            <a:avLst/>
          </a:prstGeom>
        </p:spPr>
        <p:txBody>
          <a:bodyPr wrap="none">
            <a:spAutoFit/>
          </a:bodyPr>
          <a:lstStyle/>
          <a:p>
            <a:pPr defTabSz="913851"/>
            <a:r>
              <a:rPr lang="es-ES" sz="1100" b="1" dirty="0" smtClean="0">
                <a:solidFill>
                  <a:prstClr val="black"/>
                </a:solidFill>
                <a:latin typeface="+mj-lt"/>
              </a:rPr>
              <a:t>Base: 115</a:t>
            </a:r>
            <a:endParaRPr lang="es-CO" sz="1100" dirty="0">
              <a:solidFill>
                <a:prstClr val="black"/>
              </a:solidFill>
              <a:latin typeface="+mj-lt"/>
            </a:endParaRPr>
          </a:p>
        </p:txBody>
      </p:sp>
      <p:sp>
        <p:nvSpPr>
          <p:cNvPr id="19" name="18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20" name="19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Dirección de Infraestructura</a:t>
            </a:r>
            <a:endParaRPr lang="es-CO" sz="2800" dirty="0">
              <a:solidFill>
                <a:schemeClr val="accent5">
                  <a:lumMod val="50000"/>
                </a:schemeClr>
              </a:solidFill>
              <a:latin typeface="+mj-lt"/>
            </a:endParaRPr>
          </a:p>
        </p:txBody>
      </p:sp>
      <p:sp>
        <p:nvSpPr>
          <p:cNvPr id="21" name="20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22" name="21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2,9</a:t>
            </a:r>
            <a:endParaRPr lang="es-CO" sz="2800" dirty="0">
              <a:solidFill>
                <a:srgbClr val="E8A043"/>
              </a:solidFill>
            </a:endParaRPr>
          </a:p>
        </p:txBody>
      </p:sp>
      <p:sp>
        <p:nvSpPr>
          <p:cNvPr id="13" name="1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1284144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9" y="5486473"/>
            <a:ext cx="3894074" cy="954107"/>
          </a:xfrm>
          <a:prstGeom prst="rect">
            <a:avLst/>
          </a:prstGeom>
        </p:spPr>
        <p:txBody>
          <a:bodyPr wrap="square">
            <a:spAutoFit/>
          </a:bodyPr>
          <a:lstStyle/>
          <a:p>
            <a:pPr algn="ctr"/>
            <a:r>
              <a:rPr lang="es-CO" sz="2800" b="1" dirty="0" smtClean="0">
                <a:solidFill>
                  <a:schemeClr val="accent1"/>
                </a:solidFill>
              </a:rPr>
              <a:t>FUNCIONARIOS Y CONTRATISTAS</a:t>
            </a:r>
            <a:endParaRPr lang="es-CO" sz="2800" b="1" dirty="0">
              <a:solidFill>
                <a:schemeClr val="accent1"/>
              </a:solidFill>
            </a:endParaRPr>
          </a:p>
        </p:txBody>
      </p:sp>
    </p:spTree>
    <p:extLst>
      <p:ext uri="{BB962C8B-B14F-4D97-AF65-F5344CB8AC3E}">
        <p14:creationId xmlns:p14="http://schemas.microsoft.com/office/powerpoint/2010/main" val="2129838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6114163"/>
              </p:ext>
            </p:extLst>
          </p:nvPr>
        </p:nvGraphicFramePr>
        <p:xfrm>
          <a:off x="-4" y="4360419"/>
          <a:ext cx="12192004" cy="1518285"/>
        </p:xfrm>
        <a:graphic>
          <a:graphicData uri="http://schemas.openxmlformats.org/drawingml/2006/table">
            <a:tbl>
              <a:tblPr>
                <a:tableStyleId>{5C22544A-7EE6-4342-B048-85BDC9FD1C3A}</a:tableStyleId>
              </a:tblPr>
              <a:tblGrid>
                <a:gridCol w="1108364"/>
                <a:gridCol w="1108364"/>
                <a:gridCol w="1108364"/>
                <a:gridCol w="1108364"/>
                <a:gridCol w="1108364"/>
                <a:gridCol w="1108364"/>
                <a:gridCol w="1108364"/>
                <a:gridCol w="1108364"/>
                <a:gridCol w="1108364"/>
                <a:gridCol w="1108364"/>
                <a:gridCol w="1108364"/>
              </a:tblGrid>
              <a:tr h="190500">
                <a:tc>
                  <a:txBody>
                    <a:bodyPr/>
                    <a:lstStyle/>
                    <a:p>
                      <a:pPr algn="ctr" fontAlgn="ctr"/>
                      <a:r>
                        <a:rPr lang="es-ES" sz="900" u="none" strike="noStrike" dirty="0" smtClean="0">
                          <a:solidFill>
                            <a:schemeClr val="tx2"/>
                          </a:solidFill>
                          <a:effectLst/>
                          <a:latin typeface="+mj-lt"/>
                        </a:rPr>
                        <a:t>Calidad </a:t>
                      </a:r>
                      <a:r>
                        <a:rPr lang="es-ES" sz="900" u="none" strike="noStrike" dirty="0">
                          <a:solidFill>
                            <a:schemeClr val="tx2"/>
                          </a:solidFill>
                          <a:effectLst/>
                          <a:latin typeface="+mj-lt"/>
                        </a:rPr>
                        <a:t>del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servicio </a:t>
                      </a:r>
                    </a:p>
                    <a:p>
                      <a:pPr algn="ctr" fontAlgn="ctr"/>
                      <a:r>
                        <a:rPr lang="es-ES" sz="900" u="none" strike="noStrike" dirty="0" smtClean="0">
                          <a:solidFill>
                            <a:schemeClr val="tx2"/>
                          </a:solidFill>
                          <a:effectLst/>
                          <a:latin typeface="+mj-lt"/>
                        </a:rPr>
                        <a:t>de vigilancia </a:t>
                      </a:r>
                    </a:p>
                    <a:p>
                      <a:pPr algn="ctr" fontAlgn="ctr"/>
                      <a:r>
                        <a:rPr lang="es-ES" sz="900" u="none" strike="noStrike" dirty="0" smtClean="0">
                          <a:solidFill>
                            <a:schemeClr val="tx2"/>
                          </a:solidFill>
                          <a:effectLst/>
                          <a:latin typeface="+mj-lt"/>
                        </a:rPr>
                        <a:t>prestada </a:t>
                      </a:r>
                      <a:r>
                        <a:rPr lang="es-ES" sz="900" u="none" strike="noStrike" dirty="0">
                          <a:solidFill>
                            <a:schemeClr val="tx2"/>
                          </a:solidFill>
                          <a:effectLst/>
                          <a:latin typeface="+mj-lt"/>
                        </a:rPr>
                        <a:t>en el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edificio Murillo </a:t>
                      </a:r>
                      <a:r>
                        <a:rPr lang="es-ES" sz="900" u="none" strike="noStrike" dirty="0">
                          <a:solidFill>
                            <a:schemeClr val="tx2"/>
                          </a:solidFill>
                          <a:effectLst/>
                          <a:latin typeface="+mj-lt"/>
                        </a:rPr>
                        <a:t>Toro </a:t>
                      </a:r>
                      <a:endParaRPr lang="es-ES" sz="900" b="0"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smtClean="0">
                          <a:solidFill>
                            <a:schemeClr val="tx2"/>
                          </a:solidFill>
                          <a:effectLst/>
                          <a:latin typeface="+mj-lt"/>
                        </a:rPr>
                        <a:t>Atención </a:t>
                      </a:r>
                    </a:p>
                    <a:p>
                      <a:pPr algn="ctr" fontAlgn="ctr"/>
                      <a:r>
                        <a:rPr lang="es-ES" sz="900" u="none" strike="noStrike" dirty="0" smtClean="0">
                          <a:solidFill>
                            <a:schemeClr val="tx2"/>
                          </a:solidFill>
                          <a:effectLst/>
                          <a:latin typeface="+mj-lt"/>
                        </a:rPr>
                        <a:t>suministrada </a:t>
                      </a:r>
                    </a:p>
                    <a:p>
                      <a:pPr algn="ctr" fontAlgn="ctr"/>
                      <a:r>
                        <a:rPr lang="es-ES" sz="900" u="none" strike="noStrike" dirty="0" smtClean="0">
                          <a:solidFill>
                            <a:schemeClr val="tx2"/>
                          </a:solidFill>
                          <a:effectLst/>
                          <a:latin typeface="+mj-lt"/>
                        </a:rPr>
                        <a:t>por </a:t>
                      </a:r>
                      <a:r>
                        <a:rPr lang="es-ES" sz="900" u="none" strike="noStrike" dirty="0">
                          <a:solidFill>
                            <a:schemeClr val="tx2"/>
                          </a:solidFill>
                          <a:effectLst/>
                          <a:latin typeface="+mj-lt"/>
                        </a:rPr>
                        <a:t>el personal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 empresa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vigilancia</a:t>
                      </a:r>
                      <a:endParaRPr lang="es-ES" sz="900" b="0"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smtClean="0">
                          <a:solidFill>
                            <a:schemeClr val="tx2"/>
                          </a:solidFill>
                          <a:effectLst/>
                          <a:latin typeface="+mj-lt"/>
                        </a:rPr>
                        <a:t>Calidad </a:t>
                      </a:r>
                      <a:r>
                        <a:rPr lang="es-ES" sz="900" u="none" strike="noStrike" dirty="0">
                          <a:solidFill>
                            <a:schemeClr val="tx2"/>
                          </a:solidFill>
                          <a:effectLst/>
                          <a:latin typeface="+mj-lt"/>
                        </a:rPr>
                        <a:t>del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servicio de aseo</a:t>
                      </a:r>
                    </a:p>
                    <a:p>
                      <a:pPr algn="ctr" fontAlgn="ctr"/>
                      <a:r>
                        <a:rPr lang="es-ES" sz="900" u="none" strike="noStrike" dirty="0" smtClean="0">
                          <a:solidFill>
                            <a:schemeClr val="tx2"/>
                          </a:solidFill>
                          <a:effectLst/>
                          <a:latin typeface="+mj-lt"/>
                        </a:rPr>
                        <a:t> </a:t>
                      </a:r>
                      <a:r>
                        <a:rPr lang="es-ES" sz="900" u="none" strike="noStrike" dirty="0">
                          <a:solidFill>
                            <a:schemeClr val="tx2"/>
                          </a:solidFill>
                          <a:effectLst/>
                          <a:latin typeface="+mj-lt"/>
                        </a:rPr>
                        <a:t>en oficinas, puesto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trabajo</a:t>
                      </a:r>
                      <a:r>
                        <a:rPr lang="es-ES" sz="900" u="none" strike="noStrike" dirty="0" smtClean="0">
                          <a:solidFill>
                            <a:schemeClr val="tx2"/>
                          </a:solidFill>
                          <a:effectLst/>
                          <a:latin typeface="+mj-lt"/>
                        </a:rPr>
                        <a:t>,</a:t>
                      </a:r>
                    </a:p>
                    <a:p>
                      <a:pPr algn="ctr" fontAlgn="ctr"/>
                      <a:r>
                        <a:rPr lang="es-ES" sz="900" u="none" strike="noStrike" dirty="0" smtClean="0">
                          <a:solidFill>
                            <a:schemeClr val="tx2"/>
                          </a:solidFill>
                          <a:effectLst/>
                          <a:latin typeface="+mj-lt"/>
                        </a:rPr>
                        <a:t> </a:t>
                      </a:r>
                      <a:r>
                        <a:rPr lang="es-ES" sz="900" u="none" strike="noStrike" dirty="0">
                          <a:solidFill>
                            <a:schemeClr val="tx2"/>
                          </a:solidFill>
                          <a:effectLst/>
                          <a:latin typeface="+mj-lt"/>
                        </a:rPr>
                        <a:t>corredores,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zonas </a:t>
                      </a:r>
                      <a:r>
                        <a:rPr lang="es-ES" sz="900" u="none" strike="noStrike" dirty="0">
                          <a:solidFill>
                            <a:schemeClr val="tx2"/>
                          </a:solidFill>
                          <a:effectLst/>
                          <a:latin typeface="+mj-lt"/>
                        </a:rPr>
                        <a:t>comunes </a:t>
                      </a:r>
                      <a:r>
                        <a:rPr lang="es-ES" sz="900" u="none" strike="noStrike" dirty="0" smtClean="0">
                          <a:solidFill>
                            <a:schemeClr val="tx2"/>
                          </a:solidFill>
                          <a:effectLst/>
                          <a:latin typeface="+mj-lt"/>
                        </a:rPr>
                        <a:t>escaleras</a:t>
                      </a:r>
                    </a:p>
                    <a:p>
                      <a:pPr algn="ctr" fontAlgn="ctr"/>
                      <a:r>
                        <a:rPr lang="es-ES" sz="900" u="none" strike="noStrike" dirty="0" smtClean="0">
                          <a:solidFill>
                            <a:schemeClr val="tx2"/>
                          </a:solidFill>
                          <a:effectLst/>
                          <a:latin typeface="+mj-lt"/>
                        </a:rPr>
                        <a:t> </a:t>
                      </a:r>
                      <a:r>
                        <a:rPr lang="es-ES" sz="900" u="none" strike="noStrike" dirty="0">
                          <a:solidFill>
                            <a:schemeClr val="tx2"/>
                          </a:solidFill>
                          <a:effectLst/>
                          <a:latin typeface="+mj-lt"/>
                        </a:rPr>
                        <a:t>y entradas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a:t>
                      </a:r>
                      <a:r>
                        <a:rPr lang="es-ES" sz="900" u="none" strike="noStrike" dirty="0">
                          <a:solidFill>
                            <a:schemeClr val="tx2"/>
                          </a:solidFill>
                          <a:effectLst/>
                          <a:latin typeface="+mj-lt"/>
                        </a:rPr>
                        <a:t>  la entidad</a:t>
                      </a:r>
                      <a:endParaRPr lang="es-ES" sz="900" b="0"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a:solidFill>
                            <a:schemeClr val="tx2"/>
                          </a:solidFill>
                          <a:effectLst/>
                          <a:latin typeface="+mj-lt"/>
                        </a:rPr>
                        <a:t>Amabilidad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y actitud </a:t>
                      </a: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respeto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del personal </a:t>
                      </a:r>
                    </a:p>
                    <a:p>
                      <a:pPr algn="ctr" fontAlgn="ctr"/>
                      <a:r>
                        <a:rPr lang="es-ES" sz="900" u="none" strike="noStrike" dirty="0" smtClean="0">
                          <a:solidFill>
                            <a:schemeClr val="tx2"/>
                          </a:solidFill>
                          <a:effectLst/>
                          <a:latin typeface="+mj-lt"/>
                        </a:rPr>
                        <a:t>que </a:t>
                      </a:r>
                      <a:r>
                        <a:rPr lang="es-ES" sz="900" u="none" strike="noStrike" dirty="0">
                          <a:solidFill>
                            <a:schemeClr val="tx2"/>
                          </a:solidFill>
                          <a:effectLst/>
                          <a:latin typeface="+mj-lt"/>
                        </a:rPr>
                        <a:t>lo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atendió</a:t>
                      </a:r>
                      <a:r>
                        <a:rPr lang="es-ES" sz="900" u="none" strike="noStrike" dirty="0">
                          <a:solidFill>
                            <a:schemeClr val="tx2"/>
                          </a:solidFill>
                          <a:effectLst/>
                          <a:latin typeface="+mj-lt"/>
                        </a:rPr>
                        <a:t> </a:t>
                      </a:r>
                      <a:endParaRPr lang="es-ES" sz="900" b="1"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smtClean="0">
                          <a:solidFill>
                            <a:schemeClr val="tx2"/>
                          </a:solidFill>
                          <a:effectLst/>
                          <a:latin typeface="+mj-lt"/>
                        </a:rPr>
                        <a:t>Calidad </a:t>
                      </a:r>
                      <a:r>
                        <a:rPr lang="es-ES" sz="900" u="none" strike="noStrike" dirty="0">
                          <a:solidFill>
                            <a:schemeClr val="tx2"/>
                          </a:solidFill>
                          <a:effectLst/>
                          <a:latin typeface="+mj-lt"/>
                        </a:rPr>
                        <a:t>del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servicio de </a:t>
                      </a:r>
                    </a:p>
                    <a:p>
                      <a:pPr algn="ctr" fontAlgn="ctr"/>
                      <a:r>
                        <a:rPr lang="es-ES" sz="900" u="none" strike="noStrike" dirty="0" smtClean="0">
                          <a:solidFill>
                            <a:schemeClr val="tx2"/>
                          </a:solidFill>
                          <a:effectLst/>
                          <a:latin typeface="+mj-lt"/>
                        </a:rPr>
                        <a:t>aseo </a:t>
                      </a:r>
                      <a:r>
                        <a:rPr lang="es-ES" sz="900" u="none" strike="noStrike" dirty="0">
                          <a:solidFill>
                            <a:schemeClr val="tx2"/>
                          </a:solidFill>
                          <a:effectLst/>
                          <a:latin typeface="+mj-lt"/>
                        </a:rPr>
                        <a:t>en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los </a:t>
                      </a:r>
                      <a:r>
                        <a:rPr lang="es-ES" sz="900" u="none" strike="noStrike" dirty="0">
                          <a:solidFill>
                            <a:schemeClr val="tx2"/>
                          </a:solidFill>
                          <a:effectLst/>
                          <a:latin typeface="+mj-lt"/>
                        </a:rPr>
                        <a:t>baños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 entidad</a:t>
                      </a:r>
                      <a:endParaRPr lang="es-ES" sz="900" b="0"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smtClean="0">
                          <a:solidFill>
                            <a:schemeClr val="tx2"/>
                          </a:solidFill>
                          <a:effectLst/>
                          <a:latin typeface="+mj-lt"/>
                        </a:rPr>
                        <a:t>Proceso </a:t>
                      </a:r>
                      <a:r>
                        <a:rPr lang="es-ES" sz="900" u="none" strike="noStrike" dirty="0">
                          <a:solidFill>
                            <a:schemeClr val="tx2"/>
                          </a:solidFill>
                          <a:effectLst/>
                          <a:latin typeface="+mj-lt"/>
                        </a:rPr>
                        <a:t>de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gestión </a:t>
                      </a:r>
                    </a:p>
                    <a:p>
                      <a:pPr algn="ctr" fontAlgn="ctr"/>
                      <a:r>
                        <a:rPr lang="es-ES" sz="900" u="none" strike="noStrike" dirty="0" smtClean="0">
                          <a:solidFill>
                            <a:schemeClr val="tx2"/>
                          </a:solidFill>
                          <a:effectLst/>
                          <a:latin typeface="+mj-lt"/>
                        </a:rPr>
                        <a:t>documental </a:t>
                      </a: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 entidad </a:t>
                      </a:r>
                      <a:endParaRPr lang="es-ES" sz="900" b="0"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smtClean="0">
                          <a:solidFill>
                            <a:schemeClr val="tx2"/>
                          </a:solidFill>
                          <a:effectLst/>
                          <a:latin typeface="+mj-lt"/>
                        </a:rPr>
                        <a:t>Calidad </a:t>
                      </a:r>
                      <a:r>
                        <a:rPr lang="es-ES" sz="900" u="none" strike="noStrike" dirty="0">
                          <a:solidFill>
                            <a:schemeClr val="tx2"/>
                          </a:solidFill>
                          <a:effectLst/>
                          <a:latin typeface="+mj-lt"/>
                        </a:rPr>
                        <a:t>de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los </a:t>
                      </a:r>
                      <a:r>
                        <a:rPr lang="es-ES" sz="900" u="none" strike="noStrike" dirty="0">
                          <a:solidFill>
                            <a:schemeClr val="tx2"/>
                          </a:solidFill>
                          <a:effectLst/>
                          <a:latin typeface="+mj-lt"/>
                        </a:rPr>
                        <a:t>contenidos desarrollados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en el plan</a:t>
                      </a:r>
                    </a:p>
                    <a:p>
                      <a:pPr algn="ctr" fontAlgn="ctr"/>
                      <a:r>
                        <a:rPr lang="es-ES" sz="900" u="none" strike="noStrike" dirty="0" smtClean="0">
                          <a:solidFill>
                            <a:schemeClr val="tx2"/>
                          </a:solidFill>
                          <a:effectLst/>
                          <a:latin typeface="+mj-lt"/>
                        </a:rPr>
                        <a:t> </a:t>
                      </a:r>
                      <a:r>
                        <a:rPr lang="es-ES" sz="900" u="none" strike="noStrike" dirty="0">
                          <a:solidFill>
                            <a:schemeClr val="tx2"/>
                          </a:solidFill>
                          <a:effectLst/>
                          <a:latin typeface="+mj-lt"/>
                        </a:rPr>
                        <a:t>institucional capacitación</a:t>
                      </a:r>
                      <a:endParaRPr lang="es-ES" sz="900" b="1"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a:solidFill>
                            <a:schemeClr val="tx2"/>
                          </a:solidFill>
                          <a:effectLst/>
                          <a:latin typeface="+mj-lt"/>
                        </a:rPr>
                        <a:t>Servicio ofrecido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por </a:t>
                      </a:r>
                      <a:r>
                        <a:rPr lang="es-ES" sz="900" u="none" strike="noStrike" dirty="0">
                          <a:solidFill>
                            <a:schemeClr val="tx2"/>
                          </a:solidFill>
                          <a:effectLst/>
                          <a:latin typeface="+mj-lt"/>
                        </a:rPr>
                        <a:t>el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Centro de Documentación </a:t>
                      </a:r>
                      <a:r>
                        <a:rPr lang="es-ES" sz="900" u="none" strike="noStrike" dirty="0">
                          <a:solidFill>
                            <a:schemeClr val="tx2"/>
                          </a:solidFill>
                          <a:effectLst/>
                          <a:latin typeface="+mj-lt"/>
                        </a:rPr>
                        <a:t>Técnica</a:t>
                      </a:r>
                      <a:endParaRPr lang="es-ES" sz="900" b="1"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smtClean="0">
                          <a:solidFill>
                            <a:schemeClr val="tx2"/>
                          </a:solidFill>
                          <a:effectLst/>
                          <a:latin typeface="+mj-lt"/>
                        </a:rPr>
                        <a:t>Utilidad </a:t>
                      </a:r>
                      <a:r>
                        <a:rPr lang="es-ES" sz="900" u="none" strike="noStrike" dirty="0">
                          <a:solidFill>
                            <a:schemeClr val="tx2"/>
                          </a:solidFill>
                          <a:effectLst/>
                          <a:latin typeface="+mj-lt"/>
                        </a:rPr>
                        <a:t>de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los </a:t>
                      </a:r>
                      <a:r>
                        <a:rPr lang="es-ES" sz="900" u="none" strike="noStrike" dirty="0">
                          <a:solidFill>
                            <a:schemeClr val="tx2"/>
                          </a:solidFill>
                          <a:effectLst/>
                          <a:latin typeface="+mj-lt"/>
                        </a:rPr>
                        <a:t>contenidos desarrollados en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los </a:t>
                      </a:r>
                      <a:r>
                        <a:rPr lang="es-ES" sz="900" u="none" strike="noStrike" dirty="0">
                          <a:solidFill>
                            <a:schemeClr val="tx2"/>
                          </a:solidFill>
                          <a:effectLst/>
                          <a:latin typeface="+mj-lt"/>
                        </a:rPr>
                        <a:t>planes de capacitación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y </a:t>
                      </a:r>
                      <a:r>
                        <a:rPr lang="es-ES" sz="900" u="none" strike="noStrike" dirty="0">
                          <a:solidFill>
                            <a:schemeClr val="tx2"/>
                          </a:solidFill>
                          <a:effectLst/>
                          <a:latin typeface="+mj-lt"/>
                        </a:rPr>
                        <a:t>bienestar contribuyeron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a </a:t>
                      </a:r>
                      <a:r>
                        <a:rPr lang="es-ES" sz="900" u="none" strike="noStrike" dirty="0">
                          <a:solidFill>
                            <a:schemeClr val="tx2"/>
                          </a:solidFill>
                          <a:effectLst/>
                          <a:latin typeface="+mj-lt"/>
                        </a:rPr>
                        <a:t>desarrollar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nuevas competencias</a:t>
                      </a:r>
                      <a:r>
                        <a:rPr lang="es-ES" sz="900" u="none" strike="noStrike" baseline="0" dirty="0" smtClean="0">
                          <a:solidFill>
                            <a:schemeClr val="tx2"/>
                          </a:solidFill>
                          <a:effectLst/>
                          <a:latin typeface="+mj-lt"/>
                        </a:rPr>
                        <a:t> </a:t>
                      </a:r>
                      <a:r>
                        <a:rPr lang="es-ES" sz="900" u="none" strike="noStrike" dirty="0" smtClean="0">
                          <a:solidFill>
                            <a:schemeClr val="tx2"/>
                          </a:solidFill>
                          <a:effectLst/>
                          <a:latin typeface="+mj-lt"/>
                        </a:rPr>
                        <a:t>y/o </a:t>
                      </a:r>
                      <a:r>
                        <a:rPr lang="es-ES" sz="900" u="none" strike="noStrike" dirty="0">
                          <a:solidFill>
                            <a:schemeClr val="tx2"/>
                          </a:solidFill>
                          <a:effectLst/>
                          <a:latin typeface="+mj-lt"/>
                        </a:rPr>
                        <a:t>habilidades</a:t>
                      </a:r>
                      <a:endParaRPr lang="es-ES" sz="900" b="1"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a:solidFill>
                            <a:schemeClr val="tx2"/>
                          </a:solidFill>
                          <a:effectLst/>
                          <a:latin typeface="+mj-lt"/>
                        </a:rPr>
                        <a:t>Oportunidad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en </a:t>
                      </a:r>
                      <a:r>
                        <a:rPr lang="es-ES" sz="900" u="none" strike="noStrike" dirty="0">
                          <a:solidFill>
                            <a:schemeClr val="tx2"/>
                          </a:solidFill>
                          <a:effectLst/>
                          <a:latin typeface="+mj-lt"/>
                        </a:rPr>
                        <a:t>la </a:t>
                      </a:r>
                      <a:r>
                        <a:rPr lang="es-ES" sz="900" u="none" strike="noStrike" dirty="0" smtClean="0">
                          <a:solidFill>
                            <a:schemeClr val="tx2"/>
                          </a:solidFill>
                          <a:effectLst/>
                          <a:latin typeface="+mj-lt"/>
                        </a:rPr>
                        <a:t>atención</a:t>
                      </a:r>
                    </a:p>
                    <a:p>
                      <a:pPr algn="ctr" fontAlgn="ctr"/>
                      <a:r>
                        <a:rPr lang="es-ES" sz="900" u="none" strike="noStrike" dirty="0" smtClean="0">
                          <a:solidFill>
                            <a:schemeClr val="tx2"/>
                          </a:solidFill>
                          <a:effectLst/>
                          <a:latin typeface="+mj-lt"/>
                        </a:rPr>
                        <a:t> </a:t>
                      </a:r>
                      <a:r>
                        <a:rPr lang="es-ES" sz="900" u="none" strike="noStrike" dirty="0">
                          <a:solidFill>
                            <a:schemeClr val="tx2"/>
                          </a:solidFill>
                          <a:effectLst/>
                          <a:latin typeface="+mj-lt"/>
                        </a:rPr>
                        <a:t>y respuesta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a </a:t>
                      </a:r>
                      <a:r>
                        <a:rPr lang="es-ES" sz="900" u="none" strike="noStrike" dirty="0">
                          <a:solidFill>
                            <a:schemeClr val="tx2"/>
                          </a:solidFill>
                          <a:effectLst/>
                          <a:latin typeface="+mj-lt"/>
                        </a:rPr>
                        <a:t>las solicitudes realizadas a la Subdirección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para </a:t>
                      </a:r>
                      <a:r>
                        <a:rPr lang="es-ES" sz="900" u="none" strike="noStrike" dirty="0">
                          <a:solidFill>
                            <a:schemeClr val="tx2"/>
                          </a:solidFill>
                          <a:effectLst/>
                          <a:latin typeface="+mj-lt"/>
                        </a:rPr>
                        <a:t>la gestión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del </a:t>
                      </a:r>
                      <a:r>
                        <a:rPr lang="es-ES" sz="900" u="none" strike="noStrike" dirty="0">
                          <a:solidFill>
                            <a:schemeClr val="tx2"/>
                          </a:solidFill>
                          <a:effectLst/>
                          <a:latin typeface="+mj-lt"/>
                        </a:rPr>
                        <a:t>talento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humano</a:t>
                      </a:r>
                      <a:endParaRPr lang="es-ES" sz="900" b="1" i="0" u="none" strike="noStrike" dirty="0">
                        <a:solidFill>
                          <a:schemeClr val="tx2"/>
                        </a:solidFill>
                        <a:effectLst/>
                        <a:latin typeface="+mj-lt"/>
                      </a:endParaRPr>
                    </a:p>
                  </a:txBody>
                  <a:tcPr marL="9525" marR="9525" marT="9525" marB="0">
                    <a:solidFill>
                      <a:schemeClr val="bg1"/>
                    </a:solidFill>
                  </a:tcPr>
                </a:tc>
                <a:tc>
                  <a:txBody>
                    <a:bodyPr/>
                    <a:lstStyle/>
                    <a:p>
                      <a:pPr algn="ctr" fontAlgn="ctr"/>
                      <a:r>
                        <a:rPr lang="es-ES" sz="900" u="none" strike="noStrike" dirty="0" smtClean="0">
                          <a:solidFill>
                            <a:schemeClr val="tx2"/>
                          </a:solidFill>
                          <a:effectLst/>
                          <a:latin typeface="+mj-lt"/>
                        </a:rPr>
                        <a:t>Calidad </a:t>
                      </a: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 información sobre </a:t>
                      </a:r>
                      <a:r>
                        <a:rPr lang="es-ES" sz="900" u="none" strike="noStrike" dirty="0" smtClean="0">
                          <a:solidFill>
                            <a:schemeClr val="tx2"/>
                          </a:solidFill>
                          <a:effectLst/>
                          <a:latin typeface="+mj-lt"/>
                        </a:rPr>
                        <a:t>el </a:t>
                      </a:r>
                      <a:r>
                        <a:rPr lang="es-ES" sz="900" u="none" strike="noStrike" dirty="0">
                          <a:solidFill>
                            <a:schemeClr val="tx2"/>
                          </a:solidFill>
                          <a:effectLst/>
                          <a:latin typeface="+mj-lt"/>
                        </a:rPr>
                        <a:t>servicio solicitado </a:t>
                      </a:r>
                      <a:r>
                        <a:rPr lang="es-ES" sz="900" u="none" strike="noStrike" dirty="0" smtClean="0">
                          <a:solidFill>
                            <a:schemeClr val="tx2"/>
                          </a:solidFill>
                          <a:effectLst/>
                          <a:latin typeface="+mj-lt"/>
                        </a:rPr>
                        <a:t>a </a:t>
                      </a:r>
                      <a:r>
                        <a:rPr lang="es-ES" sz="900" u="none" strike="noStrike" dirty="0">
                          <a:solidFill>
                            <a:schemeClr val="tx2"/>
                          </a:solidFill>
                          <a:effectLst/>
                          <a:latin typeface="+mj-lt"/>
                        </a:rPr>
                        <a:t>la Subdirección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para </a:t>
                      </a:r>
                      <a:r>
                        <a:rPr lang="es-ES" sz="900" u="none" strike="noStrike" dirty="0">
                          <a:solidFill>
                            <a:schemeClr val="tx2"/>
                          </a:solidFill>
                          <a:effectLst/>
                          <a:latin typeface="+mj-lt"/>
                        </a:rPr>
                        <a:t>la </a:t>
                      </a:r>
                      <a:r>
                        <a:rPr lang="es-ES" sz="900" u="none" strike="noStrike" dirty="0" smtClean="0">
                          <a:solidFill>
                            <a:schemeClr val="tx2"/>
                          </a:solidFill>
                          <a:effectLst/>
                          <a:latin typeface="+mj-lt"/>
                        </a:rPr>
                        <a:t>Gestión</a:t>
                      </a:r>
                    </a:p>
                    <a:p>
                      <a:pPr algn="ctr" fontAlgn="ctr"/>
                      <a:r>
                        <a:rPr lang="es-ES" sz="900" u="none" strike="noStrike" dirty="0" smtClean="0">
                          <a:solidFill>
                            <a:schemeClr val="tx2"/>
                          </a:solidFill>
                          <a:effectLst/>
                          <a:latin typeface="+mj-lt"/>
                        </a:rPr>
                        <a:t> </a:t>
                      </a:r>
                      <a:r>
                        <a:rPr lang="es-ES" sz="900" u="none" strike="noStrike" dirty="0">
                          <a:solidFill>
                            <a:schemeClr val="tx2"/>
                          </a:solidFill>
                          <a:effectLst/>
                          <a:latin typeface="+mj-lt"/>
                        </a:rPr>
                        <a:t>del Talento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Humano</a:t>
                      </a:r>
                      <a:endParaRPr lang="es-ES" sz="900" b="1" i="0" u="none" strike="noStrike" dirty="0">
                        <a:solidFill>
                          <a:schemeClr val="tx2"/>
                        </a:solidFill>
                        <a:effectLst/>
                        <a:latin typeface="+mj-lt"/>
                      </a:endParaRPr>
                    </a:p>
                  </a:txBody>
                  <a:tcPr marL="9525" marR="9525" marT="9525" marB="0">
                    <a:solidFill>
                      <a:schemeClr val="bg1"/>
                    </a:solidFill>
                  </a:tcPr>
                </a:tc>
              </a:tr>
            </a:tbl>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638443"/>
            <a:ext cx="4916731"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Funcionarios y Contratistas</a:t>
            </a:r>
            <a:endParaRPr lang="es-CO" sz="1600" b="1" dirty="0">
              <a:solidFill>
                <a:srgbClr val="FFC000"/>
              </a:solidFill>
              <a:latin typeface="+mj-lt"/>
            </a:endParaRPr>
          </a:p>
        </p:txBody>
      </p:sp>
      <p:sp>
        <p:nvSpPr>
          <p:cNvPr id="12" name="11 Rectángulo"/>
          <p:cNvSpPr/>
          <p:nvPr/>
        </p:nvSpPr>
        <p:spPr>
          <a:xfrm>
            <a:off x="2133600" y="6244984"/>
            <a:ext cx="100583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8" name="17 Rectángulo"/>
          <p:cNvSpPr/>
          <p:nvPr/>
        </p:nvSpPr>
        <p:spPr>
          <a:xfrm>
            <a:off x="11100177" y="5948775"/>
            <a:ext cx="843501" cy="261610"/>
          </a:xfrm>
          <a:prstGeom prst="rect">
            <a:avLst/>
          </a:prstGeom>
        </p:spPr>
        <p:txBody>
          <a:bodyPr wrap="none">
            <a:spAutoFit/>
          </a:bodyPr>
          <a:lstStyle/>
          <a:p>
            <a:pPr defTabSz="913851"/>
            <a:r>
              <a:rPr lang="es-ES" sz="1100" b="1" dirty="0" smtClean="0">
                <a:solidFill>
                  <a:prstClr val="black"/>
                </a:solidFill>
                <a:latin typeface="+mj-lt"/>
              </a:rPr>
              <a:t>Base: 120</a:t>
            </a:r>
            <a:endParaRPr lang="es-CO" sz="1100" dirty="0">
              <a:solidFill>
                <a:prstClr val="black"/>
              </a:solidFill>
              <a:latin typeface="+mj-lt"/>
            </a:endParaRPr>
          </a:p>
        </p:txBody>
      </p:sp>
      <p:graphicFrame>
        <p:nvGraphicFramePr>
          <p:cNvPr id="14" name="13 Gráfico"/>
          <p:cNvGraphicFramePr/>
          <p:nvPr>
            <p:extLst>
              <p:ext uri="{D42A27DB-BD31-4B8C-83A1-F6EECF244321}">
                <p14:modId xmlns:p14="http://schemas.microsoft.com/office/powerpoint/2010/main" val="3936274458"/>
              </p:ext>
            </p:extLst>
          </p:nvPr>
        </p:nvGraphicFramePr>
        <p:xfrm>
          <a:off x="0" y="2830975"/>
          <a:ext cx="12192000" cy="144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15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19" name="18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Funcionarios</a:t>
            </a:r>
            <a:endParaRPr lang="es-CO" sz="2800" dirty="0">
              <a:solidFill>
                <a:schemeClr val="accent5">
                  <a:lumMod val="50000"/>
                </a:schemeClr>
              </a:solidFill>
              <a:latin typeface="+mj-lt"/>
            </a:endParaRPr>
          </a:p>
        </p:txBody>
      </p:sp>
      <p:sp>
        <p:nvSpPr>
          <p:cNvPr id="20" name="19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21" name="20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4,1</a:t>
            </a:r>
            <a:endParaRPr lang="es-CO" sz="2800" dirty="0">
              <a:solidFill>
                <a:srgbClr val="E8A043"/>
              </a:solidFill>
            </a:endParaRPr>
          </a:p>
        </p:txBody>
      </p:sp>
      <p:sp>
        <p:nvSpPr>
          <p:cNvPr id="13" name="1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cxnSp>
        <p:nvCxnSpPr>
          <p:cNvPr id="17" name="16 Conector recto"/>
          <p:cNvCxnSpPr/>
          <p:nvPr/>
        </p:nvCxnSpPr>
        <p:spPr>
          <a:xfrm>
            <a:off x="11099696" y="3017938"/>
            <a:ext cx="0" cy="27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685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638443"/>
            <a:ext cx="4871847"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 </a:t>
            </a:r>
            <a:r>
              <a:rPr lang="es-ES" sz="1600" b="1" dirty="0">
                <a:solidFill>
                  <a:srgbClr val="FFC000"/>
                </a:solidFill>
              </a:rPr>
              <a:t>Funcionarios y Contratistas</a:t>
            </a:r>
            <a:endParaRPr lang="es-CO" sz="1600" b="1" dirty="0">
              <a:solidFill>
                <a:srgbClr val="FFC000"/>
              </a:solidFill>
            </a:endParaRPr>
          </a:p>
        </p:txBody>
      </p:sp>
      <p:sp>
        <p:nvSpPr>
          <p:cNvPr id="12" name="11 Rectángulo"/>
          <p:cNvSpPr/>
          <p:nvPr/>
        </p:nvSpPr>
        <p:spPr>
          <a:xfrm>
            <a:off x="2133600" y="6244984"/>
            <a:ext cx="100583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8" name="17 Rectángulo"/>
          <p:cNvSpPr/>
          <p:nvPr/>
        </p:nvSpPr>
        <p:spPr>
          <a:xfrm>
            <a:off x="11100177" y="5948775"/>
            <a:ext cx="843501" cy="261610"/>
          </a:xfrm>
          <a:prstGeom prst="rect">
            <a:avLst/>
          </a:prstGeom>
        </p:spPr>
        <p:txBody>
          <a:bodyPr wrap="none">
            <a:spAutoFit/>
          </a:bodyPr>
          <a:lstStyle/>
          <a:p>
            <a:pPr defTabSz="913851"/>
            <a:r>
              <a:rPr lang="es-ES" sz="1100" b="1" dirty="0" smtClean="0">
                <a:solidFill>
                  <a:prstClr val="black"/>
                </a:solidFill>
                <a:latin typeface="+mj-lt"/>
              </a:rPr>
              <a:t>Base: 114</a:t>
            </a:r>
            <a:endParaRPr lang="es-CO" sz="1100" dirty="0">
              <a:solidFill>
                <a:prstClr val="black"/>
              </a:solidFill>
              <a:latin typeface="+mj-lt"/>
            </a:endParaRPr>
          </a:p>
        </p:txBody>
      </p:sp>
      <p:graphicFrame>
        <p:nvGraphicFramePr>
          <p:cNvPr id="2" name="1 Tabla"/>
          <p:cNvGraphicFramePr>
            <a:graphicFrameLocks noGrp="1"/>
          </p:cNvGraphicFramePr>
          <p:nvPr>
            <p:extLst>
              <p:ext uri="{D42A27DB-BD31-4B8C-83A1-F6EECF244321}">
                <p14:modId xmlns:p14="http://schemas.microsoft.com/office/powerpoint/2010/main" val="357949801"/>
              </p:ext>
            </p:extLst>
          </p:nvPr>
        </p:nvGraphicFramePr>
        <p:xfrm>
          <a:off x="3265713" y="4518173"/>
          <a:ext cx="5581404" cy="649605"/>
        </p:xfrm>
        <a:graphic>
          <a:graphicData uri="http://schemas.openxmlformats.org/drawingml/2006/table">
            <a:tbl>
              <a:tblPr>
                <a:tableStyleId>{5C22544A-7EE6-4342-B048-85BDC9FD1C3A}</a:tableStyleId>
              </a:tblPr>
              <a:tblGrid>
                <a:gridCol w="2790702"/>
                <a:gridCol w="2790702"/>
              </a:tblGrid>
              <a:tr h="190500">
                <a:tc>
                  <a:txBody>
                    <a:bodyPr/>
                    <a:lstStyle/>
                    <a:p>
                      <a:pPr marL="0" algn="ctr" defTabSz="914400" rtl="0" eaLnBrk="1" fontAlgn="ctr" latinLnBrk="0" hangingPunct="1"/>
                      <a:r>
                        <a:rPr lang="es-ES" sz="1050" u="none" strike="noStrike" kern="1200" dirty="0" smtClean="0">
                          <a:solidFill>
                            <a:schemeClr val="tx2"/>
                          </a:solidFill>
                          <a:effectLst/>
                          <a:latin typeface="+mj-lt"/>
                          <a:ea typeface="+mn-ea"/>
                          <a:cs typeface="+mn-cs"/>
                        </a:rPr>
                        <a:t>Transparencia </a:t>
                      </a:r>
                      <a:r>
                        <a:rPr lang="es-ES" sz="1050" u="none" strike="noStrike" kern="1200" dirty="0">
                          <a:solidFill>
                            <a:schemeClr val="tx2"/>
                          </a:solidFill>
                          <a:effectLst/>
                          <a:latin typeface="+mj-lt"/>
                          <a:ea typeface="+mn-ea"/>
                          <a:cs typeface="+mn-cs"/>
                        </a:rPr>
                        <a:t>en el </a:t>
                      </a:r>
                      <a:endParaRPr lang="es-ES" sz="1050" u="none" strike="noStrike" kern="1200" dirty="0" smtClean="0">
                        <a:solidFill>
                          <a:schemeClr val="tx2"/>
                        </a:solidFill>
                        <a:effectLst/>
                        <a:latin typeface="+mj-lt"/>
                        <a:ea typeface="+mn-ea"/>
                        <a:cs typeface="+mn-cs"/>
                      </a:endParaRPr>
                    </a:p>
                    <a:p>
                      <a:pPr marL="0" algn="ctr" defTabSz="914400" rtl="0" eaLnBrk="1" fontAlgn="ctr" latinLnBrk="0" hangingPunct="1"/>
                      <a:r>
                        <a:rPr lang="es-ES" sz="1050" u="none" strike="noStrike" kern="1200" dirty="0" smtClean="0">
                          <a:solidFill>
                            <a:schemeClr val="tx2"/>
                          </a:solidFill>
                          <a:effectLst/>
                          <a:latin typeface="+mj-lt"/>
                          <a:ea typeface="+mn-ea"/>
                          <a:cs typeface="+mn-cs"/>
                        </a:rPr>
                        <a:t>proceso </a:t>
                      </a:r>
                      <a:r>
                        <a:rPr lang="es-ES" sz="1050" u="none" strike="noStrike" kern="1200" dirty="0">
                          <a:solidFill>
                            <a:schemeClr val="tx2"/>
                          </a:solidFill>
                          <a:effectLst/>
                          <a:latin typeface="+mj-lt"/>
                          <a:ea typeface="+mn-ea"/>
                          <a:cs typeface="+mn-cs"/>
                        </a:rPr>
                        <a:t>de contratación</a:t>
                      </a:r>
                    </a:p>
                  </a:txBody>
                  <a:tcPr marL="9525" marR="9525" marT="9525" marB="0">
                    <a:solidFill>
                      <a:schemeClr val="bg1"/>
                    </a:solidFill>
                  </a:tcPr>
                </a:tc>
                <a:tc>
                  <a:txBody>
                    <a:bodyPr/>
                    <a:lstStyle/>
                    <a:p>
                      <a:pPr marL="0" algn="ctr" defTabSz="914400" rtl="0" eaLnBrk="1" fontAlgn="ctr" latinLnBrk="0" hangingPunct="1"/>
                      <a:r>
                        <a:rPr lang="es-ES" sz="1050" u="none" strike="noStrike" kern="1200" dirty="0" smtClean="0">
                          <a:solidFill>
                            <a:schemeClr val="tx2"/>
                          </a:solidFill>
                          <a:effectLst/>
                          <a:latin typeface="+mj-lt"/>
                          <a:ea typeface="+mn-ea"/>
                          <a:cs typeface="+mn-cs"/>
                        </a:rPr>
                        <a:t>Claridad </a:t>
                      </a:r>
                      <a:r>
                        <a:rPr lang="es-ES" sz="1050" u="none" strike="noStrike" kern="1200" dirty="0">
                          <a:solidFill>
                            <a:schemeClr val="tx2"/>
                          </a:solidFill>
                          <a:effectLst/>
                          <a:latin typeface="+mj-lt"/>
                          <a:ea typeface="+mn-ea"/>
                          <a:cs typeface="+mn-cs"/>
                        </a:rPr>
                        <a:t>y comprensión </a:t>
                      </a:r>
                      <a:endParaRPr lang="es-ES" sz="1050" u="none" strike="noStrike" kern="1200" dirty="0" smtClean="0">
                        <a:solidFill>
                          <a:schemeClr val="tx2"/>
                        </a:solidFill>
                        <a:effectLst/>
                        <a:latin typeface="+mj-lt"/>
                        <a:ea typeface="+mn-ea"/>
                        <a:cs typeface="+mn-cs"/>
                      </a:endParaRPr>
                    </a:p>
                    <a:p>
                      <a:pPr marL="0" algn="ctr" defTabSz="914400" rtl="0" eaLnBrk="1" fontAlgn="ctr" latinLnBrk="0" hangingPunct="1"/>
                      <a:r>
                        <a:rPr lang="es-ES" sz="1050" u="none" strike="noStrike" kern="1200" dirty="0" smtClean="0">
                          <a:solidFill>
                            <a:schemeClr val="tx2"/>
                          </a:solidFill>
                          <a:effectLst/>
                          <a:latin typeface="+mj-lt"/>
                          <a:ea typeface="+mn-ea"/>
                          <a:cs typeface="+mn-cs"/>
                        </a:rPr>
                        <a:t>de </a:t>
                      </a:r>
                      <a:r>
                        <a:rPr lang="es-ES" sz="1050" u="none" strike="noStrike" kern="1200" dirty="0">
                          <a:solidFill>
                            <a:schemeClr val="tx2"/>
                          </a:solidFill>
                          <a:effectLst/>
                          <a:latin typeface="+mj-lt"/>
                          <a:ea typeface="+mn-ea"/>
                          <a:cs typeface="+mn-cs"/>
                        </a:rPr>
                        <a:t>la información </a:t>
                      </a:r>
                      <a:endParaRPr lang="es-ES" sz="1050" u="none" strike="noStrike" kern="1200" dirty="0" smtClean="0">
                        <a:solidFill>
                          <a:schemeClr val="tx2"/>
                        </a:solidFill>
                        <a:effectLst/>
                        <a:latin typeface="+mj-lt"/>
                        <a:ea typeface="+mn-ea"/>
                        <a:cs typeface="+mn-cs"/>
                      </a:endParaRPr>
                    </a:p>
                    <a:p>
                      <a:pPr marL="0" algn="ctr" defTabSz="914400" rtl="0" eaLnBrk="1" fontAlgn="ctr" latinLnBrk="0" hangingPunct="1"/>
                      <a:r>
                        <a:rPr lang="es-ES" sz="1050" u="none" strike="noStrike" kern="1200" dirty="0" smtClean="0">
                          <a:solidFill>
                            <a:schemeClr val="tx2"/>
                          </a:solidFill>
                          <a:effectLst/>
                          <a:latin typeface="+mj-lt"/>
                          <a:ea typeface="+mn-ea"/>
                          <a:cs typeface="+mn-cs"/>
                        </a:rPr>
                        <a:t>suministrada por </a:t>
                      </a:r>
                      <a:r>
                        <a:rPr lang="es-ES" sz="1050" u="none" strike="noStrike" kern="1200" dirty="0">
                          <a:solidFill>
                            <a:schemeClr val="tx2"/>
                          </a:solidFill>
                          <a:effectLst/>
                          <a:latin typeface="+mj-lt"/>
                          <a:ea typeface="+mn-ea"/>
                          <a:cs typeface="+mn-cs"/>
                        </a:rPr>
                        <a:t>el área </a:t>
                      </a:r>
                      <a:endParaRPr lang="es-ES" sz="1050" u="none" strike="noStrike" kern="1200" dirty="0" smtClean="0">
                        <a:solidFill>
                          <a:schemeClr val="tx2"/>
                        </a:solidFill>
                        <a:effectLst/>
                        <a:latin typeface="+mj-lt"/>
                        <a:ea typeface="+mn-ea"/>
                        <a:cs typeface="+mn-cs"/>
                      </a:endParaRPr>
                    </a:p>
                    <a:p>
                      <a:pPr marL="0" algn="ctr" defTabSz="914400" rtl="0" eaLnBrk="1" fontAlgn="ctr" latinLnBrk="0" hangingPunct="1"/>
                      <a:r>
                        <a:rPr lang="es-ES" sz="1050" u="none" strike="noStrike" kern="1200" dirty="0" smtClean="0">
                          <a:solidFill>
                            <a:schemeClr val="tx2"/>
                          </a:solidFill>
                          <a:effectLst/>
                          <a:latin typeface="+mj-lt"/>
                          <a:ea typeface="+mn-ea"/>
                          <a:cs typeface="+mn-cs"/>
                        </a:rPr>
                        <a:t>de </a:t>
                      </a:r>
                      <a:r>
                        <a:rPr lang="es-ES" sz="1050" u="none" strike="noStrike" kern="1200" dirty="0">
                          <a:solidFill>
                            <a:schemeClr val="tx2"/>
                          </a:solidFill>
                          <a:effectLst/>
                          <a:latin typeface="+mj-lt"/>
                          <a:ea typeface="+mn-ea"/>
                          <a:cs typeface="+mn-cs"/>
                        </a:rPr>
                        <a:t>contratación</a:t>
                      </a:r>
                    </a:p>
                  </a:txBody>
                  <a:tcPr marL="9525" marR="9525" marT="9525" marB="0">
                    <a:solidFill>
                      <a:schemeClr val="bg1"/>
                    </a:solidFill>
                  </a:tcPr>
                </a:tc>
              </a:tr>
            </a:tbl>
          </a:graphicData>
        </a:graphic>
      </p:graphicFrame>
      <p:graphicFrame>
        <p:nvGraphicFramePr>
          <p:cNvPr id="14" name="13 Gráfico"/>
          <p:cNvGraphicFramePr/>
          <p:nvPr>
            <p:extLst>
              <p:ext uri="{D42A27DB-BD31-4B8C-83A1-F6EECF244321}">
                <p14:modId xmlns:p14="http://schemas.microsoft.com/office/powerpoint/2010/main" val="1203952744"/>
              </p:ext>
            </p:extLst>
          </p:nvPr>
        </p:nvGraphicFramePr>
        <p:xfrm>
          <a:off x="3251860" y="2639107"/>
          <a:ext cx="5688281"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15" name="14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Contratistas</a:t>
            </a:r>
            <a:endParaRPr lang="es-CO" sz="2800" dirty="0">
              <a:solidFill>
                <a:schemeClr val="accent5">
                  <a:lumMod val="50000"/>
                </a:schemeClr>
              </a:solidFill>
              <a:latin typeface="+mj-lt"/>
            </a:endParaRPr>
          </a:p>
        </p:txBody>
      </p:sp>
      <p:sp>
        <p:nvSpPr>
          <p:cNvPr id="16" name="15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7" name="16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4,3</a:t>
            </a:r>
            <a:endParaRPr lang="es-CO" sz="2800" dirty="0">
              <a:solidFill>
                <a:srgbClr val="E8A043"/>
              </a:solidFill>
            </a:endParaRPr>
          </a:p>
        </p:txBody>
      </p:sp>
      <p:sp>
        <p:nvSpPr>
          <p:cNvPr id="19" name="18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206730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9" y="5219773"/>
            <a:ext cx="3894074" cy="1384995"/>
          </a:xfrm>
          <a:prstGeom prst="rect">
            <a:avLst/>
          </a:prstGeom>
        </p:spPr>
        <p:txBody>
          <a:bodyPr wrap="square">
            <a:spAutoFit/>
          </a:bodyPr>
          <a:lstStyle/>
          <a:p>
            <a:pPr algn="ctr"/>
            <a:r>
              <a:rPr lang="es-CO" sz="2800" b="1" dirty="0" smtClean="0">
                <a:solidFill>
                  <a:schemeClr val="accent1"/>
                </a:solidFill>
              </a:rPr>
              <a:t>DIRECCIÓN DE INDUSTRIA DE COMUNICACIONES</a:t>
            </a:r>
            <a:endParaRPr lang="es-CO" sz="2800" b="1" dirty="0">
              <a:solidFill>
                <a:schemeClr val="accent1"/>
              </a:solidFill>
            </a:endParaRPr>
          </a:p>
        </p:txBody>
      </p:sp>
    </p:spTree>
    <p:extLst>
      <p:ext uri="{BB962C8B-B14F-4D97-AF65-F5344CB8AC3E}">
        <p14:creationId xmlns:p14="http://schemas.microsoft.com/office/powerpoint/2010/main" val="377685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3ED4369D-6414-318E-76F7-57BE0461DE33}"/>
              </a:ext>
            </a:extLst>
          </p:cNvPr>
          <p:cNvSpPr>
            <a:spLocks noGrp="1"/>
          </p:cNvSpPr>
          <p:nvPr>
            <p:ph type="ctrTitle"/>
          </p:nvPr>
        </p:nvSpPr>
        <p:spPr>
          <a:xfrm>
            <a:off x="0" y="2212383"/>
            <a:ext cx="8560904" cy="2433234"/>
          </a:xfrm>
        </p:spPr>
        <p:txBody>
          <a:bodyPr anchor="ctr">
            <a:normAutofit fontScale="90000"/>
          </a:bodyPr>
          <a:lstStyle/>
          <a:p>
            <a:r>
              <a:rPr lang="es-CO" sz="4800" dirty="0">
                <a:solidFill>
                  <a:schemeClr val="bg1"/>
                </a:solidFill>
                <a:latin typeface="+mn-lt"/>
              </a:rPr>
              <a:t>Encuesta de Satisfacción </a:t>
            </a:r>
            <a:r>
              <a:rPr lang="es-CO" sz="4800" dirty="0" smtClean="0">
                <a:solidFill>
                  <a:schemeClr val="bg1"/>
                </a:solidFill>
                <a:latin typeface="+mn-lt"/>
              </a:rPr>
              <a:t/>
            </a:r>
            <a:br>
              <a:rPr lang="es-CO" sz="4800" dirty="0" smtClean="0">
                <a:solidFill>
                  <a:schemeClr val="bg1"/>
                </a:solidFill>
                <a:latin typeface="+mn-lt"/>
              </a:rPr>
            </a:br>
            <a:r>
              <a:rPr lang="es-CO" sz="4800" dirty="0" smtClean="0">
                <a:solidFill>
                  <a:schemeClr val="bg1"/>
                </a:solidFill>
                <a:latin typeface="+mn-lt"/>
              </a:rPr>
              <a:t>a </a:t>
            </a:r>
            <a:r>
              <a:rPr lang="es-CO" sz="4800" dirty="0">
                <a:solidFill>
                  <a:schemeClr val="bg1"/>
                </a:solidFill>
                <a:latin typeface="+mn-lt"/>
              </a:rPr>
              <a:t>los </a:t>
            </a:r>
            <a:r>
              <a:rPr lang="es-CO" sz="4800" dirty="0" smtClean="0">
                <a:solidFill>
                  <a:schemeClr val="bg1"/>
                </a:solidFill>
                <a:latin typeface="+mn-lt"/>
              </a:rPr>
              <a:t>Grupos </a:t>
            </a:r>
            <a:r>
              <a:rPr lang="es-CO" sz="4800" dirty="0">
                <a:solidFill>
                  <a:schemeClr val="bg1"/>
                </a:solidFill>
                <a:latin typeface="+mn-lt"/>
              </a:rPr>
              <a:t>de Interés </a:t>
            </a:r>
            <a:r>
              <a:rPr lang="es-CO" sz="4800" dirty="0" smtClean="0">
                <a:solidFill>
                  <a:schemeClr val="bg1"/>
                </a:solidFill>
                <a:latin typeface="+mn-lt"/>
              </a:rPr>
              <a:t/>
            </a:r>
            <a:br>
              <a:rPr lang="es-CO" sz="4800" dirty="0" smtClean="0">
                <a:solidFill>
                  <a:schemeClr val="bg1"/>
                </a:solidFill>
                <a:latin typeface="+mn-lt"/>
              </a:rPr>
            </a:br>
            <a:r>
              <a:rPr lang="es-CO" sz="4800" dirty="0" smtClean="0">
                <a:solidFill>
                  <a:schemeClr val="bg1"/>
                </a:solidFill>
                <a:latin typeface="+mn-lt"/>
              </a:rPr>
              <a:t>respecto </a:t>
            </a:r>
            <a:r>
              <a:rPr lang="es-CO" sz="4800" dirty="0">
                <a:solidFill>
                  <a:schemeClr val="bg1"/>
                </a:solidFill>
                <a:latin typeface="+mn-lt"/>
              </a:rPr>
              <a:t>a los </a:t>
            </a:r>
            <a:r>
              <a:rPr lang="es-CO" sz="4800" dirty="0" smtClean="0">
                <a:solidFill>
                  <a:schemeClr val="bg1"/>
                </a:solidFill>
                <a:latin typeface="+mn-lt"/>
              </a:rPr>
              <a:t/>
            </a:r>
            <a:br>
              <a:rPr lang="es-CO" sz="4800" dirty="0" smtClean="0">
                <a:solidFill>
                  <a:schemeClr val="bg1"/>
                </a:solidFill>
                <a:latin typeface="+mn-lt"/>
              </a:rPr>
            </a:br>
            <a:r>
              <a:rPr lang="es-CO" sz="4800" dirty="0" smtClean="0">
                <a:solidFill>
                  <a:schemeClr val="bg1"/>
                </a:solidFill>
                <a:latin typeface="+mn-lt"/>
              </a:rPr>
              <a:t>Bienes </a:t>
            </a:r>
            <a:r>
              <a:rPr lang="es-CO" sz="4800" dirty="0">
                <a:solidFill>
                  <a:schemeClr val="bg1"/>
                </a:solidFill>
                <a:latin typeface="+mn-lt"/>
              </a:rPr>
              <a:t>y Servicios Ofrecidos</a:t>
            </a:r>
            <a:endParaRPr lang="es-CO" sz="4800" b="1" dirty="0">
              <a:solidFill>
                <a:schemeClr val="bg1"/>
              </a:solidFill>
              <a:latin typeface="+mn-lt"/>
            </a:endParaRPr>
          </a:p>
        </p:txBody>
      </p:sp>
    </p:spTree>
    <p:extLst>
      <p:ext uri="{BB962C8B-B14F-4D97-AF65-F5344CB8AC3E}">
        <p14:creationId xmlns:p14="http://schemas.microsoft.com/office/powerpoint/2010/main" val="148297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638443"/>
            <a:ext cx="6353021"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Industria de Comunicaciones</a:t>
            </a:r>
            <a:endParaRPr lang="es-CO" sz="1600" b="1" dirty="0">
              <a:solidFill>
                <a:srgbClr val="FFC000"/>
              </a:solidFill>
              <a:latin typeface="+mj-lt"/>
            </a:endParaRPr>
          </a:p>
        </p:txBody>
      </p:sp>
      <p:sp>
        <p:nvSpPr>
          <p:cNvPr id="12" name="11 Rectángulo"/>
          <p:cNvSpPr/>
          <p:nvPr/>
        </p:nvSpPr>
        <p:spPr>
          <a:xfrm>
            <a:off x="2286000" y="6244984"/>
            <a:ext cx="99059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8" name="17 Rectángulo"/>
          <p:cNvSpPr/>
          <p:nvPr/>
        </p:nvSpPr>
        <p:spPr>
          <a:xfrm>
            <a:off x="11100177" y="5948775"/>
            <a:ext cx="843501" cy="261610"/>
          </a:xfrm>
          <a:prstGeom prst="rect">
            <a:avLst/>
          </a:prstGeom>
        </p:spPr>
        <p:txBody>
          <a:bodyPr wrap="none">
            <a:spAutoFit/>
          </a:bodyPr>
          <a:lstStyle/>
          <a:p>
            <a:pPr defTabSz="913851"/>
            <a:r>
              <a:rPr lang="es-ES" sz="1100" b="1" dirty="0" smtClean="0">
                <a:solidFill>
                  <a:prstClr val="black"/>
                </a:solidFill>
                <a:latin typeface="+mj-lt"/>
              </a:rPr>
              <a:t>Base: 102</a:t>
            </a:r>
            <a:endParaRPr lang="es-CO" sz="1100" dirty="0">
              <a:solidFill>
                <a:prstClr val="black"/>
              </a:solidFill>
              <a:latin typeface="+mj-lt"/>
            </a:endParaRPr>
          </a:p>
        </p:txBody>
      </p:sp>
      <p:graphicFrame>
        <p:nvGraphicFramePr>
          <p:cNvPr id="17" name="16 Tabla"/>
          <p:cNvGraphicFramePr>
            <a:graphicFrameLocks noGrp="1"/>
          </p:cNvGraphicFramePr>
          <p:nvPr>
            <p:extLst>
              <p:ext uri="{D42A27DB-BD31-4B8C-83A1-F6EECF244321}">
                <p14:modId xmlns:p14="http://schemas.microsoft.com/office/powerpoint/2010/main" val="2858930288"/>
              </p:ext>
            </p:extLst>
          </p:nvPr>
        </p:nvGraphicFramePr>
        <p:xfrm>
          <a:off x="430705" y="4633137"/>
          <a:ext cx="11430416" cy="1083945"/>
        </p:xfrm>
        <a:graphic>
          <a:graphicData uri="http://schemas.openxmlformats.org/drawingml/2006/table">
            <a:tbl>
              <a:tblPr/>
              <a:tblGrid>
                <a:gridCol w="2857604"/>
                <a:gridCol w="2857604"/>
                <a:gridCol w="2857604"/>
                <a:gridCol w="2857604"/>
              </a:tblGrid>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Utilidad </a:t>
                      </a:r>
                      <a:r>
                        <a:rPr lang="es-ES" sz="1050" u="none" strike="noStrike" dirty="0">
                          <a:solidFill>
                            <a:schemeClr val="tx2"/>
                          </a:solidFill>
                          <a:effectLst/>
                          <a:latin typeface="+mj-lt"/>
                        </a:rPr>
                        <a:t>del servicio de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Radioaficionados</a:t>
                      </a:r>
                      <a:r>
                        <a:rPr lang="es-ES" sz="1050" u="none" strike="noStrike" dirty="0">
                          <a:solidFill>
                            <a:schemeClr val="tx2"/>
                          </a:solidFill>
                          <a:effectLst/>
                          <a:latin typeface="+mj-lt"/>
                        </a:rPr>
                        <a:t>,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Banda Ciudadana </a:t>
                      </a:r>
                      <a:r>
                        <a:rPr lang="es-ES" sz="1050" u="none" strike="noStrike" dirty="0">
                          <a:solidFill>
                            <a:schemeClr val="tx2"/>
                          </a:solidFill>
                          <a:effectLst/>
                          <a:latin typeface="+mj-lt"/>
                        </a:rPr>
                        <a:t>y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Asociaciones </a:t>
                      </a:r>
                    </a:p>
                    <a:p>
                      <a:pPr algn="ctr" fontAlgn="b"/>
                      <a:r>
                        <a:rPr lang="es-ES" sz="1050" u="none" strike="noStrike" dirty="0" smtClean="0">
                          <a:solidFill>
                            <a:schemeClr val="tx2"/>
                          </a:solidFill>
                          <a:effectLst/>
                          <a:latin typeface="+mj-lt"/>
                        </a:rPr>
                        <a:t>frente </a:t>
                      </a:r>
                      <a:r>
                        <a:rPr lang="es-ES" sz="1050" u="none" strike="noStrike" dirty="0">
                          <a:solidFill>
                            <a:schemeClr val="tx2"/>
                          </a:solidFill>
                          <a:effectLst/>
                          <a:latin typeface="+mj-lt"/>
                        </a:rPr>
                        <a:t>a sus necesidades</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Oportunidad </a:t>
                      </a:r>
                      <a:r>
                        <a:rPr lang="es-ES" sz="1050" u="none" strike="noStrike" dirty="0">
                          <a:solidFill>
                            <a:schemeClr val="tx2"/>
                          </a:solidFill>
                          <a:effectLst/>
                          <a:latin typeface="+mj-lt"/>
                        </a:rPr>
                        <a:t>en la prestación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del servicio </a:t>
                      </a:r>
                      <a:r>
                        <a:rPr lang="es-ES" sz="1050" u="none" strike="noStrike" dirty="0">
                          <a:solidFill>
                            <a:schemeClr val="tx2"/>
                          </a:solidFill>
                          <a:effectLst/>
                          <a:latin typeface="+mj-lt"/>
                        </a:rPr>
                        <a:t>de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Radioaficionados</a:t>
                      </a:r>
                      <a:r>
                        <a:rPr lang="es-ES" sz="1050" u="none" strike="noStrike" dirty="0">
                          <a:solidFill>
                            <a:schemeClr val="tx2"/>
                          </a:solidFill>
                          <a:effectLst/>
                          <a:latin typeface="+mj-lt"/>
                        </a:rPr>
                        <a:t>,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Banda </a:t>
                      </a:r>
                      <a:r>
                        <a:rPr lang="es-ES" sz="1050" u="none" strike="noStrike" dirty="0">
                          <a:solidFill>
                            <a:schemeClr val="tx2"/>
                          </a:solidFill>
                          <a:effectLst/>
                          <a:latin typeface="+mj-lt"/>
                        </a:rPr>
                        <a:t>Ciudadana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y </a:t>
                      </a:r>
                      <a:r>
                        <a:rPr lang="es-ES" sz="1050" u="none" strike="noStrike" dirty="0">
                          <a:solidFill>
                            <a:schemeClr val="tx2"/>
                          </a:solidFill>
                          <a:effectLst/>
                          <a:latin typeface="+mj-lt"/>
                        </a:rPr>
                        <a:t>Asociaciones</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Calidad </a:t>
                      </a:r>
                      <a:r>
                        <a:rPr lang="es-ES" sz="1050" u="none" strike="noStrike" dirty="0">
                          <a:solidFill>
                            <a:schemeClr val="tx2"/>
                          </a:solidFill>
                          <a:effectLst/>
                          <a:latin typeface="+mj-lt"/>
                        </a:rPr>
                        <a:t>del servicio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de Radioaficionados</a:t>
                      </a:r>
                      <a:r>
                        <a:rPr lang="es-ES" sz="1050" u="none" strike="noStrike" dirty="0">
                          <a:solidFill>
                            <a:schemeClr val="tx2"/>
                          </a:solidFill>
                          <a:effectLst/>
                          <a:latin typeface="+mj-lt"/>
                        </a:rPr>
                        <a:t>,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banda </a:t>
                      </a:r>
                      <a:r>
                        <a:rPr lang="es-ES" sz="1050" u="none" strike="noStrike" dirty="0">
                          <a:solidFill>
                            <a:schemeClr val="tx2"/>
                          </a:solidFill>
                          <a:effectLst/>
                          <a:latin typeface="+mj-lt"/>
                        </a:rPr>
                        <a:t>ciudadana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y </a:t>
                      </a:r>
                      <a:r>
                        <a:rPr lang="es-ES" sz="1050" u="none" strike="noStrike" dirty="0">
                          <a:solidFill>
                            <a:schemeClr val="tx2"/>
                          </a:solidFill>
                          <a:effectLst/>
                          <a:latin typeface="+mj-lt"/>
                        </a:rPr>
                        <a:t>asociaciones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proporcionado</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Calidad </a:t>
                      </a:r>
                      <a:r>
                        <a:rPr lang="es-ES" sz="1050" u="none" strike="noStrike" dirty="0">
                          <a:solidFill>
                            <a:schemeClr val="tx2"/>
                          </a:solidFill>
                          <a:effectLst/>
                          <a:latin typeface="+mj-lt"/>
                        </a:rPr>
                        <a:t>de la información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sobre el </a:t>
                      </a:r>
                      <a:r>
                        <a:rPr lang="es-ES" sz="1050" u="none" strike="noStrike" dirty="0">
                          <a:solidFill>
                            <a:schemeClr val="tx2"/>
                          </a:solidFill>
                          <a:effectLst/>
                          <a:latin typeface="+mj-lt"/>
                        </a:rPr>
                        <a:t>servicio de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Radioaficionados</a:t>
                      </a:r>
                      <a:r>
                        <a:rPr lang="es-ES" sz="1050" u="none" strike="noStrike" dirty="0">
                          <a:solidFill>
                            <a:schemeClr val="tx2"/>
                          </a:solidFill>
                          <a:effectLst/>
                          <a:latin typeface="+mj-lt"/>
                        </a:rPr>
                        <a:t>,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Banda </a:t>
                      </a:r>
                      <a:r>
                        <a:rPr lang="es-ES" sz="1050" u="none" strike="noStrike" dirty="0">
                          <a:solidFill>
                            <a:schemeClr val="tx2"/>
                          </a:solidFill>
                          <a:effectLst/>
                          <a:latin typeface="+mj-lt"/>
                        </a:rPr>
                        <a:t>Ciudadana y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Asociaciones </a:t>
                      </a:r>
                      <a:r>
                        <a:rPr lang="es-ES" sz="900" u="none" strike="noStrike" dirty="0" smtClean="0">
                          <a:solidFill>
                            <a:schemeClr val="tx2"/>
                          </a:solidFill>
                          <a:effectLst/>
                          <a:latin typeface="+mj-lt"/>
                        </a:rPr>
                        <a:t>(</a:t>
                      </a:r>
                      <a:r>
                        <a:rPr lang="es-ES" sz="900" u="none" strike="noStrike" dirty="0">
                          <a:solidFill>
                            <a:schemeClr val="tx2"/>
                          </a:solidFill>
                          <a:effectLst/>
                          <a:latin typeface="+mj-lt"/>
                        </a:rPr>
                        <a:t>información </a:t>
                      </a:r>
                      <a:endParaRPr lang="es-ES" sz="900" u="none" strike="noStrike" dirty="0" smtClean="0">
                        <a:solidFill>
                          <a:schemeClr val="tx2"/>
                        </a:solidFill>
                        <a:effectLst/>
                        <a:latin typeface="+mj-lt"/>
                      </a:endParaRPr>
                    </a:p>
                    <a:p>
                      <a:pPr algn="ctr" fontAlgn="b"/>
                      <a:r>
                        <a:rPr lang="es-ES" sz="900" u="none" strike="noStrike" dirty="0" smtClean="0">
                          <a:solidFill>
                            <a:schemeClr val="tx2"/>
                          </a:solidFill>
                          <a:effectLst/>
                          <a:latin typeface="+mj-lt"/>
                        </a:rPr>
                        <a:t>oportuna</a:t>
                      </a:r>
                      <a:r>
                        <a:rPr lang="es-ES" sz="900" u="none" strike="noStrike" dirty="0">
                          <a:solidFill>
                            <a:schemeClr val="tx2"/>
                          </a:solidFill>
                          <a:effectLst/>
                          <a:latin typeface="+mj-lt"/>
                        </a:rPr>
                        <a:t>, importante, </a:t>
                      </a:r>
                      <a:endParaRPr lang="es-ES" sz="900" u="none" strike="noStrike" dirty="0" smtClean="0">
                        <a:solidFill>
                          <a:schemeClr val="tx2"/>
                        </a:solidFill>
                        <a:effectLst/>
                        <a:latin typeface="+mj-lt"/>
                      </a:endParaRPr>
                    </a:p>
                    <a:p>
                      <a:pPr algn="ctr" fontAlgn="b"/>
                      <a:r>
                        <a:rPr lang="es-ES" sz="900" u="none" strike="noStrike" dirty="0" smtClean="0">
                          <a:solidFill>
                            <a:schemeClr val="tx2"/>
                          </a:solidFill>
                          <a:effectLst/>
                          <a:latin typeface="+mj-lt"/>
                        </a:rPr>
                        <a:t>confiable</a:t>
                      </a:r>
                      <a:r>
                        <a:rPr lang="es-ES" sz="900" u="none" strike="noStrike" dirty="0">
                          <a:solidFill>
                            <a:schemeClr val="tx2"/>
                          </a:solidFill>
                          <a:effectLst/>
                          <a:latin typeface="+mj-lt"/>
                        </a:rPr>
                        <a:t>, útil)</a:t>
                      </a:r>
                      <a:endParaRPr lang="es-ES" sz="9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19" name="18 Gráfico"/>
          <p:cNvGraphicFramePr/>
          <p:nvPr>
            <p:extLst>
              <p:ext uri="{D42A27DB-BD31-4B8C-83A1-F6EECF244321}">
                <p14:modId xmlns:p14="http://schemas.microsoft.com/office/powerpoint/2010/main" val="479795266"/>
              </p:ext>
            </p:extLst>
          </p:nvPr>
        </p:nvGraphicFramePr>
        <p:xfrm>
          <a:off x="236483" y="2780827"/>
          <a:ext cx="11813483"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20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22" name="21 Rectángulo"/>
          <p:cNvSpPr/>
          <p:nvPr/>
        </p:nvSpPr>
        <p:spPr>
          <a:xfrm>
            <a:off x="7262016" y="2065237"/>
            <a:ext cx="3780000" cy="461665"/>
          </a:xfrm>
          <a:prstGeom prst="rect">
            <a:avLst/>
          </a:prstGeom>
        </p:spPr>
        <p:txBody>
          <a:bodyPr wrap="square">
            <a:spAutoFit/>
          </a:bodyPr>
          <a:lstStyle/>
          <a:p>
            <a:pPr algn="ctr"/>
            <a:r>
              <a:rPr lang="es-ES" sz="1200" b="1" dirty="0">
                <a:solidFill>
                  <a:schemeClr val="accent5">
                    <a:lumMod val="50000"/>
                  </a:schemeClr>
                </a:solidFill>
              </a:rPr>
              <a:t>Radioaficionados, banda </a:t>
            </a:r>
          </a:p>
          <a:p>
            <a:pPr algn="ctr"/>
            <a:r>
              <a:rPr lang="es-ES" sz="1200" b="1" dirty="0">
                <a:solidFill>
                  <a:schemeClr val="accent5">
                    <a:lumMod val="50000"/>
                  </a:schemeClr>
                </a:solidFill>
              </a:rPr>
              <a:t>ciudadana y asociaciones</a:t>
            </a:r>
            <a:endParaRPr lang="es-CO" sz="2000" dirty="0">
              <a:solidFill>
                <a:schemeClr val="accent5">
                  <a:lumMod val="50000"/>
                </a:schemeClr>
              </a:solidFill>
            </a:endParaRPr>
          </a:p>
        </p:txBody>
      </p:sp>
      <p:sp>
        <p:nvSpPr>
          <p:cNvPr id="23" name="22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25" name="24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4,4</a:t>
            </a:r>
            <a:endParaRPr lang="es-CO" sz="2800" dirty="0">
              <a:solidFill>
                <a:srgbClr val="E8A043"/>
              </a:solidFill>
            </a:endParaRPr>
          </a:p>
        </p:txBody>
      </p:sp>
      <p:sp>
        <p:nvSpPr>
          <p:cNvPr id="13" name="1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681043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19 Gráfico"/>
          <p:cNvGraphicFramePr/>
          <p:nvPr>
            <p:extLst>
              <p:ext uri="{D42A27DB-BD31-4B8C-83A1-F6EECF244321}">
                <p14:modId xmlns:p14="http://schemas.microsoft.com/office/powerpoint/2010/main" val="1692463418"/>
              </p:ext>
            </p:extLst>
          </p:nvPr>
        </p:nvGraphicFramePr>
        <p:xfrm>
          <a:off x="268015" y="2765518"/>
          <a:ext cx="11646061"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2" name="11 Rectángulo"/>
          <p:cNvSpPr/>
          <p:nvPr/>
        </p:nvSpPr>
        <p:spPr>
          <a:xfrm>
            <a:off x="2117120" y="6244984"/>
            <a:ext cx="1007487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8" name="17 Rectángulo"/>
          <p:cNvSpPr/>
          <p:nvPr/>
        </p:nvSpPr>
        <p:spPr>
          <a:xfrm>
            <a:off x="11100177" y="5948775"/>
            <a:ext cx="726481" cy="261610"/>
          </a:xfrm>
          <a:prstGeom prst="rect">
            <a:avLst/>
          </a:prstGeom>
        </p:spPr>
        <p:txBody>
          <a:bodyPr wrap="none">
            <a:spAutoFit/>
          </a:bodyPr>
          <a:lstStyle/>
          <a:p>
            <a:pPr defTabSz="913851"/>
            <a:r>
              <a:rPr lang="es-ES" sz="1100" b="1" dirty="0" smtClean="0">
                <a:solidFill>
                  <a:prstClr val="black"/>
                </a:solidFill>
                <a:latin typeface="+mj-lt"/>
              </a:rPr>
              <a:t>Base:80</a:t>
            </a:r>
            <a:endParaRPr lang="es-CO" sz="1100" dirty="0">
              <a:solidFill>
                <a:prstClr val="black"/>
              </a:solidFill>
              <a:latin typeface="+mj-lt"/>
            </a:endParaRPr>
          </a:p>
        </p:txBody>
      </p:sp>
      <p:graphicFrame>
        <p:nvGraphicFramePr>
          <p:cNvPr id="16" name="15 Tabla"/>
          <p:cNvGraphicFramePr>
            <a:graphicFrameLocks noGrp="1"/>
          </p:cNvGraphicFramePr>
          <p:nvPr>
            <p:extLst>
              <p:ext uri="{D42A27DB-BD31-4B8C-83A1-F6EECF244321}">
                <p14:modId xmlns:p14="http://schemas.microsoft.com/office/powerpoint/2010/main" val="3182429022"/>
              </p:ext>
            </p:extLst>
          </p:nvPr>
        </p:nvGraphicFramePr>
        <p:xfrm>
          <a:off x="466683" y="4584180"/>
          <a:ext cx="11266135" cy="1083945"/>
        </p:xfrm>
        <a:graphic>
          <a:graphicData uri="http://schemas.openxmlformats.org/drawingml/2006/table">
            <a:tbl>
              <a:tblPr/>
              <a:tblGrid>
                <a:gridCol w="2253227"/>
                <a:gridCol w="2253227"/>
                <a:gridCol w="2253227"/>
                <a:gridCol w="2253227"/>
                <a:gridCol w="2253227"/>
              </a:tblGrid>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Amabilidad</a:t>
                      </a:r>
                      <a:r>
                        <a:rPr lang="es-ES" sz="1050" u="none" strike="noStrike" baseline="0" dirty="0" smtClean="0">
                          <a:solidFill>
                            <a:schemeClr val="tx2"/>
                          </a:solidFill>
                          <a:effectLst/>
                          <a:latin typeface="+mj-lt"/>
                        </a:rPr>
                        <a:t> </a:t>
                      </a:r>
                      <a:r>
                        <a:rPr lang="es-ES" sz="1050" u="none" strike="noStrike" dirty="0" smtClean="0">
                          <a:solidFill>
                            <a:schemeClr val="tx2"/>
                          </a:solidFill>
                          <a:effectLst/>
                          <a:latin typeface="+mj-lt"/>
                        </a:rPr>
                        <a:t>y actitud</a:t>
                      </a:r>
                    </a:p>
                    <a:p>
                      <a:pPr algn="ctr" fontAlgn="b"/>
                      <a:r>
                        <a:rPr lang="es-ES" sz="1050" u="none" strike="noStrike" dirty="0" smtClean="0">
                          <a:solidFill>
                            <a:schemeClr val="tx2"/>
                          </a:solidFill>
                          <a:effectLst/>
                          <a:latin typeface="+mj-lt"/>
                        </a:rPr>
                        <a:t> de respeto </a:t>
                      </a:r>
                      <a:r>
                        <a:rPr lang="es-ES" sz="1050" u="none" strike="noStrike" dirty="0">
                          <a:solidFill>
                            <a:schemeClr val="tx2"/>
                          </a:solidFill>
                          <a:effectLst/>
                          <a:latin typeface="+mj-lt"/>
                        </a:rPr>
                        <a:t>del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personal </a:t>
                      </a:r>
                      <a:r>
                        <a:rPr lang="es-ES" sz="1050" u="none" strike="noStrike" dirty="0">
                          <a:solidFill>
                            <a:schemeClr val="tx2"/>
                          </a:solidFill>
                          <a:effectLst/>
                          <a:latin typeface="+mj-lt"/>
                        </a:rPr>
                        <a:t>que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le </a:t>
                      </a:r>
                      <a:r>
                        <a:rPr lang="es-ES" sz="1050" u="none" strike="noStrike" dirty="0">
                          <a:solidFill>
                            <a:schemeClr val="tx2"/>
                          </a:solidFill>
                          <a:effectLst/>
                          <a:latin typeface="+mj-lt"/>
                        </a:rPr>
                        <a:t>atendió</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Oportunidad </a:t>
                      </a:r>
                    </a:p>
                    <a:p>
                      <a:pPr algn="ctr" fontAlgn="b"/>
                      <a:r>
                        <a:rPr lang="es-ES" sz="1050" u="none" strike="noStrike" dirty="0" smtClean="0">
                          <a:solidFill>
                            <a:schemeClr val="tx2"/>
                          </a:solidFill>
                          <a:effectLst/>
                          <a:latin typeface="+mj-lt"/>
                        </a:rPr>
                        <a:t>en </a:t>
                      </a:r>
                      <a:r>
                        <a:rPr lang="es-ES" sz="1050" u="none" strike="noStrike" dirty="0">
                          <a:solidFill>
                            <a:schemeClr val="tx2"/>
                          </a:solidFill>
                          <a:effectLst/>
                          <a:latin typeface="+mj-lt"/>
                        </a:rPr>
                        <a:t>la </a:t>
                      </a:r>
                      <a:r>
                        <a:rPr lang="es-ES" sz="1050" u="none" strike="noStrike" dirty="0" smtClean="0">
                          <a:solidFill>
                            <a:schemeClr val="tx2"/>
                          </a:solidFill>
                          <a:effectLst/>
                          <a:latin typeface="+mj-lt"/>
                        </a:rPr>
                        <a:t>prestación</a:t>
                      </a:r>
                    </a:p>
                    <a:p>
                      <a:pPr algn="ctr" fontAlgn="b"/>
                      <a:r>
                        <a:rPr lang="es-ES" sz="1050" u="none" strike="noStrike" dirty="0" smtClean="0">
                          <a:solidFill>
                            <a:schemeClr val="tx2"/>
                          </a:solidFill>
                          <a:effectLst/>
                          <a:latin typeface="+mj-lt"/>
                        </a:rPr>
                        <a:t> de Registro </a:t>
                      </a:r>
                    </a:p>
                    <a:p>
                      <a:pPr algn="ctr" fontAlgn="b"/>
                      <a:r>
                        <a:rPr lang="es-ES" sz="1050" u="none" strike="noStrike" dirty="0" smtClean="0">
                          <a:solidFill>
                            <a:schemeClr val="tx2"/>
                          </a:solidFill>
                          <a:effectLst/>
                          <a:latin typeface="+mj-lt"/>
                        </a:rPr>
                        <a:t>Único </a:t>
                      </a:r>
                      <a:r>
                        <a:rPr lang="es-ES" sz="1050" u="none" strike="noStrike" dirty="0">
                          <a:solidFill>
                            <a:schemeClr val="tx2"/>
                          </a:solidFill>
                          <a:effectLst/>
                          <a:latin typeface="+mj-lt"/>
                        </a:rPr>
                        <a:t>de TIC</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Calidad </a:t>
                      </a:r>
                      <a:r>
                        <a:rPr lang="es-ES" sz="1050" u="none" strike="noStrike" dirty="0">
                          <a:solidFill>
                            <a:schemeClr val="tx2"/>
                          </a:solidFill>
                          <a:effectLst/>
                          <a:latin typeface="+mj-lt"/>
                        </a:rPr>
                        <a:t>del servicio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de Registro </a:t>
                      </a:r>
                    </a:p>
                    <a:p>
                      <a:pPr algn="ctr" fontAlgn="b"/>
                      <a:r>
                        <a:rPr lang="es-ES" sz="1050" u="none" strike="noStrike" dirty="0" smtClean="0">
                          <a:solidFill>
                            <a:schemeClr val="tx2"/>
                          </a:solidFill>
                          <a:effectLst/>
                          <a:latin typeface="+mj-lt"/>
                        </a:rPr>
                        <a:t>Único</a:t>
                      </a:r>
                      <a:r>
                        <a:rPr lang="es-ES" sz="1050" u="none" strike="noStrike" baseline="0" dirty="0" smtClean="0">
                          <a:solidFill>
                            <a:schemeClr val="tx2"/>
                          </a:solidFill>
                          <a:effectLst/>
                          <a:latin typeface="+mj-lt"/>
                        </a:rPr>
                        <a:t> </a:t>
                      </a:r>
                      <a:r>
                        <a:rPr lang="es-ES" sz="1050" u="none" strike="noStrike" dirty="0" smtClean="0">
                          <a:solidFill>
                            <a:schemeClr val="tx2"/>
                          </a:solidFill>
                          <a:effectLst/>
                          <a:latin typeface="+mj-lt"/>
                        </a:rPr>
                        <a:t>de TIC </a:t>
                      </a:r>
                    </a:p>
                    <a:p>
                      <a:pPr algn="ctr" fontAlgn="b"/>
                      <a:r>
                        <a:rPr lang="es-ES" sz="1050" u="none" strike="noStrike" dirty="0" smtClean="0">
                          <a:solidFill>
                            <a:schemeClr val="tx2"/>
                          </a:solidFill>
                          <a:effectLst/>
                          <a:latin typeface="+mj-lt"/>
                        </a:rPr>
                        <a:t>Proporcionado</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Calidad </a:t>
                      </a:r>
                      <a:r>
                        <a:rPr lang="es-ES" sz="1050" u="none" strike="noStrike" dirty="0">
                          <a:solidFill>
                            <a:schemeClr val="tx2"/>
                          </a:solidFill>
                          <a:effectLst/>
                          <a:latin typeface="+mj-lt"/>
                        </a:rPr>
                        <a:t>de la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información</a:t>
                      </a:r>
                    </a:p>
                    <a:p>
                      <a:pPr algn="ctr" fontAlgn="b"/>
                      <a:r>
                        <a:rPr lang="es-ES" sz="1050" u="none" strike="noStrike" dirty="0" smtClean="0">
                          <a:solidFill>
                            <a:schemeClr val="tx2"/>
                          </a:solidFill>
                          <a:effectLst/>
                          <a:latin typeface="+mj-lt"/>
                        </a:rPr>
                        <a:t> </a:t>
                      </a:r>
                      <a:r>
                        <a:rPr lang="es-ES" sz="1050" u="none" strike="noStrike" dirty="0">
                          <a:solidFill>
                            <a:schemeClr val="tx2"/>
                          </a:solidFill>
                          <a:effectLst/>
                          <a:latin typeface="+mj-lt"/>
                        </a:rPr>
                        <a:t>sobre el servicio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de Registro </a:t>
                      </a:r>
                      <a:r>
                        <a:rPr lang="es-ES" sz="1050" u="none" strike="noStrike" dirty="0">
                          <a:solidFill>
                            <a:schemeClr val="tx2"/>
                          </a:solidFill>
                          <a:effectLst/>
                          <a:latin typeface="+mj-lt"/>
                        </a:rPr>
                        <a:t>Único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de </a:t>
                      </a:r>
                      <a:r>
                        <a:rPr lang="es-ES" sz="1050" u="none" strike="noStrike" dirty="0">
                          <a:solidFill>
                            <a:schemeClr val="tx2"/>
                          </a:solidFill>
                          <a:effectLst/>
                          <a:latin typeface="+mj-lt"/>
                        </a:rPr>
                        <a:t>TIC </a:t>
                      </a:r>
                      <a:r>
                        <a:rPr lang="es-ES" sz="900" u="none" strike="noStrike" dirty="0" smtClean="0">
                          <a:solidFill>
                            <a:schemeClr val="tx2"/>
                          </a:solidFill>
                          <a:effectLst/>
                          <a:latin typeface="+mj-lt"/>
                        </a:rPr>
                        <a:t>(</a:t>
                      </a:r>
                      <a:r>
                        <a:rPr lang="es-ES" sz="900" u="none" strike="noStrike" dirty="0">
                          <a:solidFill>
                            <a:schemeClr val="tx2"/>
                          </a:solidFill>
                          <a:effectLst/>
                          <a:latin typeface="+mj-lt"/>
                        </a:rPr>
                        <a:t>información </a:t>
                      </a:r>
                      <a:endParaRPr lang="es-ES" sz="900" u="none" strike="noStrike" dirty="0" smtClean="0">
                        <a:solidFill>
                          <a:schemeClr val="tx2"/>
                        </a:solidFill>
                        <a:effectLst/>
                        <a:latin typeface="+mj-lt"/>
                      </a:endParaRPr>
                    </a:p>
                    <a:p>
                      <a:pPr algn="ctr" fontAlgn="b"/>
                      <a:r>
                        <a:rPr lang="es-ES" sz="900" u="none" strike="noStrike" dirty="0" smtClean="0">
                          <a:solidFill>
                            <a:schemeClr val="tx2"/>
                          </a:solidFill>
                          <a:effectLst/>
                          <a:latin typeface="+mj-lt"/>
                        </a:rPr>
                        <a:t>oportuna</a:t>
                      </a:r>
                      <a:r>
                        <a:rPr lang="es-ES" sz="900" u="none" strike="noStrike" dirty="0">
                          <a:solidFill>
                            <a:schemeClr val="tx2"/>
                          </a:solidFill>
                          <a:effectLst/>
                          <a:latin typeface="+mj-lt"/>
                        </a:rPr>
                        <a:t>, </a:t>
                      </a:r>
                      <a:r>
                        <a:rPr lang="es-ES" sz="900" u="none" strike="noStrike" dirty="0" smtClean="0">
                          <a:solidFill>
                            <a:schemeClr val="tx2"/>
                          </a:solidFill>
                          <a:effectLst/>
                          <a:latin typeface="+mj-lt"/>
                        </a:rPr>
                        <a:t>importante</a:t>
                      </a:r>
                      <a:r>
                        <a:rPr lang="es-ES" sz="900" u="none" strike="noStrike" dirty="0">
                          <a:solidFill>
                            <a:schemeClr val="tx2"/>
                          </a:solidFill>
                          <a:effectLst/>
                          <a:latin typeface="+mj-lt"/>
                        </a:rPr>
                        <a:t>, </a:t>
                      </a:r>
                      <a:endParaRPr lang="es-ES" sz="900" u="none" strike="noStrike" dirty="0" smtClean="0">
                        <a:solidFill>
                          <a:schemeClr val="tx2"/>
                        </a:solidFill>
                        <a:effectLst/>
                        <a:latin typeface="+mj-lt"/>
                      </a:endParaRPr>
                    </a:p>
                    <a:p>
                      <a:pPr algn="ctr" fontAlgn="b"/>
                      <a:r>
                        <a:rPr lang="es-ES" sz="900" u="none" strike="noStrike" dirty="0" smtClean="0">
                          <a:solidFill>
                            <a:schemeClr val="tx2"/>
                          </a:solidFill>
                          <a:effectLst/>
                          <a:latin typeface="+mj-lt"/>
                        </a:rPr>
                        <a:t>confiable</a:t>
                      </a:r>
                      <a:r>
                        <a:rPr lang="es-ES" sz="900" u="none" strike="noStrike" dirty="0">
                          <a:solidFill>
                            <a:schemeClr val="tx2"/>
                          </a:solidFill>
                          <a:effectLst/>
                          <a:latin typeface="+mj-lt"/>
                        </a:rPr>
                        <a:t>, útil)</a:t>
                      </a:r>
                      <a:endParaRPr lang="es-ES" sz="9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Utilidad </a:t>
                      </a:r>
                      <a:r>
                        <a:rPr lang="es-ES" sz="1050" u="none" strike="noStrike" dirty="0">
                          <a:solidFill>
                            <a:schemeClr val="tx2"/>
                          </a:solidFill>
                          <a:effectLst/>
                          <a:latin typeface="+mj-lt"/>
                        </a:rPr>
                        <a:t>del servicio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de Registro </a:t>
                      </a:r>
                    </a:p>
                    <a:p>
                      <a:pPr algn="ctr" fontAlgn="b"/>
                      <a:r>
                        <a:rPr lang="es-ES" sz="1050" u="none" strike="noStrike" dirty="0" smtClean="0">
                          <a:solidFill>
                            <a:schemeClr val="tx2"/>
                          </a:solidFill>
                          <a:effectLst/>
                          <a:latin typeface="+mj-lt"/>
                        </a:rPr>
                        <a:t>Único </a:t>
                      </a:r>
                      <a:r>
                        <a:rPr lang="es-ES" sz="1050" u="none" strike="noStrike" dirty="0">
                          <a:solidFill>
                            <a:schemeClr val="tx2"/>
                          </a:solidFill>
                          <a:effectLst/>
                          <a:latin typeface="+mj-lt"/>
                        </a:rPr>
                        <a:t>de TIC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frente </a:t>
                      </a:r>
                      <a:r>
                        <a:rPr lang="es-ES" sz="1050" u="none" strike="noStrike" dirty="0">
                          <a:solidFill>
                            <a:schemeClr val="tx2"/>
                          </a:solidFill>
                          <a:effectLst/>
                          <a:latin typeface="+mj-lt"/>
                        </a:rPr>
                        <a:t>a sus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necesidades</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r>
            </a:tbl>
          </a:graphicData>
        </a:graphic>
      </p:graphicFrame>
      <p:sp>
        <p:nvSpPr>
          <p:cNvPr id="30" name="29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31" name="30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Registro Único de TIC</a:t>
            </a:r>
            <a:endParaRPr lang="es-CO" sz="2800" dirty="0">
              <a:solidFill>
                <a:schemeClr val="accent5">
                  <a:lumMod val="50000"/>
                </a:schemeClr>
              </a:solidFill>
              <a:latin typeface="+mj-lt"/>
            </a:endParaRPr>
          </a:p>
        </p:txBody>
      </p:sp>
      <p:sp>
        <p:nvSpPr>
          <p:cNvPr id="32" name="31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33" name="32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4,5</a:t>
            </a:r>
            <a:endParaRPr lang="es-CO" sz="2800" dirty="0">
              <a:solidFill>
                <a:srgbClr val="E8A043"/>
              </a:solidFill>
            </a:endParaRPr>
          </a:p>
        </p:txBody>
      </p:sp>
      <p:sp>
        <p:nvSpPr>
          <p:cNvPr id="13" name="1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
        <p:nvSpPr>
          <p:cNvPr id="14" name="13 Rectángulo"/>
          <p:cNvSpPr/>
          <p:nvPr/>
        </p:nvSpPr>
        <p:spPr>
          <a:xfrm>
            <a:off x="218203" y="1638443"/>
            <a:ext cx="6353021"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Industria de Comunicaciones</a:t>
            </a:r>
            <a:endParaRPr lang="es-CO" sz="1600" b="1" dirty="0">
              <a:solidFill>
                <a:srgbClr val="FFC000"/>
              </a:solidFill>
              <a:latin typeface="+mj-lt"/>
            </a:endParaRPr>
          </a:p>
        </p:txBody>
      </p:sp>
    </p:spTree>
    <p:extLst>
      <p:ext uri="{BB962C8B-B14F-4D97-AF65-F5344CB8AC3E}">
        <p14:creationId xmlns:p14="http://schemas.microsoft.com/office/powerpoint/2010/main" val="207603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Gráfico"/>
          <p:cNvGraphicFramePr/>
          <p:nvPr>
            <p:extLst>
              <p:ext uri="{D42A27DB-BD31-4B8C-83A1-F6EECF244321}">
                <p14:modId xmlns:p14="http://schemas.microsoft.com/office/powerpoint/2010/main" val="2365867164"/>
              </p:ext>
            </p:extLst>
          </p:nvPr>
        </p:nvGraphicFramePr>
        <p:xfrm>
          <a:off x="268015" y="2854409"/>
          <a:ext cx="11729544"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2" name="11 Rectángulo"/>
          <p:cNvSpPr/>
          <p:nvPr/>
        </p:nvSpPr>
        <p:spPr>
          <a:xfrm>
            <a:off x="2117120" y="6244984"/>
            <a:ext cx="1007487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7" name="16 Rectángulo"/>
          <p:cNvSpPr/>
          <p:nvPr/>
        </p:nvSpPr>
        <p:spPr>
          <a:xfrm>
            <a:off x="11100177" y="5869945"/>
            <a:ext cx="843501" cy="261610"/>
          </a:xfrm>
          <a:prstGeom prst="rect">
            <a:avLst/>
          </a:prstGeom>
        </p:spPr>
        <p:txBody>
          <a:bodyPr wrap="none">
            <a:spAutoFit/>
          </a:bodyPr>
          <a:lstStyle/>
          <a:p>
            <a:pPr defTabSz="913851"/>
            <a:r>
              <a:rPr lang="es-ES" sz="1100" b="1" dirty="0" smtClean="0">
                <a:solidFill>
                  <a:prstClr val="black"/>
                </a:solidFill>
                <a:latin typeface="+mj-lt"/>
              </a:rPr>
              <a:t>Base: 108</a:t>
            </a:r>
            <a:endParaRPr lang="es-CO" sz="1100" dirty="0">
              <a:solidFill>
                <a:prstClr val="black"/>
              </a:solidFill>
              <a:latin typeface="+mj-lt"/>
            </a:endParaRPr>
          </a:p>
        </p:txBody>
      </p:sp>
      <p:graphicFrame>
        <p:nvGraphicFramePr>
          <p:cNvPr id="19" name="18 Tabla"/>
          <p:cNvGraphicFramePr>
            <a:graphicFrameLocks noGrp="1"/>
          </p:cNvGraphicFramePr>
          <p:nvPr>
            <p:extLst>
              <p:ext uri="{D42A27DB-BD31-4B8C-83A1-F6EECF244321}">
                <p14:modId xmlns:p14="http://schemas.microsoft.com/office/powerpoint/2010/main" val="1769494879"/>
              </p:ext>
            </p:extLst>
          </p:nvPr>
        </p:nvGraphicFramePr>
        <p:xfrm>
          <a:off x="478468" y="4672071"/>
          <a:ext cx="11249245" cy="1045845"/>
        </p:xfrm>
        <a:graphic>
          <a:graphicData uri="http://schemas.openxmlformats.org/drawingml/2006/table">
            <a:tbl>
              <a:tblPr>
                <a:tableStyleId>{5C22544A-7EE6-4342-B048-85BDC9FD1C3A}</a:tableStyleId>
              </a:tblPr>
              <a:tblGrid>
                <a:gridCol w="2249849"/>
                <a:gridCol w="2249849"/>
                <a:gridCol w="2249849"/>
                <a:gridCol w="2249849"/>
                <a:gridCol w="2249849"/>
              </a:tblGrid>
              <a:tr h="200025">
                <a:tc>
                  <a:txBody>
                    <a:bodyPr/>
                    <a:lstStyle/>
                    <a:p>
                      <a:pPr marL="0" algn="ctr" defTabSz="914400" rtl="0" eaLnBrk="1" fontAlgn="b" latinLnBrk="0" hangingPunct="1"/>
                      <a:r>
                        <a:rPr lang="es-ES" sz="1000" u="none" strike="noStrike" kern="1200" dirty="0" smtClean="0">
                          <a:solidFill>
                            <a:schemeClr val="tx2"/>
                          </a:solidFill>
                          <a:effectLst/>
                          <a:latin typeface="+mj-lt"/>
                          <a:ea typeface="+mn-ea"/>
                          <a:cs typeface="+mn-cs"/>
                        </a:rPr>
                        <a:t>Amabilidad </a:t>
                      </a:r>
                      <a:r>
                        <a:rPr lang="es-ES" sz="1000" u="none" strike="noStrike" kern="1200" dirty="0">
                          <a:solidFill>
                            <a:schemeClr val="tx2"/>
                          </a:solidFill>
                          <a:effectLst/>
                          <a:latin typeface="+mj-lt"/>
                          <a:ea typeface="+mn-ea"/>
                          <a:cs typeface="+mn-cs"/>
                        </a:rPr>
                        <a:t>y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actitud de respeto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del personal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que </a:t>
                      </a:r>
                      <a:r>
                        <a:rPr lang="es-ES" sz="1000" u="none" strike="noStrike" kern="1200" dirty="0">
                          <a:solidFill>
                            <a:schemeClr val="tx2"/>
                          </a:solidFill>
                          <a:effectLst/>
                          <a:latin typeface="+mj-lt"/>
                          <a:ea typeface="+mn-ea"/>
                          <a:cs typeface="+mn-cs"/>
                        </a:rPr>
                        <a:t>le atendió</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00" u="none" strike="noStrike" kern="1200" dirty="0" smtClean="0">
                          <a:solidFill>
                            <a:schemeClr val="tx2"/>
                          </a:solidFill>
                          <a:effectLst/>
                          <a:latin typeface="+mj-lt"/>
                          <a:ea typeface="+mn-ea"/>
                          <a:cs typeface="+mn-cs"/>
                        </a:rPr>
                        <a:t>Oportunidad </a:t>
                      </a:r>
                      <a:r>
                        <a:rPr lang="es-ES" sz="1000" u="none" strike="noStrike" kern="1200" dirty="0">
                          <a:solidFill>
                            <a:schemeClr val="tx2"/>
                          </a:solidFill>
                          <a:effectLst/>
                          <a:latin typeface="+mj-lt"/>
                          <a:ea typeface="+mn-ea"/>
                          <a:cs typeface="+mn-cs"/>
                        </a:rPr>
                        <a:t>en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la prestación de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autorización para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venta </a:t>
                      </a:r>
                      <a:r>
                        <a:rPr lang="es-ES" sz="1000" u="none" strike="noStrike" kern="1200" dirty="0">
                          <a:solidFill>
                            <a:schemeClr val="tx2"/>
                          </a:solidFill>
                          <a:effectLst/>
                          <a:latin typeface="+mj-lt"/>
                          <a:ea typeface="+mn-ea"/>
                          <a:cs typeface="+mn-cs"/>
                        </a:rPr>
                        <a:t>de equipos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terminales móviles</a:t>
                      </a:r>
                    </a:p>
                    <a:p>
                      <a:pPr marL="0" algn="ctr" defTabSz="914400" rtl="0" eaLnBrk="1" fontAlgn="b" latinLnBrk="0" hangingPunct="1"/>
                      <a:r>
                        <a:rPr lang="es-ES" sz="900" u="none" strike="noStrike" kern="1200" dirty="0" smtClean="0">
                          <a:solidFill>
                            <a:schemeClr val="tx2"/>
                          </a:solidFill>
                          <a:effectLst/>
                          <a:latin typeface="+mj-lt"/>
                          <a:ea typeface="+mn-ea"/>
                          <a:cs typeface="+mn-cs"/>
                        </a:rPr>
                        <a:t> </a:t>
                      </a:r>
                      <a:r>
                        <a:rPr lang="es-ES" sz="900" u="none" strike="noStrike" kern="1200" dirty="0">
                          <a:solidFill>
                            <a:schemeClr val="tx2"/>
                          </a:solidFill>
                          <a:effectLst/>
                          <a:latin typeface="+mj-lt"/>
                          <a:ea typeface="+mn-ea"/>
                          <a:cs typeface="+mn-cs"/>
                        </a:rPr>
                        <a:t>(AVETM)</a:t>
                      </a:r>
                      <a:endParaRPr lang="es-ES" sz="1000" u="none" strike="noStrike" kern="1200" dirty="0">
                        <a:solidFill>
                          <a:schemeClr val="tx2"/>
                        </a:solidFill>
                        <a:effectLst/>
                        <a:latin typeface="+mj-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00" u="none" strike="noStrike" kern="1200" dirty="0" smtClean="0">
                          <a:solidFill>
                            <a:schemeClr val="tx2"/>
                          </a:solidFill>
                          <a:effectLst/>
                          <a:latin typeface="+mj-lt"/>
                          <a:ea typeface="+mn-ea"/>
                          <a:cs typeface="+mn-cs"/>
                        </a:rPr>
                        <a:t>Calidad </a:t>
                      </a:r>
                      <a:r>
                        <a:rPr lang="es-ES" sz="1000" u="none" strike="noStrike" kern="1200" dirty="0">
                          <a:solidFill>
                            <a:schemeClr val="tx2"/>
                          </a:solidFill>
                          <a:effectLst/>
                          <a:latin typeface="+mj-lt"/>
                          <a:ea typeface="+mn-ea"/>
                          <a:cs typeface="+mn-cs"/>
                        </a:rPr>
                        <a:t>de la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información sobre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el </a:t>
                      </a:r>
                      <a:r>
                        <a:rPr lang="es-ES" sz="1000" u="none" strike="noStrike" kern="1200" dirty="0">
                          <a:solidFill>
                            <a:schemeClr val="tx2"/>
                          </a:solidFill>
                          <a:effectLst/>
                          <a:latin typeface="+mj-lt"/>
                          <a:ea typeface="+mn-ea"/>
                          <a:cs typeface="+mn-cs"/>
                        </a:rPr>
                        <a:t>servicio de </a:t>
                      </a:r>
                      <a:r>
                        <a:rPr lang="es-ES" sz="1000" u="none" strike="noStrike" kern="1200" dirty="0" smtClean="0">
                          <a:solidFill>
                            <a:schemeClr val="tx2"/>
                          </a:solidFill>
                          <a:effectLst/>
                          <a:latin typeface="+mj-lt"/>
                          <a:ea typeface="+mn-ea"/>
                          <a:cs typeface="+mn-cs"/>
                        </a:rPr>
                        <a:t>autorización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para </a:t>
                      </a:r>
                      <a:r>
                        <a:rPr lang="es-ES" sz="1000" u="none" strike="noStrike" kern="1200" dirty="0">
                          <a:solidFill>
                            <a:schemeClr val="tx2"/>
                          </a:solidFill>
                          <a:effectLst/>
                          <a:latin typeface="+mj-lt"/>
                          <a:ea typeface="+mn-ea"/>
                          <a:cs typeface="+mn-cs"/>
                        </a:rPr>
                        <a:t>venta de equipos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terminales </a:t>
                      </a:r>
                      <a:r>
                        <a:rPr lang="es-ES" sz="1000" u="none" strike="noStrike" kern="1200" dirty="0">
                          <a:solidFill>
                            <a:schemeClr val="tx2"/>
                          </a:solidFill>
                          <a:effectLst/>
                          <a:latin typeface="+mj-lt"/>
                          <a:ea typeface="+mn-ea"/>
                          <a:cs typeface="+mn-cs"/>
                        </a:rPr>
                        <a:t>móviles </a:t>
                      </a:r>
                      <a:r>
                        <a:rPr lang="es-ES" sz="900" u="none" strike="noStrike" kern="1200" dirty="0">
                          <a:solidFill>
                            <a:schemeClr val="tx2"/>
                          </a:solidFill>
                          <a:effectLst/>
                          <a:latin typeface="+mj-lt"/>
                          <a:ea typeface="+mn-ea"/>
                          <a:cs typeface="+mn-cs"/>
                        </a:rPr>
                        <a:t>(AVETM) </a:t>
                      </a:r>
                      <a:endParaRPr lang="es-ES" sz="900" u="none" strike="noStrike" kern="1200" dirty="0" smtClean="0">
                        <a:solidFill>
                          <a:schemeClr val="tx2"/>
                        </a:solidFill>
                        <a:effectLst/>
                        <a:latin typeface="+mj-lt"/>
                        <a:ea typeface="+mn-ea"/>
                        <a:cs typeface="+mn-cs"/>
                      </a:endParaRPr>
                    </a:p>
                    <a:p>
                      <a:pPr marL="0" algn="ctr" defTabSz="914400" rtl="0" eaLnBrk="1" fontAlgn="b" latinLnBrk="0" hangingPunct="1"/>
                      <a:r>
                        <a:rPr lang="es-ES" sz="900" u="none" strike="noStrike" kern="1200" dirty="0" smtClean="0">
                          <a:solidFill>
                            <a:schemeClr val="tx2"/>
                          </a:solidFill>
                          <a:effectLst/>
                          <a:latin typeface="+mj-lt"/>
                          <a:ea typeface="+mn-ea"/>
                          <a:cs typeface="+mn-cs"/>
                        </a:rPr>
                        <a:t>(</a:t>
                      </a:r>
                      <a:r>
                        <a:rPr lang="es-ES" sz="900" u="none" strike="noStrike" kern="1200" dirty="0">
                          <a:solidFill>
                            <a:schemeClr val="tx2"/>
                          </a:solidFill>
                          <a:effectLst/>
                          <a:latin typeface="+mj-lt"/>
                          <a:ea typeface="+mn-ea"/>
                          <a:cs typeface="+mn-cs"/>
                        </a:rPr>
                        <a:t>información oportuna, </a:t>
                      </a:r>
                      <a:endParaRPr lang="es-ES" sz="900" u="none" strike="noStrike" kern="1200" dirty="0" smtClean="0">
                        <a:solidFill>
                          <a:schemeClr val="tx2"/>
                        </a:solidFill>
                        <a:effectLst/>
                        <a:latin typeface="+mj-lt"/>
                        <a:ea typeface="+mn-ea"/>
                        <a:cs typeface="+mn-cs"/>
                      </a:endParaRPr>
                    </a:p>
                    <a:p>
                      <a:pPr marL="0" algn="ctr" defTabSz="914400" rtl="0" eaLnBrk="1" fontAlgn="b" latinLnBrk="0" hangingPunct="1"/>
                      <a:r>
                        <a:rPr lang="es-ES" sz="900" u="none" strike="noStrike" kern="1200" dirty="0" smtClean="0">
                          <a:solidFill>
                            <a:schemeClr val="tx2"/>
                          </a:solidFill>
                          <a:effectLst/>
                          <a:latin typeface="+mj-lt"/>
                          <a:ea typeface="+mn-ea"/>
                          <a:cs typeface="+mn-cs"/>
                        </a:rPr>
                        <a:t>importante</a:t>
                      </a:r>
                      <a:r>
                        <a:rPr lang="es-ES" sz="900" u="none" strike="noStrike" kern="1200" dirty="0">
                          <a:solidFill>
                            <a:schemeClr val="tx2"/>
                          </a:solidFill>
                          <a:effectLst/>
                          <a:latin typeface="+mj-lt"/>
                          <a:ea typeface="+mn-ea"/>
                          <a:cs typeface="+mn-cs"/>
                        </a:rPr>
                        <a:t>, confiable, útil)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00" u="none" strike="noStrike" kern="1200" dirty="0" smtClean="0">
                          <a:solidFill>
                            <a:schemeClr val="tx2"/>
                          </a:solidFill>
                          <a:effectLst/>
                          <a:latin typeface="+mj-lt"/>
                          <a:ea typeface="+mn-ea"/>
                          <a:cs typeface="+mn-cs"/>
                        </a:rPr>
                        <a:t>Utilidad </a:t>
                      </a:r>
                      <a:r>
                        <a:rPr lang="es-ES" sz="1000" u="none" strike="noStrike" kern="1200" dirty="0">
                          <a:solidFill>
                            <a:schemeClr val="tx2"/>
                          </a:solidFill>
                          <a:effectLst/>
                          <a:latin typeface="+mj-lt"/>
                          <a:ea typeface="+mn-ea"/>
                          <a:cs typeface="+mn-cs"/>
                        </a:rPr>
                        <a:t>del </a:t>
                      </a:r>
                      <a:r>
                        <a:rPr lang="es-ES" sz="1000" u="none" strike="noStrike" kern="1200" dirty="0" smtClean="0">
                          <a:solidFill>
                            <a:schemeClr val="tx2"/>
                          </a:solidFill>
                          <a:effectLst/>
                          <a:latin typeface="+mj-lt"/>
                          <a:ea typeface="+mn-ea"/>
                          <a:cs typeface="+mn-cs"/>
                        </a:rPr>
                        <a:t>servicio</a:t>
                      </a:r>
                    </a:p>
                    <a:p>
                      <a:pPr marL="0" algn="ctr" defTabSz="914400" rtl="0" eaLnBrk="1" fontAlgn="b" latinLnBrk="0" hangingPunct="1"/>
                      <a:r>
                        <a:rPr lang="es-ES" sz="1000" u="none" strike="noStrike" kern="1200" dirty="0" smtClean="0">
                          <a:solidFill>
                            <a:schemeClr val="tx2"/>
                          </a:solidFill>
                          <a:effectLst/>
                          <a:latin typeface="+mj-lt"/>
                          <a:ea typeface="+mn-ea"/>
                          <a:cs typeface="+mn-cs"/>
                        </a:rPr>
                        <a:t> </a:t>
                      </a:r>
                      <a:r>
                        <a:rPr lang="es-ES" sz="1000" u="none" strike="noStrike" kern="1200" dirty="0">
                          <a:solidFill>
                            <a:schemeClr val="tx2"/>
                          </a:solidFill>
                          <a:effectLst/>
                          <a:latin typeface="+mj-lt"/>
                          <a:ea typeface="+mn-ea"/>
                          <a:cs typeface="+mn-cs"/>
                        </a:rPr>
                        <a:t>de </a:t>
                      </a:r>
                      <a:r>
                        <a:rPr lang="es-ES" sz="1000" u="none" strike="noStrike" kern="1200" dirty="0" smtClean="0">
                          <a:solidFill>
                            <a:schemeClr val="tx2"/>
                          </a:solidFill>
                          <a:effectLst/>
                          <a:latin typeface="+mj-lt"/>
                          <a:ea typeface="+mn-ea"/>
                          <a:cs typeface="+mn-cs"/>
                        </a:rPr>
                        <a:t>autorización para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venta de </a:t>
                      </a:r>
                      <a:r>
                        <a:rPr lang="es-ES" sz="1000" u="none" strike="noStrike" kern="1200" dirty="0">
                          <a:solidFill>
                            <a:schemeClr val="tx2"/>
                          </a:solidFill>
                          <a:effectLst/>
                          <a:latin typeface="+mj-lt"/>
                          <a:ea typeface="+mn-ea"/>
                          <a:cs typeface="+mn-cs"/>
                        </a:rPr>
                        <a:t>equipos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terminales móviles </a:t>
                      </a:r>
                    </a:p>
                    <a:p>
                      <a:pPr marL="0" algn="ctr" defTabSz="914400" rtl="0" eaLnBrk="1" fontAlgn="b" latinLnBrk="0" hangingPunct="1"/>
                      <a:r>
                        <a:rPr lang="es-ES" sz="1000" u="none" strike="noStrike" kern="1200" dirty="0" smtClean="0">
                          <a:solidFill>
                            <a:schemeClr val="tx2"/>
                          </a:solidFill>
                          <a:effectLst/>
                          <a:latin typeface="+mj-lt"/>
                          <a:ea typeface="+mn-ea"/>
                          <a:cs typeface="+mn-cs"/>
                        </a:rPr>
                        <a:t>(</a:t>
                      </a:r>
                      <a:r>
                        <a:rPr lang="es-ES" sz="1000" u="none" strike="noStrike" kern="1200" dirty="0">
                          <a:solidFill>
                            <a:schemeClr val="tx2"/>
                          </a:solidFill>
                          <a:effectLst/>
                          <a:latin typeface="+mj-lt"/>
                          <a:ea typeface="+mn-ea"/>
                          <a:cs typeface="+mn-cs"/>
                        </a:rPr>
                        <a:t>AVETM) frente a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sus </a:t>
                      </a:r>
                      <a:r>
                        <a:rPr lang="es-ES" sz="1000" u="none" strike="noStrike" kern="1200" dirty="0">
                          <a:solidFill>
                            <a:schemeClr val="tx2"/>
                          </a:solidFill>
                          <a:effectLst/>
                          <a:latin typeface="+mj-lt"/>
                          <a:ea typeface="+mn-ea"/>
                          <a:cs typeface="+mn-cs"/>
                        </a:rPr>
                        <a:t>necesidades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00" u="none" strike="noStrike" kern="1200" dirty="0" smtClean="0">
                          <a:solidFill>
                            <a:schemeClr val="tx2"/>
                          </a:solidFill>
                          <a:effectLst/>
                          <a:latin typeface="+mj-lt"/>
                          <a:ea typeface="+mn-ea"/>
                          <a:cs typeface="+mn-cs"/>
                        </a:rPr>
                        <a:t>Calidad </a:t>
                      </a:r>
                      <a:r>
                        <a:rPr lang="es-ES" sz="1000" u="none" strike="noStrike" kern="1200" dirty="0">
                          <a:solidFill>
                            <a:schemeClr val="tx2"/>
                          </a:solidFill>
                          <a:effectLst/>
                          <a:latin typeface="+mj-lt"/>
                          <a:ea typeface="+mn-ea"/>
                          <a:cs typeface="+mn-cs"/>
                        </a:rPr>
                        <a:t>del servicio de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Autorización </a:t>
                      </a:r>
                      <a:r>
                        <a:rPr lang="es-ES" sz="1000" u="none" strike="noStrike" kern="1200" dirty="0">
                          <a:solidFill>
                            <a:schemeClr val="tx2"/>
                          </a:solidFill>
                          <a:effectLst/>
                          <a:latin typeface="+mj-lt"/>
                          <a:ea typeface="+mn-ea"/>
                          <a:cs typeface="+mn-cs"/>
                        </a:rPr>
                        <a:t>para venta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de </a:t>
                      </a:r>
                      <a:r>
                        <a:rPr lang="es-ES" sz="1000" u="none" strike="noStrike" kern="1200" dirty="0">
                          <a:solidFill>
                            <a:schemeClr val="tx2"/>
                          </a:solidFill>
                          <a:effectLst/>
                          <a:latin typeface="+mj-lt"/>
                          <a:ea typeface="+mn-ea"/>
                          <a:cs typeface="+mn-cs"/>
                        </a:rPr>
                        <a:t>equipos terminales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móviles </a:t>
                      </a:r>
                      <a:r>
                        <a:rPr lang="es-ES" sz="1000" u="none" strike="noStrike" kern="1200" dirty="0">
                          <a:solidFill>
                            <a:schemeClr val="tx2"/>
                          </a:solidFill>
                          <a:effectLst/>
                          <a:latin typeface="+mj-lt"/>
                          <a:ea typeface="+mn-ea"/>
                          <a:cs typeface="+mn-cs"/>
                        </a:rPr>
                        <a:t>(AVETM) </a:t>
                      </a:r>
                      <a:endParaRPr lang="es-ES" sz="1000" u="none" strike="noStrike" kern="1200" dirty="0" smtClean="0">
                        <a:solidFill>
                          <a:schemeClr val="tx2"/>
                        </a:solidFill>
                        <a:effectLst/>
                        <a:latin typeface="+mj-lt"/>
                        <a:ea typeface="+mn-ea"/>
                        <a:cs typeface="+mn-cs"/>
                      </a:endParaRPr>
                    </a:p>
                    <a:p>
                      <a:pPr marL="0" algn="ctr" defTabSz="914400" rtl="0" eaLnBrk="1" fontAlgn="b" latinLnBrk="0" hangingPunct="1"/>
                      <a:r>
                        <a:rPr lang="es-ES" sz="1000" u="none" strike="noStrike" kern="1200" dirty="0" smtClean="0">
                          <a:solidFill>
                            <a:schemeClr val="tx2"/>
                          </a:solidFill>
                          <a:effectLst/>
                          <a:latin typeface="+mj-lt"/>
                          <a:ea typeface="+mn-ea"/>
                          <a:cs typeface="+mn-cs"/>
                        </a:rPr>
                        <a:t>proporcionado</a:t>
                      </a:r>
                      <a:endParaRPr lang="es-ES" sz="1000" u="none" strike="noStrike" kern="1200" dirty="0">
                        <a:solidFill>
                          <a:schemeClr val="tx2"/>
                        </a:solidFill>
                        <a:effectLst/>
                        <a:latin typeface="+mj-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1" name="20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22" name="21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AVETM</a:t>
            </a:r>
            <a:endParaRPr lang="es-CO" sz="2800" dirty="0">
              <a:solidFill>
                <a:schemeClr val="accent5">
                  <a:lumMod val="50000"/>
                </a:schemeClr>
              </a:solidFill>
              <a:latin typeface="+mj-lt"/>
            </a:endParaRPr>
          </a:p>
        </p:txBody>
      </p:sp>
      <p:sp>
        <p:nvSpPr>
          <p:cNvPr id="23" name="22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25" name="24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4,0</a:t>
            </a:r>
            <a:endParaRPr lang="es-CO" sz="2800" dirty="0">
              <a:solidFill>
                <a:srgbClr val="E8A043"/>
              </a:solidFill>
            </a:endParaRPr>
          </a:p>
        </p:txBody>
      </p:sp>
      <p:sp>
        <p:nvSpPr>
          <p:cNvPr id="13" name="1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
        <p:nvSpPr>
          <p:cNvPr id="14" name="13 Rectángulo"/>
          <p:cNvSpPr/>
          <p:nvPr/>
        </p:nvSpPr>
        <p:spPr>
          <a:xfrm>
            <a:off x="218203" y="1638443"/>
            <a:ext cx="6353021"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Industria de Comunicaciones</a:t>
            </a:r>
            <a:endParaRPr lang="es-CO" sz="1600" b="1" dirty="0">
              <a:solidFill>
                <a:srgbClr val="FFC000"/>
              </a:solidFill>
              <a:latin typeface="+mj-lt"/>
            </a:endParaRPr>
          </a:p>
        </p:txBody>
      </p:sp>
    </p:spTree>
    <p:extLst>
      <p:ext uri="{BB962C8B-B14F-4D97-AF65-F5344CB8AC3E}">
        <p14:creationId xmlns:p14="http://schemas.microsoft.com/office/powerpoint/2010/main" val="187334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Gráfico"/>
          <p:cNvGraphicFramePr/>
          <p:nvPr>
            <p:extLst>
              <p:ext uri="{D42A27DB-BD31-4B8C-83A1-F6EECF244321}">
                <p14:modId xmlns:p14="http://schemas.microsoft.com/office/powerpoint/2010/main" val="215500490"/>
              </p:ext>
            </p:extLst>
          </p:nvPr>
        </p:nvGraphicFramePr>
        <p:xfrm>
          <a:off x="268015" y="2731529"/>
          <a:ext cx="11729544"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2" name="11 Rectángulo"/>
          <p:cNvSpPr/>
          <p:nvPr/>
        </p:nvSpPr>
        <p:spPr>
          <a:xfrm>
            <a:off x="2117120" y="6244984"/>
            <a:ext cx="1007487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14" name="13 Rectángulo"/>
          <p:cNvSpPr/>
          <p:nvPr/>
        </p:nvSpPr>
        <p:spPr>
          <a:xfrm>
            <a:off x="11100177" y="5869945"/>
            <a:ext cx="748923" cy="261610"/>
          </a:xfrm>
          <a:prstGeom prst="rect">
            <a:avLst/>
          </a:prstGeom>
        </p:spPr>
        <p:txBody>
          <a:bodyPr wrap="none">
            <a:spAutoFit/>
          </a:bodyPr>
          <a:lstStyle/>
          <a:p>
            <a:pPr defTabSz="913851"/>
            <a:r>
              <a:rPr lang="es-ES" sz="1100" b="1" dirty="0" smtClean="0">
                <a:solidFill>
                  <a:prstClr val="black"/>
                </a:solidFill>
                <a:latin typeface="Century Gothic" panose="020B0502020202020204" pitchFamily="34" charset="0"/>
              </a:rPr>
              <a:t>Base: 42</a:t>
            </a:r>
            <a:endParaRPr lang="es-CO" sz="1100" dirty="0">
              <a:solidFill>
                <a:prstClr val="black"/>
              </a:solidFill>
              <a:latin typeface="Calibri"/>
            </a:endParaRPr>
          </a:p>
        </p:txBody>
      </p:sp>
      <p:graphicFrame>
        <p:nvGraphicFramePr>
          <p:cNvPr id="16" name="15 Tabla"/>
          <p:cNvGraphicFramePr>
            <a:graphicFrameLocks noGrp="1"/>
          </p:cNvGraphicFramePr>
          <p:nvPr>
            <p:extLst>
              <p:ext uri="{D42A27DB-BD31-4B8C-83A1-F6EECF244321}">
                <p14:modId xmlns:p14="http://schemas.microsoft.com/office/powerpoint/2010/main" val="787281131"/>
              </p:ext>
            </p:extLst>
          </p:nvPr>
        </p:nvGraphicFramePr>
        <p:xfrm>
          <a:off x="425666" y="4589383"/>
          <a:ext cx="11256580" cy="1083945"/>
        </p:xfrm>
        <a:graphic>
          <a:graphicData uri="http://schemas.openxmlformats.org/drawingml/2006/table">
            <a:tbl>
              <a:tblPr/>
              <a:tblGrid>
                <a:gridCol w="2251316"/>
                <a:gridCol w="2251316"/>
                <a:gridCol w="2251316"/>
                <a:gridCol w="2251316"/>
                <a:gridCol w="2251316"/>
              </a:tblGrid>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Amabilidad  y </a:t>
                      </a:r>
                    </a:p>
                    <a:p>
                      <a:pPr algn="ctr" fontAlgn="b"/>
                      <a:r>
                        <a:rPr lang="es-ES" sz="1050" u="none" strike="noStrike" dirty="0" smtClean="0">
                          <a:solidFill>
                            <a:schemeClr val="tx2"/>
                          </a:solidFill>
                          <a:effectLst/>
                          <a:latin typeface="+mj-lt"/>
                        </a:rPr>
                        <a:t>actitud de </a:t>
                      </a:r>
                      <a:r>
                        <a:rPr lang="es-ES" sz="1050" u="none" strike="noStrike" dirty="0">
                          <a:solidFill>
                            <a:schemeClr val="tx2"/>
                          </a:solidFill>
                          <a:effectLst/>
                          <a:latin typeface="+mj-lt"/>
                        </a:rPr>
                        <a:t>respeto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del </a:t>
                      </a:r>
                      <a:r>
                        <a:rPr lang="es-ES" sz="1050" u="none" strike="noStrike" dirty="0">
                          <a:solidFill>
                            <a:schemeClr val="tx2"/>
                          </a:solidFill>
                          <a:effectLst/>
                          <a:latin typeface="+mj-lt"/>
                        </a:rPr>
                        <a:t>personal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que </a:t>
                      </a:r>
                      <a:r>
                        <a:rPr lang="es-ES" sz="1050" u="none" strike="noStrike" dirty="0">
                          <a:solidFill>
                            <a:schemeClr val="tx2"/>
                          </a:solidFill>
                          <a:effectLst/>
                          <a:latin typeface="+mj-lt"/>
                        </a:rPr>
                        <a:t>le atendió</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Utilidad </a:t>
                      </a:r>
                      <a:r>
                        <a:rPr lang="es-ES" sz="1050" u="none" strike="noStrike" dirty="0">
                          <a:solidFill>
                            <a:schemeClr val="tx2"/>
                          </a:solidFill>
                          <a:effectLst/>
                          <a:latin typeface="+mj-lt"/>
                        </a:rPr>
                        <a:t>del </a:t>
                      </a:r>
                      <a:r>
                        <a:rPr lang="es-ES" sz="1050" u="none" strike="noStrike" dirty="0" smtClean="0">
                          <a:solidFill>
                            <a:schemeClr val="tx2"/>
                          </a:solidFill>
                          <a:effectLst/>
                          <a:latin typeface="+mj-lt"/>
                        </a:rPr>
                        <a:t>servicio</a:t>
                      </a:r>
                    </a:p>
                    <a:p>
                      <a:pPr algn="ctr" fontAlgn="b"/>
                      <a:r>
                        <a:rPr lang="es-ES" sz="1050" u="none" strike="noStrike" dirty="0" smtClean="0">
                          <a:solidFill>
                            <a:schemeClr val="tx2"/>
                          </a:solidFill>
                          <a:effectLst/>
                          <a:latin typeface="+mj-lt"/>
                        </a:rPr>
                        <a:t> </a:t>
                      </a:r>
                      <a:r>
                        <a:rPr lang="es-ES" sz="1050" u="none" strike="noStrike" dirty="0">
                          <a:solidFill>
                            <a:schemeClr val="tx2"/>
                          </a:solidFill>
                          <a:effectLst/>
                          <a:latin typeface="+mj-lt"/>
                        </a:rPr>
                        <a:t>de </a:t>
                      </a:r>
                      <a:r>
                        <a:rPr lang="es-ES" sz="1050" u="none" strike="noStrike" dirty="0" smtClean="0">
                          <a:solidFill>
                            <a:schemeClr val="tx2"/>
                          </a:solidFill>
                          <a:effectLst/>
                          <a:latin typeface="+mj-lt"/>
                        </a:rPr>
                        <a:t>Espectro </a:t>
                      </a:r>
                    </a:p>
                    <a:p>
                      <a:pPr algn="ctr" fontAlgn="b"/>
                      <a:r>
                        <a:rPr lang="es-ES" sz="1050" u="none" strike="noStrike" dirty="0" smtClean="0">
                          <a:solidFill>
                            <a:schemeClr val="tx2"/>
                          </a:solidFill>
                          <a:effectLst/>
                          <a:latin typeface="+mj-lt"/>
                        </a:rPr>
                        <a:t>Radioeléctrico </a:t>
                      </a:r>
                    </a:p>
                    <a:p>
                      <a:pPr algn="ctr" fontAlgn="b"/>
                      <a:r>
                        <a:rPr lang="es-ES" sz="1050" u="none" strike="noStrike" dirty="0" smtClean="0">
                          <a:solidFill>
                            <a:schemeClr val="tx2"/>
                          </a:solidFill>
                          <a:effectLst/>
                          <a:latin typeface="+mj-lt"/>
                        </a:rPr>
                        <a:t>frente </a:t>
                      </a:r>
                      <a:r>
                        <a:rPr lang="es-ES" sz="1050" u="none" strike="noStrike" dirty="0">
                          <a:solidFill>
                            <a:schemeClr val="tx2"/>
                          </a:solidFill>
                          <a:effectLst/>
                          <a:latin typeface="+mj-lt"/>
                        </a:rPr>
                        <a:t>a </a:t>
                      </a:r>
                      <a:r>
                        <a:rPr lang="es-ES" sz="1050" u="none" strike="noStrike" dirty="0" smtClean="0">
                          <a:solidFill>
                            <a:schemeClr val="tx2"/>
                          </a:solidFill>
                          <a:effectLst/>
                          <a:latin typeface="+mj-lt"/>
                        </a:rPr>
                        <a:t>sus</a:t>
                      </a:r>
                    </a:p>
                    <a:p>
                      <a:pPr algn="ctr" fontAlgn="b"/>
                      <a:r>
                        <a:rPr lang="es-ES" sz="1050" u="none" strike="noStrike" dirty="0" smtClean="0">
                          <a:solidFill>
                            <a:schemeClr val="tx2"/>
                          </a:solidFill>
                          <a:effectLst/>
                          <a:latin typeface="+mj-lt"/>
                        </a:rPr>
                        <a:t> </a:t>
                      </a:r>
                      <a:r>
                        <a:rPr lang="es-ES" sz="1050" u="none" strike="noStrike" dirty="0">
                          <a:solidFill>
                            <a:schemeClr val="tx2"/>
                          </a:solidFill>
                          <a:effectLst/>
                          <a:latin typeface="+mj-lt"/>
                        </a:rPr>
                        <a:t>necesidades</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Oportunidad </a:t>
                      </a:r>
                    </a:p>
                    <a:p>
                      <a:pPr algn="ctr" fontAlgn="b"/>
                      <a:r>
                        <a:rPr lang="es-ES" sz="1050" u="none" strike="noStrike" dirty="0" smtClean="0">
                          <a:solidFill>
                            <a:schemeClr val="tx2"/>
                          </a:solidFill>
                          <a:effectLst/>
                          <a:latin typeface="+mj-lt"/>
                        </a:rPr>
                        <a:t>en </a:t>
                      </a:r>
                      <a:r>
                        <a:rPr lang="es-ES" sz="1050" u="none" strike="noStrike" dirty="0">
                          <a:solidFill>
                            <a:schemeClr val="tx2"/>
                          </a:solidFill>
                          <a:effectLst/>
                          <a:latin typeface="+mj-lt"/>
                        </a:rPr>
                        <a:t>la </a:t>
                      </a:r>
                      <a:r>
                        <a:rPr lang="es-ES" sz="1050" u="none" strike="noStrike" dirty="0" smtClean="0">
                          <a:solidFill>
                            <a:schemeClr val="tx2"/>
                          </a:solidFill>
                          <a:effectLst/>
                          <a:latin typeface="+mj-lt"/>
                        </a:rPr>
                        <a:t>prestación </a:t>
                      </a:r>
                    </a:p>
                    <a:p>
                      <a:pPr algn="ctr" fontAlgn="b"/>
                      <a:r>
                        <a:rPr lang="es-ES" sz="1050" u="none" strike="noStrike" dirty="0" smtClean="0">
                          <a:solidFill>
                            <a:schemeClr val="tx2"/>
                          </a:solidFill>
                          <a:effectLst/>
                          <a:latin typeface="+mj-lt"/>
                        </a:rPr>
                        <a:t>del </a:t>
                      </a:r>
                      <a:r>
                        <a:rPr lang="es-ES" sz="1050" u="none" strike="noStrike" dirty="0">
                          <a:solidFill>
                            <a:schemeClr val="tx2"/>
                          </a:solidFill>
                          <a:effectLst/>
                          <a:latin typeface="+mj-lt"/>
                        </a:rPr>
                        <a:t>Espectro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Radioeléctrico</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Calidad </a:t>
                      </a:r>
                      <a:r>
                        <a:rPr lang="es-ES" sz="1050" u="none" strike="noStrike" dirty="0">
                          <a:solidFill>
                            <a:schemeClr val="tx2"/>
                          </a:solidFill>
                          <a:effectLst/>
                          <a:latin typeface="+mj-lt"/>
                        </a:rPr>
                        <a:t>del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servicio </a:t>
                      </a:r>
                    </a:p>
                    <a:p>
                      <a:pPr algn="ctr" fontAlgn="b"/>
                      <a:r>
                        <a:rPr lang="es-ES" sz="1050" u="none" strike="noStrike" dirty="0" smtClean="0">
                          <a:solidFill>
                            <a:schemeClr val="tx2"/>
                          </a:solidFill>
                          <a:effectLst/>
                          <a:latin typeface="+mj-lt"/>
                        </a:rPr>
                        <a:t>del Espectro </a:t>
                      </a:r>
                    </a:p>
                    <a:p>
                      <a:pPr algn="ctr" fontAlgn="b"/>
                      <a:r>
                        <a:rPr lang="es-ES" sz="1050" u="none" strike="noStrike" dirty="0" smtClean="0">
                          <a:solidFill>
                            <a:schemeClr val="tx2"/>
                          </a:solidFill>
                          <a:effectLst/>
                          <a:latin typeface="+mj-lt"/>
                        </a:rPr>
                        <a:t>Radioeléctrico</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Calidad </a:t>
                      </a:r>
                      <a:r>
                        <a:rPr lang="es-ES" sz="1050" u="none" strike="noStrike" dirty="0">
                          <a:solidFill>
                            <a:schemeClr val="tx2"/>
                          </a:solidFill>
                          <a:effectLst/>
                          <a:latin typeface="+mj-lt"/>
                        </a:rPr>
                        <a:t>de la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información </a:t>
                      </a:r>
                    </a:p>
                    <a:p>
                      <a:pPr algn="ctr" fontAlgn="b"/>
                      <a:r>
                        <a:rPr lang="es-ES" sz="1050" u="none" strike="noStrike" dirty="0" smtClean="0">
                          <a:solidFill>
                            <a:schemeClr val="tx2"/>
                          </a:solidFill>
                          <a:effectLst/>
                          <a:latin typeface="+mj-lt"/>
                        </a:rPr>
                        <a:t>sobre el servicio</a:t>
                      </a:r>
                    </a:p>
                    <a:p>
                      <a:pPr algn="ctr" fontAlgn="b"/>
                      <a:r>
                        <a:rPr lang="es-ES" sz="1050" u="none" strike="noStrike" dirty="0" smtClean="0">
                          <a:solidFill>
                            <a:schemeClr val="tx2"/>
                          </a:solidFill>
                          <a:effectLst/>
                          <a:latin typeface="+mj-lt"/>
                        </a:rPr>
                        <a:t> del Espectro </a:t>
                      </a:r>
                    </a:p>
                    <a:p>
                      <a:pPr algn="ctr" fontAlgn="b"/>
                      <a:r>
                        <a:rPr lang="es-ES" sz="1050" u="none" strike="noStrike" dirty="0" smtClean="0">
                          <a:solidFill>
                            <a:schemeClr val="tx2"/>
                          </a:solidFill>
                          <a:effectLst/>
                          <a:latin typeface="+mj-lt"/>
                        </a:rPr>
                        <a:t>Radioeléctrico </a:t>
                      </a:r>
                    </a:p>
                    <a:p>
                      <a:pPr algn="ctr" fontAlgn="b"/>
                      <a:r>
                        <a:rPr lang="es-ES" sz="900" u="none" strike="noStrike" dirty="0" smtClean="0">
                          <a:solidFill>
                            <a:schemeClr val="tx2"/>
                          </a:solidFill>
                          <a:effectLst/>
                          <a:latin typeface="+mj-lt"/>
                        </a:rPr>
                        <a:t>(</a:t>
                      </a:r>
                      <a:r>
                        <a:rPr lang="es-ES" sz="900" u="none" strike="noStrike" dirty="0">
                          <a:solidFill>
                            <a:schemeClr val="tx2"/>
                          </a:solidFill>
                          <a:effectLst/>
                          <a:latin typeface="+mj-lt"/>
                        </a:rPr>
                        <a:t>información es oportuna, </a:t>
                      </a:r>
                      <a:endParaRPr lang="es-ES" sz="900" u="none" strike="noStrike" dirty="0" smtClean="0">
                        <a:solidFill>
                          <a:schemeClr val="tx2"/>
                        </a:solidFill>
                        <a:effectLst/>
                        <a:latin typeface="+mj-lt"/>
                      </a:endParaRPr>
                    </a:p>
                    <a:p>
                      <a:pPr algn="ctr" fontAlgn="b"/>
                      <a:r>
                        <a:rPr lang="es-ES" sz="900" u="none" strike="noStrike" dirty="0" smtClean="0">
                          <a:solidFill>
                            <a:schemeClr val="tx2"/>
                          </a:solidFill>
                          <a:effectLst/>
                          <a:latin typeface="+mj-lt"/>
                        </a:rPr>
                        <a:t>importante</a:t>
                      </a:r>
                      <a:r>
                        <a:rPr lang="es-ES" sz="900" u="none" strike="noStrike" dirty="0">
                          <a:solidFill>
                            <a:schemeClr val="tx2"/>
                          </a:solidFill>
                          <a:effectLst/>
                          <a:latin typeface="+mj-lt"/>
                        </a:rPr>
                        <a:t>, </a:t>
                      </a:r>
                      <a:r>
                        <a:rPr lang="es-ES" sz="900" u="none" strike="noStrike" dirty="0" smtClean="0">
                          <a:solidFill>
                            <a:schemeClr val="tx2"/>
                          </a:solidFill>
                          <a:effectLst/>
                          <a:latin typeface="+mj-lt"/>
                        </a:rPr>
                        <a:t>confiable</a:t>
                      </a:r>
                      <a:r>
                        <a:rPr lang="es-ES" sz="900" u="none" strike="noStrike" dirty="0">
                          <a:solidFill>
                            <a:schemeClr val="tx2"/>
                          </a:solidFill>
                          <a:effectLst/>
                          <a:latin typeface="+mj-lt"/>
                        </a:rPr>
                        <a:t>, útil)</a:t>
                      </a:r>
                      <a:endParaRPr lang="es-ES" sz="9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r>
            </a:tbl>
          </a:graphicData>
        </a:graphic>
      </p:graphicFrame>
      <p:sp>
        <p:nvSpPr>
          <p:cNvPr id="18" name="17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20" name="19 Rectángulo"/>
          <p:cNvSpPr/>
          <p:nvPr/>
        </p:nvSpPr>
        <p:spPr>
          <a:xfrm>
            <a:off x="7262016" y="2081003"/>
            <a:ext cx="3780000" cy="338554"/>
          </a:xfrm>
          <a:prstGeom prst="rect">
            <a:avLst/>
          </a:prstGeom>
        </p:spPr>
        <p:txBody>
          <a:bodyPr wrap="square">
            <a:spAutoFit/>
          </a:bodyPr>
          <a:lstStyle/>
          <a:p>
            <a:pPr algn="ctr"/>
            <a:r>
              <a:rPr lang="es-ES" sz="1600" b="1" dirty="0">
                <a:solidFill>
                  <a:schemeClr val="accent5">
                    <a:lumMod val="50000"/>
                  </a:schemeClr>
                </a:solidFill>
              </a:rPr>
              <a:t>Espectro radioeléctrico </a:t>
            </a:r>
            <a:endParaRPr lang="es-CO" sz="1600" b="1" dirty="0">
              <a:solidFill>
                <a:schemeClr val="accent5">
                  <a:lumMod val="50000"/>
                </a:schemeClr>
              </a:solidFill>
            </a:endParaRPr>
          </a:p>
        </p:txBody>
      </p:sp>
      <p:sp>
        <p:nvSpPr>
          <p:cNvPr id="21" name="20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22" name="21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rPr>
              <a:t>4,4</a:t>
            </a:r>
            <a:endParaRPr lang="es-CO" sz="2800" dirty="0">
              <a:solidFill>
                <a:srgbClr val="E8A043"/>
              </a:solidFill>
            </a:endParaRPr>
          </a:p>
        </p:txBody>
      </p:sp>
      <p:sp>
        <p:nvSpPr>
          <p:cNvPr id="15" name="14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
        <p:nvSpPr>
          <p:cNvPr id="17" name="16 Rectángulo"/>
          <p:cNvSpPr/>
          <p:nvPr/>
        </p:nvSpPr>
        <p:spPr>
          <a:xfrm>
            <a:off x="218203" y="1638443"/>
            <a:ext cx="6353021"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Industria de Comunicaciones</a:t>
            </a:r>
            <a:endParaRPr lang="es-CO" sz="1600" b="1" dirty="0">
              <a:solidFill>
                <a:srgbClr val="FFC000"/>
              </a:solidFill>
              <a:latin typeface="+mj-lt"/>
            </a:endParaRPr>
          </a:p>
        </p:txBody>
      </p:sp>
    </p:spTree>
    <p:extLst>
      <p:ext uri="{BB962C8B-B14F-4D97-AF65-F5344CB8AC3E}">
        <p14:creationId xmlns:p14="http://schemas.microsoft.com/office/powerpoint/2010/main" val="1279803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45 Gráfico"/>
          <p:cNvGraphicFramePr/>
          <p:nvPr>
            <p:extLst>
              <p:ext uri="{D42A27DB-BD31-4B8C-83A1-F6EECF244321}">
                <p14:modId xmlns:p14="http://schemas.microsoft.com/office/powerpoint/2010/main" val="1413406351"/>
              </p:ext>
            </p:extLst>
          </p:nvPr>
        </p:nvGraphicFramePr>
        <p:xfrm>
          <a:off x="1392072" y="4375323"/>
          <a:ext cx="9621672" cy="72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2" name="11 Rectángulo"/>
          <p:cNvSpPr/>
          <p:nvPr/>
        </p:nvSpPr>
        <p:spPr>
          <a:xfrm>
            <a:off x="2117120" y="6244984"/>
            <a:ext cx="1007487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graphicFrame>
        <p:nvGraphicFramePr>
          <p:cNvPr id="34" name="33 Gráfico"/>
          <p:cNvGraphicFramePr/>
          <p:nvPr>
            <p:extLst>
              <p:ext uri="{D42A27DB-BD31-4B8C-83A1-F6EECF244321}">
                <p14:modId xmlns:p14="http://schemas.microsoft.com/office/powerpoint/2010/main" val="1073060109"/>
              </p:ext>
            </p:extLst>
          </p:nvPr>
        </p:nvGraphicFramePr>
        <p:xfrm>
          <a:off x="1144377" y="2174154"/>
          <a:ext cx="10404000" cy="5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36 Tabla"/>
          <p:cNvGraphicFramePr>
            <a:graphicFrameLocks noGrp="1"/>
          </p:cNvGraphicFramePr>
          <p:nvPr>
            <p:extLst>
              <p:ext uri="{D42A27DB-BD31-4B8C-83A1-F6EECF244321}">
                <p14:modId xmlns:p14="http://schemas.microsoft.com/office/powerpoint/2010/main" val="2607231080"/>
              </p:ext>
            </p:extLst>
          </p:nvPr>
        </p:nvGraphicFramePr>
        <p:xfrm>
          <a:off x="254780" y="1928944"/>
          <a:ext cx="864000" cy="3519810"/>
        </p:xfrm>
        <a:graphic>
          <a:graphicData uri="http://schemas.openxmlformats.org/drawingml/2006/table">
            <a:tbl>
              <a:tblPr/>
              <a:tblGrid>
                <a:gridCol w="864000"/>
              </a:tblGrid>
              <a:tr h="1173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CO" sz="1000" b="0" i="0" u="none" strike="noStrike" dirty="0">
                          <a:solidFill>
                            <a:srgbClr val="000000"/>
                          </a:solidFill>
                          <a:effectLst/>
                          <a:latin typeface="+mj-lt"/>
                        </a:rPr>
                        <a:t>Radiodifusión S</a:t>
                      </a:r>
                      <a:r>
                        <a:rPr lang="es-CO" sz="1000" b="0" i="0" u="none" strike="noStrike" dirty="0" smtClean="0">
                          <a:solidFill>
                            <a:srgbClr val="000000"/>
                          </a:solidFill>
                          <a:effectLst/>
                          <a:latin typeface="+mj-lt"/>
                        </a:rPr>
                        <a:t>onora </a:t>
                      </a:r>
                    </a:p>
                    <a:p>
                      <a:pPr algn="l" fontAlgn="ctr"/>
                      <a:r>
                        <a:rPr lang="es-CO" sz="1000" b="0" i="0" u="none" strike="noStrike" dirty="0" smtClean="0">
                          <a:solidFill>
                            <a:srgbClr val="000000"/>
                          </a:solidFill>
                          <a:effectLst/>
                          <a:latin typeface="+mj-lt"/>
                        </a:rPr>
                        <a:t>Comunitaria</a:t>
                      </a:r>
                      <a:endParaRPr lang="es-CO" sz="10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173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CO" sz="1000" b="0" i="0" u="none" strike="noStrike" dirty="0">
                          <a:solidFill>
                            <a:srgbClr val="000000"/>
                          </a:solidFill>
                          <a:effectLst/>
                          <a:latin typeface="+mj-lt"/>
                        </a:rPr>
                        <a:t>Radiodifusión </a:t>
                      </a:r>
                      <a:r>
                        <a:rPr lang="es-CO" sz="1000" b="0" i="0" u="none" strike="noStrike" dirty="0" smtClean="0">
                          <a:solidFill>
                            <a:srgbClr val="000000"/>
                          </a:solidFill>
                          <a:effectLst/>
                          <a:latin typeface="+mj-lt"/>
                        </a:rPr>
                        <a:t>Sonora </a:t>
                      </a:r>
                    </a:p>
                    <a:p>
                      <a:pPr algn="l" fontAlgn="ctr"/>
                      <a:r>
                        <a:rPr lang="es-CO" sz="1000" b="0" i="0" u="none" strike="noStrike" dirty="0" smtClean="0">
                          <a:solidFill>
                            <a:srgbClr val="000000"/>
                          </a:solidFill>
                          <a:effectLst/>
                          <a:latin typeface="+mj-lt"/>
                        </a:rPr>
                        <a:t>Comercial</a:t>
                      </a:r>
                      <a:endParaRPr lang="es-CO" sz="10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173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ES" sz="1000" b="0" i="0" u="none" strike="noStrike" dirty="0">
                          <a:solidFill>
                            <a:srgbClr val="000000"/>
                          </a:solidFill>
                          <a:effectLst/>
                          <a:latin typeface="+mj-lt"/>
                        </a:rPr>
                        <a:t>Radiodifusión </a:t>
                      </a:r>
                      <a:r>
                        <a:rPr lang="es-ES" sz="1000" b="0" i="0" u="none" strike="noStrike" dirty="0" smtClean="0">
                          <a:solidFill>
                            <a:srgbClr val="000000"/>
                          </a:solidFill>
                          <a:effectLst/>
                          <a:latin typeface="+mj-lt"/>
                        </a:rPr>
                        <a:t>Sonora </a:t>
                      </a:r>
                      <a:r>
                        <a:rPr lang="es-ES" sz="1000" b="0" i="0" u="none" strike="noStrike" dirty="0">
                          <a:solidFill>
                            <a:srgbClr val="000000"/>
                          </a:solidFill>
                          <a:effectLst/>
                          <a:latin typeface="+mj-lt"/>
                        </a:rPr>
                        <a:t>de </a:t>
                      </a:r>
                      <a:endParaRPr lang="es-ES" sz="1000" b="0" i="0" u="none" strike="noStrike" dirty="0" smtClean="0">
                        <a:solidFill>
                          <a:srgbClr val="000000"/>
                        </a:solidFill>
                        <a:effectLst/>
                        <a:latin typeface="+mj-lt"/>
                      </a:endParaRPr>
                    </a:p>
                    <a:p>
                      <a:pPr algn="l" fontAlgn="ctr"/>
                      <a:r>
                        <a:rPr lang="es-ES" sz="1000" b="0" i="0" u="none" strike="noStrike" dirty="0" smtClean="0">
                          <a:solidFill>
                            <a:srgbClr val="000000"/>
                          </a:solidFill>
                          <a:effectLst/>
                          <a:latin typeface="+mj-lt"/>
                        </a:rPr>
                        <a:t>Interés </a:t>
                      </a:r>
                      <a:r>
                        <a:rPr lang="es-ES" sz="1000" b="0" i="0" u="none" strike="noStrike" dirty="0">
                          <a:solidFill>
                            <a:srgbClr val="000000"/>
                          </a:solidFill>
                          <a:effectLst/>
                          <a:latin typeface="+mj-lt"/>
                        </a:rPr>
                        <a:t>público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38" name="37 Gráfico"/>
          <p:cNvGraphicFramePr/>
          <p:nvPr>
            <p:extLst>
              <p:ext uri="{D42A27DB-BD31-4B8C-83A1-F6EECF244321}">
                <p14:modId xmlns:p14="http://schemas.microsoft.com/office/powerpoint/2010/main" val="2434704509"/>
              </p:ext>
            </p:extLst>
          </p:nvPr>
        </p:nvGraphicFramePr>
        <p:xfrm>
          <a:off x="1144377" y="3353026"/>
          <a:ext cx="10404000" cy="5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42 Tabla"/>
          <p:cNvGraphicFramePr>
            <a:graphicFrameLocks noGrp="1"/>
          </p:cNvGraphicFramePr>
          <p:nvPr>
            <p:extLst>
              <p:ext uri="{D42A27DB-BD31-4B8C-83A1-F6EECF244321}">
                <p14:modId xmlns:p14="http://schemas.microsoft.com/office/powerpoint/2010/main" val="3472130851"/>
              </p:ext>
            </p:extLst>
          </p:nvPr>
        </p:nvGraphicFramePr>
        <p:xfrm>
          <a:off x="1190563" y="2719987"/>
          <a:ext cx="10008000" cy="421005"/>
        </p:xfrm>
        <a:graphic>
          <a:graphicData uri="http://schemas.openxmlformats.org/drawingml/2006/table">
            <a:tbl>
              <a:tblPr/>
              <a:tblGrid>
                <a:gridCol w="2001600"/>
                <a:gridCol w="2001600"/>
                <a:gridCol w="2001600"/>
                <a:gridCol w="2001600"/>
                <a:gridCol w="2001600"/>
              </a:tblGrid>
              <a:tr h="200025">
                <a:tc>
                  <a:txBody>
                    <a:bodyPr/>
                    <a:lstStyle/>
                    <a:p>
                      <a:pPr algn="ctr" fontAlgn="b"/>
                      <a:r>
                        <a:rPr lang="es-ES" sz="900" b="0" u="none" strike="noStrike" dirty="0" smtClean="0">
                          <a:solidFill>
                            <a:schemeClr val="tx2"/>
                          </a:solidFill>
                          <a:effectLst/>
                          <a:latin typeface="+mn-lt"/>
                        </a:rPr>
                        <a:t>Amabilidad y actitud </a:t>
                      </a:r>
                    </a:p>
                    <a:p>
                      <a:pPr algn="ctr" fontAlgn="b"/>
                      <a:r>
                        <a:rPr lang="es-ES" sz="900" b="0" u="none" strike="noStrike" dirty="0" smtClean="0">
                          <a:solidFill>
                            <a:schemeClr val="tx2"/>
                          </a:solidFill>
                          <a:effectLst/>
                          <a:latin typeface="+mn-lt"/>
                        </a:rPr>
                        <a:t>de respeto del </a:t>
                      </a:r>
                    </a:p>
                    <a:p>
                      <a:pPr algn="ctr" fontAlgn="b"/>
                      <a:r>
                        <a:rPr lang="es-ES" sz="900" b="0" u="none" strike="noStrike" dirty="0" smtClean="0">
                          <a:solidFill>
                            <a:schemeClr val="tx2"/>
                          </a:solidFill>
                          <a:effectLst/>
                          <a:latin typeface="+mn-lt"/>
                        </a:rPr>
                        <a:t>personal que le atendió</a:t>
                      </a:r>
                      <a:endParaRPr lang="es-CO"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O" sz="900" b="0" u="none" strike="noStrike" dirty="0" smtClean="0">
                          <a:solidFill>
                            <a:schemeClr val="tx2"/>
                          </a:solidFill>
                          <a:effectLst/>
                          <a:latin typeface="+mn-lt"/>
                        </a:rPr>
                        <a:t>Calidad </a:t>
                      </a:r>
                    </a:p>
                    <a:p>
                      <a:pPr algn="ctr" fontAlgn="b"/>
                      <a:r>
                        <a:rPr lang="es-CO" sz="900" b="0" u="none" strike="noStrike" dirty="0" smtClean="0">
                          <a:solidFill>
                            <a:schemeClr val="tx2"/>
                          </a:solidFill>
                          <a:effectLst/>
                          <a:latin typeface="+mn-lt"/>
                        </a:rPr>
                        <a:t>del trámite </a:t>
                      </a:r>
                      <a:endParaRPr lang="es-CO" sz="900" b="0" i="0" u="none" strike="noStrike" dirty="0" smtClean="0">
                        <a:solidFill>
                          <a:schemeClr val="tx2"/>
                        </a:solidFill>
                        <a:effectLst/>
                        <a:latin typeface="+mn-lt"/>
                      </a:endParaRPr>
                    </a:p>
                    <a:p>
                      <a:pPr algn="ctr" fontAlgn="b"/>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900" u="none" strike="noStrike" dirty="0" smtClean="0">
                          <a:effectLst/>
                        </a:rPr>
                        <a:t>La calidad de la información sobre el trámite</a:t>
                      </a:r>
                      <a:endParaRPr lang="es-ES" sz="900" b="0" i="0" u="none" strike="noStrike" dirty="0" smtClean="0">
                        <a:solidFill>
                          <a:srgbClr val="000000"/>
                        </a:solidFill>
                        <a:effectLst/>
                        <a:latin typeface="Century Gothic"/>
                      </a:endParaRPr>
                    </a:p>
                    <a:p>
                      <a:pPr algn="ctr" fontAlgn="b"/>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900" u="none" strike="noStrike" dirty="0" smtClean="0">
                          <a:effectLst/>
                        </a:rPr>
                        <a:t>La calidad de la información sobre el trámite</a:t>
                      </a:r>
                      <a:endParaRPr lang="es-ES" sz="900" b="0" i="0" u="none" strike="noStrike" dirty="0" smtClean="0">
                        <a:solidFill>
                          <a:srgbClr val="000000"/>
                        </a:solidFill>
                        <a:effectLst/>
                        <a:latin typeface="Century Gothic"/>
                      </a:endParaRPr>
                    </a:p>
                    <a:p>
                      <a:pPr algn="ctr" fontAlgn="b"/>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900" b="0" u="none" strike="noStrike" dirty="0" smtClean="0">
                          <a:solidFill>
                            <a:schemeClr val="tx2"/>
                          </a:solidFill>
                          <a:effectLst/>
                          <a:latin typeface="+mn-lt"/>
                        </a:rPr>
                        <a:t>Oportunidad </a:t>
                      </a:r>
                    </a:p>
                    <a:p>
                      <a:pPr algn="ctr" fontAlgn="b"/>
                      <a:r>
                        <a:rPr lang="es-ES" sz="900" b="0" u="none" strike="noStrike" dirty="0" smtClean="0">
                          <a:solidFill>
                            <a:schemeClr val="tx2"/>
                          </a:solidFill>
                          <a:effectLst/>
                          <a:latin typeface="+mn-lt"/>
                        </a:rPr>
                        <a:t>en el trámite</a:t>
                      </a:r>
                      <a:endParaRPr lang="es-ES" sz="900" b="0" i="0" u="none" strike="noStrike" dirty="0" smtClean="0">
                        <a:solidFill>
                          <a:schemeClr val="tx2"/>
                        </a:solidFill>
                        <a:effectLst/>
                        <a:latin typeface="+mn-lt"/>
                      </a:endParaRPr>
                    </a:p>
                    <a:p>
                      <a:pPr algn="ctr" fontAlgn="b"/>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4" name="43 Tabla"/>
          <p:cNvGraphicFramePr>
            <a:graphicFrameLocks noGrp="1"/>
          </p:cNvGraphicFramePr>
          <p:nvPr>
            <p:extLst>
              <p:ext uri="{D42A27DB-BD31-4B8C-83A1-F6EECF244321}">
                <p14:modId xmlns:p14="http://schemas.microsoft.com/office/powerpoint/2010/main" val="3319651326"/>
              </p:ext>
            </p:extLst>
          </p:nvPr>
        </p:nvGraphicFramePr>
        <p:xfrm>
          <a:off x="1190563" y="3884180"/>
          <a:ext cx="10008000" cy="558165"/>
        </p:xfrm>
        <a:graphic>
          <a:graphicData uri="http://schemas.openxmlformats.org/drawingml/2006/table">
            <a:tbl>
              <a:tblPr/>
              <a:tblGrid>
                <a:gridCol w="2001600"/>
                <a:gridCol w="2001600"/>
                <a:gridCol w="2001600"/>
                <a:gridCol w="2001600"/>
                <a:gridCol w="2001600"/>
              </a:tblGrid>
              <a:tr h="37300">
                <a:tc>
                  <a:txBody>
                    <a:bodyPr/>
                    <a:lstStyle/>
                    <a:p>
                      <a:pPr algn="ctr" fontAlgn="b"/>
                      <a:r>
                        <a:rPr lang="es-ES" sz="900" b="0" u="none" strike="noStrike" dirty="0" smtClean="0">
                          <a:solidFill>
                            <a:schemeClr val="tx2"/>
                          </a:solidFill>
                          <a:effectLst/>
                          <a:latin typeface="+mn-lt"/>
                        </a:rPr>
                        <a:t>Amabilidad y actitud </a:t>
                      </a:r>
                    </a:p>
                    <a:p>
                      <a:pPr algn="ctr" fontAlgn="b"/>
                      <a:r>
                        <a:rPr lang="es-ES" sz="900" b="0" u="none" strike="noStrike" dirty="0" smtClean="0">
                          <a:solidFill>
                            <a:schemeClr val="tx2"/>
                          </a:solidFill>
                          <a:effectLst/>
                          <a:latin typeface="+mn-lt"/>
                        </a:rPr>
                        <a:t>de respeto del </a:t>
                      </a:r>
                    </a:p>
                    <a:p>
                      <a:pPr algn="ctr" fontAlgn="b"/>
                      <a:r>
                        <a:rPr lang="es-ES" sz="900" b="0" u="none" strike="noStrike" dirty="0" smtClean="0">
                          <a:solidFill>
                            <a:schemeClr val="tx2"/>
                          </a:solidFill>
                          <a:effectLst/>
                          <a:latin typeface="+mn-lt"/>
                        </a:rPr>
                        <a:t>personal que le atendió</a:t>
                      </a:r>
                      <a:endParaRPr lang="es-ES" sz="900" b="0" i="0" u="none" strike="noStrike" dirty="0" smtClean="0">
                        <a:solidFill>
                          <a:schemeClr val="tx2"/>
                        </a:solidFill>
                        <a:effectLst/>
                        <a:latin typeface="+mn-lt"/>
                      </a:endParaRPr>
                    </a:p>
                    <a:p>
                      <a:pPr algn="ctr" fontAlgn="b"/>
                      <a:endParaRPr lang="es-CO"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900" b="0" u="none" strike="noStrike" dirty="0" smtClean="0">
                          <a:solidFill>
                            <a:schemeClr val="tx2"/>
                          </a:solidFill>
                          <a:effectLst/>
                          <a:latin typeface="+mn-lt"/>
                        </a:rPr>
                        <a:t>Calidad de la </a:t>
                      </a:r>
                    </a:p>
                    <a:p>
                      <a:pPr algn="ctr" fontAlgn="b"/>
                      <a:r>
                        <a:rPr lang="es-ES" sz="900" b="0" u="none" strike="noStrike" dirty="0" smtClean="0">
                          <a:solidFill>
                            <a:schemeClr val="tx2"/>
                          </a:solidFill>
                          <a:effectLst/>
                          <a:latin typeface="+mn-lt"/>
                        </a:rPr>
                        <a:t>información </a:t>
                      </a:r>
                    </a:p>
                    <a:p>
                      <a:pPr algn="ctr" fontAlgn="b"/>
                      <a:r>
                        <a:rPr lang="es-ES" sz="900" b="0" u="none" strike="noStrike" dirty="0" smtClean="0">
                          <a:solidFill>
                            <a:schemeClr val="tx2"/>
                          </a:solidFill>
                          <a:effectLst/>
                          <a:latin typeface="+mn-lt"/>
                        </a:rPr>
                        <a:t>sobre el trámite</a:t>
                      </a:r>
                      <a:endParaRPr lang="es-ES" sz="900" b="0" i="0" u="none" strike="noStrike" dirty="0" smtClean="0">
                        <a:solidFill>
                          <a:schemeClr val="tx2"/>
                        </a:solidFill>
                        <a:effectLst/>
                        <a:latin typeface="+mn-lt"/>
                      </a:endParaRPr>
                    </a:p>
                    <a:p>
                      <a:pPr algn="ctr" fontAlgn="b"/>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O" sz="900" b="0" u="none" strike="noStrike" dirty="0" smtClean="0">
                          <a:solidFill>
                            <a:schemeClr val="tx2"/>
                          </a:solidFill>
                          <a:effectLst/>
                          <a:latin typeface="+mn-lt"/>
                        </a:rPr>
                        <a:t>Calidad </a:t>
                      </a:r>
                    </a:p>
                    <a:p>
                      <a:pPr algn="ctr" fontAlgn="b"/>
                      <a:r>
                        <a:rPr lang="es-CO" sz="900" b="0" u="none" strike="noStrike" dirty="0" smtClean="0">
                          <a:solidFill>
                            <a:schemeClr val="tx2"/>
                          </a:solidFill>
                          <a:effectLst/>
                          <a:latin typeface="+mn-lt"/>
                        </a:rPr>
                        <a:t>del trámite </a:t>
                      </a:r>
                      <a:endParaRPr lang="es-CO" sz="900" b="0" i="0" u="none" strike="noStrike" dirty="0" smtClean="0">
                        <a:solidFill>
                          <a:schemeClr val="tx2"/>
                        </a:solidFill>
                        <a:effectLst/>
                        <a:latin typeface="+mn-lt"/>
                      </a:endParaRPr>
                    </a:p>
                    <a:p>
                      <a:pPr algn="ctr" fontAlgn="b"/>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900" b="0" u="none" strike="noStrike" dirty="0" smtClean="0">
                          <a:solidFill>
                            <a:schemeClr val="tx2"/>
                          </a:solidFill>
                          <a:effectLst/>
                          <a:latin typeface="+mn-lt"/>
                        </a:rPr>
                        <a:t>Oportunidad </a:t>
                      </a:r>
                    </a:p>
                    <a:p>
                      <a:pPr algn="ctr" fontAlgn="b"/>
                      <a:r>
                        <a:rPr lang="es-ES" sz="900" b="0" u="none" strike="noStrike" dirty="0" smtClean="0">
                          <a:solidFill>
                            <a:schemeClr val="tx2"/>
                          </a:solidFill>
                          <a:effectLst/>
                          <a:latin typeface="+mn-lt"/>
                        </a:rPr>
                        <a:t>en </a:t>
                      </a:r>
                      <a:r>
                        <a:rPr lang="es-ES" sz="900" b="0" u="none" strike="noStrike" dirty="0">
                          <a:solidFill>
                            <a:schemeClr val="tx2"/>
                          </a:solidFill>
                          <a:effectLst/>
                          <a:latin typeface="+mn-lt"/>
                        </a:rPr>
                        <a:t>el trámite</a:t>
                      </a:r>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900" b="0" u="none" strike="noStrike" dirty="0" smtClean="0">
                          <a:solidFill>
                            <a:schemeClr val="tx2"/>
                          </a:solidFill>
                          <a:effectLst/>
                          <a:latin typeface="+mn-lt"/>
                        </a:rPr>
                        <a:t>Utilidad </a:t>
                      </a:r>
                      <a:r>
                        <a:rPr lang="es-ES" sz="900" b="0" u="none" strike="noStrike" dirty="0">
                          <a:solidFill>
                            <a:schemeClr val="tx2"/>
                          </a:solidFill>
                          <a:effectLst/>
                          <a:latin typeface="+mn-lt"/>
                        </a:rPr>
                        <a:t>del trámite </a:t>
                      </a:r>
                      <a:endParaRPr lang="es-ES" sz="900" b="0" u="none" strike="noStrike" dirty="0" smtClean="0">
                        <a:solidFill>
                          <a:schemeClr val="tx2"/>
                        </a:solidFill>
                        <a:effectLst/>
                        <a:latin typeface="+mn-lt"/>
                      </a:endParaRPr>
                    </a:p>
                    <a:p>
                      <a:pPr algn="ctr" fontAlgn="b"/>
                      <a:r>
                        <a:rPr lang="es-ES" sz="900" b="0" u="none" strike="noStrike" dirty="0" smtClean="0">
                          <a:solidFill>
                            <a:schemeClr val="tx2"/>
                          </a:solidFill>
                          <a:effectLst/>
                          <a:latin typeface="+mn-lt"/>
                        </a:rPr>
                        <a:t>frente a </a:t>
                      </a:r>
                      <a:r>
                        <a:rPr lang="es-ES" sz="900" b="0" u="none" strike="noStrike" dirty="0">
                          <a:solidFill>
                            <a:schemeClr val="tx2"/>
                          </a:solidFill>
                          <a:effectLst/>
                          <a:latin typeface="+mn-lt"/>
                        </a:rPr>
                        <a:t>sus </a:t>
                      </a:r>
                      <a:endParaRPr lang="es-ES" sz="900" b="0" u="none" strike="noStrike" dirty="0" smtClean="0">
                        <a:solidFill>
                          <a:schemeClr val="tx2"/>
                        </a:solidFill>
                        <a:effectLst/>
                        <a:latin typeface="+mn-lt"/>
                      </a:endParaRPr>
                    </a:p>
                    <a:p>
                      <a:pPr algn="ctr" fontAlgn="b"/>
                      <a:r>
                        <a:rPr lang="es-ES" sz="900" b="0" u="none" strike="noStrike" dirty="0" smtClean="0">
                          <a:solidFill>
                            <a:schemeClr val="tx2"/>
                          </a:solidFill>
                          <a:effectLst/>
                          <a:latin typeface="+mn-lt"/>
                        </a:rPr>
                        <a:t>necesidades</a:t>
                      </a:r>
                      <a:endParaRPr lang="es-ES" sz="900" b="0" i="0" u="none" strike="noStrike" dirty="0">
                        <a:solidFill>
                          <a:schemeClr val="tx2"/>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234922015"/>
              </p:ext>
            </p:extLst>
          </p:nvPr>
        </p:nvGraphicFramePr>
        <p:xfrm>
          <a:off x="1385326" y="5142732"/>
          <a:ext cx="9612000" cy="695325"/>
        </p:xfrm>
        <a:graphic>
          <a:graphicData uri="http://schemas.openxmlformats.org/drawingml/2006/table">
            <a:tbl>
              <a:tblPr/>
              <a:tblGrid>
                <a:gridCol w="1068000"/>
                <a:gridCol w="1068000"/>
                <a:gridCol w="1068000"/>
                <a:gridCol w="1068000"/>
                <a:gridCol w="1068000"/>
                <a:gridCol w="1068000"/>
                <a:gridCol w="1068000"/>
                <a:gridCol w="1068000"/>
                <a:gridCol w="1068000"/>
              </a:tblGrid>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Calidad </a:t>
                      </a:r>
                    </a:p>
                    <a:p>
                      <a:pPr marL="0" algn="ctr" defTabSz="913851" rtl="0" eaLnBrk="1" fontAlgn="b" latinLnBrk="0" hangingPunct="1"/>
                      <a:r>
                        <a:rPr lang="es-ES" sz="900" b="0" u="none" strike="noStrike" kern="1200" dirty="0" smtClean="0">
                          <a:solidFill>
                            <a:schemeClr val="tx2"/>
                          </a:solidFill>
                          <a:effectLst/>
                          <a:latin typeface="+mn-lt"/>
                          <a:ea typeface="+mn-ea"/>
                          <a:cs typeface="+mn-cs"/>
                        </a:rPr>
                        <a:t>del trámite</a:t>
                      </a:r>
                      <a:endParaRPr lang="es-ES" sz="900" b="0" u="none" strike="noStrike" kern="1200" dirty="0">
                        <a:solidFill>
                          <a:schemeClr val="tx2"/>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Oportunidad </a:t>
                      </a:r>
                    </a:p>
                    <a:p>
                      <a:pPr marL="0" algn="ctr" defTabSz="913851" rtl="0" eaLnBrk="1" fontAlgn="b" latinLnBrk="0" hangingPunct="1"/>
                      <a:r>
                        <a:rPr lang="es-ES" sz="900" b="0" u="none" strike="noStrike" kern="1200" dirty="0" smtClean="0">
                          <a:solidFill>
                            <a:schemeClr val="tx2"/>
                          </a:solidFill>
                          <a:effectLst/>
                          <a:latin typeface="+mn-lt"/>
                          <a:ea typeface="+mn-ea"/>
                          <a:cs typeface="+mn-cs"/>
                        </a:rPr>
                        <a:t>en </a:t>
                      </a:r>
                      <a:r>
                        <a:rPr lang="es-ES" sz="900" b="0" u="none" strike="noStrike" kern="1200" dirty="0">
                          <a:solidFill>
                            <a:schemeClr val="tx2"/>
                          </a:solidFill>
                          <a:effectLst/>
                          <a:latin typeface="+mn-lt"/>
                          <a:ea typeface="+mn-ea"/>
                          <a:cs typeface="+mn-cs"/>
                        </a:rPr>
                        <a:t>el </a:t>
                      </a:r>
                      <a:r>
                        <a:rPr lang="es-ES" sz="900" b="0" u="none" strike="noStrike" kern="1200" dirty="0" smtClean="0">
                          <a:solidFill>
                            <a:schemeClr val="tx2"/>
                          </a:solidFill>
                          <a:effectLst/>
                          <a:latin typeface="+mn-lt"/>
                          <a:ea typeface="+mn-ea"/>
                          <a:cs typeface="+mn-cs"/>
                        </a:rPr>
                        <a:t>trámite</a:t>
                      </a:r>
                      <a:endParaRPr lang="es-ES" sz="900" b="0" u="none" strike="noStrike" kern="1200" dirty="0">
                        <a:solidFill>
                          <a:schemeClr val="tx2"/>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900" b="0" u="none" strike="noStrike" kern="1200" dirty="0" smtClean="0">
                          <a:solidFill>
                            <a:schemeClr val="tx2"/>
                          </a:solidFill>
                          <a:effectLst/>
                          <a:latin typeface="+mn-lt"/>
                          <a:ea typeface="+mn-ea"/>
                          <a:cs typeface="+mn-cs"/>
                        </a:rPr>
                        <a:t>Utilidad del trámite </a:t>
                      </a:r>
                    </a:p>
                    <a:p>
                      <a:pPr algn="ctr" fontAlgn="b"/>
                      <a:r>
                        <a:rPr lang="es-ES" sz="900" b="0" u="none" strike="noStrike" kern="1200" dirty="0" smtClean="0">
                          <a:solidFill>
                            <a:schemeClr val="tx2"/>
                          </a:solidFill>
                          <a:effectLst/>
                          <a:latin typeface="+mn-lt"/>
                          <a:ea typeface="+mn-ea"/>
                          <a:cs typeface="+mn-cs"/>
                        </a:rPr>
                        <a:t>frente a sus </a:t>
                      </a:r>
                    </a:p>
                    <a:p>
                      <a:pPr algn="ctr" fontAlgn="b"/>
                      <a:r>
                        <a:rPr lang="es-ES" sz="900" b="0" u="none" strike="noStrike" kern="1200" dirty="0" smtClean="0">
                          <a:solidFill>
                            <a:schemeClr val="tx2"/>
                          </a:solidFill>
                          <a:effectLst/>
                          <a:latin typeface="+mn-lt"/>
                          <a:ea typeface="+mn-ea"/>
                          <a:cs typeface="+mn-cs"/>
                        </a:rPr>
                        <a:t>necesidades</a:t>
                      </a:r>
                      <a:endParaRPr lang="es-ES" sz="900" b="0" i="0" u="none" strike="noStrike" kern="1200" dirty="0" smtClean="0">
                        <a:solidFill>
                          <a:schemeClr val="tx2"/>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Calidad </a:t>
                      </a:r>
                      <a:r>
                        <a:rPr lang="es-ES" sz="900" b="0" u="none" strike="noStrike" kern="1200" dirty="0">
                          <a:solidFill>
                            <a:schemeClr val="tx2"/>
                          </a:solidFill>
                          <a:effectLst/>
                          <a:latin typeface="+mn-lt"/>
                          <a:ea typeface="+mn-ea"/>
                          <a:cs typeface="+mn-cs"/>
                        </a:rPr>
                        <a:t>de la información sobre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el </a:t>
                      </a:r>
                      <a:r>
                        <a:rPr lang="es-ES" sz="900" b="0" u="none" strike="noStrike" kern="1200" dirty="0">
                          <a:solidFill>
                            <a:schemeClr val="tx2"/>
                          </a:solidFill>
                          <a:effectLst/>
                          <a:latin typeface="+mn-lt"/>
                          <a:ea typeface="+mn-ea"/>
                          <a:cs typeface="+mn-cs"/>
                        </a:rPr>
                        <a:t>trámite </a:t>
                      </a:r>
                      <a:r>
                        <a:rPr lang="es-ES" sz="700" b="0" u="none" strike="noStrike" kern="1200" dirty="0" smtClean="0">
                          <a:solidFill>
                            <a:schemeClr val="tx2"/>
                          </a:solidFill>
                          <a:effectLst/>
                          <a:latin typeface="+mn-lt"/>
                          <a:ea typeface="+mn-ea"/>
                          <a:cs typeface="+mn-cs"/>
                        </a:rPr>
                        <a:t>(</a:t>
                      </a:r>
                      <a:r>
                        <a:rPr lang="es-ES" sz="700" b="0" u="none" strike="noStrike" kern="1200" dirty="0">
                          <a:solidFill>
                            <a:schemeClr val="tx2"/>
                          </a:solidFill>
                          <a:effectLst/>
                          <a:latin typeface="+mn-lt"/>
                          <a:ea typeface="+mn-ea"/>
                          <a:cs typeface="+mn-cs"/>
                        </a:rPr>
                        <a:t>información es oportuna, importante, confiable, útil)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Amabilidad </a:t>
                      </a:r>
                      <a:r>
                        <a:rPr lang="es-ES" sz="900" b="0" u="none" strike="noStrike" kern="1200" dirty="0">
                          <a:solidFill>
                            <a:schemeClr val="tx2"/>
                          </a:solidFill>
                          <a:effectLst/>
                          <a:latin typeface="+mn-lt"/>
                          <a:ea typeface="+mn-ea"/>
                          <a:cs typeface="+mn-cs"/>
                        </a:rPr>
                        <a:t>y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actitud </a:t>
                      </a:r>
                      <a:r>
                        <a:rPr lang="es-ES" sz="900" b="0" u="none" strike="noStrike" kern="1200" dirty="0">
                          <a:solidFill>
                            <a:schemeClr val="tx2"/>
                          </a:solidFill>
                          <a:effectLst/>
                          <a:latin typeface="+mn-lt"/>
                          <a:ea typeface="+mn-ea"/>
                          <a:cs typeface="+mn-cs"/>
                        </a:rPr>
                        <a:t>de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respeto </a:t>
                      </a:r>
                      <a:r>
                        <a:rPr lang="es-ES" sz="900" b="0" u="none" strike="noStrike" kern="1200" dirty="0">
                          <a:solidFill>
                            <a:schemeClr val="tx2"/>
                          </a:solidFill>
                          <a:effectLst/>
                          <a:latin typeface="+mn-lt"/>
                          <a:ea typeface="+mn-ea"/>
                          <a:cs typeface="+mn-cs"/>
                        </a:rPr>
                        <a:t>del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personal </a:t>
                      </a:r>
                      <a:r>
                        <a:rPr lang="es-ES" sz="900" b="0" u="none" strike="noStrike" kern="1200" dirty="0">
                          <a:solidFill>
                            <a:schemeClr val="tx2"/>
                          </a:solidFill>
                          <a:effectLst/>
                          <a:latin typeface="+mn-lt"/>
                          <a:ea typeface="+mn-ea"/>
                          <a:cs typeface="+mn-cs"/>
                        </a:rPr>
                        <a:t>que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le </a:t>
                      </a:r>
                      <a:r>
                        <a:rPr lang="es-ES" sz="900" b="0" u="none" strike="noStrike" kern="1200" dirty="0">
                          <a:solidFill>
                            <a:schemeClr val="tx2"/>
                          </a:solidFill>
                          <a:effectLst/>
                          <a:latin typeface="+mn-lt"/>
                          <a:ea typeface="+mn-ea"/>
                          <a:cs typeface="+mn-cs"/>
                        </a:rPr>
                        <a:t>atendió</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Claridad </a:t>
                      </a:r>
                      <a:r>
                        <a:rPr lang="es-ES" sz="900" b="0" u="none" strike="noStrike" kern="1200" dirty="0">
                          <a:solidFill>
                            <a:schemeClr val="tx2"/>
                          </a:solidFill>
                          <a:effectLst/>
                          <a:latin typeface="+mn-lt"/>
                          <a:ea typeface="+mn-ea"/>
                          <a:cs typeface="+mn-cs"/>
                        </a:rPr>
                        <a:t>en la documentación requerida para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el </a:t>
                      </a:r>
                      <a:r>
                        <a:rPr lang="es-ES" sz="900" b="0" u="none" strike="noStrike" kern="1200" dirty="0">
                          <a:solidFill>
                            <a:schemeClr val="tx2"/>
                          </a:solidFill>
                          <a:effectLst/>
                          <a:latin typeface="+mn-lt"/>
                          <a:ea typeface="+mn-ea"/>
                          <a:cs typeface="+mn-cs"/>
                        </a:rPr>
                        <a:t>trámite de habilitación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Facilidad </a:t>
                      </a:r>
                      <a:r>
                        <a:rPr lang="es-ES" sz="900" b="0" u="none" strike="noStrike" kern="1200" dirty="0">
                          <a:solidFill>
                            <a:schemeClr val="tx2"/>
                          </a:solidFill>
                          <a:effectLst/>
                          <a:latin typeface="+mn-lt"/>
                          <a:ea typeface="+mn-ea"/>
                          <a:cs typeface="+mn-cs"/>
                        </a:rPr>
                        <a:t>de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acceso </a:t>
                      </a:r>
                      <a:r>
                        <a:rPr lang="es-ES" sz="900" b="0" u="none" strike="noStrike" kern="1200" dirty="0">
                          <a:solidFill>
                            <a:schemeClr val="tx2"/>
                          </a:solidFill>
                          <a:effectLst/>
                          <a:latin typeface="+mn-lt"/>
                          <a:ea typeface="+mn-ea"/>
                          <a:cs typeface="+mn-cs"/>
                        </a:rPr>
                        <a:t>para presentar la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solicitud </a:t>
                      </a:r>
                      <a:r>
                        <a:rPr lang="es-ES" sz="900" b="0" u="none" strike="noStrike" kern="1200" dirty="0">
                          <a:solidFill>
                            <a:schemeClr val="tx2"/>
                          </a:solidFill>
                          <a:effectLst/>
                          <a:latin typeface="+mn-lt"/>
                          <a:ea typeface="+mn-ea"/>
                          <a:cs typeface="+mn-cs"/>
                        </a:rPr>
                        <a:t>de habilitación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Cumplimiento </a:t>
                      </a:r>
                    </a:p>
                    <a:p>
                      <a:pPr marL="0" algn="ctr" defTabSz="913851" rtl="0" eaLnBrk="1" fontAlgn="b" latinLnBrk="0" hangingPunct="1"/>
                      <a:r>
                        <a:rPr lang="es-ES" sz="900" b="0" u="none" strike="noStrike" kern="1200" dirty="0" smtClean="0">
                          <a:solidFill>
                            <a:schemeClr val="tx2"/>
                          </a:solidFill>
                          <a:effectLst/>
                          <a:latin typeface="+mn-lt"/>
                          <a:ea typeface="+mn-ea"/>
                          <a:cs typeface="+mn-cs"/>
                        </a:rPr>
                        <a:t>en </a:t>
                      </a:r>
                      <a:r>
                        <a:rPr lang="es-ES" sz="900" b="0" u="none" strike="noStrike" kern="1200" dirty="0">
                          <a:solidFill>
                            <a:schemeClr val="tx2"/>
                          </a:solidFill>
                          <a:effectLst/>
                          <a:latin typeface="+mn-lt"/>
                          <a:ea typeface="+mn-ea"/>
                          <a:cs typeface="+mn-cs"/>
                        </a:rPr>
                        <a:t>los </a:t>
                      </a:r>
                      <a:r>
                        <a:rPr lang="es-ES" sz="900" b="0" u="none" strike="noStrike" kern="1200" dirty="0" smtClean="0">
                          <a:solidFill>
                            <a:schemeClr val="tx2"/>
                          </a:solidFill>
                          <a:effectLst/>
                          <a:latin typeface="+mn-lt"/>
                          <a:ea typeface="+mn-ea"/>
                          <a:cs typeface="+mn-cs"/>
                        </a:rPr>
                        <a:t>tiempos</a:t>
                      </a:r>
                    </a:p>
                    <a:p>
                      <a:pPr marL="0" algn="ctr" defTabSz="913851" rtl="0" eaLnBrk="1" fontAlgn="b" latinLnBrk="0" hangingPunct="1"/>
                      <a:r>
                        <a:rPr lang="es-ES" sz="900" b="0" u="none" strike="noStrike" kern="1200" dirty="0" smtClean="0">
                          <a:solidFill>
                            <a:schemeClr val="tx2"/>
                          </a:solidFill>
                          <a:effectLst/>
                          <a:latin typeface="+mn-lt"/>
                          <a:ea typeface="+mn-ea"/>
                          <a:cs typeface="+mn-cs"/>
                        </a:rPr>
                        <a:t> </a:t>
                      </a:r>
                      <a:r>
                        <a:rPr lang="es-ES" sz="900" b="0" u="none" strike="noStrike" kern="1200" dirty="0">
                          <a:solidFill>
                            <a:schemeClr val="tx2"/>
                          </a:solidFill>
                          <a:effectLst/>
                          <a:latin typeface="+mn-lt"/>
                          <a:ea typeface="+mn-ea"/>
                          <a:cs typeface="+mn-cs"/>
                        </a:rPr>
                        <a:t>de respuesta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para </a:t>
                      </a:r>
                      <a:r>
                        <a:rPr lang="es-ES" sz="900" b="0" u="none" strike="noStrike" kern="1200" dirty="0">
                          <a:solidFill>
                            <a:schemeClr val="tx2"/>
                          </a:solidFill>
                          <a:effectLst/>
                          <a:latin typeface="+mn-lt"/>
                          <a:ea typeface="+mn-ea"/>
                          <a:cs typeface="+mn-cs"/>
                        </a:rPr>
                        <a:t>la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habilitación</a:t>
                      </a:r>
                      <a:endParaRPr lang="es-ES" sz="900" b="0" u="none" strike="noStrike" kern="1200" dirty="0">
                        <a:solidFill>
                          <a:schemeClr val="tx2"/>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900" b="0" u="none" strike="noStrike" kern="1200" dirty="0" smtClean="0">
                          <a:solidFill>
                            <a:schemeClr val="tx2"/>
                          </a:solidFill>
                          <a:effectLst/>
                          <a:latin typeface="+mn-lt"/>
                          <a:ea typeface="+mn-ea"/>
                          <a:cs typeface="+mn-cs"/>
                        </a:rPr>
                        <a:t>Amabilidad </a:t>
                      </a:r>
                    </a:p>
                    <a:p>
                      <a:pPr marL="0" algn="ctr" defTabSz="913851" rtl="0" eaLnBrk="1" fontAlgn="b" latinLnBrk="0" hangingPunct="1"/>
                      <a:r>
                        <a:rPr lang="es-ES" sz="900" b="0" u="none" strike="noStrike" kern="1200" dirty="0" smtClean="0">
                          <a:solidFill>
                            <a:schemeClr val="tx2"/>
                          </a:solidFill>
                          <a:effectLst/>
                          <a:latin typeface="+mn-lt"/>
                          <a:ea typeface="+mn-ea"/>
                          <a:cs typeface="+mn-cs"/>
                        </a:rPr>
                        <a:t>y </a:t>
                      </a:r>
                      <a:r>
                        <a:rPr lang="es-ES" sz="900" b="0" u="none" strike="noStrike" kern="1200" dirty="0">
                          <a:solidFill>
                            <a:schemeClr val="tx2"/>
                          </a:solidFill>
                          <a:effectLst/>
                          <a:latin typeface="+mn-lt"/>
                          <a:ea typeface="+mn-ea"/>
                          <a:cs typeface="+mn-cs"/>
                        </a:rPr>
                        <a:t>actitud de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respeto </a:t>
                      </a:r>
                      <a:r>
                        <a:rPr lang="es-ES" sz="900" b="0" u="none" strike="noStrike" kern="1200" dirty="0">
                          <a:solidFill>
                            <a:schemeClr val="tx2"/>
                          </a:solidFill>
                          <a:effectLst/>
                          <a:latin typeface="+mn-lt"/>
                          <a:ea typeface="+mn-ea"/>
                          <a:cs typeface="+mn-cs"/>
                        </a:rPr>
                        <a:t>del </a:t>
                      </a:r>
                      <a:endParaRPr lang="es-ES" sz="900" b="0" u="none" strike="noStrike" kern="1200" dirty="0" smtClean="0">
                        <a:solidFill>
                          <a:schemeClr val="tx2"/>
                        </a:solidFill>
                        <a:effectLst/>
                        <a:latin typeface="+mn-lt"/>
                        <a:ea typeface="+mn-ea"/>
                        <a:cs typeface="+mn-cs"/>
                      </a:endParaRPr>
                    </a:p>
                    <a:p>
                      <a:pPr marL="0" algn="ctr" defTabSz="913851" rtl="0" eaLnBrk="1" fontAlgn="b" latinLnBrk="0" hangingPunct="1"/>
                      <a:r>
                        <a:rPr lang="es-ES" sz="900" b="0" u="none" strike="noStrike" kern="1200" dirty="0" smtClean="0">
                          <a:solidFill>
                            <a:schemeClr val="tx2"/>
                          </a:solidFill>
                          <a:effectLst/>
                          <a:latin typeface="+mn-lt"/>
                          <a:ea typeface="+mn-ea"/>
                          <a:cs typeface="+mn-cs"/>
                        </a:rPr>
                        <a:t>personal que</a:t>
                      </a:r>
                    </a:p>
                    <a:p>
                      <a:pPr marL="0" algn="ctr" defTabSz="913851" rtl="0" eaLnBrk="1" fontAlgn="b" latinLnBrk="0" hangingPunct="1"/>
                      <a:r>
                        <a:rPr lang="es-ES" sz="900" b="0" u="none" strike="noStrike" kern="1200" dirty="0" smtClean="0">
                          <a:solidFill>
                            <a:schemeClr val="tx2"/>
                          </a:solidFill>
                          <a:effectLst/>
                          <a:latin typeface="+mn-lt"/>
                          <a:ea typeface="+mn-ea"/>
                          <a:cs typeface="+mn-cs"/>
                        </a:rPr>
                        <a:t> </a:t>
                      </a:r>
                      <a:r>
                        <a:rPr lang="es-ES" sz="900" b="0" u="none" strike="noStrike" kern="1200" dirty="0">
                          <a:solidFill>
                            <a:schemeClr val="tx2"/>
                          </a:solidFill>
                          <a:effectLst/>
                          <a:latin typeface="+mn-lt"/>
                          <a:ea typeface="+mn-ea"/>
                          <a:cs typeface="+mn-cs"/>
                        </a:rPr>
                        <a:t>le atendió</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6" name="65 Rectángulo"/>
          <p:cNvSpPr/>
          <p:nvPr/>
        </p:nvSpPr>
        <p:spPr>
          <a:xfrm>
            <a:off x="11293624" y="4009557"/>
            <a:ext cx="686406" cy="261610"/>
          </a:xfrm>
          <a:prstGeom prst="rect">
            <a:avLst/>
          </a:prstGeom>
        </p:spPr>
        <p:txBody>
          <a:bodyPr wrap="none">
            <a:spAutoFit/>
          </a:bodyPr>
          <a:lstStyle/>
          <a:p>
            <a:pPr defTabSz="913851"/>
            <a:r>
              <a:rPr lang="es-ES" sz="1100" b="1" dirty="0" smtClean="0">
                <a:solidFill>
                  <a:schemeClr val="tx2"/>
                </a:solidFill>
                <a:latin typeface="+mj-lt"/>
              </a:rPr>
              <a:t>Base: </a:t>
            </a:r>
            <a:r>
              <a:rPr lang="es-ES" sz="1100" b="1" dirty="0">
                <a:solidFill>
                  <a:schemeClr val="tx2"/>
                </a:solidFill>
                <a:latin typeface="+mj-lt"/>
              </a:rPr>
              <a:t>7</a:t>
            </a:r>
            <a:endParaRPr lang="es-CO" sz="1100" dirty="0">
              <a:solidFill>
                <a:schemeClr val="tx2"/>
              </a:solidFill>
              <a:latin typeface="+mj-lt"/>
            </a:endParaRPr>
          </a:p>
        </p:txBody>
      </p:sp>
      <p:sp>
        <p:nvSpPr>
          <p:cNvPr id="67" name="66 Conector"/>
          <p:cNvSpPr/>
          <p:nvPr/>
        </p:nvSpPr>
        <p:spPr>
          <a:xfrm>
            <a:off x="11330827" y="2218819"/>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smtClean="0">
                <a:ln>
                  <a:noFill/>
                </a:ln>
                <a:solidFill>
                  <a:srgbClr val="FFC000"/>
                </a:solidFill>
                <a:effectLst/>
                <a:uLnTx/>
                <a:uFillTx/>
                <a:latin typeface="+mj-lt"/>
                <a:ea typeface="+mn-ea"/>
                <a:cs typeface="+mn-cs"/>
              </a:rPr>
              <a:t>4,4</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68" name="67 Conector"/>
          <p:cNvSpPr/>
          <p:nvPr/>
        </p:nvSpPr>
        <p:spPr>
          <a:xfrm>
            <a:off x="11330827" y="3317131"/>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smtClean="0">
                <a:ln>
                  <a:noFill/>
                </a:ln>
                <a:solidFill>
                  <a:srgbClr val="FFC000"/>
                </a:solidFill>
                <a:effectLst/>
                <a:uLnTx/>
                <a:uFillTx/>
                <a:latin typeface="+mj-lt"/>
                <a:ea typeface="+mn-ea"/>
                <a:cs typeface="+mn-cs"/>
              </a:rPr>
              <a:t>4,1</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69" name="68 Rectángulo"/>
          <p:cNvSpPr/>
          <p:nvPr/>
        </p:nvSpPr>
        <p:spPr>
          <a:xfrm>
            <a:off x="11254351" y="2886011"/>
            <a:ext cx="764953" cy="261610"/>
          </a:xfrm>
          <a:prstGeom prst="rect">
            <a:avLst/>
          </a:prstGeom>
        </p:spPr>
        <p:txBody>
          <a:bodyPr wrap="none">
            <a:spAutoFit/>
          </a:bodyPr>
          <a:lstStyle/>
          <a:p>
            <a:pPr defTabSz="913851"/>
            <a:r>
              <a:rPr lang="es-ES" sz="1100" b="1" dirty="0" smtClean="0">
                <a:solidFill>
                  <a:schemeClr val="tx2"/>
                </a:solidFill>
                <a:latin typeface="+mj-lt"/>
              </a:rPr>
              <a:t>Base: 40</a:t>
            </a:r>
            <a:endParaRPr lang="es-CO" sz="1100" dirty="0">
              <a:solidFill>
                <a:schemeClr val="tx2"/>
              </a:solidFill>
              <a:latin typeface="+mj-lt"/>
            </a:endParaRPr>
          </a:p>
        </p:txBody>
      </p:sp>
      <p:sp>
        <p:nvSpPr>
          <p:cNvPr id="70" name="69 Rectángulo"/>
          <p:cNvSpPr/>
          <p:nvPr/>
        </p:nvSpPr>
        <p:spPr>
          <a:xfrm>
            <a:off x="11293624" y="5312875"/>
            <a:ext cx="686406" cy="261610"/>
          </a:xfrm>
          <a:prstGeom prst="rect">
            <a:avLst/>
          </a:prstGeom>
        </p:spPr>
        <p:txBody>
          <a:bodyPr wrap="none">
            <a:spAutoFit/>
          </a:bodyPr>
          <a:lstStyle/>
          <a:p>
            <a:pPr defTabSz="913851"/>
            <a:r>
              <a:rPr lang="es-ES" sz="1100" b="1" dirty="0" smtClean="0">
                <a:solidFill>
                  <a:schemeClr val="tx2"/>
                </a:solidFill>
                <a:latin typeface="+mj-lt"/>
              </a:rPr>
              <a:t>Base: </a:t>
            </a:r>
            <a:r>
              <a:rPr lang="es-ES" sz="1100" b="1" dirty="0">
                <a:solidFill>
                  <a:schemeClr val="tx2"/>
                </a:solidFill>
                <a:latin typeface="+mj-lt"/>
              </a:rPr>
              <a:t>2</a:t>
            </a:r>
            <a:endParaRPr lang="es-CO" sz="1100" dirty="0">
              <a:solidFill>
                <a:schemeClr val="tx2"/>
              </a:solidFill>
              <a:latin typeface="+mj-lt"/>
            </a:endParaRPr>
          </a:p>
        </p:txBody>
      </p:sp>
      <p:sp>
        <p:nvSpPr>
          <p:cNvPr id="71" name="70 Conector"/>
          <p:cNvSpPr/>
          <p:nvPr/>
        </p:nvSpPr>
        <p:spPr>
          <a:xfrm>
            <a:off x="11330827" y="4620449"/>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smtClean="0">
                <a:ln>
                  <a:noFill/>
                </a:ln>
                <a:solidFill>
                  <a:srgbClr val="FFC000"/>
                </a:solidFill>
                <a:effectLst/>
                <a:uLnTx/>
                <a:uFillTx/>
                <a:latin typeface="+mj-lt"/>
                <a:ea typeface="+mn-ea"/>
                <a:cs typeface="+mn-cs"/>
              </a:rPr>
              <a:t>5,0</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80" name="79 Rectángulo redondeado"/>
          <p:cNvSpPr/>
          <p:nvPr/>
        </p:nvSpPr>
        <p:spPr>
          <a:xfrm>
            <a:off x="7508271" y="1348886"/>
            <a:ext cx="3960000" cy="540000"/>
          </a:xfrm>
          <a:prstGeom prst="roundRect">
            <a:avLst/>
          </a:prstGeom>
          <a:solidFill>
            <a:sysClr val="window" lastClr="FFFFFF">
              <a:lumMod val="95000"/>
            </a:sysClr>
          </a:solidFill>
          <a:ln w="12700" cap="flat" cmpd="sng" algn="ctr">
            <a:noFill/>
            <a:prstDash val="solid"/>
            <a:miter lim="800000"/>
          </a:ln>
          <a:effectLst/>
        </p:spPr>
      </p:sp>
      <p:sp>
        <p:nvSpPr>
          <p:cNvPr id="81" name="80 Rectángulo"/>
          <p:cNvSpPr/>
          <p:nvPr/>
        </p:nvSpPr>
        <p:spPr>
          <a:xfrm>
            <a:off x="7530038" y="1434597"/>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Radiodifusión</a:t>
            </a:r>
            <a:endParaRPr lang="es-CO" sz="2800" dirty="0">
              <a:solidFill>
                <a:schemeClr val="accent5">
                  <a:lumMod val="50000"/>
                </a:schemeClr>
              </a:solidFill>
              <a:latin typeface="+mj-lt"/>
            </a:endParaRPr>
          </a:p>
        </p:txBody>
      </p:sp>
      <p:sp>
        <p:nvSpPr>
          <p:cNvPr id="82" name="81 Conector"/>
          <p:cNvSpPr/>
          <p:nvPr/>
        </p:nvSpPr>
        <p:spPr>
          <a:xfrm>
            <a:off x="11210150" y="12048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83" name="82 Rectángulo"/>
          <p:cNvSpPr/>
          <p:nvPr/>
        </p:nvSpPr>
        <p:spPr>
          <a:xfrm>
            <a:off x="11281749" y="1357276"/>
            <a:ext cx="684803" cy="523220"/>
          </a:xfrm>
          <a:prstGeom prst="rect">
            <a:avLst/>
          </a:prstGeom>
        </p:spPr>
        <p:txBody>
          <a:bodyPr wrap="none">
            <a:spAutoFit/>
          </a:bodyPr>
          <a:lstStyle/>
          <a:p>
            <a:pPr defTabSz="913851"/>
            <a:r>
              <a:rPr lang="es-ES" sz="2800" b="1" dirty="0" smtClean="0">
                <a:solidFill>
                  <a:srgbClr val="E8A043"/>
                </a:solidFill>
              </a:rPr>
              <a:t>4,4</a:t>
            </a:r>
            <a:endParaRPr lang="es-CO" sz="2800" dirty="0">
              <a:solidFill>
                <a:srgbClr val="E8A043"/>
              </a:solidFill>
            </a:endParaRPr>
          </a:p>
        </p:txBody>
      </p:sp>
      <p:sp>
        <p:nvSpPr>
          <p:cNvPr id="23" name="2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
        <p:nvSpPr>
          <p:cNvPr id="24" name="23 Rectángulo"/>
          <p:cNvSpPr/>
          <p:nvPr/>
        </p:nvSpPr>
        <p:spPr>
          <a:xfrm>
            <a:off x="218203" y="1638443"/>
            <a:ext cx="6353021"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Industria de Comunicaciones</a:t>
            </a:r>
            <a:endParaRPr lang="es-CO" sz="1600" b="1" dirty="0">
              <a:solidFill>
                <a:srgbClr val="FFC000"/>
              </a:solidFill>
              <a:latin typeface="+mj-lt"/>
            </a:endParaRPr>
          </a:p>
        </p:txBody>
      </p:sp>
    </p:spTree>
    <p:extLst>
      <p:ext uri="{BB962C8B-B14F-4D97-AF65-F5344CB8AC3E}">
        <p14:creationId xmlns:p14="http://schemas.microsoft.com/office/powerpoint/2010/main" val="4158664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2" name="11 Rectángulo"/>
          <p:cNvSpPr/>
          <p:nvPr/>
        </p:nvSpPr>
        <p:spPr>
          <a:xfrm>
            <a:off x="2117120" y="6244984"/>
            <a:ext cx="1007487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graphicFrame>
        <p:nvGraphicFramePr>
          <p:cNvPr id="23" name="22 Gráfico"/>
          <p:cNvGraphicFramePr/>
          <p:nvPr>
            <p:extLst>
              <p:ext uri="{D42A27DB-BD31-4B8C-83A1-F6EECF244321}">
                <p14:modId xmlns:p14="http://schemas.microsoft.com/office/powerpoint/2010/main" val="2108076087"/>
              </p:ext>
            </p:extLst>
          </p:nvPr>
        </p:nvGraphicFramePr>
        <p:xfrm>
          <a:off x="1259999" y="2932427"/>
          <a:ext cx="9617267"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25" name="24 Rectángulo"/>
          <p:cNvSpPr/>
          <p:nvPr/>
        </p:nvSpPr>
        <p:spPr>
          <a:xfrm>
            <a:off x="11100177" y="5869945"/>
            <a:ext cx="764953" cy="261610"/>
          </a:xfrm>
          <a:prstGeom prst="rect">
            <a:avLst/>
          </a:prstGeom>
        </p:spPr>
        <p:txBody>
          <a:bodyPr wrap="none">
            <a:spAutoFit/>
          </a:bodyPr>
          <a:lstStyle/>
          <a:p>
            <a:pPr defTabSz="913851"/>
            <a:r>
              <a:rPr lang="es-ES" sz="1100" b="1" dirty="0" smtClean="0">
                <a:solidFill>
                  <a:prstClr val="black"/>
                </a:solidFill>
                <a:latin typeface="+mj-lt"/>
              </a:rPr>
              <a:t>Base: 25</a:t>
            </a:r>
            <a:endParaRPr lang="es-CO" sz="1100" dirty="0">
              <a:solidFill>
                <a:prstClr val="black"/>
              </a:solidFill>
              <a:latin typeface="+mj-lt"/>
            </a:endParaRPr>
          </a:p>
        </p:txBody>
      </p:sp>
      <p:graphicFrame>
        <p:nvGraphicFramePr>
          <p:cNvPr id="26" name="25 Tabla"/>
          <p:cNvGraphicFramePr>
            <a:graphicFrameLocks noGrp="1"/>
          </p:cNvGraphicFramePr>
          <p:nvPr>
            <p:extLst>
              <p:ext uri="{D42A27DB-BD31-4B8C-83A1-F6EECF244321}">
                <p14:modId xmlns:p14="http://schemas.microsoft.com/office/powerpoint/2010/main" val="4213190606"/>
              </p:ext>
            </p:extLst>
          </p:nvPr>
        </p:nvGraphicFramePr>
        <p:xfrm>
          <a:off x="1467279" y="4824694"/>
          <a:ext cx="9282236" cy="649605"/>
        </p:xfrm>
        <a:graphic>
          <a:graphicData uri="http://schemas.openxmlformats.org/drawingml/2006/table">
            <a:tbl>
              <a:tblPr/>
              <a:tblGrid>
                <a:gridCol w="2320559"/>
                <a:gridCol w="2320559"/>
                <a:gridCol w="2320559"/>
                <a:gridCol w="2320559"/>
              </a:tblGrid>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Amabilidad</a:t>
                      </a:r>
                      <a:r>
                        <a:rPr lang="es-ES" sz="1050" u="none" strike="noStrike" baseline="0" dirty="0" smtClean="0">
                          <a:solidFill>
                            <a:schemeClr val="tx2"/>
                          </a:solidFill>
                          <a:effectLst/>
                          <a:latin typeface="+mj-lt"/>
                        </a:rPr>
                        <a:t> </a:t>
                      </a:r>
                      <a:r>
                        <a:rPr lang="es-ES" sz="1050" u="none" strike="noStrike" dirty="0" smtClean="0">
                          <a:solidFill>
                            <a:schemeClr val="tx2"/>
                          </a:solidFill>
                          <a:effectLst/>
                          <a:latin typeface="+mj-lt"/>
                        </a:rPr>
                        <a:t>y </a:t>
                      </a:r>
                    </a:p>
                    <a:p>
                      <a:pPr algn="ctr" fontAlgn="b"/>
                      <a:r>
                        <a:rPr lang="es-ES" sz="1050" u="none" strike="noStrike" dirty="0" smtClean="0">
                          <a:solidFill>
                            <a:schemeClr val="tx2"/>
                          </a:solidFill>
                          <a:effectLst/>
                          <a:latin typeface="+mj-lt"/>
                        </a:rPr>
                        <a:t>actitud de respeto </a:t>
                      </a:r>
                    </a:p>
                    <a:p>
                      <a:pPr algn="ctr" fontAlgn="b"/>
                      <a:r>
                        <a:rPr lang="es-ES" sz="1050" u="none" strike="noStrike" dirty="0" smtClean="0">
                          <a:solidFill>
                            <a:schemeClr val="tx2"/>
                          </a:solidFill>
                          <a:effectLst/>
                          <a:latin typeface="+mj-lt"/>
                        </a:rPr>
                        <a:t>del personal </a:t>
                      </a:r>
                    </a:p>
                    <a:p>
                      <a:pPr algn="ctr" fontAlgn="b"/>
                      <a:r>
                        <a:rPr lang="es-ES" sz="1050" u="none" strike="noStrike" dirty="0" smtClean="0">
                          <a:solidFill>
                            <a:schemeClr val="tx2"/>
                          </a:solidFill>
                          <a:effectLst/>
                          <a:latin typeface="+mj-lt"/>
                        </a:rPr>
                        <a:t>que </a:t>
                      </a:r>
                      <a:r>
                        <a:rPr lang="es-ES" sz="1050" u="none" strike="noStrike" dirty="0">
                          <a:solidFill>
                            <a:schemeClr val="tx2"/>
                          </a:solidFill>
                          <a:effectLst/>
                          <a:latin typeface="+mj-lt"/>
                        </a:rPr>
                        <a:t>le atendió</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Claridad </a:t>
                      </a:r>
                      <a:r>
                        <a:rPr lang="es-ES" sz="1050" u="none" strike="noStrike" dirty="0">
                          <a:solidFill>
                            <a:schemeClr val="tx2"/>
                          </a:solidFill>
                          <a:effectLst/>
                          <a:latin typeface="+mj-lt"/>
                        </a:rPr>
                        <a:t>en la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documentación </a:t>
                      </a:r>
                    </a:p>
                    <a:p>
                      <a:pPr algn="ctr" fontAlgn="b"/>
                      <a:r>
                        <a:rPr lang="es-ES" sz="1050" u="none" strike="noStrike" dirty="0" smtClean="0">
                          <a:solidFill>
                            <a:schemeClr val="tx2"/>
                          </a:solidFill>
                          <a:effectLst/>
                          <a:latin typeface="+mj-lt"/>
                        </a:rPr>
                        <a:t>requerida para </a:t>
                      </a:r>
                      <a:r>
                        <a:rPr lang="es-ES" sz="1050" u="none" strike="noStrike" dirty="0">
                          <a:solidFill>
                            <a:schemeClr val="tx2"/>
                          </a:solidFill>
                          <a:effectLst/>
                          <a:latin typeface="+mj-lt"/>
                        </a:rPr>
                        <a:t>el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trámite </a:t>
                      </a:r>
                      <a:r>
                        <a:rPr lang="es-ES" sz="1050" u="none" strike="noStrike" dirty="0">
                          <a:solidFill>
                            <a:schemeClr val="tx2"/>
                          </a:solidFill>
                          <a:effectLst/>
                          <a:latin typeface="+mj-lt"/>
                        </a:rPr>
                        <a:t>de prórroga</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Cumplimiento </a:t>
                      </a:r>
                      <a:r>
                        <a:rPr lang="es-ES" sz="1050" u="none" strike="noStrike" dirty="0">
                          <a:solidFill>
                            <a:schemeClr val="tx2"/>
                          </a:solidFill>
                          <a:effectLst/>
                          <a:latin typeface="+mj-lt"/>
                        </a:rPr>
                        <a:t>en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los tiempos </a:t>
                      </a:r>
                      <a:r>
                        <a:rPr lang="es-ES" sz="1050" u="none" strike="noStrike" dirty="0">
                          <a:solidFill>
                            <a:schemeClr val="tx2"/>
                          </a:solidFill>
                          <a:effectLst/>
                          <a:latin typeface="+mj-lt"/>
                        </a:rPr>
                        <a:t>de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respuesta </a:t>
                      </a:r>
                    </a:p>
                    <a:p>
                      <a:pPr algn="ctr" fontAlgn="b"/>
                      <a:r>
                        <a:rPr lang="es-ES" sz="1050" u="none" strike="noStrike" dirty="0" smtClean="0">
                          <a:solidFill>
                            <a:schemeClr val="tx2"/>
                          </a:solidFill>
                          <a:effectLst/>
                          <a:latin typeface="+mj-lt"/>
                        </a:rPr>
                        <a:t>para </a:t>
                      </a:r>
                      <a:r>
                        <a:rPr lang="es-ES" sz="1050" u="none" strike="noStrike" dirty="0">
                          <a:solidFill>
                            <a:schemeClr val="tx2"/>
                          </a:solidFill>
                          <a:effectLst/>
                          <a:latin typeface="+mj-lt"/>
                        </a:rPr>
                        <a:t>la prórroga</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50" u="none" strike="noStrike" dirty="0" smtClean="0">
                          <a:solidFill>
                            <a:schemeClr val="tx2"/>
                          </a:solidFill>
                          <a:effectLst/>
                          <a:latin typeface="+mj-lt"/>
                        </a:rPr>
                        <a:t>Facilidad </a:t>
                      </a:r>
                      <a:r>
                        <a:rPr lang="es-ES" sz="1050" u="none" strike="noStrike" dirty="0">
                          <a:solidFill>
                            <a:schemeClr val="tx2"/>
                          </a:solidFill>
                          <a:effectLst/>
                          <a:latin typeface="+mj-lt"/>
                        </a:rPr>
                        <a:t>de acceso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para presentar </a:t>
                      </a:r>
                      <a:r>
                        <a:rPr lang="es-ES" sz="1050" u="none" strike="noStrike" dirty="0">
                          <a:solidFill>
                            <a:schemeClr val="tx2"/>
                          </a:solidFill>
                          <a:effectLst/>
                          <a:latin typeface="+mj-lt"/>
                        </a:rPr>
                        <a:t>la </a:t>
                      </a:r>
                      <a:endParaRPr lang="es-ES" sz="1050" u="none" strike="noStrike" dirty="0" smtClean="0">
                        <a:solidFill>
                          <a:schemeClr val="tx2"/>
                        </a:solidFill>
                        <a:effectLst/>
                        <a:latin typeface="+mj-lt"/>
                      </a:endParaRPr>
                    </a:p>
                    <a:p>
                      <a:pPr algn="ctr" fontAlgn="b"/>
                      <a:r>
                        <a:rPr lang="es-ES" sz="1050" u="none" strike="noStrike" dirty="0" smtClean="0">
                          <a:solidFill>
                            <a:schemeClr val="tx2"/>
                          </a:solidFill>
                          <a:effectLst/>
                          <a:latin typeface="+mj-lt"/>
                        </a:rPr>
                        <a:t>solicitud de </a:t>
                      </a:r>
                    </a:p>
                    <a:p>
                      <a:pPr algn="ctr" fontAlgn="b"/>
                      <a:r>
                        <a:rPr lang="es-ES" sz="1050" u="none" strike="noStrike" dirty="0" smtClean="0">
                          <a:solidFill>
                            <a:schemeClr val="tx2"/>
                          </a:solidFill>
                          <a:effectLst/>
                          <a:latin typeface="+mj-lt"/>
                        </a:rPr>
                        <a:t>prórroga</a:t>
                      </a:r>
                      <a:endParaRPr lang="es-ES" sz="105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r>
            </a:tbl>
          </a:graphicData>
        </a:graphic>
      </p:graphicFrame>
      <p:sp>
        <p:nvSpPr>
          <p:cNvPr id="27" name="26 Rectángulo redondeado"/>
          <p:cNvSpPr/>
          <p:nvPr/>
        </p:nvSpPr>
        <p:spPr>
          <a:xfrm>
            <a:off x="7240249" y="1995292"/>
            <a:ext cx="3960000" cy="540000"/>
          </a:xfrm>
          <a:prstGeom prst="roundRect">
            <a:avLst/>
          </a:prstGeom>
          <a:solidFill>
            <a:sysClr val="window" lastClr="FFFFFF">
              <a:lumMod val="95000"/>
            </a:sysClr>
          </a:solidFill>
          <a:ln w="12700" cap="flat" cmpd="sng" algn="ctr">
            <a:noFill/>
            <a:prstDash val="solid"/>
            <a:miter lim="800000"/>
          </a:ln>
          <a:effectLst/>
        </p:spPr>
      </p:sp>
      <p:sp>
        <p:nvSpPr>
          <p:cNvPr id="28" name="27 Rectángulo"/>
          <p:cNvSpPr/>
          <p:nvPr/>
        </p:nvSpPr>
        <p:spPr>
          <a:xfrm>
            <a:off x="7262016" y="2081003"/>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Servicios Postales</a:t>
            </a:r>
            <a:endParaRPr lang="es-CO" sz="1600" b="1" dirty="0">
              <a:solidFill>
                <a:schemeClr val="accent5">
                  <a:lumMod val="50000"/>
                </a:schemeClr>
              </a:solidFill>
              <a:latin typeface="+mj-lt"/>
            </a:endParaRPr>
          </a:p>
        </p:txBody>
      </p:sp>
      <p:sp>
        <p:nvSpPr>
          <p:cNvPr id="29" name="28 Conector"/>
          <p:cNvSpPr/>
          <p:nvPr/>
        </p:nvSpPr>
        <p:spPr>
          <a:xfrm>
            <a:off x="10942128" y="1851292"/>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30" name="29 Rectángulo"/>
          <p:cNvSpPr/>
          <p:nvPr/>
        </p:nvSpPr>
        <p:spPr>
          <a:xfrm>
            <a:off x="11013727" y="2003682"/>
            <a:ext cx="684803" cy="523220"/>
          </a:xfrm>
          <a:prstGeom prst="rect">
            <a:avLst/>
          </a:prstGeom>
        </p:spPr>
        <p:txBody>
          <a:bodyPr wrap="none">
            <a:spAutoFit/>
          </a:bodyPr>
          <a:lstStyle/>
          <a:p>
            <a:pPr defTabSz="913851"/>
            <a:r>
              <a:rPr lang="es-ES" sz="2800" b="1" dirty="0" smtClean="0">
                <a:solidFill>
                  <a:srgbClr val="E8A043"/>
                </a:solidFill>
                <a:latin typeface="+mj-lt"/>
              </a:rPr>
              <a:t>4,2</a:t>
            </a:r>
            <a:endParaRPr lang="es-CO" sz="2800" dirty="0">
              <a:solidFill>
                <a:srgbClr val="E8A043"/>
              </a:solidFill>
              <a:latin typeface="+mj-lt"/>
            </a:endParaRPr>
          </a:p>
        </p:txBody>
      </p:sp>
      <p:sp>
        <p:nvSpPr>
          <p:cNvPr id="13" name="1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
        <p:nvSpPr>
          <p:cNvPr id="14" name="13 Rectángulo"/>
          <p:cNvSpPr/>
          <p:nvPr/>
        </p:nvSpPr>
        <p:spPr>
          <a:xfrm>
            <a:off x="218203" y="1638443"/>
            <a:ext cx="6353021"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Industria de Comunicaciones</a:t>
            </a:r>
            <a:endParaRPr lang="es-CO" sz="1600" b="1" dirty="0">
              <a:solidFill>
                <a:srgbClr val="FFC000"/>
              </a:solidFill>
              <a:latin typeface="+mj-lt"/>
            </a:endParaRPr>
          </a:p>
        </p:txBody>
      </p:sp>
    </p:spTree>
    <p:extLst>
      <p:ext uri="{BB962C8B-B14F-4D97-AF65-F5344CB8AC3E}">
        <p14:creationId xmlns:p14="http://schemas.microsoft.com/office/powerpoint/2010/main" val="2048716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9" y="5486473"/>
            <a:ext cx="3894074" cy="954107"/>
          </a:xfrm>
          <a:prstGeom prst="rect">
            <a:avLst/>
          </a:prstGeom>
        </p:spPr>
        <p:txBody>
          <a:bodyPr wrap="square">
            <a:spAutoFit/>
          </a:bodyPr>
          <a:lstStyle/>
          <a:p>
            <a:pPr algn="ctr"/>
            <a:r>
              <a:rPr lang="es-CO" sz="2800" b="1" dirty="0" smtClean="0">
                <a:solidFill>
                  <a:schemeClr val="accent1"/>
                </a:solidFill>
              </a:rPr>
              <a:t>DIRECCIÓN DE APROPIACIÓN TIC</a:t>
            </a:r>
            <a:endParaRPr lang="es-CO" sz="2800" b="1" dirty="0">
              <a:solidFill>
                <a:schemeClr val="accent1"/>
              </a:solidFill>
            </a:endParaRPr>
          </a:p>
        </p:txBody>
      </p:sp>
    </p:spTree>
    <p:extLst>
      <p:ext uri="{BB962C8B-B14F-4D97-AF65-F5344CB8AC3E}">
        <p14:creationId xmlns:p14="http://schemas.microsoft.com/office/powerpoint/2010/main" val="2163851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Tabla"/>
          <p:cNvGraphicFramePr>
            <a:graphicFrameLocks noGrp="1"/>
          </p:cNvGraphicFramePr>
          <p:nvPr>
            <p:extLst>
              <p:ext uri="{D42A27DB-BD31-4B8C-83A1-F6EECF244321}">
                <p14:modId xmlns:p14="http://schemas.microsoft.com/office/powerpoint/2010/main" val="2971140908"/>
              </p:ext>
            </p:extLst>
          </p:nvPr>
        </p:nvGraphicFramePr>
        <p:xfrm>
          <a:off x="1417549" y="3396342"/>
          <a:ext cx="9684000" cy="832485"/>
        </p:xfrm>
        <a:graphic>
          <a:graphicData uri="http://schemas.openxmlformats.org/drawingml/2006/table">
            <a:tbl>
              <a:tblPr/>
              <a:tblGrid>
                <a:gridCol w="1936800"/>
                <a:gridCol w="1936800"/>
                <a:gridCol w="1936800"/>
                <a:gridCol w="1936800"/>
                <a:gridCol w="1936800"/>
              </a:tblGrid>
              <a:tr h="7543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dirty="0" smtClean="0">
                          <a:solidFill>
                            <a:schemeClr val="tx2"/>
                          </a:solidFill>
                          <a:effectLst/>
                          <a:latin typeface="+mj-lt"/>
                        </a:rPr>
                        <a:t>Amabilidad </a:t>
                      </a:r>
                      <a:r>
                        <a:rPr lang="es-ES" sz="900" u="none" strike="noStrike" dirty="0">
                          <a:solidFill>
                            <a:schemeClr val="tx2"/>
                          </a:solidFill>
                          <a:effectLst/>
                          <a:latin typeface="+mj-lt"/>
                        </a:rPr>
                        <a:t>y actitud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respeto </a:t>
                      </a:r>
                      <a:r>
                        <a:rPr lang="es-ES" sz="900" u="none" strike="noStrike" dirty="0">
                          <a:solidFill>
                            <a:schemeClr val="tx2"/>
                          </a:solidFill>
                          <a:effectLst/>
                          <a:latin typeface="+mj-lt"/>
                        </a:rPr>
                        <a:t>del embajador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al momento </a:t>
                      </a:r>
                      <a:r>
                        <a:rPr lang="es-ES" sz="900" u="none" strike="noStrike" dirty="0">
                          <a:solidFill>
                            <a:schemeClr val="tx2"/>
                          </a:solidFill>
                          <a:effectLst/>
                          <a:latin typeface="+mj-lt"/>
                        </a:rPr>
                        <a:t>de realizar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el </a:t>
                      </a:r>
                      <a:r>
                        <a:rPr lang="es-ES" sz="900" u="none" strike="noStrike" dirty="0">
                          <a:solidFill>
                            <a:schemeClr val="tx2"/>
                          </a:solidFill>
                          <a:effectLst/>
                          <a:latin typeface="+mj-lt"/>
                        </a:rPr>
                        <a:t>acompañamiento pedagógico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en </a:t>
                      </a:r>
                      <a:r>
                        <a:rPr lang="es-ES" sz="900" u="none" strike="noStrike" dirty="0">
                          <a:solidFill>
                            <a:schemeClr val="tx2"/>
                          </a:solidFill>
                          <a:effectLst/>
                          <a:latin typeface="+mj-lt"/>
                        </a:rPr>
                        <a:t>el uso seguro y responsable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las TIC</a:t>
                      </a:r>
                      <a:endParaRPr lang="es-ES" sz="9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dirty="0" smtClean="0">
                          <a:solidFill>
                            <a:schemeClr val="tx2"/>
                          </a:solidFill>
                          <a:effectLst/>
                          <a:latin typeface="+mj-lt"/>
                        </a:rPr>
                        <a:t>Calidad </a:t>
                      </a:r>
                      <a:r>
                        <a:rPr lang="es-ES" sz="900" u="none" strike="noStrike" dirty="0">
                          <a:solidFill>
                            <a:schemeClr val="tx2"/>
                          </a:solidFill>
                          <a:effectLst/>
                          <a:latin typeface="+mj-lt"/>
                        </a:rPr>
                        <a:t>de la información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sobre </a:t>
                      </a:r>
                      <a:r>
                        <a:rPr lang="es-ES" sz="900" u="none" strike="noStrike" dirty="0">
                          <a:solidFill>
                            <a:schemeClr val="tx2"/>
                          </a:solidFill>
                          <a:effectLst/>
                          <a:latin typeface="+mj-lt"/>
                        </a:rPr>
                        <a:t>el acompañamiento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pedagógico </a:t>
                      </a:r>
                      <a:r>
                        <a:rPr lang="es-ES" sz="900" u="none" strike="noStrike" dirty="0">
                          <a:solidFill>
                            <a:schemeClr val="tx2"/>
                          </a:solidFill>
                          <a:effectLst/>
                          <a:latin typeface="+mj-lt"/>
                        </a:rPr>
                        <a:t>en el uso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seguro </a:t>
                      </a:r>
                      <a:r>
                        <a:rPr lang="es-ES" sz="900" u="none" strike="noStrike" dirty="0">
                          <a:solidFill>
                            <a:schemeClr val="tx2"/>
                          </a:solidFill>
                          <a:effectLst/>
                          <a:latin typeface="+mj-lt"/>
                        </a:rPr>
                        <a:t>y responsable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las TIC</a:t>
                      </a:r>
                      <a:endParaRPr lang="es-ES" sz="9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dirty="0">
                          <a:solidFill>
                            <a:schemeClr val="tx2"/>
                          </a:solidFill>
                          <a:effectLst/>
                          <a:latin typeface="+mj-lt"/>
                        </a:rPr>
                        <a:t>U</a:t>
                      </a:r>
                      <a:r>
                        <a:rPr lang="es-ES" sz="900" u="none" strike="noStrike" dirty="0" smtClean="0">
                          <a:solidFill>
                            <a:schemeClr val="tx2"/>
                          </a:solidFill>
                          <a:effectLst/>
                          <a:latin typeface="+mj-lt"/>
                        </a:rPr>
                        <a:t>tilidad </a:t>
                      </a:r>
                      <a:r>
                        <a:rPr lang="es-ES" sz="900" u="none" strike="noStrike" dirty="0">
                          <a:solidFill>
                            <a:schemeClr val="tx2"/>
                          </a:solidFill>
                          <a:effectLst/>
                          <a:latin typeface="+mj-lt"/>
                        </a:rPr>
                        <a:t>del </a:t>
                      </a:r>
                      <a:r>
                        <a:rPr lang="es-ES" sz="900" u="none" strike="noStrike" dirty="0" smtClean="0">
                          <a:solidFill>
                            <a:schemeClr val="tx2"/>
                          </a:solidFill>
                          <a:effectLst/>
                          <a:latin typeface="+mj-lt"/>
                        </a:rPr>
                        <a:t>acompañamiento pedagógico</a:t>
                      </a:r>
                    </a:p>
                    <a:p>
                      <a:pPr algn="ctr" fontAlgn="ctr"/>
                      <a:r>
                        <a:rPr lang="es-ES" sz="900" u="none" strike="noStrike" dirty="0" smtClean="0">
                          <a:solidFill>
                            <a:schemeClr val="tx2"/>
                          </a:solidFill>
                          <a:effectLst/>
                          <a:latin typeface="+mj-lt"/>
                        </a:rPr>
                        <a:t> </a:t>
                      </a:r>
                      <a:r>
                        <a:rPr lang="es-ES" sz="900" u="none" strike="noStrike" dirty="0">
                          <a:solidFill>
                            <a:schemeClr val="tx2"/>
                          </a:solidFill>
                          <a:effectLst/>
                          <a:latin typeface="+mj-lt"/>
                        </a:rPr>
                        <a:t>en el uso seguro y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responsable </a:t>
                      </a: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las TIC frente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a </a:t>
                      </a:r>
                      <a:r>
                        <a:rPr lang="es-ES" sz="900" u="none" strike="noStrike" dirty="0">
                          <a:solidFill>
                            <a:schemeClr val="tx2"/>
                          </a:solidFill>
                          <a:effectLst/>
                          <a:latin typeface="+mj-lt"/>
                        </a:rPr>
                        <a:t>sus necesidades</a:t>
                      </a:r>
                      <a:endParaRPr lang="es-ES" sz="9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dirty="0" smtClean="0">
                          <a:solidFill>
                            <a:schemeClr val="tx2"/>
                          </a:solidFill>
                          <a:effectLst/>
                          <a:latin typeface="+mj-lt"/>
                        </a:rPr>
                        <a:t>Calidad </a:t>
                      </a:r>
                      <a:r>
                        <a:rPr lang="es-ES" sz="900" u="none" strike="noStrike" dirty="0">
                          <a:solidFill>
                            <a:schemeClr val="tx2"/>
                          </a:solidFill>
                          <a:effectLst/>
                          <a:latin typeface="+mj-lt"/>
                        </a:rPr>
                        <a:t>con </a:t>
                      </a:r>
                      <a:r>
                        <a:rPr lang="es-ES" sz="900" u="none" strike="noStrike" dirty="0" smtClean="0">
                          <a:solidFill>
                            <a:schemeClr val="tx2"/>
                          </a:solidFill>
                          <a:effectLst/>
                          <a:latin typeface="+mj-lt"/>
                        </a:rPr>
                        <a:t>el </a:t>
                      </a:r>
                    </a:p>
                    <a:p>
                      <a:pPr algn="ctr" fontAlgn="ctr"/>
                      <a:r>
                        <a:rPr lang="es-ES" sz="900" u="none" strike="noStrike" dirty="0" smtClean="0">
                          <a:solidFill>
                            <a:schemeClr val="tx2"/>
                          </a:solidFill>
                          <a:effectLst/>
                          <a:latin typeface="+mj-lt"/>
                        </a:rPr>
                        <a:t>acompañamiento </a:t>
                      </a:r>
                    </a:p>
                    <a:p>
                      <a:pPr algn="ctr" fontAlgn="ctr"/>
                      <a:r>
                        <a:rPr lang="es-ES" sz="900" u="none" strike="noStrike" dirty="0" smtClean="0">
                          <a:solidFill>
                            <a:schemeClr val="tx2"/>
                          </a:solidFill>
                          <a:effectLst/>
                          <a:latin typeface="+mj-lt"/>
                        </a:rPr>
                        <a:t>pedagógico </a:t>
                      </a:r>
                    </a:p>
                    <a:p>
                      <a:pPr algn="ctr" fontAlgn="ctr"/>
                      <a:r>
                        <a:rPr lang="es-ES" sz="900" u="none" strike="noStrike" dirty="0" smtClean="0">
                          <a:solidFill>
                            <a:schemeClr val="tx2"/>
                          </a:solidFill>
                          <a:effectLst/>
                          <a:latin typeface="+mj-lt"/>
                        </a:rPr>
                        <a:t>en </a:t>
                      </a:r>
                      <a:r>
                        <a:rPr lang="es-ES" sz="900" u="none" strike="noStrike" dirty="0">
                          <a:solidFill>
                            <a:schemeClr val="tx2"/>
                          </a:solidFill>
                          <a:effectLst/>
                          <a:latin typeface="+mj-lt"/>
                        </a:rPr>
                        <a:t>el uso seguro y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responsable </a:t>
                      </a:r>
                      <a:r>
                        <a:rPr lang="es-ES" sz="900" u="none" strike="noStrike" dirty="0">
                          <a:solidFill>
                            <a:schemeClr val="tx2"/>
                          </a:solidFill>
                          <a:effectLst/>
                          <a:latin typeface="+mj-lt"/>
                        </a:rPr>
                        <a:t>de las TIC </a:t>
                      </a:r>
                      <a:endParaRPr lang="es-ES" sz="9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dirty="0">
                          <a:solidFill>
                            <a:schemeClr val="tx2"/>
                          </a:solidFill>
                          <a:effectLst/>
                          <a:latin typeface="+mj-lt"/>
                        </a:rPr>
                        <a:t>O</a:t>
                      </a:r>
                      <a:r>
                        <a:rPr lang="es-ES" sz="900" u="none" strike="noStrike" dirty="0" smtClean="0">
                          <a:solidFill>
                            <a:schemeClr val="tx2"/>
                          </a:solidFill>
                          <a:effectLst/>
                          <a:latin typeface="+mj-lt"/>
                        </a:rPr>
                        <a:t>portunidad </a:t>
                      </a:r>
                      <a:r>
                        <a:rPr lang="es-ES" sz="900" u="none" strike="noStrike" dirty="0">
                          <a:solidFill>
                            <a:schemeClr val="tx2"/>
                          </a:solidFill>
                          <a:effectLst/>
                          <a:latin typeface="+mj-lt"/>
                        </a:rPr>
                        <a:t>en la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Prestación del </a:t>
                      </a:r>
                    </a:p>
                    <a:p>
                      <a:pPr algn="ctr" fontAlgn="ctr"/>
                      <a:r>
                        <a:rPr lang="es-ES" sz="900" u="none" strike="noStrike" dirty="0" smtClean="0">
                          <a:solidFill>
                            <a:schemeClr val="tx2"/>
                          </a:solidFill>
                          <a:effectLst/>
                          <a:latin typeface="+mj-lt"/>
                        </a:rPr>
                        <a:t>acompañamiento </a:t>
                      </a:r>
                    </a:p>
                    <a:p>
                      <a:pPr algn="ctr" fontAlgn="ctr"/>
                      <a:r>
                        <a:rPr lang="es-ES" sz="900" u="none" strike="noStrike" dirty="0" smtClean="0">
                          <a:solidFill>
                            <a:schemeClr val="tx2"/>
                          </a:solidFill>
                          <a:effectLst/>
                          <a:latin typeface="+mj-lt"/>
                        </a:rPr>
                        <a:t>pedagógico </a:t>
                      </a:r>
                      <a:r>
                        <a:rPr lang="es-ES" sz="900" u="none" strike="noStrike" dirty="0">
                          <a:solidFill>
                            <a:schemeClr val="tx2"/>
                          </a:solidFill>
                          <a:effectLst/>
                          <a:latin typeface="+mj-lt"/>
                        </a:rPr>
                        <a:t>en el uso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seguro </a:t>
                      </a:r>
                      <a:r>
                        <a:rPr lang="es-ES" sz="900" u="none" strike="noStrike" dirty="0">
                          <a:solidFill>
                            <a:schemeClr val="tx2"/>
                          </a:solidFill>
                          <a:effectLst/>
                          <a:latin typeface="+mj-lt"/>
                        </a:rPr>
                        <a:t>y responsable </a:t>
                      </a:r>
                      <a:endParaRPr lang="es-ES" sz="900" u="none" strike="noStrike" dirty="0" smtClean="0">
                        <a:solidFill>
                          <a:schemeClr val="tx2"/>
                        </a:solidFill>
                        <a:effectLst/>
                        <a:latin typeface="+mj-lt"/>
                      </a:endParaRPr>
                    </a:p>
                    <a:p>
                      <a:pPr algn="ctr" fontAlgn="ctr"/>
                      <a:r>
                        <a:rPr lang="es-ES" sz="900" u="none" strike="noStrike" dirty="0" smtClean="0">
                          <a:solidFill>
                            <a:schemeClr val="tx2"/>
                          </a:solidFill>
                          <a:effectLst/>
                          <a:latin typeface="+mj-lt"/>
                        </a:rPr>
                        <a:t>de </a:t>
                      </a:r>
                      <a:r>
                        <a:rPr lang="es-ES" sz="900" u="none" strike="noStrike" dirty="0">
                          <a:solidFill>
                            <a:schemeClr val="tx2"/>
                          </a:solidFill>
                          <a:effectLst/>
                          <a:latin typeface="+mj-lt"/>
                        </a:rPr>
                        <a:t>las TIC</a:t>
                      </a:r>
                      <a:endParaRPr lang="es-ES" sz="9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790126823"/>
              </p:ext>
            </p:extLst>
          </p:nvPr>
        </p:nvGraphicFramePr>
        <p:xfrm>
          <a:off x="1417549" y="5379057"/>
          <a:ext cx="5832000" cy="695325"/>
        </p:xfrm>
        <a:graphic>
          <a:graphicData uri="http://schemas.openxmlformats.org/drawingml/2006/table">
            <a:tbl>
              <a:tblPr/>
              <a:tblGrid>
                <a:gridCol w="1944000"/>
                <a:gridCol w="1944000"/>
                <a:gridCol w="1944000"/>
              </a:tblGrid>
              <a:tr h="5143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kern="1200" dirty="0">
                          <a:solidFill>
                            <a:schemeClr val="tx2"/>
                          </a:solidFill>
                          <a:effectLst/>
                          <a:latin typeface="+mj-lt"/>
                          <a:ea typeface="+mn-ea"/>
                          <a:cs typeface="+mn-cs"/>
                        </a:rPr>
                        <a:t>Calidad del </a:t>
                      </a:r>
                      <a:endParaRPr lang="es-ES" sz="900" u="none" strike="noStrike" kern="1200" dirty="0" smtClean="0">
                        <a:solidFill>
                          <a:schemeClr val="tx2"/>
                        </a:solidFill>
                        <a:effectLst/>
                        <a:latin typeface="+mj-lt"/>
                        <a:ea typeface="+mn-ea"/>
                        <a:cs typeface="+mn-cs"/>
                      </a:endParaRPr>
                    </a:p>
                    <a:p>
                      <a:pPr algn="ctr" fontAlgn="ctr"/>
                      <a:r>
                        <a:rPr lang="es-ES" sz="900" u="none" strike="noStrike" kern="1200" dirty="0" smtClean="0">
                          <a:solidFill>
                            <a:schemeClr val="tx2"/>
                          </a:solidFill>
                          <a:effectLst/>
                          <a:latin typeface="+mj-lt"/>
                          <a:ea typeface="+mn-ea"/>
                          <a:cs typeface="+mn-cs"/>
                        </a:rPr>
                        <a:t>contenido </a:t>
                      </a:r>
                    </a:p>
                    <a:p>
                      <a:pPr algn="ctr" fontAlgn="ctr"/>
                      <a:r>
                        <a:rPr lang="es-ES" sz="900" u="none" strike="noStrike" kern="1200" dirty="0" smtClean="0">
                          <a:solidFill>
                            <a:schemeClr val="tx2"/>
                          </a:solidFill>
                          <a:effectLst/>
                          <a:latin typeface="+mj-lt"/>
                          <a:ea typeface="+mn-ea"/>
                          <a:cs typeface="+mn-cs"/>
                        </a:rPr>
                        <a:t>de </a:t>
                      </a:r>
                      <a:r>
                        <a:rPr lang="es-ES" sz="900" u="none" strike="noStrike" kern="1200" dirty="0">
                          <a:solidFill>
                            <a:schemeClr val="tx2"/>
                          </a:solidFill>
                          <a:effectLst/>
                          <a:latin typeface="+mj-lt"/>
                          <a:ea typeface="+mn-ea"/>
                          <a:cs typeface="+mn-cs"/>
                        </a:rPr>
                        <a:t>los cursos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kern="1200" dirty="0">
                          <a:solidFill>
                            <a:schemeClr val="tx2"/>
                          </a:solidFill>
                          <a:effectLst/>
                          <a:latin typeface="+mj-lt"/>
                          <a:ea typeface="+mn-ea"/>
                          <a:cs typeface="+mn-cs"/>
                        </a:rPr>
                        <a:t>Facilidad de uso </a:t>
                      </a:r>
                      <a:endParaRPr lang="es-ES" sz="900" u="none" strike="noStrike" kern="1200" dirty="0" smtClean="0">
                        <a:solidFill>
                          <a:schemeClr val="tx2"/>
                        </a:solidFill>
                        <a:effectLst/>
                        <a:latin typeface="+mj-lt"/>
                        <a:ea typeface="+mn-ea"/>
                        <a:cs typeface="+mn-cs"/>
                      </a:endParaRPr>
                    </a:p>
                    <a:p>
                      <a:pPr algn="ctr" fontAlgn="ctr"/>
                      <a:r>
                        <a:rPr lang="es-ES" sz="900" u="none" strike="noStrike" kern="1200" dirty="0" smtClean="0">
                          <a:solidFill>
                            <a:schemeClr val="tx2"/>
                          </a:solidFill>
                          <a:effectLst/>
                          <a:latin typeface="+mj-lt"/>
                          <a:ea typeface="+mn-ea"/>
                          <a:cs typeface="+mn-cs"/>
                        </a:rPr>
                        <a:t>de </a:t>
                      </a:r>
                      <a:r>
                        <a:rPr lang="es-ES" sz="900" u="none" strike="noStrike" kern="1200" dirty="0">
                          <a:solidFill>
                            <a:schemeClr val="tx2"/>
                          </a:solidFill>
                          <a:effectLst/>
                          <a:latin typeface="+mj-lt"/>
                          <a:ea typeface="+mn-ea"/>
                          <a:cs typeface="+mn-cs"/>
                        </a:rPr>
                        <a:t>la plataforma</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u="none" strike="noStrike" kern="1200" dirty="0">
                          <a:solidFill>
                            <a:schemeClr val="tx2"/>
                          </a:solidFill>
                          <a:effectLst/>
                          <a:latin typeface="+mj-lt"/>
                          <a:ea typeface="+mn-ea"/>
                          <a:cs typeface="+mn-cs"/>
                        </a:rPr>
                        <a:t>Utilidad de los cursos </a:t>
                      </a:r>
                      <a:endParaRPr lang="es-ES" sz="900" u="none" strike="noStrike" kern="1200" dirty="0" smtClean="0">
                        <a:solidFill>
                          <a:schemeClr val="tx2"/>
                        </a:solidFill>
                        <a:effectLst/>
                        <a:latin typeface="+mj-lt"/>
                        <a:ea typeface="+mn-ea"/>
                        <a:cs typeface="+mn-cs"/>
                      </a:endParaRPr>
                    </a:p>
                    <a:p>
                      <a:pPr algn="ctr" fontAlgn="ctr"/>
                      <a:r>
                        <a:rPr lang="es-ES" sz="900" u="none" strike="noStrike" kern="1200" dirty="0" smtClean="0">
                          <a:solidFill>
                            <a:schemeClr val="tx2"/>
                          </a:solidFill>
                          <a:effectLst/>
                          <a:latin typeface="+mj-lt"/>
                          <a:ea typeface="+mn-ea"/>
                          <a:cs typeface="+mn-cs"/>
                        </a:rPr>
                        <a:t>para </a:t>
                      </a:r>
                      <a:r>
                        <a:rPr lang="es-ES" sz="900" u="none" strike="noStrike" kern="1200" dirty="0">
                          <a:solidFill>
                            <a:schemeClr val="tx2"/>
                          </a:solidFill>
                          <a:effectLst/>
                          <a:latin typeface="+mj-lt"/>
                          <a:ea typeface="+mn-ea"/>
                          <a:cs typeface="+mn-cs"/>
                        </a:rPr>
                        <a:t>el desarrollo de </a:t>
                      </a:r>
                      <a:endParaRPr lang="es-ES" sz="900" u="none" strike="noStrike" kern="1200" dirty="0" smtClean="0">
                        <a:solidFill>
                          <a:schemeClr val="tx2"/>
                        </a:solidFill>
                        <a:effectLst/>
                        <a:latin typeface="+mj-lt"/>
                        <a:ea typeface="+mn-ea"/>
                        <a:cs typeface="+mn-cs"/>
                      </a:endParaRPr>
                    </a:p>
                    <a:p>
                      <a:pPr algn="ctr" fontAlgn="ctr"/>
                      <a:r>
                        <a:rPr lang="es-ES" sz="900" u="none" strike="noStrike" kern="1200" dirty="0" smtClean="0">
                          <a:solidFill>
                            <a:schemeClr val="tx2"/>
                          </a:solidFill>
                          <a:effectLst/>
                          <a:latin typeface="+mj-lt"/>
                          <a:ea typeface="+mn-ea"/>
                          <a:cs typeface="+mn-cs"/>
                        </a:rPr>
                        <a:t>habilidades </a:t>
                      </a:r>
                      <a:r>
                        <a:rPr lang="es-ES" sz="900" u="none" strike="noStrike" kern="1200" dirty="0">
                          <a:solidFill>
                            <a:schemeClr val="tx2"/>
                          </a:solidFill>
                          <a:effectLst/>
                          <a:latin typeface="+mj-lt"/>
                          <a:ea typeface="+mn-ea"/>
                          <a:cs typeface="+mn-cs"/>
                        </a:rPr>
                        <a:t>en el uso </a:t>
                      </a:r>
                      <a:endParaRPr lang="es-ES" sz="900" u="none" strike="noStrike" kern="1200" dirty="0" smtClean="0">
                        <a:solidFill>
                          <a:schemeClr val="tx2"/>
                        </a:solidFill>
                        <a:effectLst/>
                        <a:latin typeface="+mj-lt"/>
                        <a:ea typeface="+mn-ea"/>
                        <a:cs typeface="+mn-cs"/>
                      </a:endParaRPr>
                    </a:p>
                    <a:p>
                      <a:pPr algn="ctr" fontAlgn="ctr"/>
                      <a:r>
                        <a:rPr lang="es-ES" sz="900" u="none" strike="noStrike" kern="1200" dirty="0" smtClean="0">
                          <a:solidFill>
                            <a:schemeClr val="tx2"/>
                          </a:solidFill>
                          <a:effectLst/>
                          <a:latin typeface="+mj-lt"/>
                          <a:ea typeface="+mn-ea"/>
                          <a:cs typeface="+mn-cs"/>
                        </a:rPr>
                        <a:t>seguro </a:t>
                      </a:r>
                      <a:r>
                        <a:rPr lang="es-ES" sz="900" u="none" strike="noStrike" kern="1200" dirty="0">
                          <a:solidFill>
                            <a:schemeClr val="tx2"/>
                          </a:solidFill>
                          <a:effectLst/>
                          <a:latin typeface="+mj-lt"/>
                          <a:ea typeface="+mn-ea"/>
                          <a:cs typeface="+mn-cs"/>
                        </a:rPr>
                        <a:t>y </a:t>
                      </a:r>
                      <a:r>
                        <a:rPr lang="es-ES" sz="900" u="none" strike="noStrike" kern="1200" dirty="0" smtClean="0">
                          <a:solidFill>
                            <a:schemeClr val="tx2"/>
                          </a:solidFill>
                          <a:effectLst/>
                          <a:latin typeface="+mj-lt"/>
                          <a:ea typeface="+mn-ea"/>
                          <a:cs typeface="+mn-cs"/>
                        </a:rPr>
                        <a:t>responsable</a:t>
                      </a:r>
                    </a:p>
                    <a:p>
                      <a:pPr algn="ctr" fontAlgn="ctr"/>
                      <a:r>
                        <a:rPr lang="es-ES" sz="900" u="none" strike="noStrike" kern="1200" dirty="0" smtClean="0">
                          <a:solidFill>
                            <a:schemeClr val="tx2"/>
                          </a:solidFill>
                          <a:effectLst/>
                          <a:latin typeface="+mj-lt"/>
                          <a:ea typeface="+mn-ea"/>
                          <a:cs typeface="+mn-cs"/>
                        </a:rPr>
                        <a:t> </a:t>
                      </a:r>
                      <a:r>
                        <a:rPr lang="es-ES" sz="900" u="none" strike="noStrike" kern="1200" dirty="0">
                          <a:solidFill>
                            <a:schemeClr val="tx2"/>
                          </a:solidFill>
                          <a:effectLst/>
                          <a:latin typeface="+mj-lt"/>
                          <a:ea typeface="+mn-ea"/>
                          <a:cs typeface="+mn-cs"/>
                        </a:rPr>
                        <a:t>de las TIC</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576943"/>
            <a:ext cx="5022914" cy="584775"/>
          </a:xfrm>
          <a:prstGeom prst="rect">
            <a:avLst/>
          </a:prstGeom>
        </p:spPr>
        <p:txBody>
          <a:bodyPr wrap="none">
            <a:spAutoFit/>
          </a:bodyPr>
          <a:lstStyle/>
          <a:p>
            <a:r>
              <a:rPr lang="es-CO" sz="1600" b="1" dirty="0">
                <a:solidFill>
                  <a:srgbClr val="FFC000"/>
                </a:solidFill>
                <a:latin typeface="+mj-lt"/>
              </a:rPr>
              <a:t>Enero – Diciembre 2022</a:t>
            </a:r>
          </a:p>
          <a:p>
            <a:pPr algn="ctr" fontAlgn="ctr"/>
            <a:r>
              <a:rPr lang="es-ES" sz="1600" b="1" dirty="0">
                <a:solidFill>
                  <a:srgbClr val="FFC000"/>
                </a:solidFill>
                <a:latin typeface="+mj-lt"/>
              </a:rPr>
              <a:t>Líneas de negocio - Dirección de Apropiación TIC</a:t>
            </a:r>
            <a:endParaRPr lang="es-CO" sz="1600" b="1" dirty="0">
              <a:solidFill>
                <a:srgbClr val="FFC000"/>
              </a:solidFill>
              <a:latin typeface="+mj-lt"/>
            </a:endParaRPr>
          </a:p>
        </p:txBody>
      </p:sp>
      <p:sp>
        <p:nvSpPr>
          <p:cNvPr id="12" name="11 Rectángulo"/>
          <p:cNvSpPr/>
          <p:nvPr/>
        </p:nvSpPr>
        <p:spPr>
          <a:xfrm>
            <a:off x="2305049" y="6244984"/>
            <a:ext cx="988694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graphicFrame>
        <p:nvGraphicFramePr>
          <p:cNvPr id="6" name="5 Gráfico"/>
          <p:cNvGraphicFramePr/>
          <p:nvPr>
            <p:extLst>
              <p:ext uri="{D42A27DB-BD31-4B8C-83A1-F6EECF244321}">
                <p14:modId xmlns:p14="http://schemas.microsoft.com/office/powerpoint/2010/main" val="418883792"/>
              </p:ext>
            </p:extLst>
          </p:nvPr>
        </p:nvGraphicFramePr>
        <p:xfrm>
          <a:off x="1378425" y="2194750"/>
          <a:ext cx="10096214" cy="10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612348946"/>
              </p:ext>
            </p:extLst>
          </p:nvPr>
        </p:nvGraphicFramePr>
        <p:xfrm>
          <a:off x="137820" y="2307009"/>
          <a:ext cx="1116000" cy="3714842"/>
        </p:xfrm>
        <a:graphic>
          <a:graphicData uri="http://schemas.openxmlformats.org/drawingml/2006/table">
            <a:tbl>
              <a:tblPr/>
              <a:tblGrid>
                <a:gridCol w="1116000"/>
              </a:tblGrid>
              <a:tr h="1857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fontAlgn="ctr" latinLnBrk="0" hangingPunct="1"/>
                      <a:r>
                        <a:rPr lang="es-CO" sz="1000" b="0" i="0" u="none" strike="noStrike" kern="1200" dirty="0" smtClean="0">
                          <a:solidFill>
                            <a:srgbClr val="000000"/>
                          </a:solidFill>
                          <a:effectLst/>
                          <a:latin typeface="+mj-lt"/>
                          <a:ea typeface="+mn-ea"/>
                          <a:cs typeface="+mn-cs"/>
                        </a:rPr>
                        <a:t>Acompañamiento de pedagógico</a:t>
                      </a:r>
                      <a:endParaRPr lang="es-CO" sz="1000" b="0" i="0" u="none" strike="noStrike" kern="1200" dirty="0">
                        <a:solidFill>
                          <a:srgbClr val="000000"/>
                        </a:solidFill>
                        <a:effectLst/>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1857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fontAlgn="ctr" latinLnBrk="0" hangingPunct="1"/>
                      <a:r>
                        <a:rPr lang="es-CO" sz="1000" b="0" i="0" u="none" strike="noStrike" kern="1200" dirty="0" smtClean="0">
                          <a:solidFill>
                            <a:srgbClr val="000000"/>
                          </a:solidFill>
                          <a:effectLst/>
                          <a:latin typeface="+mj-lt"/>
                          <a:ea typeface="+mn-ea"/>
                          <a:cs typeface="+mn-cs"/>
                        </a:rPr>
                        <a:t>Academia de líderes formadores (En TIC CONFÍO+)</a:t>
                      </a:r>
                      <a:endParaRPr lang="es-CO" sz="1000" b="0" i="0" u="none" strike="noStrike" kern="1200" dirty="0">
                        <a:solidFill>
                          <a:srgbClr val="000000"/>
                        </a:solidFill>
                        <a:effectLst/>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9" name="8 Gráfico"/>
          <p:cNvGraphicFramePr/>
          <p:nvPr>
            <p:extLst>
              <p:ext uri="{D42A27DB-BD31-4B8C-83A1-F6EECF244321}">
                <p14:modId xmlns:p14="http://schemas.microsoft.com/office/powerpoint/2010/main" val="3554840049"/>
              </p:ext>
            </p:extLst>
          </p:nvPr>
        </p:nvGraphicFramePr>
        <p:xfrm>
          <a:off x="1378425" y="4242341"/>
          <a:ext cx="10096214"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16 Conector"/>
          <p:cNvSpPr/>
          <p:nvPr/>
        </p:nvSpPr>
        <p:spPr>
          <a:xfrm>
            <a:off x="11330827" y="2660385"/>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lang="es-ES" sz="1400" b="1" kern="0" dirty="0" smtClean="0">
                <a:solidFill>
                  <a:srgbClr val="FFC000"/>
                </a:solidFill>
                <a:latin typeface="+mj-lt"/>
              </a:rPr>
              <a:t>3</a:t>
            </a:r>
            <a:r>
              <a:rPr kumimoji="0" lang="es-ES" sz="1400" b="1" i="0" u="none" strike="noStrike" kern="0" cap="none" spc="0" normalizeH="0" baseline="0" noProof="0" dirty="0" smtClean="0">
                <a:ln>
                  <a:noFill/>
                </a:ln>
                <a:solidFill>
                  <a:srgbClr val="FFC000"/>
                </a:solidFill>
                <a:effectLst/>
                <a:uLnTx/>
                <a:uFillTx/>
                <a:latin typeface="+mj-lt"/>
                <a:ea typeface="+mn-ea"/>
                <a:cs typeface="+mn-cs"/>
              </a:rPr>
              <a:t>,8</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18" name="17 Rectángulo"/>
          <p:cNvSpPr/>
          <p:nvPr/>
        </p:nvSpPr>
        <p:spPr>
          <a:xfrm>
            <a:off x="11254351" y="3327577"/>
            <a:ext cx="843501" cy="261610"/>
          </a:xfrm>
          <a:prstGeom prst="rect">
            <a:avLst/>
          </a:prstGeom>
        </p:spPr>
        <p:txBody>
          <a:bodyPr wrap="none">
            <a:spAutoFit/>
          </a:bodyPr>
          <a:lstStyle/>
          <a:p>
            <a:pPr defTabSz="913851"/>
            <a:r>
              <a:rPr lang="es-ES" sz="1100" b="1" dirty="0" smtClean="0">
                <a:solidFill>
                  <a:schemeClr val="tx2"/>
                </a:solidFill>
                <a:latin typeface="+mj-lt"/>
              </a:rPr>
              <a:t>Base: 187</a:t>
            </a:r>
            <a:endParaRPr lang="es-CO" sz="1100" dirty="0">
              <a:solidFill>
                <a:schemeClr val="tx2"/>
              </a:solidFill>
              <a:latin typeface="+mj-lt"/>
            </a:endParaRPr>
          </a:p>
        </p:txBody>
      </p:sp>
      <p:sp>
        <p:nvSpPr>
          <p:cNvPr id="19" name="18 Rectángulo"/>
          <p:cNvSpPr/>
          <p:nvPr/>
        </p:nvSpPr>
        <p:spPr>
          <a:xfrm>
            <a:off x="11293624" y="5454185"/>
            <a:ext cx="843501" cy="261610"/>
          </a:xfrm>
          <a:prstGeom prst="rect">
            <a:avLst/>
          </a:prstGeom>
        </p:spPr>
        <p:txBody>
          <a:bodyPr wrap="none">
            <a:spAutoFit/>
          </a:bodyPr>
          <a:lstStyle/>
          <a:p>
            <a:pPr defTabSz="913851"/>
            <a:r>
              <a:rPr lang="es-ES" sz="1100" b="1" dirty="0" smtClean="0">
                <a:solidFill>
                  <a:schemeClr val="tx2"/>
                </a:solidFill>
                <a:latin typeface="+mj-lt"/>
              </a:rPr>
              <a:t>Base: 210</a:t>
            </a:r>
            <a:endParaRPr lang="es-CO" sz="1100" dirty="0">
              <a:solidFill>
                <a:schemeClr val="tx2"/>
              </a:solidFill>
              <a:latin typeface="+mj-lt"/>
            </a:endParaRPr>
          </a:p>
        </p:txBody>
      </p:sp>
      <p:sp>
        <p:nvSpPr>
          <p:cNvPr id="20" name="19 Conector"/>
          <p:cNvSpPr/>
          <p:nvPr/>
        </p:nvSpPr>
        <p:spPr>
          <a:xfrm>
            <a:off x="11330827" y="4761759"/>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lang="es-ES" sz="1400" b="1" kern="0" dirty="0" smtClean="0">
                <a:solidFill>
                  <a:srgbClr val="FFC000"/>
                </a:solidFill>
                <a:latin typeface="+mj-lt"/>
              </a:rPr>
              <a:t>3</a:t>
            </a:r>
            <a:r>
              <a:rPr kumimoji="0" lang="es-ES" sz="1400" b="1" i="0" u="none" strike="noStrike" kern="0" cap="none" spc="0" normalizeH="0" baseline="0" noProof="0" dirty="0" smtClean="0">
                <a:ln>
                  <a:noFill/>
                </a:ln>
                <a:solidFill>
                  <a:srgbClr val="FFC000"/>
                </a:solidFill>
                <a:effectLst/>
                <a:uLnTx/>
                <a:uFillTx/>
                <a:latin typeface="+mj-lt"/>
                <a:ea typeface="+mn-ea"/>
                <a:cs typeface="+mn-cs"/>
              </a:rPr>
              <a:t>,6</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21" name="20 Rectángulo redondeado"/>
          <p:cNvSpPr/>
          <p:nvPr/>
        </p:nvSpPr>
        <p:spPr>
          <a:xfrm>
            <a:off x="7508271" y="1348886"/>
            <a:ext cx="3960000" cy="540000"/>
          </a:xfrm>
          <a:prstGeom prst="roundRect">
            <a:avLst/>
          </a:prstGeom>
          <a:solidFill>
            <a:sysClr val="window" lastClr="FFFFFF">
              <a:lumMod val="95000"/>
            </a:sysClr>
          </a:solidFill>
          <a:ln w="12700" cap="flat" cmpd="sng" algn="ctr">
            <a:noFill/>
            <a:prstDash val="solid"/>
            <a:miter lim="800000"/>
          </a:ln>
          <a:effectLst/>
        </p:spPr>
      </p:sp>
      <p:sp>
        <p:nvSpPr>
          <p:cNvPr id="22" name="21 Rectángulo"/>
          <p:cNvSpPr/>
          <p:nvPr/>
        </p:nvSpPr>
        <p:spPr>
          <a:xfrm>
            <a:off x="7530038" y="1434597"/>
            <a:ext cx="3780000" cy="338554"/>
          </a:xfrm>
          <a:prstGeom prst="rect">
            <a:avLst/>
          </a:prstGeom>
        </p:spPr>
        <p:txBody>
          <a:bodyPr wrap="square">
            <a:spAutoFit/>
          </a:bodyPr>
          <a:lstStyle/>
          <a:p>
            <a:pPr algn="ctr"/>
            <a:r>
              <a:rPr lang="es-ES" sz="1600" b="1" dirty="0">
                <a:solidFill>
                  <a:schemeClr val="accent5">
                    <a:lumMod val="50000"/>
                  </a:schemeClr>
                </a:solidFill>
                <a:latin typeface="+mj-lt"/>
              </a:rPr>
              <a:t>Dirección de Apropiación </a:t>
            </a:r>
            <a:r>
              <a:rPr lang="es-ES" sz="1600" b="1" dirty="0" smtClean="0">
                <a:solidFill>
                  <a:schemeClr val="accent5">
                    <a:lumMod val="50000"/>
                  </a:schemeClr>
                </a:solidFill>
                <a:latin typeface="+mj-lt"/>
              </a:rPr>
              <a:t>TIC</a:t>
            </a:r>
            <a:endParaRPr lang="es-CO" sz="2800" dirty="0">
              <a:solidFill>
                <a:schemeClr val="accent5">
                  <a:lumMod val="50000"/>
                </a:schemeClr>
              </a:solidFill>
              <a:latin typeface="+mj-lt"/>
            </a:endParaRPr>
          </a:p>
        </p:txBody>
      </p:sp>
      <p:sp>
        <p:nvSpPr>
          <p:cNvPr id="23" name="22 Conector"/>
          <p:cNvSpPr/>
          <p:nvPr/>
        </p:nvSpPr>
        <p:spPr>
          <a:xfrm>
            <a:off x="11210150" y="12048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25" name="24 Rectángulo"/>
          <p:cNvSpPr/>
          <p:nvPr/>
        </p:nvSpPr>
        <p:spPr>
          <a:xfrm>
            <a:off x="11281749" y="1357276"/>
            <a:ext cx="684803" cy="523220"/>
          </a:xfrm>
          <a:prstGeom prst="rect">
            <a:avLst/>
          </a:prstGeom>
        </p:spPr>
        <p:txBody>
          <a:bodyPr wrap="none">
            <a:spAutoFit/>
          </a:bodyPr>
          <a:lstStyle/>
          <a:p>
            <a:pPr defTabSz="913851"/>
            <a:r>
              <a:rPr lang="es-ES" sz="2800" b="1" dirty="0" smtClean="0">
                <a:solidFill>
                  <a:srgbClr val="E8A043"/>
                </a:solidFill>
              </a:rPr>
              <a:t>3,8</a:t>
            </a:r>
            <a:endParaRPr lang="es-CO" sz="2800" dirty="0">
              <a:solidFill>
                <a:srgbClr val="E8A043"/>
              </a:solidFill>
            </a:endParaRPr>
          </a:p>
        </p:txBody>
      </p:sp>
      <p:cxnSp>
        <p:nvCxnSpPr>
          <p:cNvPr id="26" name="25 Conector recto"/>
          <p:cNvCxnSpPr/>
          <p:nvPr/>
        </p:nvCxnSpPr>
        <p:spPr>
          <a:xfrm>
            <a:off x="3324611" y="2422128"/>
            <a:ext cx="0" cy="15120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135267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1064767083"/>
              </p:ext>
            </p:extLst>
          </p:nvPr>
        </p:nvGraphicFramePr>
        <p:xfrm>
          <a:off x="102054" y="2673436"/>
          <a:ext cx="612000" cy="1857421"/>
        </p:xfrm>
        <a:graphic>
          <a:graphicData uri="http://schemas.openxmlformats.org/drawingml/2006/table">
            <a:tbl>
              <a:tblPr/>
              <a:tblGrid>
                <a:gridCol w="612000"/>
              </a:tblGrid>
              <a:tr h="1857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CO" sz="1000" b="1" u="none" strike="noStrike" dirty="0" smtClean="0">
                          <a:solidFill>
                            <a:schemeClr val="tx2"/>
                          </a:solidFill>
                          <a:effectLst/>
                          <a:latin typeface="+mj-lt"/>
                        </a:rPr>
                        <a:t>Llegamos con TIC</a:t>
                      </a:r>
                      <a:endParaRPr lang="es-CO" sz="10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2" name="11 Rectángulo"/>
          <p:cNvSpPr/>
          <p:nvPr/>
        </p:nvSpPr>
        <p:spPr>
          <a:xfrm>
            <a:off x="2171700" y="6244984"/>
            <a:ext cx="100202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6" name="5 Rectángulo"/>
          <p:cNvSpPr/>
          <p:nvPr/>
        </p:nvSpPr>
        <p:spPr>
          <a:xfrm>
            <a:off x="11100177" y="5869945"/>
            <a:ext cx="843501" cy="261610"/>
          </a:xfrm>
          <a:prstGeom prst="rect">
            <a:avLst/>
          </a:prstGeom>
        </p:spPr>
        <p:txBody>
          <a:bodyPr wrap="none">
            <a:spAutoFit/>
          </a:bodyPr>
          <a:lstStyle/>
          <a:p>
            <a:pPr defTabSz="913851"/>
            <a:r>
              <a:rPr lang="es-ES" sz="1100" b="1" dirty="0" smtClean="0">
                <a:solidFill>
                  <a:schemeClr val="tx2"/>
                </a:solidFill>
                <a:latin typeface="+mj-lt"/>
              </a:rPr>
              <a:t>Base: 405</a:t>
            </a:r>
            <a:endParaRPr lang="es-CO" sz="1100" dirty="0">
              <a:solidFill>
                <a:schemeClr val="tx2"/>
              </a:solidFill>
              <a:latin typeface="+mj-lt"/>
            </a:endParaRPr>
          </a:p>
        </p:txBody>
      </p:sp>
      <p:graphicFrame>
        <p:nvGraphicFramePr>
          <p:cNvPr id="7" name="6 Gráfico"/>
          <p:cNvGraphicFramePr/>
          <p:nvPr>
            <p:extLst>
              <p:ext uri="{D42A27DB-BD31-4B8C-83A1-F6EECF244321}">
                <p14:modId xmlns:p14="http://schemas.microsoft.com/office/powerpoint/2010/main" val="3292419456"/>
              </p:ext>
            </p:extLst>
          </p:nvPr>
        </p:nvGraphicFramePr>
        <p:xfrm>
          <a:off x="693677" y="2485446"/>
          <a:ext cx="10930473"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Tabla"/>
          <p:cNvGraphicFramePr>
            <a:graphicFrameLocks noGrp="1"/>
          </p:cNvGraphicFramePr>
          <p:nvPr>
            <p:extLst>
              <p:ext uri="{D42A27DB-BD31-4B8C-83A1-F6EECF244321}">
                <p14:modId xmlns:p14="http://schemas.microsoft.com/office/powerpoint/2010/main" val="4148526707"/>
              </p:ext>
            </p:extLst>
          </p:nvPr>
        </p:nvGraphicFramePr>
        <p:xfrm>
          <a:off x="629998" y="4178603"/>
          <a:ext cx="11102826" cy="1381125"/>
        </p:xfrm>
        <a:graphic>
          <a:graphicData uri="http://schemas.openxmlformats.org/drawingml/2006/table">
            <a:tbl>
              <a:tblPr/>
              <a:tblGrid>
                <a:gridCol w="1586118"/>
                <a:gridCol w="1586118"/>
                <a:gridCol w="1586118"/>
                <a:gridCol w="1586118"/>
                <a:gridCol w="1586118"/>
                <a:gridCol w="1586118"/>
                <a:gridCol w="1586118"/>
              </a:tblGrid>
              <a:tr h="11584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b="0" i="0" u="none" strike="noStrike" dirty="0" smtClean="0">
                          <a:solidFill>
                            <a:schemeClr val="tx2"/>
                          </a:solidFill>
                          <a:effectLst/>
                          <a:latin typeface="+mj-lt"/>
                        </a:rPr>
                        <a:t>Amabilidad </a:t>
                      </a:r>
                      <a:r>
                        <a:rPr lang="es-ES" sz="900" b="0" i="0" u="none" strike="noStrike" dirty="0">
                          <a:solidFill>
                            <a:schemeClr val="tx2"/>
                          </a:solidFill>
                          <a:effectLst/>
                          <a:latin typeface="+mj-lt"/>
                        </a:rPr>
                        <a:t>y actitud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respeto de formadores digitales al momento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realizar la formación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en </a:t>
                      </a:r>
                      <a:r>
                        <a:rPr lang="es-ES" sz="900" b="0" i="0" u="none" strike="noStrike" dirty="0">
                          <a:solidFill>
                            <a:schemeClr val="tx2"/>
                          </a:solidFill>
                          <a:effectLst/>
                          <a:latin typeface="+mj-lt"/>
                        </a:rPr>
                        <a:t>competencias y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habilidades </a:t>
                      </a:r>
                      <a:r>
                        <a:rPr lang="es-ES" sz="900" b="0" i="0" u="none" strike="noStrike" dirty="0">
                          <a:solidFill>
                            <a:schemeClr val="tx2"/>
                          </a:solidFill>
                          <a:effectLst/>
                          <a:latin typeface="+mj-lt"/>
                        </a:rPr>
                        <a:t>digitales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para </a:t>
                      </a:r>
                      <a:r>
                        <a:rPr lang="es-ES" sz="900" b="0" i="0" u="none" strike="noStrike" dirty="0">
                          <a:solidFill>
                            <a:schemeClr val="tx2"/>
                          </a:solidFill>
                          <a:effectLst/>
                          <a:latin typeface="+mj-lt"/>
                        </a:rPr>
                        <a:t>el uso efectivo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las TIC</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b="0" i="0" u="none" strike="noStrike" dirty="0" smtClean="0">
                          <a:solidFill>
                            <a:schemeClr val="tx2"/>
                          </a:solidFill>
                          <a:effectLst/>
                          <a:latin typeface="+mj-lt"/>
                        </a:rPr>
                        <a:t>Calidad </a:t>
                      </a:r>
                      <a:r>
                        <a:rPr lang="es-ES" sz="900" b="0" i="0" u="none" strike="noStrike" dirty="0">
                          <a:solidFill>
                            <a:schemeClr val="tx2"/>
                          </a:solidFill>
                          <a:effectLst/>
                          <a:latin typeface="+mj-lt"/>
                        </a:rPr>
                        <a:t>de la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información </a:t>
                      </a:r>
                      <a:r>
                        <a:rPr lang="es-ES" sz="900" b="0" i="0" u="none" strike="noStrike" dirty="0">
                          <a:solidFill>
                            <a:schemeClr val="tx2"/>
                          </a:solidFill>
                          <a:effectLst/>
                          <a:latin typeface="+mj-lt"/>
                        </a:rPr>
                        <a:t>que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brinda el </a:t>
                      </a:r>
                      <a:r>
                        <a:rPr lang="es-ES" sz="900" b="0" i="0" u="none" strike="noStrike" dirty="0">
                          <a:solidFill>
                            <a:schemeClr val="tx2"/>
                          </a:solidFill>
                          <a:effectLst/>
                          <a:latin typeface="+mj-lt"/>
                        </a:rPr>
                        <a:t>formador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digital al </a:t>
                      </a:r>
                      <a:r>
                        <a:rPr lang="es-ES" sz="900" b="0" i="0" u="none" strike="noStrike" dirty="0">
                          <a:solidFill>
                            <a:schemeClr val="tx2"/>
                          </a:solidFill>
                          <a:effectLst/>
                          <a:latin typeface="+mj-lt"/>
                        </a:rPr>
                        <a:t>momento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realizar </a:t>
                      </a:r>
                      <a:r>
                        <a:rPr lang="es-ES" sz="900" b="0" i="0" u="none" strike="noStrike" dirty="0" smtClean="0">
                          <a:solidFill>
                            <a:schemeClr val="tx2"/>
                          </a:solidFill>
                          <a:effectLst/>
                          <a:latin typeface="+mj-lt"/>
                        </a:rPr>
                        <a:t>la </a:t>
                      </a:r>
                    </a:p>
                    <a:p>
                      <a:pPr algn="ctr" fontAlgn="ctr"/>
                      <a:r>
                        <a:rPr lang="es-ES" sz="900" b="0" i="0" u="none" strike="noStrike" dirty="0" smtClean="0">
                          <a:solidFill>
                            <a:schemeClr val="tx2"/>
                          </a:solidFill>
                          <a:effectLst/>
                          <a:latin typeface="+mj-lt"/>
                        </a:rPr>
                        <a:t>formación </a:t>
                      </a:r>
                      <a:r>
                        <a:rPr lang="es-ES" sz="900" b="0" i="0" u="none" strike="noStrike" dirty="0">
                          <a:solidFill>
                            <a:schemeClr val="tx2"/>
                          </a:solidFill>
                          <a:effectLst/>
                          <a:latin typeface="+mj-lt"/>
                        </a:rPr>
                        <a:t>en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competencias </a:t>
                      </a:r>
                      <a:r>
                        <a:rPr lang="es-ES" sz="900" b="0" i="0" u="none" strike="noStrike" dirty="0">
                          <a:solidFill>
                            <a:schemeClr val="tx2"/>
                          </a:solidFill>
                          <a:effectLst/>
                          <a:latin typeface="+mj-lt"/>
                        </a:rPr>
                        <a:t>y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habilidades </a:t>
                      </a:r>
                      <a:r>
                        <a:rPr lang="es-ES" sz="900" b="0" i="0" u="none" strike="noStrike" dirty="0">
                          <a:solidFill>
                            <a:schemeClr val="tx2"/>
                          </a:solidFill>
                          <a:effectLst/>
                          <a:latin typeface="+mj-lt"/>
                        </a:rPr>
                        <a:t>digitales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para el </a:t>
                      </a:r>
                      <a:r>
                        <a:rPr lang="es-ES" sz="900" b="0" i="0" u="none" strike="noStrike" dirty="0">
                          <a:solidFill>
                            <a:schemeClr val="tx2"/>
                          </a:solidFill>
                          <a:effectLst/>
                          <a:latin typeface="+mj-lt"/>
                        </a:rPr>
                        <a:t>uso </a:t>
                      </a:r>
                      <a:r>
                        <a:rPr lang="es-ES" sz="900" b="0" i="0" u="none" strike="noStrike" dirty="0" smtClean="0">
                          <a:solidFill>
                            <a:schemeClr val="tx2"/>
                          </a:solidFill>
                          <a:effectLst/>
                          <a:latin typeface="+mj-lt"/>
                        </a:rPr>
                        <a:t>efectivo</a:t>
                      </a:r>
                    </a:p>
                    <a:p>
                      <a:pPr algn="ctr" fontAlgn="ctr"/>
                      <a:r>
                        <a:rPr lang="es-ES" sz="900" b="0" i="0" u="none" strike="noStrike" dirty="0" smtClean="0">
                          <a:solidFill>
                            <a:schemeClr val="tx2"/>
                          </a:solidFill>
                          <a:effectLst/>
                          <a:latin typeface="+mj-lt"/>
                        </a:rPr>
                        <a:t> </a:t>
                      </a:r>
                      <a:r>
                        <a:rPr lang="es-ES" sz="900" b="0" i="0" u="none" strike="noStrike" dirty="0">
                          <a:solidFill>
                            <a:schemeClr val="tx2"/>
                          </a:solidFill>
                          <a:effectLst/>
                          <a:latin typeface="+mj-lt"/>
                        </a:rPr>
                        <a:t>de las TIC</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b="0" i="0" u="none" strike="noStrike" dirty="0" smtClean="0">
                          <a:solidFill>
                            <a:schemeClr val="tx2"/>
                          </a:solidFill>
                          <a:effectLst/>
                          <a:latin typeface="+mj-lt"/>
                        </a:rPr>
                        <a:t>Facilidad </a:t>
                      </a:r>
                      <a:r>
                        <a:rPr lang="es-ES" sz="900" b="0" i="0" u="none" strike="noStrike" dirty="0">
                          <a:solidFill>
                            <a:schemeClr val="tx2"/>
                          </a:solidFill>
                          <a:effectLst/>
                          <a:latin typeface="+mj-lt"/>
                        </a:rPr>
                        <a:t>de uso/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interacción </a:t>
                      </a:r>
                      <a:r>
                        <a:rPr lang="es-ES" sz="900" b="0" i="0" u="none" strike="noStrike" dirty="0">
                          <a:solidFill>
                            <a:schemeClr val="tx2"/>
                          </a:solidFill>
                          <a:effectLst/>
                          <a:latin typeface="+mj-lt"/>
                        </a:rPr>
                        <a:t>de la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plataforma </a:t>
                      </a:r>
                      <a:r>
                        <a:rPr lang="es-ES" sz="900" b="0" i="0" u="none" strike="noStrike" dirty="0">
                          <a:solidFill>
                            <a:schemeClr val="tx2"/>
                          </a:solidFill>
                          <a:effectLst/>
                          <a:latin typeface="+mj-lt"/>
                        </a:rPr>
                        <a:t>de la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formación </a:t>
                      </a:r>
                      <a:r>
                        <a:rPr lang="es-ES" sz="900" b="0" i="0" u="none" strike="noStrike" dirty="0">
                          <a:solidFill>
                            <a:schemeClr val="tx2"/>
                          </a:solidFill>
                          <a:effectLst/>
                          <a:latin typeface="+mj-lt"/>
                        </a:rPr>
                        <a:t>en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competencias </a:t>
                      </a:r>
                      <a:r>
                        <a:rPr lang="es-ES" sz="900" b="0" i="0" u="none" strike="noStrike" dirty="0">
                          <a:solidFill>
                            <a:schemeClr val="tx2"/>
                          </a:solidFill>
                          <a:effectLst/>
                          <a:latin typeface="+mj-lt"/>
                        </a:rPr>
                        <a:t>y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habilidades digitales</a:t>
                      </a:r>
                    </a:p>
                    <a:p>
                      <a:pPr algn="ctr" fontAlgn="ctr"/>
                      <a:r>
                        <a:rPr lang="es-ES" sz="900" b="0" i="0" u="none" strike="noStrike" dirty="0" smtClean="0">
                          <a:solidFill>
                            <a:schemeClr val="tx2"/>
                          </a:solidFill>
                          <a:effectLst/>
                          <a:latin typeface="+mj-lt"/>
                        </a:rPr>
                        <a:t> </a:t>
                      </a:r>
                      <a:r>
                        <a:rPr lang="es-ES" sz="900" b="0" i="0" u="none" strike="noStrike" dirty="0">
                          <a:solidFill>
                            <a:schemeClr val="tx2"/>
                          </a:solidFill>
                          <a:effectLst/>
                          <a:latin typeface="+mj-lt"/>
                        </a:rPr>
                        <a:t>para el uso efectivo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las TIC</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b="0" i="0" u="none" strike="noStrike" dirty="0">
                          <a:solidFill>
                            <a:schemeClr val="tx2"/>
                          </a:solidFill>
                          <a:effectLst/>
                          <a:latin typeface="+mj-lt"/>
                        </a:rPr>
                        <a:t>U</a:t>
                      </a:r>
                      <a:r>
                        <a:rPr lang="es-ES" sz="900" b="0" i="0" u="none" strike="noStrike" dirty="0" smtClean="0">
                          <a:solidFill>
                            <a:schemeClr val="tx2"/>
                          </a:solidFill>
                          <a:effectLst/>
                          <a:latin typeface="+mj-lt"/>
                        </a:rPr>
                        <a:t>tilidad </a:t>
                      </a:r>
                      <a:r>
                        <a:rPr lang="es-ES" sz="900" b="0" i="0" u="none" strike="noStrike" dirty="0">
                          <a:solidFill>
                            <a:schemeClr val="tx2"/>
                          </a:solidFill>
                          <a:effectLst/>
                          <a:latin typeface="+mj-lt"/>
                        </a:rPr>
                        <a:t>de los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contenidos </a:t>
                      </a:r>
                      <a:r>
                        <a:rPr lang="es-ES" sz="900" b="0" i="0" u="none" strike="noStrike" dirty="0">
                          <a:solidFill>
                            <a:schemeClr val="tx2"/>
                          </a:solidFill>
                          <a:effectLst/>
                          <a:latin typeface="+mj-lt"/>
                        </a:rPr>
                        <a:t>de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los cursos </a:t>
                      </a:r>
                      <a:r>
                        <a:rPr lang="es-ES" sz="900" b="0" i="0" u="none" strike="noStrike" dirty="0">
                          <a:solidFill>
                            <a:schemeClr val="tx2"/>
                          </a:solidFill>
                          <a:effectLst/>
                          <a:latin typeface="+mj-lt"/>
                        </a:rPr>
                        <a:t>de </a:t>
                      </a:r>
                      <a:r>
                        <a:rPr lang="es-ES" sz="900" b="0" i="0" u="none" strike="noStrike" dirty="0" smtClean="0">
                          <a:solidFill>
                            <a:schemeClr val="tx2"/>
                          </a:solidFill>
                          <a:effectLst/>
                          <a:latin typeface="+mj-lt"/>
                        </a:rPr>
                        <a:t>la </a:t>
                      </a:r>
                    </a:p>
                    <a:p>
                      <a:pPr algn="ctr" fontAlgn="ctr"/>
                      <a:r>
                        <a:rPr lang="es-ES" sz="900" b="0" i="0" u="none" strike="noStrike" dirty="0" smtClean="0">
                          <a:solidFill>
                            <a:schemeClr val="tx2"/>
                          </a:solidFill>
                          <a:effectLst/>
                          <a:latin typeface="+mj-lt"/>
                        </a:rPr>
                        <a:t>formación en </a:t>
                      </a:r>
                    </a:p>
                    <a:p>
                      <a:pPr algn="ctr" fontAlgn="ctr"/>
                      <a:r>
                        <a:rPr lang="es-ES" sz="900" b="0" i="0" u="none" strike="noStrike" dirty="0" smtClean="0">
                          <a:solidFill>
                            <a:schemeClr val="tx2"/>
                          </a:solidFill>
                          <a:effectLst/>
                          <a:latin typeface="+mj-lt"/>
                        </a:rPr>
                        <a:t>competencias </a:t>
                      </a:r>
                      <a:r>
                        <a:rPr lang="es-ES" sz="900" b="0" i="0" u="none" strike="noStrike" dirty="0">
                          <a:solidFill>
                            <a:schemeClr val="tx2"/>
                          </a:solidFill>
                          <a:effectLst/>
                          <a:latin typeface="+mj-lt"/>
                        </a:rPr>
                        <a:t>y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habilidades </a:t>
                      </a:r>
                      <a:r>
                        <a:rPr lang="es-ES" sz="900" b="0" i="0" u="none" strike="noStrike" dirty="0">
                          <a:solidFill>
                            <a:schemeClr val="tx2"/>
                          </a:solidFill>
                          <a:effectLst/>
                          <a:latin typeface="+mj-lt"/>
                        </a:rPr>
                        <a:t>digitales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para </a:t>
                      </a:r>
                      <a:r>
                        <a:rPr lang="es-ES" sz="900" b="0" i="0" u="none" strike="noStrike" dirty="0">
                          <a:solidFill>
                            <a:schemeClr val="tx2"/>
                          </a:solidFill>
                          <a:effectLst/>
                          <a:latin typeface="+mj-lt"/>
                        </a:rPr>
                        <a:t>el uso efectivo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las TIC</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b="0" i="0" u="none" strike="noStrike" dirty="0" smtClean="0">
                          <a:solidFill>
                            <a:schemeClr val="tx2"/>
                          </a:solidFill>
                          <a:effectLst/>
                          <a:latin typeface="+mj-lt"/>
                        </a:rPr>
                        <a:t>Accesibilidad </a:t>
                      </a:r>
                      <a:r>
                        <a:rPr lang="es-ES" sz="900" b="0" i="0" u="none" strike="noStrike" baseline="0" dirty="0" smtClean="0">
                          <a:solidFill>
                            <a:schemeClr val="tx2"/>
                          </a:solidFill>
                          <a:effectLst/>
                          <a:latin typeface="+mj-lt"/>
                        </a:rPr>
                        <a:t> </a:t>
                      </a: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la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plataforma </a:t>
                      </a:r>
                      <a:r>
                        <a:rPr lang="es-ES" sz="900" b="0" i="0" u="none" strike="noStrike" dirty="0">
                          <a:solidFill>
                            <a:schemeClr val="tx2"/>
                          </a:solidFill>
                          <a:effectLst/>
                          <a:latin typeface="+mj-lt"/>
                        </a:rPr>
                        <a:t>de la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formación </a:t>
                      </a:r>
                      <a:r>
                        <a:rPr lang="es-ES" sz="900" b="0" i="0" u="none" strike="noStrike" dirty="0">
                          <a:solidFill>
                            <a:schemeClr val="tx2"/>
                          </a:solidFill>
                          <a:effectLst/>
                          <a:latin typeface="+mj-lt"/>
                        </a:rPr>
                        <a:t>en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Competencias y </a:t>
                      </a:r>
                    </a:p>
                    <a:p>
                      <a:pPr algn="ctr" fontAlgn="ctr"/>
                      <a:r>
                        <a:rPr lang="es-ES" sz="900" b="0" i="0" u="none" strike="noStrike" dirty="0" smtClean="0">
                          <a:solidFill>
                            <a:schemeClr val="tx2"/>
                          </a:solidFill>
                          <a:effectLst/>
                          <a:latin typeface="+mj-lt"/>
                        </a:rPr>
                        <a:t>habilidades </a:t>
                      </a:r>
                      <a:r>
                        <a:rPr lang="es-ES" sz="900" b="0" i="0" u="none" strike="noStrike" dirty="0">
                          <a:solidFill>
                            <a:schemeClr val="tx2"/>
                          </a:solidFill>
                          <a:effectLst/>
                          <a:latin typeface="+mj-lt"/>
                        </a:rPr>
                        <a:t>digitales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para </a:t>
                      </a:r>
                      <a:r>
                        <a:rPr lang="es-ES" sz="900" b="0" i="0" u="none" strike="noStrike" dirty="0">
                          <a:solidFill>
                            <a:schemeClr val="tx2"/>
                          </a:solidFill>
                          <a:effectLst/>
                          <a:latin typeface="+mj-lt"/>
                        </a:rPr>
                        <a:t>el uso efectivo de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las </a:t>
                      </a:r>
                      <a:r>
                        <a:rPr lang="es-ES" sz="900" b="0" i="0" u="none" strike="noStrike" dirty="0">
                          <a:solidFill>
                            <a:schemeClr val="tx2"/>
                          </a:solidFill>
                          <a:effectLst/>
                          <a:latin typeface="+mj-lt"/>
                        </a:rPr>
                        <a:t>TIC </a:t>
                      </a:r>
                      <a:endParaRPr lang="es-ES" sz="9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a:t>
                      </a:r>
                      <a:r>
                        <a:rPr lang="es-ES" sz="800" b="0" i="0" u="none" strike="noStrike" dirty="0">
                          <a:solidFill>
                            <a:schemeClr val="tx2"/>
                          </a:solidFill>
                          <a:effectLst/>
                          <a:latin typeface="+mj-lt"/>
                        </a:rPr>
                        <a:t>Solo para personas con discapacidad)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b="0" i="0" u="none" strike="noStrike" dirty="0">
                          <a:solidFill>
                            <a:schemeClr val="tx2"/>
                          </a:solidFill>
                          <a:effectLst/>
                          <a:latin typeface="+mj-lt"/>
                        </a:rPr>
                        <a:t>O</a:t>
                      </a:r>
                      <a:r>
                        <a:rPr lang="es-ES" sz="900" b="0" i="0" u="none" strike="noStrike" dirty="0" smtClean="0">
                          <a:solidFill>
                            <a:schemeClr val="tx2"/>
                          </a:solidFill>
                          <a:effectLst/>
                          <a:latin typeface="+mj-lt"/>
                        </a:rPr>
                        <a:t>portunidad de </a:t>
                      </a:r>
                    </a:p>
                    <a:p>
                      <a:pPr algn="ctr" fontAlgn="ctr"/>
                      <a:r>
                        <a:rPr lang="es-ES" sz="900" b="0" i="0" u="none" strike="noStrike" dirty="0" smtClean="0">
                          <a:solidFill>
                            <a:schemeClr val="tx2"/>
                          </a:solidFill>
                          <a:effectLst/>
                          <a:latin typeface="+mj-lt"/>
                        </a:rPr>
                        <a:t>la </a:t>
                      </a:r>
                      <a:r>
                        <a:rPr lang="es-ES" sz="900" b="0" i="0" u="none" strike="noStrike" dirty="0">
                          <a:solidFill>
                            <a:schemeClr val="tx2"/>
                          </a:solidFill>
                          <a:effectLst/>
                          <a:latin typeface="+mj-lt"/>
                        </a:rPr>
                        <a:t>formación en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competencias </a:t>
                      </a:r>
                      <a:r>
                        <a:rPr lang="es-ES" sz="900" b="0" i="0" u="none" strike="noStrike" dirty="0">
                          <a:solidFill>
                            <a:schemeClr val="tx2"/>
                          </a:solidFill>
                          <a:effectLst/>
                          <a:latin typeface="+mj-lt"/>
                        </a:rPr>
                        <a:t>y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habilidades digitales</a:t>
                      </a:r>
                    </a:p>
                    <a:p>
                      <a:pPr algn="ctr" fontAlgn="ctr"/>
                      <a:r>
                        <a:rPr lang="es-ES" sz="900" b="0" i="0" u="none" strike="noStrike" dirty="0" smtClean="0">
                          <a:solidFill>
                            <a:schemeClr val="tx2"/>
                          </a:solidFill>
                          <a:effectLst/>
                          <a:latin typeface="+mj-lt"/>
                        </a:rPr>
                        <a:t> </a:t>
                      </a:r>
                      <a:r>
                        <a:rPr lang="es-ES" sz="900" b="0" i="0" u="none" strike="noStrike" dirty="0">
                          <a:solidFill>
                            <a:schemeClr val="tx2"/>
                          </a:solidFill>
                          <a:effectLst/>
                          <a:latin typeface="+mj-lt"/>
                        </a:rPr>
                        <a:t>para el uso efectivo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las TIC</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900" b="0" i="0" u="none" strike="noStrike" dirty="0" smtClean="0">
                          <a:solidFill>
                            <a:schemeClr val="tx2"/>
                          </a:solidFill>
                          <a:effectLst/>
                          <a:latin typeface="+mj-lt"/>
                        </a:rPr>
                        <a:t>Calidad </a:t>
                      </a:r>
                      <a:r>
                        <a:rPr lang="es-ES" sz="900" b="0" i="0" u="none" strike="noStrike" dirty="0">
                          <a:solidFill>
                            <a:schemeClr val="tx2"/>
                          </a:solidFill>
                          <a:effectLst/>
                          <a:latin typeface="+mj-lt"/>
                        </a:rPr>
                        <a:t>de formación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en </a:t>
                      </a:r>
                      <a:r>
                        <a:rPr lang="es-ES" sz="900" b="0" i="0" u="none" strike="noStrike" dirty="0">
                          <a:solidFill>
                            <a:schemeClr val="tx2"/>
                          </a:solidFill>
                          <a:effectLst/>
                          <a:latin typeface="+mj-lt"/>
                        </a:rPr>
                        <a:t>competencias y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habilidades </a:t>
                      </a:r>
                      <a:r>
                        <a:rPr lang="es-ES" sz="900" b="0" i="0" u="none" strike="noStrike" dirty="0">
                          <a:solidFill>
                            <a:schemeClr val="tx2"/>
                          </a:solidFill>
                          <a:effectLst/>
                          <a:latin typeface="+mj-lt"/>
                        </a:rPr>
                        <a:t>digitales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para </a:t>
                      </a:r>
                      <a:r>
                        <a:rPr lang="es-ES" sz="900" b="0" i="0" u="none" strike="noStrike" dirty="0">
                          <a:solidFill>
                            <a:schemeClr val="tx2"/>
                          </a:solidFill>
                          <a:effectLst/>
                          <a:latin typeface="+mj-lt"/>
                        </a:rPr>
                        <a:t>el uso efectivo </a:t>
                      </a:r>
                      <a:endParaRPr lang="es-ES" sz="900" b="0" i="0" u="none" strike="noStrike" dirty="0" smtClean="0">
                        <a:solidFill>
                          <a:schemeClr val="tx2"/>
                        </a:solidFill>
                        <a:effectLst/>
                        <a:latin typeface="+mj-lt"/>
                      </a:endParaRPr>
                    </a:p>
                    <a:p>
                      <a:pPr algn="ctr" fontAlgn="ctr"/>
                      <a:r>
                        <a:rPr lang="es-ES" sz="900" b="0" i="0" u="none" strike="noStrike" dirty="0" smtClean="0">
                          <a:solidFill>
                            <a:schemeClr val="tx2"/>
                          </a:solidFill>
                          <a:effectLst/>
                          <a:latin typeface="+mj-lt"/>
                        </a:rPr>
                        <a:t>de </a:t>
                      </a:r>
                      <a:r>
                        <a:rPr lang="es-ES" sz="900" b="0" i="0" u="none" strike="noStrike" dirty="0">
                          <a:solidFill>
                            <a:schemeClr val="tx2"/>
                          </a:solidFill>
                          <a:effectLst/>
                          <a:latin typeface="+mj-lt"/>
                        </a:rPr>
                        <a:t>las TIC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11" name="10 Conector"/>
          <p:cNvSpPr/>
          <p:nvPr/>
        </p:nvSpPr>
        <p:spPr>
          <a:xfrm>
            <a:off x="11330827" y="2213335"/>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lang="es-ES" sz="1400" b="1" kern="0" dirty="0" smtClean="0">
                <a:solidFill>
                  <a:srgbClr val="FFC000"/>
                </a:solidFill>
                <a:latin typeface="+mj-lt"/>
              </a:rPr>
              <a:t>3</a:t>
            </a:r>
            <a:r>
              <a:rPr kumimoji="0" lang="es-ES" sz="1400" b="1" i="0" u="none" strike="noStrike" kern="0" cap="none" spc="0" normalizeH="0" baseline="0" noProof="0" dirty="0" smtClean="0">
                <a:ln>
                  <a:noFill/>
                </a:ln>
                <a:solidFill>
                  <a:srgbClr val="FFC000"/>
                </a:solidFill>
                <a:effectLst/>
                <a:uLnTx/>
                <a:uFillTx/>
                <a:latin typeface="+mj-lt"/>
                <a:ea typeface="+mn-ea"/>
                <a:cs typeface="+mn-cs"/>
              </a:rPr>
              <a:t>,8</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13" name="12 Rectángulo redondeado"/>
          <p:cNvSpPr/>
          <p:nvPr/>
        </p:nvSpPr>
        <p:spPr>
          <a:xfrm>
            <a:off x="7508271" y="1348886"/>
            <a:ext cx="3960000" cy="540000"/>
          </a:xfrm>
          <a:prstGeom prst="roundRect">
            <a:avLst/>
          </a:prstGeom>
          <a:solidFill>
            <a:sysClr val="window" lastClr="FFFFFF">
              <a:lumMod val="95000"/>
            </a:sysClr>
          </a:solidFill>
          <a:ln w="12700" cap="flat" cmpd="sng" algn="ctr">
            <a:noFill/>
            <a:prstDash val="solid"/>
            <a:miter lim="800000"/>
          </a:ln>
          <a:effectLst/>
        </p:spPr>
      </p:sp>
      <p:sp>
        <p:nvSpPr>
          <p:cNvPr id="15" name="14 Conector"/>
          <p:cNvSpPr/>
          <p:nvPr/>
        </p:nvSpPr>
        <p:spPr>
          <a:xfrm>
            <a:off x="11210150" y="12048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6" name="15 Rectángulo"/>
          <p:cNvSpPr/>
          <p:nvPr/>
        </p:nvSpPr>
        <p:spPr>
          <a:xfrm>
            <a:off x="11281749" y="1357276"/>
            <a:ext cx="684803" cy="523220"/>
          </a:xfrm>
          <a:prstGeom prst="rect">
            <a:avLst/>
          </a:prstGeom>
        </p:spPr>
        <p:txBody>
          <a:bodyPr wrap="none">
            <a:spAutoFit/>
          </a:bodyPr>
          <a:lstStyle/>
          <a:p>
            <a:pPr defTabSz="913851"/>
            <a:r>
              <a:rPr lang="es-ES" sz="2800" b="1" dirty="0" smtClean="0">
                <a:solidFill>
                  <a:srgbClr val="E8A043"/>
                </a:solidFill>
              </a:rPr>
              <a:t>3,8</a:t>
            </a:r>
            <a:endParaRPr lang="es-CO" sz="2800" dirty="0">
              <a:solidFill>
                <a:srgbClr val="E8A043"/>
              </a:solidFill>
            </a:endParaRPr>
          </a:p>
        </p:txBody>
      </p:sp>
      <p:sp>
        <p:nvSpPr>
          <p:cNvPr id="17" name="16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
        <p:nvSpPr>
          <p:cNvPr id="18" name="17 Rectángulo"/>
          <p:cNvSpPr/>
          <p:nvPr/>
        </p:nvSpPr>
        <p:spPr>
          <a:xfrm>
            <a:off x="218203" y="1576943"/>
            <a:ext cx="5022914" cy="584775"/>
          </a:xfrm>
          <a:prstGeom prst="rect">
            <a:avLst/>
          </a:prstGeom>
        </p:spPr>
        <p:txBody>
          <a:bodyPr wrap="none">
            <a:spAutoFit/>
          </a:bodyPr>
          <a:lstStyle/>
          <a:p>
            <a:r>
              <a:rPr lang="es-CO" sz="1600" b="1" dirty="0">
                <a:solidFill>
                  <a:srgbClr val="FFC000"/>
                </a:solidFill>
                <a:latin typeface="+mj-lt"/>
              </a:rPr>
              <a:t>Enero – Diciembre 2022</a:t>
            </a:r>
          </a:p>
          <a:p>
            <a:pPr algn="ctr" fontAlgn="ctr"/>
            <a:r>
              <a:rPr lang="es-ES" sz="1600" b="1" dirty="0">
                <a:solidFill>
                  <a:srgbClr val="FFC000"/>
                </a:solidFill>
                <a:latin typeface="+mj-lt"/>
              </a:rPr>
              <a:t>Líneas de negocio - Dirección de Apropiación TIC</a:t>
            </a:r>
            <a:endParaRPr lang="es-CO" sz="1600" b="1" dirty="0">
              <a:solidFill>
                <a:srgbClr val="FFC000"/>
              </a:solidFill>
              <a:latin typeface="+mj-lt"/>
            </a:endParaRPr>
          </a:p>
        </p:txBody>
      </p:sp>
      <p:sp>
        <p:nvSpPr>
          <p:cNvPr id="19" name="18 Rectángulo"/>
          <p:cNvSpPr/>
          <p:nvPr/>
        </p:nvSpPr>
        <p:spPr>
          <a:xfrm>
            <a:off x="7530038" y="1434597"/>
            <a:ext cx="3780000" cy="338554"/>
          </a:xfrm>
          <a:prstGeom prst="rect">
            <a:avLst/>
          </a:prstGeom>
        </p:spPr>
        <p:txBody>
          <a:bodyPr wrap="square">
            <a:spAutoFit/>
          </a:bodyPr>
          <a:lstStyle/>
          <a:p>
            <a:pPr algn="ctr"/>
            <a:r>
              <a:rPr lang="es-ES" sz="1600" b="1" dirty="0">
                <a:solidFill>
                  <a:schemeClr val="accent5">
                    <a:lumMod val="50000"/>
                  </a:schemeClr>
                </a:solidFill>
                <a:latin typeface="+mj-lt"/>
              </a:rPr>
              <a:t>Dirección de Apropiación </a:t>
            </a:r>
            <a:r>
              <a:rPr lang="es-ES" sz="1600" b="1" dirty="0" smtClean="0">
                <a:solidFill>
                  <a:schemeClr val="accent5">
                    <a:lumMod val="50000"/>
                  </a:schemeClr>
                </a:solidFill>
                <a:latin typeface="+mj-lt"/>
              </a:rPr>
              <a:t>TIC</a:t>
            </a:r>
            <a:endParaRPr lang="es-CO" sz="2800" dirty="0">
              <a:solidFill>
                <a:schemeClr val="accent5">
                  <a:lumMod val="50000"/>
                </a:schemeClr>
              </a:solidFill>
              <a:latin typeface="+mj-lt"/>
            </a:endParaRPr>
          </a:p>
        </p:txBody>
      </p:sp>
      <p:cxnSp>
        <p:nvCxnSpPr>
          <p:cNvPr id="20" name="19 Conector recto"/>
          <p:cNvCxnSpPr/>
          <p:nvPr/>
        </p:nvCxnSpPr>
        <p:spPr>
          <a:xfrm>
            <a:off x="6954502" y="2685428"/>
            <a:ext cx="0" cy="151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94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9" y="5486473"/>
            <a:ext cx="3894074" cy="954107"/>
          </a:xfrm>
          <a:prstGeom prst="rect">
            <a:avLst/>
          </a:prstGeom>
        </p:spPr>
        <p:txBody>
          <a:bodyPr wrap="square">
            <a:spAutoFit/>
          </a:bodyPr>
          <a:lstStyle/>
          <a:p>
            <a:pPr algn="ctr"/>
            <a:r>
              <a:rPr lang="es-CO" sz="2800" b="1" dirty="0" smtClean="0">
                <a:solidFill>
                  <a:schemeClr val="accent1"/>
                </a:solidFill>
              </a:rPr>
              <a:t>DIRECCIÓN DE GOBIERNO DIGITAL</a:t>
            </a:r>
            <a:endParaRPr lang="es-CO" sz="2800" b="1" dirty="0">
              <a:solidFill>
                <a:schemeClr val="accent1"/>
              </a:solidFill>
            </a:endParaRPr>
          </a:p>
        </p:txBody>
      </p:sp>
    </p:spTree>
    <p:extLst>
      <p:ext uri="{BB962C8B-B14F-4D97-AF65-F5344CB8AC3E}">
        <p14:creationId xmlns:p14="http://schemas.microsoft.com/office/powerpoint/2010/main" val="216385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descr="Una persona con una niña en el pasto&#10;&#10;Descripción generada automáticamente con confianza media">
            <a:extLst>
              <a:ext uri="{FF2B5EF4-FFF2-40B4-BE49-F238E27FC236}">
                <a16:creationId xmlns:a16="http://schemas.microsoft.com/office/drawing/2014/main" xmlns="" id="{E9A358DF-CC79-0EE3-A700-7F086709DAB8}"/>
              </a:ext>
            </a:extLst>
          </p:cNvPr>
          <p:cNvPicPr>
            <a:picLocks noChangeAspect="1"/>
          </p:cNvPicPr>
          <p:nvPr/>
        </p:nvPicPr>
        <p:blipFill rotWithShape="1">
          <a:blip r:embed="rId2">
            <a:extLst>
              <a:ext uri="{28A0092B-C50C-407E-A947-70E740481C1C}">
                <a14:useLocalDpi xmlns:a14="http://schemas.microsoft.com/office/drawing/2010/main" val="0"/>
              </a:ext>
            </a:extLst>
          </a:blip>
          <a:srcRect l="26729" r="13663"/>
          <a:stretch/>
        </p:blipFill>
        <p:spPr>
          <a:xfrm>
            <a:off x="-1" y="-1"/>
            <a:ext cx="5976257" cy="6679887"/>
          </a:xfrm>
          <a:prstGeom prst="rect">
            <a:avLst/>
          </a:prstGeom>
        </p:spPr>
      </p:pic>
      <p:sp>
        <p:nvSpPr>
          <p:cNvPr id="33" name="Rectángulo 32">
            <a:extLst>
              <a:ext uri="{FF2B5EF4-FFF2-40B4-BE49-F238E27FC236}">
                <a16:creationId xmlns:a16="http://schemas.microsoft.com/office/drawing/2014/main" xmlns="" id="{3A41A254-90D9-3279-E263-BB0D3B0248F9}"/>
              </a:ext>
            </a:extLst>
          </p:cNvPr>
          <p:cNvSpPr/>
          <p:nvPr/>
        </p:nvSpPr>
        <p:spPr>
          <a:xfrm rot="10800000">
            <a:off x="0" y="-3"/>
            <a:ext cx="5976256" cy="2597111"/>
          </a:xfrm>
          <a:prstGeom prst="rect">
            <a:avLst/>
          </a:prstGeom>
          <a:gradFill>
            <a:gsLst>
              <a:gs pos="0">
                <a:schemeClr val="accent3">
                  <a:lumMod val="5000"/>
                  <a:lumOff val="95000"/>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rgbClr val="FFFFFF"/>
              </a:solidFill>
            </a:endParaRPr>
          </a:p>
        </p:txBody>
      </p:sp>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rgbClr val="FFFFFF"/>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rgbClr val="FFFFFF"/>
              </a:solidFill>
              <a:latin typeface="Arial"/>
              <a:cs typeface="Arial"/>
            </a:endParaRPr>
          </a:p>
        </p:txBody>
      </p:sp>
      <p:cxnSp>
        <p:nvCxnSpPr>
          <p:cNvPr id="21" name="Conector recto 20">
            <a:extLst>
              <a:ext uri="{FF2B5EF4-FFF2-40B4-BE49-F238E27FC236}">
                <a16:creationId xmlns:a16="http://schemas.microsoft.com/office/drawing/2014/main" xmlns="" id="{6027F0E6-B9C3-D3F7-185F-EEBA6010BD99}"/>
              </a:ext>
            </a:extLst>
          </p:cNvPr>
          <p:cNvCxnSpPr>
            <a:cxnSpLocks/>
          </p:cNvCxnSpPr>
          <p:nvPr/>
        </p:nvCxnSpPr>
        <p:spPr>
          <a:xfrm>
            <a:off x="5822134" y="1985259"/>
            <a:ext cx="5830206" cy="0"/>
          </a:xfrm>
          <a:prstGeom prst="line">
            <a:avLst/>
          </a:prstGeom>
          <a:ln>
            <a:solidFill>
              <a:srgbClr val="E99B52"/>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6A4377C8-3254-2C48-48F9-A0C353CBE10E}"/>
              </a:ext>
            </a:extLst>
          </p:cNvPr>
          <p:cNvCxnSpPr>
            <a:cxnSpLocks/>
          </p:cNvCxnSpPr>
          <p:nvPr/>
        </p:nvCxnSpPr>
        <p:spPr>
          <a:xfrm>
            <a:off x="5822134" y="3085295"/>
            <a:ext cx="5830206" cy="0"/>
          </a:xfrm>
          <a:prstGeom prst="line">
            <a:avLst/>
          </a:prstGeom>
          <a:ln>
            <a:solidFill>
              <a:srgbClr val="E99B52"/>
            </a:solidFill>
          </a:ln>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xmlns="" id="{46BF735D-CC36-B4D6-A3EB-AF71E768CC73}"/>
              </a:ext>
            </a:extLst>
          </p:cNvPr>
          <p:cNvSpPr/>
          <p:nvPr/>
        </p:nvSpPr>
        <p:spPr>
          <a:xfrm>
            <a:off x="5610482" y="1221841"/>
            <a:ext cx="731550" cy="731550"/>
          </a:xfrm>
          <a:prstGeom prst="ellipse">
            <a:avLst/>
          </a:prstGeom>
          <a:solidFill>
            <a:srgbClr val="E8A04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solidFill>
                  <a:srgbClr val="FFFFFF"/>
                </a:solidFill>
              </a:rPr>
              <a:t>1</a:t>
            </a:r>
          </a:p>
        </p:txBody>
      </p:sp>
      <p:sp>
        <p:nvSpPr>
          <p:cNvPr id="30" name="Elipse 29">
            <a:extLst>
              <a:ext uri="{FF2B5EF4-FFF2-40B4-BE49-F238E27FC236}">
                <a16:creationId xmlns:a16="http://schemas.microsoft.com/office/drawing/2014/main" xmlns="" id="{3B5F6A97-BF76-BEA1-1D85-FE4FD526EA18}"/>
              </a:ext>
            </a:extLst>
          </p:cNvPr>
          <p:cNvSpPr/>
          <p:nvPr/>
        </p:nvSpPr>
        <p:spPr>
          <a:xfrm>
            <a:off x="5610482" y="2338582"/>
            <a:ext cx="731550" cy="731550"/>
          </a:xfrm>
          <a:prstGeom prst="ellipse">
            <a:avLst/>
          </a:prstGeom>
          <a:solidFill>
            <a:schemeClr val="bg2">
              <a:lumMod val="5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solidFill>
                  <a:srgbClr val="FFFFFF"/>
                </a:solidFill>
              </a:rPr>
              <a:t>2</a:t>
            </a:r>
          </a:p>
        </p:txBody>
      </p:sp>
      <p:sp>
        <p:nvSpPr>
          <p:cNvPr id="31" name="Elipse 30">
            <a:extLst>
              <a:ext uri="{FF2B5EF4-FFF2-40B4-BE49-F238E27FC236}">
                <a16:creationId xmlns:a16="http://schemas.microsoft.com/office/drawing/2014/main" xmlns="" id="{88E14285-226F-6190-9EBB-B3DC2184CB30}"/>
              </a:ext>
            </a:extLst>
          </p:cNvPr>
          <p:cNvSpPr/>
          <p:nvPr/>
        </p:nvSpPr>
        <p:spPr>
          <a:xfrm>
            <a:off x="5610482" y="3218241"/>
            <a:ext cx="731550" cy="731550"/>
          </a:xfrm>
          <a:prstGeom prst="ellipse">
            <a:avLst/>
          </a:prstGeom>
          <a:solidFill>
            <a:srgbClr val="E8A04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solidFill>
                  <a:srgbClr val="FFFFFF"/>
                </a:solidFill>
              </a:rPr>
              <a:t>3</a:t>
            </a:r>
          </a:p>
        </p:txBody>
      </p:sp>
      <p:pic>
        <p:nvPicPr>
          <p:cNvPr id="36" name="Imagen 35" descr="Imagen que contiene firmar, dibujo, parada, alimentos&#10;&#10;Descripción generada automáticamente">
            <a:extLst>
              <a:ext uri="{FF2B5EF4-FFF2-40B4-BE49-F238E27FC236}">
                <a16:creationId xmlns:a16="http://schemas.microsoft.com/office/drawing/2014/main" xmlns="" id="{5BFDA54E-233F-7C36-DFE1-4FF179C007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1" y="281139"/>
            <a:ext cx="1509306" cy="525348"/>
          </a:xfrm>
          <a:prstGeom prst="rect">
            <a:avLst/>
          </a:prstGeom>
        </p:spPr>
      </p:pic>
      <p:sp>
        <p:nvSpPr>
          <p:cNvPr id="16" name="Subtitle 2">
            <a:extLst>
              <a:ext uri="{FF2B5EF4-FFF2-40B4-BE49-F238E27FC236}">
                <a16:creationId xmlns="" xmlns:a16="http://schemas.microsoft.com/office/drawing/2014/main" id="{CDD6B68A-3DED-7B4D-B1A3-CEC740C5A1E9}"/>
              </a:ext>
            </a:extLst>
          </p:cNvPr>
          <p:cNvSpPr txBox="1">
            <a:spLocks/>
          </p:cNvSpPr>
          <p:nvPr/>
        </p:nvSpPr>
        <p:spPr>
          <a:xfrm>
            <a:off x="6460739" y="4181648"/>
            <a:ext cx="5431963" cy="2053637"/>
          </a:xfrm>
          <a:prstGeom prst="rect">
            <a:avLst/>
          </a:prstGeom>
        </p:spPr>
        <p:txBody>
          <a:bodyPr vert="horz" wrap="square" lIns="34289" tIns="17144" rIns="34289" bIns="17144"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9875" indent="-269875" algn="just">
              <a:lnSpc>
                <a:spcPct val="100000"/>
              </a:lnSpc>
              <a:buClr>
                <a:schemeClr val="tx2"/>
              </a:buClr>
              <a:buSzPct val="115000"/>
              <a:buFont typeface="Courier New" panose="02070309020205020404" pitchFamily="49" charset="0"/>
              <a:buChar char="o"/>
            </a:pPr>
            <a:r>
              <a:rPr lang="es-ES" sz="1600" dirty="0" smtClean="0">
                <a:latin typeface="+mj-lt"/>
                <a:ea typeface="ヒラギノ角ゴ Pro W3" pitchFamily="48" charset="-128"/>
              </a:rPr>
              <a:t>Evaluación de Servicios</a:t>
            </a:r>
          </a:p>
          <a:p>
            <a:pPr marL="269875" indent="-269875" algn="just">
              <a:lnSpc>
                <a:spcPct val="100000"/>
              </a:lnSpc>
              <a:buClr>
                <a:schemeClr val="tx2"/>
              </a:buClr>
              <a:buSzPct val="115000"/>
              <a:buFont typeface="Courier New" panose="02070309020205020404" pitchFamily="49" charset="0"/>
              <a:buChar char="o"/>
            </a:pPr>
            <a:r>
              <a:rPr lang="es-ES" sz="1600" dirty="0" smtClean="0">
                <a:latin typeface="+mj-lt"/>
                <a:ea typeface="ヒラギノ角ゴ Pro W3" pitchFamily="48" charset="-128"/>
              </a:rPr>
              <a:t>Apreciación del </a:t>
            </a:r>
            <a:r>
              <a:rPr lang="es-ES" sz="1600" dirty="0" err="1" smtClean="0">
                <a:latin typeface="+mj-lt"/>
                <a:ea typeface="ヒラギノ角ゴ Pro W3" pitchFamily="48" charset="-128"/>
              </a:rPr>
              <a:t>MinTIC</a:t>
            </a:r>
            <a:endParaRPr lang="es-ES" sz="1600" dirty="0" smtClean="0">
              <a:latin typeface="+mj-lt"/>
              <a:ea typeface="ヒラギノ角ゴ Pro W3" pitchFamily="48" charset="-128"/>
            </a:endParaRPr>
          </a:p>
          <a:p>
            <a:pPr marL="269875" indent="-269875" algn="just">
              <a:lnSpc>
                <a:spcPct val="100000"/>
              </a:lnSpc>
              <a:buClr>
                <a:schemeClr val="tx2"/>
              </a:buClr>
              <a:buSzPct val="115000"/>
              <a:buFont typeface="Courier New" panose="02070309020205020404" pitchFamily="49" charset="0"/>
              <a:buChar char="o"/>
            </a:pPr>
            <a:r>
              <a:rPr lang="es-ES" sz="1600" dirty="0" smtClean="0">
                <a:latin typeface="+mj-lt"/>
                <a:ea typeface="ヒラギノ角ゴ Pro W3" pitchFamily="48" charset="-128"/>
              </a:rPr>
              <a:t>Preferencia de los Canales de Atención</a:t>
            </a:r>
          </a:p>
          <a:p>
            <a:pPr marL="269875" indent="-269875" algn="just">
              <a:lnSpc>
                <a:spcPct val="100000"/>
              </a:lnSpc>
              <a:buClr>
                <a:schemeClr val="tx2"/>
              </a:buClr>
              <a:buSzPct val="115000"/>
              <a:buFont typeface="Courier New" panose="02070309020205020404" pitchFamily="49" charset="0"/>
              <a:buChar char="o"/>
            </a:pPr>
            <a:r>
              <a:rPr lang="es-ES" sz="1600" dirty="0" smtClean="0">
                <a:latin typeface="+mj-lt"/>
                <a:ea typeface="ヒラギノ角ゴ Pro W3" pitchFamily="48" charset="-128"/>
              </a:rPr>
              <a:t>Uso de los Canales de Atención</a:t>
            </a:r>
          </a:p>
          <a:p>
            <a:pPr marL="269875" indent="-269875" algn="just">
              <a:lnSpc>
                <a:spcPct val="100000"/>
              </a:lnSpc>
              <a:buClr>
                <a:schemeClr val="tx2"/>
              </a:buClr>
              <a:buSzPct val="115000"/>
              <a:buFont typeface="Courier New" panose="02070309020205020404" pitchFamily="49" charset="0"/>
              <a:buChar char="o"/>
            </a:pPr>
            <a:r>
              <a:rPr lang="es-ES" sz="1600" dirty="0" smtClean="0">
                <a:latin typeface="+mj-lt"/>
                <a:ea typeface="ヒラギノ角ゴ Pro W3" pitchFamily="48" charset="-128"/>
              </a:rPr>
              <a:t>Comportamientos Deseados</a:t>
            </a:r>
          </a:p>
          <a:p>
            <a:pPr marL="269875" indent="-269875" algn="just">
              <a:lnSpc>
                <a:spcPct val="100000"/>
              </a:lnSpc>
              <a:buClr>
                <a:schemeClr val="tx2"/>
              </a:buClr>
              <a:buSzPct val="115000"/>
              <a:buFont typeface="Courier New" panose="02070309020205020404" pitchFamily="49" charset="0"/>
              <a:buChar char="o"/>
            </a:pPr>
            <a:r>
              <a:rPr lang="es-ES" sz="1600" dirty="0" smtClean="0">
                <a:latin typeface="+mj-lt"/>
                <a:ea typeface="ヒラギノ角ゴ Pro W3" pitchFamily="48" charset="-128"/>
              </a:rPr>
              <a:t>Atención a PQRSD</a:t>
            </a:r>
          </a:p>
          <a:p>
            <a:pPr marL="269875" indent="-269875" algn="just">
              <a:lnSpc>
                <a:spcPct val="100000"/>
              </a:lnSpc>
              <a:buClr>
                <a:schemeClr val="tx2"/>
              </a:buClr>
              <a:buSzPct val="115000"/>
              <a:buFont typeface="Courier New" panose="02070309020205020404" pitchFamily="49" charset="0"/>
              <a:buChar char="o"/>
            </a:pPr>
            <a:r>
              <a:rPr lang="es-ES" sz="1600" dirty="0" smtClean="0">
                <a:latin typeface="+mj-lt"/>
                <a:ea typeface="ヒラギノ角ゴ Pro W3" pitchFamily="48" charset="-128"/>
              </a:rPr>
              <a:t>Rendición de Cuentas</a:t>
            </a:r>
            <a:endParaRPr lang="es-ES" sz="1600" dirty="0">
              <a:latin typeface="+mj-lt"/>
              <a:ea typeface="ヒラギノ角ゴ Pro W3" pitchFamily="48" charset="-128"/>
            </a:endParaRPr>
          </a:p>
        </p:txBody>
      </p:sp>
      <p:sp>
        <p:nvSpPr>
          <p:cNvPr id="17" name="16 CuadroTexto"/>
          <p:cNvSpPr txBox="1"/>
          <p:nvPr/>
        </p:nvSpPr>
        <p:spPr>
          <a:xfrm>
            <a:off x="6372955" y="1351042"/>
            <a:ext cx="5621672" cy="2677656"/>
          </a:xfrm>
          <a:prstGeom prst="rect">
            <a:avLst/>
          </a:prstGeom>
          <a:noFill/>
        </p:spPr>
        <p:txBody>
          <a:bodyPr wrap="square" rtlCol="0">
            <a:spAutoFit/>
          </a:bodyPr>
          <a:lstStyle/>
          <a:p>
            <a:r>
              <a:rPr lang="es-ES" sz="2400" b="1" dirty="0" smtClean="0">
                <a:solidFill>
                  <a:schemeClr val="accent1"/>
                </a:solidFill>
                <a:latin typeface="+mj-lt"/>
              </a:rPr>
              <a:t>Introducción</a:t>
            </a:r>
          </a:p>
          <a:p>
            <a:endParaRPr lang="es-ES" sz="2400" b="1" dirty="0" smtClean="0">
              <a:solidFill>
                <a:schemeClr val="accent1"/>
              </a:solidFill>
              <a:latin typeface="+mj-lt"/>
            </a:endParaRPr>
          </a:p>
          <a:p>
            <a:endParaRPr lang="es-ES" sz="2400" b="1" dirty="0">
              <a:solidFill>
                <a:schemeClr val="accent1"/>
              </a:solidFill>
              <a:latin typeface="+mj-lt"/>
            </a:endParaRPr>
          </a:p>
          <a:p>
            <a:r>
              <a:rPr lang="es-ES" sz="2400" b="1" dirty="0" smtClean="0">
                <a:solidFill>
                  <a:schemeClr val="accent1"/>
                </a:solidFill>
                <a:latin typeface="+mj-lt"/>
              </a:rPr>
              <a:t>Ficha Técnica</a:t>
            </a:r>
          </a:p>
          <a:p>
            <a:endParaRPr lang="es-ES" sz="2400" b="1" dirty="0" smtClean="0">
              <a:solidFill>
                <a:schemeClr val="accent1"/>
              </a:solidFill>
              <a:latin typeface="+mj-lt"/>
            </a:endParaRPr>
          </a:p>
          <a:p>
            <a:r>
              <a:rPr lang="es-ES" sz="2400" b="1" dirty="0" smtClean="0">
                <a:solidFill>
                  <a:schemeClr val="accent1"/>
                </a:solidFill>
                <a:latin typeface="+mj-lt"/>
              </a:rPr>
              <a:t>Resultados de la encuesta de </a:t>
            </a:r>
          </a:p>
          <a:p>
            <a:r>
              <a:rPr lang="es-ES" sz="2400" b="1" dirty="0" smtClean="0">
                <a:solidFill>
                  <a:schemeClr val="accent1"/>
                </a:solidFill>
                <a:latin typeface="+mj-lt"/>
              </a:rPr>
              <a:t>Satisfacción 2022</a:t>
            </a:r>
          </a:p>
        </p:txBody>
      </p:sp>
    </p:spTree>
    <p:extLst>
      <p:ext uri="{BB962C8B-B14F-4D97-AF65-F5344CB8AC3E}">
        <p14:creationId xmlns:p14="http://schemas.microsoft.com/office/powerpoint/2010/main" val="111965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650349"/>
            <a:ext cx="5089855"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Gobierno Digital</a:t>
            </a:r>
            <a:endParaRPr lang="es-CO" sz="1600" b="1" dirty="0">
              <a:solidFill>
                <a:srgbClr val="FFC000"/>
              </a:solidFill>
              <a:latin typeface="+mj-lt"/>
            </a:endParaRPr>
          </a:p>
        </p:txBody>
      </p:sp>
      <p:sp>
        <p:nvSpPr>
          <p:cNvPr id="12" name="11 Rectángulo"/>
          <p:cNvSpPr/>
          <p:nvPr/>
        </p:nvSpPr>
        <p:spPr>
          <a:xfrm>
            <a:off x="2118724" y="6244984"/>
            <a:ext cx="10073276"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graphicFrame>
        <p:nvGraphicFramePr>
          <p:cNvPr id="6" name="5 Gráfico"/>
          <p:cNvGraphicFramePr/>
          <p:nvPr>
            <p:extLst>
              <p:ext uri="{D42A27DB-BD31-4B8C-83A1-F6EECF244321}">
                <p14:modId xmlns:p14="http://schemas.microsoft.com/office/powerpoint/2010/main" val="1400820152"/>
              </p:ext>
            </p:extLst>
          </p:nvPr>
        </p:nvGraphicFramePr>
        <p:xfrm>
          <a:off x="268015" y="2683810"/>
          <a:ext cx="11729544"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11100177" y="5869945"/>
            <a:ext cx="764953" cy="261610"/>
          </a:xfrm>
          <a:prstGeom prst="rect">
            <a:avLst/>
          </a:prstGeom>
        </p:spPr>
        <p:txBody>
          <a:bodyPr wrap="none">
            <a:spAutoFit/>
          </a:bodyPr>
          <a:lstStyle/>
          <a:p>
            <a:pPr defTabSz="913851"/>
            <a:r>
              <a:rPr lang="es-ES" sz="1100" b="1" dirty="0" smtClean="0">
                <a:solidFill>
                  <a:prstClr val="black"/>
                </a:solidFill>
                <a:latin typeface="+mj-lt"/>
              </a:rPr>
              <a:t>Base: 82</a:t>
            </a:r>
            <a:endParaRPr lang="es-CO" sz="1100" dirty="0">
              <a:solidFill>
                <a:prstClr val="black"/>
              </a:solidFill>
              <a:latin typeface="+mj-lt"/>
            </a:endParaRPr>
          </a:p>
        </p:txBody>
      </p:sp>
      <p:graphicFrame>
        <p:nvGraphicFramePr>
          <p:cNvPr id="8" name="7 Tabla"/>
          <p:cNvGraphicFramePr>
            <a:graphicFrameLocks noGrp="1"/>
          </p:cNvGraphicFramePr>
          <p:nvPr>
            <p:extLst>
              <p:ext uri="{D42A27DB-BD31-4B8C-83A1-F6EECF244321}">
                <p14:modId xmlns:p14="http://schemas.microsoft.com/office/powerpoint/2010/main" val="1842617643"/>
              </p:ext>
            </p:extLst>
          </p:nvPr>
        </p:nvGraphicFramePr>
        <p:xfrm>
          <a:off x="522513" y="4319884"/>
          <a:ext cx="11245932" cy="923925"/>
        </p:xfrm>
        <a:graphic>
          <a:graphicData uri="http://schemas.openxmlformats.org/drawingml/2006/table">
            <a:tbl>
              <a:tblPr/>
              <a:tblGrid>
                <a:gridCol w="1874322"/>
                <a:gridCol w="1874322"/>
                <a:gridCol w="1874322"/>
                <a:gridCol w="1874322"/>
                <a:gridCol w="1874322"/>
                <a:gridCol w="1874322"/>
              </a:tblGrid>
              <a:tr h="200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a:solidFill>
                            <a:schemeClr val="tx2"/>
                          </a:solidFill>
                          <a:effectLst/>
                          <a:latin typeface="+mj-lt"/>
                        </a:rPr>
                        <a:t>Calidad del servicio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soporte del </a:t>
                      </a:r>
                      <a:r>
                        <a:rPr lang="es-ES" sz="1000" u="none" strike="noStrike" dirty="0">
                          <a:solidFill>
                            <a:schemeClr val="tx2"/>
                          </a:solidFill>
                          <a:effectLst/>
                          <a:latin typeface="+mj-lt"/>
                        </a:rPr>
                        <a:t>uso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del </a:t>
                      </a:r>
                      <a:r>
                        <a:rPr lang="es-ES" sz="1000" u="none" strike="noStrike" dirty="0">
                          <a:solidFill>
                            <a:schemeClr val="tx2"/>
                          </a:solidFill>
                          <a:effectLst/>
                          <a:latin typeface="+mj-lt"/>
                        </a:rPr>
                        <a:t>portal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datos abiertos</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Utilidad </a:t>
                      </a:r>
                      <a:r>
                        <a:rPr lang="es-ES" sz="1000" u="none" strike="noStrike" dirty="0">
                          <a:solidFill>
                            <a:schemeClr val="tx2"/>
                          </a:solidFill>
                          <a:effectLst/>
                          <a:latin typeface="+mj-lt"/>
                        </a:rPr>
                        <a:t>del servicio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soporte</a:t>
                      </a:r>
                      <a:r>
                        <a:rPr lang="es-ES" sz="1000" u="none" strike="noStrike" dirty="0">
                          <a:solidFill>
                            <a:schemeClr val="tx2"/>
                          </a:solidFill>
                          <a:effectLst/>
                          <a:latin typeface="+mj-lt"/>
                        </a:rPr>
                        <a:t>, lineamientos,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guías </a:t>
                      </a:r>
                      <a:r>
                        <a:rPr lang="es-ES" sz="1000" u="none" strike="noStrike" dirty="0">
                          <a:solidFill>
                            <a:schemeClr val="tx2"/>
                          </a:solidFill>
                          <a:effectLst/>
                          <a:latin typeface="+mj-lt"/>
                        </a:rPr>
                        <a:t>y tutoriales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disponibles en el </a:t>
                      </a:r>
                    </a:p>
                    <a:p>
                      <a:pPr algn="ctr" fontAlgn="ctr"/>
                      <a:r>
                        <a:rPr lang="es-ES" sz="1000" u="none" strike="noStrike" dirty="0" smtClean="0">
                          <a:solidFill>
                            <a:schemeClr val="tx2"/>
                          </a:solidFill>
                          <a:effectLst/>
                          <a:latin typeface="+mj-lt"/>
                        </a:rPr>
                        <a:t>portal </a:t>
                      </a:r>
                      <a:r>
                        <a:rPr lang="es-ES" sz="1000" u="none" strike="noStrike" dirty="0">
                          <a:solidFill>
                            <a:schemeClr val="tx2"/>
                          </a:solidFill>
                          <a:effectLst/>
                          <a:latin typeface="+mj-lt"/>
                        </a:rPr>
                        <a:t>de </a:t>
                      </a:r>
                      <a:r>
                        <a:rPr lang="es-ES" sz="1000" u="none" strike="noStrike" dirty="0" smtClean="0">
                          <a:solidFill>
                            <a:schemeClr val="tx2"/>
                          </a:solidFill>
                          <a:effectLst/>
                          <a:latin typeface="+mj-lt"/>
                        </a:rPr>
                        <a:t>datos</a:t>
                      </a:r>
                    </a:p>
                    <a:p>
                      <a:pPr algn="ctr" fontAlgn="ctr"/>
                      <a:r>
                        <a:rPr lang="es-ES" sz="1000" u="none" strike="noStrike" dirty="0" smtClean="0">
                          <a:solidFill>
                            <a:schemeClr val="tx2"/>
                          </a:solidFill>
                          <a:effectLst/>
                          <a:latin typeface="+mj-lt"/>
                        </a:rPr>
                        <a:t> </a:t>
                      </a:r>
                      <a:r>
                        <a:rPr lang="es-ES" sz="1000" u="none" strike="noStrike" dirty="0">
                          <a:solidFill>
                            <a:schemeClr val="tx2"/>
                          </a:solidFill>
                          <a:effectLst/>
                          <a:latin typeface="+mj-lt"/>
                        </a:rPr>
                        <a:t>abiertos</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Facilidad </a:t>
                      </a:r>
                      <a:r>
                        <a:rPr lang="es-ES" sz="1000" u="none" strike="noStrike" dirty="0">
                          <a:solidFill>
                            <a:schemeClr val="tx2"/>
                          </a:solidFill>
                          <a:effectLst/>
                          <a:latin typeface="+mj-lt"/>
                        </a:rPr>
                        <a:t>de uso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la plataforma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datos </a:t>
                      </a:r>
                      <a:r>
                        <a:rPr lang="es-ES" sz="1000" u="none" strike="noStrike" dirty="0">
                          <a:solidFill>
                            <a:schemeClr val="tx2"/>
                          </a:solidFill>
                          <a:effectLst/>
                          <a:latin typeface="+mj-lt"/>
                        </a:rPr>
                        <a:t>a</a:t>
                      </a:r>
                      <a:r>
                        <a:rPr lang="es-ES" sz="1000" u="none" strike="noStrike" dirty="0" smtClean="0">
                          <a:solidFill>
                            <a:schemeClr val="tx2"/>
                          </a:solidFill>
                          <a:effectLst/>
                          <a:latin typeface="+mj-lt"/>
                        </a:rPr>
                        <a:t>biertos </a:t>
                      </a:r>
                    </a:p>
                    <a:p>
                      <a:pPr algn="ctr" fontAlgn="ctr"/>
                      <a:r>
                        <a:rPr lang="es-ES" sz="1000" u="none" strike="noStrike" dirty="0" smtClean="0">
                          <a:solidFill>
                            <a:schemeClr val="tx2"/>
                          </a:solidFill>
                          <a:effectLst/>
                          <a:latin typeface="+mj-lt"/>
                        </a:rPr>
                        <a:t>para </a:t>
                      </a:r>
                      <a:r>
                        <a:rPr lang="es-ES" sz="1000" u="none" strike="noStrike" dirty="0">
                          <a:solidFill>
                            <a:schemeClr val="tx2"/>
                          </a:solidFill>
                          <a:effectLst/>
                          <a:latin typeface="+mj-lt"/>
                        </a:rPr>
                        <a:t>la publicación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datos</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Utilidad </a:t>
                      </a:r>
                      <a:r>
                        <a:rPr lang="es-ES" sz="1000" u="none" strike="noStrike" dirty="0">
                          <a:solidFill>
                            <a:schemeClr val="tx2"/>
                          </a:solidFill>
                          <a:effectLst/>
                          <a:latin typeface="+mj-lt"/>
                        </a:rPr>
                        <a:t>de los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datos </a:t>
                      </a:r>
                      <a:r>
                        <a:rPr lang="es-ES" sz="1000" u="none" strike="noStrike" dirty="0">
                          <a:solidFill>
                            <a:schemeClr val="tx2"/>
                          </a:solidFill>
                          <a:effectLst/>
                          <a:latin typeface="+mj-lt"/>
                        </a:rPr>
                        <a:t>abiertos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para </a:t>
                      </a:r>
                      <a:r>
                        <a:rPr lang="es-ES" sz="1000" u="none" strike="noStrike" dirty="0">
                          <a:solidFill>
                            <a:schemeClr val="tx2"/>
                          </a:solidFill>
                          <a:effectLst/>
                          <a:latin typeface="+mj-lt"/>
                        </a:rPr>
                        <a:t>su </a:t>
                      </a:r>
                      <a:r>
                        <a:rPr lang="es-ES" sz="1000" u="none" strike="noStrike" dirty="0" smtClean="0">
                          <a:solidFill>
                            <a:schemeClr val="tx2"/>
                          </a:solidFill>
                          <a:effectLst/>
                          <a:latin typeface="+mj-lt"/>
                        </a:rPr>
                        <a:t>entidad</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Oportunidad </a:t>
                      </a:r>
                      <a:r>
                        <a:rPr lang="es-ES" sz="1000" u="none" strike="noStrike" dirty="0">
                          <a:solidFill>
                            <a:schemeClr val="tx2"/>
                          </a:solidFill>
                          <a:effectLst/>
                          <a:latin typeface="+mj-lt"/>
                        </a:rPr>
                        <a:t>en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la prestación </a:t>
                      </a:r>
                      <a:r>
                        <a:rPr lang="es-ES" sz="1000" u="none" strike="noStrike" dirty="0">
                          <a:solidFill>
                            <a:schemeClr val="tx2"/>
                          </a:solidFill>
                          <a:effectLst/>
                          <a:latin typeface="+mj-lt"/>
                        </a:rPr>
                        <a:t>del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servicio de </a:t>
                      </a:r>
                      <a:r>
                        <a:rPr lang="es-ES" sz="1000" u="none" strike="noStrike" dirty="0">
                          <a:solidFill>
                            <a:schemeClr val="tx2"/>
                          </a:solidFill>
                          <a:effectLst/>
                          <a:latin typeface="+mj-lt"/>
                        </a:rPr>
                        <a:t>soporte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del </a:t>
                      </a:r>
                      <a:r>
                        <a:rPr lang="es-ES" sz="1000" u="none" strike="noStrike" dirty="0">
                          <a:solidFill>
                            <a:schemeClr val="tx2"/>
                          </a:solidFill>
                          <a:effectLst/>
                          <a:latin typeface="+mj-lt"/>
                        </a:rPr>
                        <a:t>portal </a:t>
                      </a:r>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datos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abiertos</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1000" u="none" strike="noStrike" dirty="0" smtClean="0">
                          <a:solidFill>
                            <a:schemeClr val="tx2"/>
                          </a:solidFill>
                          <a:effectLst/>
                          <a:latin typeface="+mj-lt"/>
                        </a:rPr>
                        <a:t>Calidad </a:t>
                      </a:r>
                      <a:r>
                        <a:rPr lang="es-ES" sz="1000" u="none" strike="noStrike" dirty="0">
                          <a:solidFill>
                            <a:schemeClr val="tx2"/>
                          </a:solidFill>
                          <a:effectLst/>
                          <a:latin typeface="+mj-lt"/>
                        </a:rPr>
                        <a:t>de la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documentación </a:t>
                      </a:r>
                    </a:p>
                    <a:p>
                      <a:pPr algn="ctr" fontAlgn="b"/>
                      <a:r>
                        <a:rPr lang="es-ES" sz="1000" u="none" strike="noStrike" dirty="0" smtClean="0">
                          <a:solidFill>
                            <a:schemeClr val="tx2"/>
                          </a:solidFill>
                          <a:effectLst/>
                          <a:latin typeface="+mj-lt"/>
                        </a:rPr>
                        <a:t>y soporte </a:t>
                      </a:r>
                      <a:r>
                        <a:rPr lang="es-ES" sz="1000" u="none" strike="noStrike" dirty="0">
                          <a:solidFill>
                            <a:schemeClr val="tx2"/>
                          </a:solidFill>
                          <a:effectLst/>
                          <a:latin typeface="+mj-lt"/>
                        </a:rPr>
                        <a:t>técnico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proporcionados </a:t>
                      </a:r>
                      <a:r>
                        <a:rPr lang="es-ES" sz="1000" u="none" strike="noStrike" dirty="0">
                          <a:solidFill>
                            <a:schemeClr val="tx2"/>
                          </a:solidFill>
                          <a:effectLst/>
                          <a:latin typeface="+mj-lt"/>
                        </a:rPr>
                        <a:t>para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la apertura</a:t>
                      </a:r>
                      <a:r>
                        <a:rPr lang="es-ES" sz="1000" u="none" strike="noStrike" dirty="0">
                          <a:solidFill>
                            <a:schemeClr val="tx2"/>
                          </a:solidFill>
                          <a:effectLst/>
                          <a:latin typeface="+mj-lt"/>
                        </a:rPr>
                        <a:t>, calidad y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uso </a:t>
                      </a:r>
                      <a:r>
                        <a:rPr lang="es-ES" sz="1000" u="none" strike="noStrike" dirty="0">
                          <a:solidFill>
                            <a:schemeClr val="tx2"/>
                          </a:solidFill>
                          <a:effectLst/>
                          <a:latin typeface="+mj-lt"/>
                        </a:rPr>
                        <a:t>de Datos Abiertos</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9" name="8 Rectángulo redondeado"/>
          <p:cNvSpPr/>
          <p:nvPr/>
        </p:nvSpPr>
        <p:spPr>
          <a:xfrm>
            <a:off x="7508271" y="1672736"/>
            <a:ext cx="3960000" cy="540000"/>
          </a:xfrm>
          <a:prstGeom prst="roundRect">
            <a:avLst/>
          </a:prstGeom>
          <a:solidFill>
            <a:sysClr val="window" lastClr="FFFFFF">
              <a:lumMod val="95000"/>
            </a:sysClr>
          </a:solidFill>
          <a:ln w="12700" cap="flat" cmpd="sng" algn="ctr">
            <a:noFill/>
            <a:prstDash val="solid"/>
            <a:miter lim="800000"/>
          </a:ln>
          <a:effectLst/>
        </p:spPr>
      </p:sp>
      <p:sp>
        <p:nvSpPr>
          <p:cNvPr id="11" name="10 Rectángulo"/>
          <p:cNvSpPr/>
          <p:nvPr/>
        </p:nvSpPr>
        <p:spPr>
          <a:xfrm>
            <a:off x="7530038" y="1773459"/>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Dirección de Gobierno Digital</a:t>
            </a:r>
            <a:endParaRPr lang="es-CO" sz="2800" dirty="0">
              <a:solidFill>
                <a:schemeClr val="accent5">
                  <a:lumMod val="50000"/>
                </a:schemeClr>
              </a:solidFill>
              <a:latin typeface="+mj-lt"/>
            </a:endParaRPr>
          </a:p>
        </p:txBody>
      </p:sp>
      <p:sp>
        <p:nvSpPr>
          <p:cNvPr id="13" name="12 Conector"/>
          <p:cNvSpPr/>
          <p:nvPr/>
        </p:nvSpPr>
        <p:spPr>
          <a:xfrm>
            <a:off x="11210150" y="152873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4" name="13 Rectángulo"/>
          <p:cNvSpPr/>
          <p:nvPr/>
        </p:nvSpPr>
        <p:spPr>
          <a:xfrm>
            <a:off x="11281749" y="1681126"/>
            <a:ext cx="684803" cy="523220"/>
          </a:xfrm>
          <a:prstGeom prst="rect">
            <a:avLst/>
          </a:prstGeom>
        </p:spPr>
        <p:txBody>
          <a:bodyPr wrap="none">
            <a:spAutoFit/>
          </a:bodyPr>
          <a:lstStyle/>
          <a:p>
            <a:pPr defTabSz="913851"/>
            <a:r>
              <a:rPr lang="es-ES" sz="2800" b="1" dirty="0" smtClean="0">
                <a:solidFill>
                  <a:srgbClr val="E8A043"/>
                </a:solidFill>
              </a:rPr>
              <a:t>4,0</a:t>
            </a:r>
            <a:endParaRPr lang="es-CO" sz="2800" dirty="0">
              <a:solidFill>
                <a:srgbClr val="E8A043"/>
              </a:solidFill>
            </a:endParaRPr>
          </a:p>
        </p:txBody>
      </p:sp>
      <p:sp>
        <p:nvSpPr>
          <p:cNvPr id="15" name="14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2354055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9" y="5486473"/>
            <a:ext cx="3894074" cy="954107"/>
          </a:xfrm>
          <a:prstGeom prst="rect">
            <a:avLst/>
          </a:prstGeom>
        </p:spPr>
        <p:txBody>
          <a:bodyPr wrap="square">
            <a:spAutoFit/>
          </a:bodyPr>
          <a:lstStyle/>
          <a:p>
            <a:pPr algn="ctr"/>
            <a:r>
              <a:rPr lang="es-CO" sz="2800" b="1" dirty="0" smtClean="0">
                <a:solidFill>
                  <a:schemeClr val="accent1"/>
                </a:solidFill>
              </a:rPr>
              <a:t>DIRECCCIÓN DE ECONOMÍA DIGITAL</a:t>
            </a:r>
            <a:endParaRPr lang="es-CO" sz="2800" b="1" dirty="0">
              <a:solidFill>
                <a:schemeClr val="accent1"/>
              </a:solidFill>
            </a:endParaRPr>
          </a:p>
        </p:txBody>
      </p:sp>
    </p:spTree>
    <p:extLst>
      <p:ext uri="{BB962C8B-B14F-4D97-AF65-F5344CB8AC3E}">
        <p14:creationId xmlns:p14="http://schemas.microsoft.com/office/powerpoint/2010/main" val="958862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25 Tabla"/>
          <p:cNvGraphicFramePr>
            <a:graphicFrameLocks noGrp="1"/>
          </p:cNvGraphicFramePr>
          <p:nvPr>
            <p:extLst>
              <p:ext uri="{D42A27DB-BD31-4B8C-83A1-F6EECF244321}">
                <p14:modId xmlns:p14="http://schemas.microsoft.com/office/powerpoint/2010/main" val="3648909342"/>
              </p:ext>
            </p:extLst>
          </p:nvPr>
        </p:nvGraphicFramePr>
        <p:xfrm>
          <a:off x="137820" y="2097459"/>
          <a:ext cx="1008000" cy="3714842"/>
        </p:xfrm>
        <a:graphic>
          <a:graphicData uri="http://schemas.openxmlformats.org/drawingml/2006/table">
            <a:tbl>
              <a:tblPr/>
              <a:tblGrid>
                <a:gridCol w="1008000"/>
              </a:tblGrid>
              <a:tr h="1857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CO" sz="1000" b="1" u="none" strike="noStrike" kern="1200" dirty="0" smtClean="0">
                          <a:solidFill>
                            <a:schemeClr val="tx2"/>
                          </a:solidFill>
                          <a:effectLst/>
                          <a:latin typeface="+mj-lt"/>
                          <a:ea typeface="+mn-ea"/>
                          <a:cs typeface="+mn-cs"/>
                        </a:rPr>
                        <a:t>Formación Habilidades Digitales</a:t>
                      </a:r>
                      <a:endParaRPr lang="es-CO" sz="1000" b="1" u="none" strike="noStrike" kern="1200" dirty="0">
                        <a:solidFill>
                          <a:schemeClr val="tx2"/>
                        </a:solidFill>
                        <a:effectLst/>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1857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CO" sz="1000" b="1" u="none" strike="noStrike" kern="1200" dirty="0" err="1" smtClean="0">
                          <a:solidFill>
                            <a:schemeClr val="tx2"/>
                          </a:solidFill>
                          <a:effectLst/>
                          <a:latin typeface="+mj-lt"/>
                          <a:ea typeface="+mn-ea"/>
                          <a:cs typeface="+mn-cs"/>
                        </a:rPr>
                        <a:t>Emprendedoresempresas</a:t>
                      </a:r>
                      <a:r>
                        <a:rPr lang="es-CO" sz="1000" b="1" u="none" strike="noStrike" kern="1200" dirty="0" smtClean="0">
                          <a:solidFill>
                            <a:schemeClr val="tx2"/>
                          </a:solidFill>
                          <a:effectLst/>
                          <a:latin typeface="+mj-lt"/>
                          <a:ea typeface="+mn-ea"/>
                          <a:cs typeface="+mn-cs"/>
                        </a:rPr>
                        <a:t> Negocios Digitales</a:t>
                      </a:r>
                      <a:endParaRPr lang="es-CO" sz="1000" b="1" u="none" strike="noStrike" kern="1200" dirty="0">
                        <a:solidFill>
                          <a:schemeClr val="tx2"/>
                        </a:solidFill>
                        <a:effectLst/>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519793"/>
            <a:ext cx="5214889"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Dirección de  Economía Digital</a:t>
            </a:r>
            <a:endParaRPr lang="es-CO" sz="1600" b="1" dirty="0">
              <a:solidFill>
                <a:srgbClr val="FFC000"/>
              </a:solidFill>
              <a:latin typeface="+mj-lt"/>
            </a:endParaRPr>
          </a:p>
        </p:txBody>
      </p:sp>
      <p:sp>
        <p:nvSpPr>
          <p:cNvPr id="12" name="11 Rectángulo"/>
          <p:cNvSpPr/>
          <p:nvPr/>
        </p:nvSpPr>
        <p:spPr>
          <a:xfrm>
            <a:off x="2152386" y="6244984"/>
            <a:ext cx="10039613"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9" name="8 Rectángulo redondeado"/>
          <p:cNvSpPr/>
          <p:nvPr/>
        </p:nvSpPr>
        <p:spPr>
          <a:xfrm>
            <a:off x="7508271" y="1577486"/>
            <a:ext cx="3960000" cy="540000"/>
          </a:xfrm>
          <a:prstGeom prst="roundRect">
            <a:avLst/>
          </a:prstGeom>
          <a:solidFill>
            <a:sysClr val="window" lastClr="FFFFFF">
              <a:lumMod val="95000"/>
            </a:sysClr>
          </a:solidFill>
          <a:ln w="12700" cap="flat" cmpd="sng" algn="ctr">
            <a:noFill/>
            <a:prstDash val="solid"/>
            <a:miter lim="800000"/>
          </a:ln>
          <a:effectLst/>
        </p:spPr>
      </p:sp>
      <p:sp>
        <p:nvSpPr>
          <p:cNvPr id="11" name="10 Rectángulo"/>
          <p:cNvSpPr/>
          <p:nvPr/>
        </p:nvSpPr>
        <p:spPr>
          <a:xfrm>
            <a:off x="7530038" y="1663197"/>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Dirección de Economía Digital</a:t>
            </a:r>
            <a:endParaRPr lang="es-CO" sz="2800" dirty="0">
              <a:solidFill>
                <a:schemeClr val="accent5">
                  <a:lumMod val="50000"/>
                </a:schemeClr>
              </a:solidFill>
              <a:latin typeface="+mj-lt"/>
            </a:endParaRPr>
          </a:p>
        </p:txBody>
      </p:sp>
      <p:sp>
        <p:nvSpPr>
          <p:cNvPr id="13" name="12 Conector"/>
          <p:cNvSpPr/>
          <p:nvPr/>
        </p:nvSpPr>
        <p:spPr>
          <a:xfrm>
            <a:off x="11210150" y="14334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4" name="13 Rectángulo"/>
          <p:cNvSpPr/>
          <p:nvPr/>
        </p:nvSpPr>
        <p:spPr>
          <a:xfrm>
            <a:off x="11281749" y="1585876"/>
            <a:ext cx="684803" cy="523220"/>
          </a:xfrm>
          <a:prstGeom prst="rect">
            <a:avLst/>
          </a:prstGeom>
        </p:spPr>
        <p:txBody>
          <a:bodyPr wrap="none">
            <a:spAutoFit/>
          </a:bodyPr>
          <a:lstStyle/>
          <a:p>
            <a:pPr defTabSz="913851"/>
            <a:r>
              <a:rPr lang="es-ES" sz="2800" b="1" dirty="0" smtClean="0">
                <a:solidFill>
                  <a:srgbClr val="E8A043"/>
                </a:solidFill>
              </a:rPr>
              <a:t>4,3</a:t>
            </a:r>
            <a:endParaRPr lang="es-CO" sz="2800" dirty="0">
              <a:solidFill>
                <a:srgbClr val="E8A043"/>
              </a:solidFill>
            </a:endParaRPr>
          </a:p>
        </p:txBody>
      </p:sp>
      <p:graphicFrame>
        <p:nvGraphicFramePr>
          <p:cNvPr id="15" name="14 Gráfico"/>
          <p:cNvGraphicFramePr/>
          <p:nvPr>
            <p:extLst>
              <p:ext uri="{D42A27DB-BD31-4B8C-83A1-F6EECF244321}">
                <p14:modId xmlns:p14="http://schemas.microsoft.com/office/powerpoint/2010/main" val="1915609363"/>
              </p:ext>
            </p:extLst>
          </p:nvPr>
        </p:nvGraphicFramePr>
        <p:xfrm>
          <a:off x="1047075" y="2172022"/>
          <a:ext cx="10116000" cy="10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17 Gráfico"/>
          <p:cNvGraphicFramePr/>
          <p:nvPr>
            <p:extLst>
              <p:ext uri="{D42A27DB-BD31-4B8C-83A1-F6EECF244321}">
                <p14:modId xmlns:p14="http://schemas.microsoft.com/office/powerpoint/2010/main" val="2944787699"/>
              </p:ext>
            </p:extLst>
          </p:nvPr>
        </p:nvGraphicFramePr>
        <p:xfrm>
          <a:off x="1047075" y="4124053"/>
          <a:ext cx="10116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2104798655"/>
              </p:ext>
            </p:extLst>
          </p:nvPr>
        </p:nvGraphicFramePr>
        <p:xfrm>
          <a:off x="1039808" y="3252555"/>
          <a:ext cx="10116000" cy="771525"/>
        </p:xfrm>
        <a:graphic>
          <a:graphicData uri="http://schemas.openxmlformats.org/drawingml/2006/table">
            <a:tbl>
              <a:tblPr/>
              <a:tblGrid>
                <a:gridCol w="1686000"/>
                <a:gridCol w="1686000"/>
                <a:gridCol w="1686000"/>
                <a:gridCol w="1686000"/>
                <a:gridCol w="1686000"/>
                <a:gridCol w="1686000"/>
              </a:tblGrid>
              <a:tr h="5225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a:solidFill>
                            <a:schemeClr val="tx2"/>
                          </a:solidFill>
                          <a:effectLst/>
                          <a:latin typeface="+mj-lt"/>
                        </a:rPr>
                        <a:t>Amabilidad y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actitud de </a:t>
                      </a:r>
                    </a:p>
                    <a:p>
                      <a:pPr algn="ctr" fontAlgn="ctr"/>
                      <a:r>
                        <a:rPr lang="es-ES" sz="1000" u="none" strike="noStrike" dirty="0" smtClean="0">
                          <a:solidFill>
                            <a:schemeClr val="tx2"/>
                          </a:solidFill>
                          <a:effectLst/>
                          <a:latin typeface="+mj-lt"/>
                        </a:rPr>
                        <a:t>respeto </a:t>
                      </a:r>
                    </a:p>
                    <a:p>
                      <a:pPr algn="ctr" fontAlgn="ctr"/>
                      <a:r>
                        <a:rPr lang="es-ES" sz="1000" u="none" strike="noStrike" dirty="0" smtClean="0">
                          <a:solidFill>
                            <a:schemeClr val="tx2"/>
                          </a:solidFill>
                          <a:effectLst/>
                          <a:latin typeface="+mj-lt"/>
                        </a:rPr>
                        <a:t>del </a:t>
                      </a:r>
                      <a:r>
                        <a:rPr lang="es-ES" sz="1000" u="none" strike="noStrike" dirty="0">
                          <a:solidFill>
                            <a:schemeClr val="tx2"/>
                          </a:solidFill>
                          <a:effectLst/>
                          <a:latin typeface="+mj-lt"/>
                        </a:rPr>
                        <a:t>Docente</a:t>
                      </a:r>
                      <a:endParaRPr lang="es-ES" sz="10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Trato </a:t>
                      </a:r>
                      <a:r>
                        <a:rPr lang="es-ES" sz="1000" u="none" strike="noStrike" dirty="0">
                          <a:solidFill>
                            <a:schemeClr val="tx2"/>
                          </a:solidFill>
                          <a:effectLst/>
                          <a:latin typeface="+mj-lt"/>
                        </a:rPr>
                        <a:t>de los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docentes</a:t>
                      </a:r>
                      <a:endParaRPr lang="es-ES" sz="10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Calidad </a:t>
                      </a:r>
                      <a:r>
                        <a:rPr lang="es-ES" sz="1000" u="none" strike="noStrike" dirty="0">
                          <a:solidFill>
                            <a:schemeClr val="tx2"/>
                          </a:solidFill>
                          <a:effectLst/>
                          <a:latin typeface="+mj-lt"/>
                        </a:rPr>
                        <a:t>de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la </a:t>
                      </a:r>
                      <a:r>
                        <a:rPr lang="es-ES" sz="1000" u="none" strike="noStrike" dirty="0">
                          <a:solidFill>
                            <a:schemeClr val="tx2"/>
                          </a:solidFill>
                          <a:effectLst/>
                          <a:latin typeface="+mj-lt"/>
                        </a:rPr>
                        <a:t>formación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los docentes</a:t>
                      </a:r>
                      <a:endParaRPr lang="es-ES" sz="10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a:solidFill>
                            <a:schemeClr val="tx2"/>
                          </a:solidFill>
                          <a:effectLst/>
                          <a:latin typeface="+mj-lt"/>
                        </a:rPr>
                        <a:t>Cumplimiento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los docentes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con </a:t>
                      </a:r>
                      <a:r>
                        <a:rPr lang="es-ES" sz="1000" u="none" strike="noStrike" dirty="0">
                          <a:solidFill>
                            <a:schemeClr val="tx2"/>
                          </a:solidFill>
                          <a:effectLst/>
                          <a:latin typeface="+mj-lt"/>
                        </a:rPr>
                        <a:t>el programa</a:t>
                      </a:r>
                      <a:endParaRPr lang="es-ES" sz="10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Calidad </a:t>
                      </a:r>
                      <a:r>
                        <a:rPr lang="es-ES" sz="1000" u="none" strike="noStrike" dirty="0">
                          <a:solidFill>
                            <a:schemeClr val="tx2"/>
                          </a:solidFill>
                          <a:effectLst/>
                          <a:latin typeface="+mj-lt"/>
                        </a:rPr>
                        <a:t>del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programa </a:t>
                      </a:r>
                      <a:r>
                        <a:rPr lang="es-ES" sz="1000" u="sng" strike="noStrike" dirty="0" smtClean="0">
                          <a:solidFill>
                            <a:schemeClr val="tx2"/>
                          </a:solidFill>
                          <a:effectLst/>
                          <a:latin typeface="+mj-lt"/>
                        </a:rPr>
                        <a:t>de </a:t>
                      </a:r>
                    </a:p>
                    <a:p>
                      <a:pPr algn="ctr" fontAlgn="ctr"/>
                      <a:r>
                        <a:rPr lang="es-ES" sz="1000" u="sng" strike="noStrike" dirty="0" smtClean="0">
                          <a:solidFill>
                            <a:schemeClr val="tx2"/>
                          </a:solidFill>
                          <a:effectLst/>
                          <a:latin typeface="+mj-lt"/>
                        </a:rPr>
                        <a:t>formación </a:t>
                      </a:r>
                      <a:r>
                        <a:rPr lang="es-ES" sz="1000" u="sng" strike="noStrike" dirty="0">
                          <a:solidFill>
                            <a:schemeClr val="tx2"/>
                          </a:solidFill>
                          <a:effectLst/>
                          <a:latin typeface="+mj-lt"/>
                        </a:rPr>
                        <a:t>en  </a:t>
                      </a:r>
                      <a:endParaRPr lang="es-ES" sz="1000" u="sng" strike="noStrike" dirty="0" smtClean="0">
                        <a:solidFill>
                          <a:schemeClr val="tx2"/>
                        </a:solidFill>
                        <a:effectLst/>
                        <a:latin typeface="+mj-lt"/>
                      </a:endParaRPr>
                    </a:p>
                    <a:p>
                      <a:pPr algn="ctr" fontAlgn="ctr"/>
                      <a:r>
                        <a:rPr lang="es-ES" sz="1000" u="sng" strike="noStrike" dirty="0" smtClean="0">
                          <a:solidFill>
                            <a:schemeClr val="tx2"/>
                          </a:solidFill>
                          <a:effectLst/>
                          <a:latin typeface="+mj-lt"/>
                        </a:rPr>
                        <a:t>Analítica </a:t>
                      </a:r>
                      <a:r>
                        <a:rPr lang="es-ES" sz="1000" u="sng" strike="noStrike" dirty="0">
                          <a:solidFill>
                            <a:schemeClr val="tx2"/>
                          </a:solidFill>
                          <a:effectLst/>
                          <a:latin typeface="+mj-lt"/>
                        </a:rPr>
                        <a:t>de Datos </a:t>
                      </a:r>
                      <a:endParaRPr lang="es-ES" sz="10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000" u="none" strike="noStrike" dirty="0" smtClean="0">
                          <a:solidFill>
                            <a:schemeClr val="tx2"/>
                          </a:solidFill>
                          <a:effectLst/>
                          <a:latin typeface="+mj-lt"/>
                        </a:rPr>
                        <a:t>Calidad </a:t>
                      </a:r>
                      <a:r>
                        <a:rPr lang="es-ES" sz="1000" u="none" strike="noStrike" dirty="0">
                          <a:solidFill>
                            <a:schemeClr val="tx2"/>
                          </a:solidFill>
                          <a:effectLst/>
                          <a:latin typeface="+mj-lt"/>
                        </a:rPr>
                        <a:t>de la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formación </a:t>
                      </a:r>
                      <a:r>
                        <a:rPr lang="es-ES" sz="1000" u="none" strike="noStrike" dirty="0">
                          <a:solidFill>
                            <a:schemeClr val="tx2"/>
                          </a:solidFill>
                          <a:effectLst/>
                          <a:latin typeface="+mj-lt"/>
                        </a:rPr>
                        <a:t>de estos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cursos le </a:t>
                      </a:r>
                      <a:r>
                        <a:rPr lang="es-ES" sz="1000" u="none" strike="noStrike" dirty="0">
                          <a:solidFill>
                            <a:schemeClr val="tx2"/>
                          </a:solidFill>
                          <a:effectLst/>
                          <a:latin typeface="+mj-lt"/>
                        </a:rPr>
                        <a:t>permiten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mejorar las </a:t>
                      </a:r>
                    </a:p>
                    <a:p>
                      <a:pPr algn="ctr" fontAlgn="ctr"/>
                      <a:r>
                        <a:rPr lang="es-ES" sz="1000" u="none" strike="noStrike" dirty="0" smtClean="0">
                          <a:solidFill>
                            <a:schemeClr val="tx2"/>
                          </a:solidFill>
                          <a:effectLst/>
                          <a:latin typeface="+mj-lt"/>
                        </a:rPr>
                        <a:t>oportunidades </a:t>
                      </a:r>
                      <a:r>
                        <a:rPr lang="es-ES" sz="1000" u="none" strike="noStrike" dirty="0">
                          <a:solidFill>
                            <a:schemeClr val="tx2"/>
                          </a:solidFill>
                          <a:effectLst/>
                          <a:latin typeface="+mj-lt"/>
                        </a:rPr>
                        <a:t>laborales </a:t>
                      </a:r>
                      <a:endParaRPr lang="es-ES" sz="10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2" name="21 Tabla"/>
          <p:cNvGraphicFramePr>
            <a:graphicFrameLocks noGrp="1"/>
          </p:cNvGraphicFramePr>
          <p:nvPr>
            <p:extLst>
              <p:ext uri="{D42A27DB-BD31-4B8C-83A1-F6EECF244321}">
                <p14:modId xmlns:p14="http://schemas.microsoft.com/office/powerpoint/2010/main" val="1644388090"/>
              </p:ext>
            </p:extLst>
          </p:nvPr>
        </p:nvGraphicFramePr>
        <p:xfrm>
          <a:off x="1039808" y="5195008"/>
          <a:ext cx="10116000" cy="771525"/>
        </p:xfrm>
        <a:graphic>
          <a:graphicData uri="http://schemas.openxmlformats.org/drawingml/2006/table">
            <a:tbl>
              <a:tblPr/>
              <a:tblGrid>
                <a:gridCol w="1686000"/>
                <a:gridCol w="1686000"/>
                <a:gridCol w="1686000"/>
                <a:gridCol w="1686000"/>
                <a:gridCol w="1686000"/>
                <a:gridCol w="1686000"/>
              </a:tblGrid>
              <a:tr h="61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ctr" latinLnBrk="0" hangingPunct="1"/>
                      <a:r>
                        <a:rPr lang="es-ES" sz="1000" u="none" strike="noStrike" kern="1200" dirty="0" smtClean="0">
                          <a:solidFill>
                            <a:schemeClr val="tx2"/>
                          </a:solidFill>
                          <a:effectLst/>
                          <a:latin typeface="+mj-lt"/>
                          <a:ea typeface="+mn-ea"/>
                          <a:cs typeface="+mn-cs"/>
                        </a:rPr>
                        <a:t>Trato </a:t>
                      </a:r>
                      <a:r>
                        <a:rPr lang="es-ES" sz="1000" u="none" strike="noStrike" kern="1200" dirty="0">
                          <a:solidFill>
                            <a:schemeClr val="tx2"/>
                          </a:solidFill>
                          <a:effectLst/>
                          <a:latin typeface="+mj-lt"/>
                          <a:ea typeface="+mn-ea"/>
                          <a:cs typeface="+mn-cs"/>
                        </a:rPr>
                        <a:t>de los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Docentes</a:t>
                      </a:r>
                      <a:endParaRPr lang="es-ES" sz="1000" u="none" strike="noStrike" kern="1200" dirty="0">
                        <a:solidFill>
                          <a:schemeClr val="tx2"/>
                        </a:solidFill>
                        <a:effectLst/>
                        <a:latin typeface="+mj-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ctr" latinLnBrk="0" hangingPunct="1"/>
                      <a:r>
                        <a:rPr lang="es-ES" sz="1000" u="none" strike="noStrike" kern="1200" dirty="0">
                          <a:solidFill>
                            <a:schemeClr val="tx2"/>
                          </a:solidFill>
                          <a:effectLst/>
                          <a:latin typeface="+mj-lt"/>
                          <a:ea typeface="+mn-ea"/>
                          <a:cs typeface="+mn-cs"/>
                        </a:rPr>
                        <a:t>Amabilidad y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actitud de </a:t>
                      </a:r>
                    </a:p>
                    <a:p>
                      <a:pPr marL="0" algn="ctr" defTabSz="913851" rtl="0" eaLnBrk="1" fontAlgn="ctr" latinLnBrk="0" hangingPunct="1"/>
                      <a:r>
                        <a:rPr lang="es-ES" sz="1000" u="none" strike="noStrike" kern="1200" dirty="0" smtClean="0">
                          <a:solidFill>
                            <a:schemeClr val="tx2"/>
                          </a:solidFill>
                          <a:effectLst/>
                          <a:latin typeface="+mj-lt"/>
                          <a:ea typeface="+mn-ea"/>
                          <a:cs typeface="+mn-cs"/>
                        </a:rPr>
                        <a:t>respeto </a:t>
                      </a:r>
                    </a:p>
                    <a:p>
                      <a:pPr marL="0" algn="ctr" defTabSz="913851" rtl="0" eaLnBrk="1" fontAlgn="ctr" latinLnBrk="0" hangingPunct="1"/>
                      <a:r>
                        <a:rPr lang="es-ES" sz="1000" u="none" strike="noStrike" kern="1200" dirty="0" smtClean="0">
                          <a:solidFill>
                            <a:schemeClr val="tx2"/>
                          </a:solidFill>
                          <a:effectLst/>
                          <a:latin typeface="+mj-lt"/>
                          <a:ea typeface="+mn-ea"/>
                          <a:cs typeface="+mn-cs"/>
                        </a:rPr>
                        <a:t>del </a:t>
                      </a:r>
                      <a:r>
                        <a:rPr lang="es-ES" sz="1000" u="none" strike="noStrike" kern="1200" dirty="0">
                          <a:solidFill>
                            <a:schemeClr val="tx2"/>
                          </a:solidFill>
                          <a:effectLst/>
                          <a:latin typeface="+mj-lt"/>
                          <a:ea typeface="+mn-ea"/>
                          <a:cs typeface="+mn-cs"/>
                        </a:rPr>
                        <a:t>d</a:t>
                      </a:r>
                      <a:r>
                        <a:rPr lang="es-ES" sz="1000" u="none" strike="noStrike" kern="1200" dirty="0" smtClean="0">
                          <a:solidFill>
                            <a:schemeClr val="tx2"/>
                          </a:solidFill>
                          <a:effectLst/>
                          <a:latin typeface="+mj-lt"/>
                          <a:ea typeface="+mn-ea"/>
                          <a:cs typeface="+mn-cs"/>
                        </a:rPr>
                        <a:t>ocente</a:t>
                      </a:r>
                      <a:endParaRPr lang="es-ES" sz="1000" u="none" strike="noStrike" kern="1200" dirty="0">
                        <a:solidFill>
                          <a:schemeClr val="tx2"/>
                        </a:solidFill>
                        <a:effectLst/>
                        <a:latin typeface="+mj-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ctr" latinLnBrk="0" hangingPunct="1"/>
                      <a:r>
                        <a:rPr lang="es-ES" sz="1000" u="none" strike="noStrike" kern="1200" dirty="0" smtClean="0">
                          <a:solidFill>
                            <a:schemeClr val="tx2"/>
                          </a:solidFill>
                          <a:effectLst/>
                          <a:latin typeface="+mj-lt"/>
                          <a:ea typeface="+mn-ea"/>
                          <a:cs typeface="+mn-cs"/>
                        </a:rPr>
                        <a:t>Calidad </a:t>
                      </a:r>
                      <a:r>
                        <a:rPr lang="es-ES" sz="1000" u="none" strike="noStrike" kern="1200" dirty="0">
                          <a:solidFill>
                            <a:schemeClr val="tx2"/>
                          </a:solidFill>
                          <a:effectLst/>
                          <a:latin typeface="+mj-lt"/>
                          <a:ea typeface="+mn-ea"/>
                          <a:cs typeface="+mn-cs"/>
                        </a:rPr>
                        <a:t>de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la </a:t>
                      </a:r>
                      <a:r>
                        <a:rPr lang="es-ES" sz="1000" u="none" strike="noStrike" kern="1200" dirty="0">
                          <a:solidFill>
                            <a:schemeClr val="tx2"/>
                          </a:solidFill>
                          <a:effectLst/>
                          <a:latin typeface="+mj-lt"/>
                          <a:ea typeface="+mn-ea"/>
                          <a:cs typeface="+mn-cs"/>
                        </a:rPr>
                        <a:t>formación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de </a:t>
                      </a:r>
                      <a:r>
                        <a:rPr lang="es-ES" sz="1000" u="none" strike="noStrike" kern="1200" dirty="0">
                          <a:solidFill>
                            <a:schemeClr val="tx2"/>
                          </a:solidFill>
                          <a:effectLst/>
                          <a:latin typeface="+mj-lt"/>
                          <a:ea typeface="+mn-ea"/>
                          <a:cs typeface="+mn-cs"/>
                        </a:rPr>
                        <a:t>los docentes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ctr" latinLnBrk="0" hangingPunct="1"/>
                      <a:r>
                        <a:rPr lang="es-ES" sz="1000" u="none" strike="noStrike" kern="1200" dirty="0">
                          <a:solidFill>
                            <a:schemeClr val="tx2"/>
                          </a:solidFill>
                          <a:effectLst/>
                          <a:latin typeface="+mj-lt"/>
                          <a:ea typeface="+mn-ea"/>
                          <a:cs typeface="+mn-cs"/>
                        </a:rPr>
                        <a:t>Cumplimiento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de </a:t>
                      </a:r>
                      <a:r>
                        <a:rPr lang="es-ES" sz="1000" u="none" strike="noStrike" kern="1200" dirty="0">
                          <a:solidFill>
                            <a:schemeClr val="tx2"/>
                          </a:solidFill>
                          <a:effectLst/>
                          <a:latin typeface="+mj-lt"/>
                          <a:ea typeface="+mn-ea"/>
                          <a:cs typeface="+mn-cs"/>
                        </a:rPr>
                        <a:t>los docentes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con </a:t>
                      </a:r>
                      <a:r>
                        <a:rPr lang="es-ES" sz="1000" u="none" strike="noStrike" kern="1200" dirty="0">
                          <a:solidFill>
                            <a:schemeClr val="tx2"/>
                          </a:solidFill>
                          <a:effectLst/>
                          <a:latin typeface="+mj-lt"/>
                          <a:ea typeface="+mn-ea"/>
                          <a:cs typeface="+mn-cs"/>
                        </a:rPr>
                        <a:t>del </a:t>
                      </a:r>
                      <a:r>
                        <a:rPr lang="es-ES" sz="1000" u="none" strike="noStrike" kern="1200" dirty="0" smtClean="0">
                          <a:solidFill>
                            <a:schemeClr val="tx2"/>
                          </a:solidFill>
                          <a:effectLst/>
                          <a:latin typeface="+mj-lt"/>
                          <a:ea typeface="+mn-ea"/>
                          <a:cs typeface="+mn-cs"/>
                        </a:rPr>
                        <a:t>programa</a:t>
                      </a:r>
                    </a:p>
                    <a:p>
                      <a:pPr marL="0" algn="ctr" defTabSz="913851" rtl="0" eaLnBrk="1" fontAlgn="ctr" latinLnBrk="0" hangingPunct="1"/>
                      <a:r>
                        <a:rPr lang="es-ES" sz="1000" u="none" strike="noStrike" kern="1200" dirty="0" smtClean="0">
                          <a:solidFill>
                            <a:schemeClr val="tx2"/>
                          </a:solidFill>
                          <a:effectLst/>
                          <a:latin typeface="+mj-lt"/>
                          <a:ea typeface="+mn-ea"/>
                          <a:cs typeface="+mn-cs"/>
                        </a:rPr>
                        <a:t> </a:t>
                      </a:r>
                      <a:r>
                        <a:rPr lang="es-ES" sz="1000" u="none" strike="noStrike" kern="1200" dirty="0">
                          <a:solidFill>
                            <a:schemeClr val="tx2"/>
                          </a:solidFill>
                          <a:effectLst/>
                          <a:latin typeface="+mj-lt"/>
                          <a:ea typeface="+mn-ea"/>
                          <a:cs typeface="+mn-cs"/>
                        </a:rPr>
                        <a:t>de APPS.CO</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ctr" latinLnBrk="0" hangingPunct="1"/>
                      <a:r>
                        <a:rPr lang="es-ES" sz="1000" u="none" strike="noStrike" kern="1200" dirty="0" smtClean="0">
                          <a:solidFill>
                            <a:schemeClr val="tx2"/>
                          </a:solidFill>
                          <a:effectLst/>
                          <a:latin typeface="+mj-lt"/>
                          <a:ea typeface="+mn-ea"/>
                          <a:cs typeface="+mn-cs"/>
                        </a:rPr>
                        <a:t>Calidad </a:t>
                      </a:r>
                      <a:r>
                        <a:rPr lang="es-ES" sz="1000" u="none" strike="noStrike" kern="1200" dirty="0">
                          <a:solidFill>
                            <a:schemeClr val="tx2"/>
                          </a:solidFill>
                          <a:effectLst/>
                          <a:latin typeface="+mj-lt"/>
                          <a:ea typeface="+mn-ea"/>
                          <a:cs typeface="+mn-cs"/>
                        </a:rPr>
                        <a:t>de </a:t>
                      </a:r>
                      <a:r>
                        <a:rPr lang="es-ES" sz="1000" u="none" strike="noStrike" kern="1200" dirty="0" smtClean="0">
                          <a:solidFill>
                            <a:schemeClr val="tx2"/>
                          </a:solidFill>
                          <a:effectLst/>
                          <a:latin typeface="+mj-lt"/>
                          <a:ea typeface="+mn-ea"/>
                          <a:cs typeface="+mn-cs"/>
                        </a:rPr>
                        <a:t>la </a:t>
                      </a:r>
                    </a:p>
                    <a:p>
                      <a:pPr marL="0" algn="ctr" defTabSz="913851" rtl="0" eaLnBrk="1" fontAlgn="ctr" latinLnBrk="0" hangingPunct="1"/>
                      <a:r>
                        <a:rPr lang="es-ES" sz="1000" u="none" strike="noStrike" kern="1200" dirty="0" smtClean="0">
                          <a:solidFill>
                            <a:schemeClr val="tx2"/>
                          </a:solidFill>
                          <a:effectLst/>
                          <a:latin typeface="+mj-lt"/>
                          <a:ea typeface="+mn-ea"/>
                          <a:cs typeface="+mn-cs"/>
                        </a:rPr>
                        <a:t>formación </a:t>
                      </a:r>
                      <a:r>
                        <a:rPr lang="es-ES" sz="1000" u="none" strike="noStrike" kern="1200" dirty="0">
                          <a:solidFill>
                            <a:schemeClr val="tx2"/>
                          </a:solidFill>
                          <a:effectLst/>
                          <a:latin typeface="+mj-lt"/>
                          <a:ea typeface="+mn-ea"/>
                          <a:cs typeface="+mn-cs"/>
                        </a:rPr>
                        <a:t>de estos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cursos le </a:t>
                      </a:r>
                      <a:r>
                        <a:rPr lang="es-ES" sz="1000" u="none" strike="noStrike" kern="1200" dirty="0">
                          <a:solidFill>
                            <a:schemeClr val="tx2"/>
                          </a:solidFill>
                          <a:effectLst/>
                          <a:latin typeface="+mj-lt"/>
                          <a:ea typeface="+mn-ea"/>
                          <a:cs typeface="+mn-cs"/>
                        </a:rPr>
                        <a:t>permiten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mejorar las </a:t>
                      </a:r>
                      <a:r>
                        <a:rPr lang="es-ES" sz="1000" u="none" strike="noStrike" kern="1200" dirty="0">
                          <a:solidFill>
                            <a:schemeClr val="tx2"/>
                          </a:solidFill>
                          <a:effectLst/>
                          <a:latin typeface="+mj-lt"/>
                          <a:ea typeface="+mn-ea"/>
                          <a:cs typeface="+mn-cs"/>
                        </a:rPr>
                        <a:t>oportunidades laborales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ctr" latinLnBrk="0" hangingPunct="1"/>
                      <a:r>
                        <a:rPr lang="es-ES" sz="1000" u="none" strike="noStrike" kern="1200" dirty="0" smtClean="0">
                          <a:solidFill>
                            <a:schemeClr val="tx2"/>
                          </a:solidFill>
                          <a:effectLst/>
                          <a:latin typeface="+mj-lt"/>
                          <a:ea typeface="+mn-ea"/>
                          <a:cs typeface="+mn-cs"/>
                        </a:rPr>
                        <a:t>Calidad </a:t>
                      </a:r>
                      <a:r>
                        <a:rPr lang="es-ES" sz="1000" u="none" strike="noStrike" kern="1200" dirty="0">
                          <a:solidFill>
                            <a:schemeClr val="tx2"/>
                          </a:solidFill>
                          <a:effectLst/>
                          <a:latin typeface="+mj-lt"/>
                          <a:ea typeface="+mn-ea"/>
                          <a:cs typeface="+mn-cs"/>
                        </a:rPr>
                        <a:t>del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programa </a:t>
                      </a:r>
                      <a:r>
                        <a:rPr lang="es-ES" sz="1000" u="none" strike="noStrike" kern="1200" dirty="0">
                          <a:solidFill>
                            <a:schemeClr val="tx2"/>
                          </a:solidFill>
                          <a:effectLst/>
                          <a:latin typeface="+mj-lt"/>
                          <a:ea typeface="+mn-ea"/>
                          <a:cs typeface="+mn-cs"/>
                        </a:rPr>
                        <a:t>de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formación </a:t>
                      </a:r>
                      <a:r>
                        <a:rPr lang="es-ES" sz="1000" u="none" strike="noStrike" kern="1200" dirty="0">
                          <a:solidFill>
                            <a:schemeClr val="tx2"/>
                          </a:solidFill>
                          <a:effectLst/>
                          <a:latin typeface="+mj-lt"/>
                          <a:ea typeface="+mn-ea"/>
                          <a:cs typeface="+mn-cs"/>
                        </a:rPr>
                        <a:t>del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programa </a:t>
                      </a:r>
                      <a:r>
                        <a:rPr lang="es-ES" sz="1000" u="none" strike="noStrike" kern="1200" dirty="0">
                          <a:solidFill>
                            <a:schemeClr val="tx2"/>
                          </a:solidFill>
                          <a:effectLst/>
                          <a:latin typeface="+mj-lt"/>
                          <a:ea typeface="+mn-ea"/>
                          <a:cs typeface="+mn-cs"/>
                        </a:rPr>
                        <a:t>de </a:t>
                      </a:r>
                      <a:endParaRPr lang="es-ES" sz="1000" u="none" strike="noStrike" kern="1200" dirty="0" smtClean="0">
                        <a:solidFill>
                          <a:schemeClr val="tx2"/>
                        </a:solidFill>
                        <a:effectLst/>
                        <a:latin typeface="+mj-lt"/>
                        <a:ea typeface="+mn-ea"/>
                        <a:cs typeface="+mn-cs"/>
                      </a:endParaRPr>
                    </a:p>
                    <a:p>
                      <a:pPr marL="0" algn="ctr" defTabSz="913851" rtl="0" eaLnBrk="1" fontAlgn="ctr" latinLnBrk="0" hangingPunct="1"/>
                      <a:r>
                        <a:rPr lang="es-ES" sz="1000" u="none" strike="noStrike" kern="1200" dirty="0" smtClean="0">
                          <a:solidFill>
                            <a:schemeClr val="tx2"/>
                          </a:solidFill>
                          <a:effectLst/>
                          <a:latin typeface="+mj-lt"/>
                          <a:ea typeface="+mn-ea"/>
                          <a:cs typeface="+mn-cs"/>
                        </a:rPr>
                        <a:t>APPS.CO</a:t>
                      </a:r>
                      <a:endParaRPr lang="es-ES" sz="1000" u="none" strike="noStrike" kern="1200" dirty="0">
                        <a:solidFill>
                          <a:schemeClr val="tx2"/>
                        </a:solidFill>
                        <a:effectLst/>
                        <a:latin typeface="+mj-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7" name="26 Conector"/>
          <p:cNvSpPr/>
          <p:nvPr/>
        </p:nvSpPr>
        <p:spPr>
          <a:xfrm>
            <a:off x="11330827" y="2450835"/>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lang="es-ES" sz="1400" b="1" kern="0" noProof="0" dirty="0" smtClean="0">
                <a:solidFill>
                  <a:srgbClr val="FFC000"/>
                </a:solidFill>
                <a:latin typeface="+mj-lt"/>
              </a:rPr>
              <a:t>4</a:t>
            </a:r>
            <a:r>
              <a:rPr kumimoji="0" lang="es-ES" sz="1400" b="1" i="0" u="none" strike="noStrike" kern="0" cap="none" spc="0" normalizeH="0" baseline="0" noProof="0" dirty="0" smtClean="0">
                <a:ln>
                  <a:noFill/>
                </a:ln>
                <a:solidFill>
                  <a:srgbClr val="FFC000"/>
                </a:solidFill>
                <a:effectLst/>
                <a:uLnTx/>
                <a:uFillTx/>
                <a:latin typeface="+mj-lt"/>
                <a:ea typeface="+mn-ea"/>
                <a:cs typeface="+mn-cs"/>
              </a:rPr>
              <a:t>,3</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28" name="27 Rectángulo"/>
          <p:cNvSpPr/>
          <p:nvPr/>
        </p:nvSpPr>
        <p:spPr>
          <a:xfrm>
            <a:off x="11254351" y="3118027"/>
            <a:ext cx="843501" cy="261610"/>
          </a:xfrm>
          <a:prstGeom prst="rect">
            <a:avLst/>
          </a:prstGeom>
        </p:spPr>
        <p:txBody>
          <a:bodyPr wrap="none">
            <a:spAutoFit/>
          </a:bodyPr>
          <a:lstStyle/>
          <a:p>
            <a:pPr defTabSz="913851"/>
            <a:r>
              <a:rPr lang="es-ES" sz="1100" b="1" dirty="0" smtClean="0">
                <a:solidFill>
                  <a:schemeClr val="tx2"/>
                </a:solidFill>
                <a:latin typeface="+mj-lt"/>
              </a:rPr>
              <a:t>Base: 304</a:t>
            </a:r>
            <a:endParaRPr lang="es-CO" sz="1100" dirty="0">
              <a:solidFill>
                <a:schemeClr val="tx2"/>
              </a:solidFill>
              <a:latin typeface="+mj-lt"/>
            </a:endParaRPr>
          </a:p>
        </p:txBody>
      </p:sp>
      <p:sp>
        <p:nvSpPr>
          <p:cNvPr id="29" name="28 Rectángulo"/>
          <p:cNvSpPr/>
          <p:nvPr/>
        </p:nvSpPr>
        <p:spPr>
          <a:xfrm>
            <a:off x="11293624" y="5244635"/>
            <a:ext cx="764953" cy="261610"/>
          </a:xfrm>
          <a:prstGeom prst="rect">
            <a:avLst/>
          </a:prstGeom>
        </p:spPr>
        <p:txBody>
          <a:bodyPr wrap="none">
            <a:spAutoFit/>
          </a:bodyPr>
          <a:lstStyle/>
          <a:p>
            <a:pPr defTabSz="913851"/>
            <a:r>
              <a:rPr lang="es-ES" sz="1100" b="1" dirty="0" smtClean="0">
                <a:solidFill>
                  <a:schemeClr val="tx2"/>
                </a:solidFill>
                <a:latin typeface="+mj-lt"/>
              </a:rPr>
              <a:t>Base: 90</a:t>
            </a:r>
            <a:endParaRPr lang="es-CO" sz="1100" dirty="0">
              <a:solidFill>
                <a:schemeClr val="tx2"/>
              </a:solidFill>
              <a:latin typeface="+mj-lt"/>
            </a:endParaRPr>
          </a:p>
        </p:txBody>
      </p:sp>
      <p:sp>
        <p:nvSpPr>
          <p:cNvPr id="30" name="29 Conector"/>
          <p:cNvSpPr/>
          <p:nvPr/>
        </p:nvSpPr>
        <p:spPr>
          <a:xfrm>
            <a:off x="11330827" y="4552209"/>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lang="es-ES" sz="1400" b="1" kern="0" dirty="0" smtClean="0">
                <a:solidFill>
                  <a:srgbClr val="FFC000"/>
                </a:solidFill>
                <a:latin typeface="+mj-lt"/>
              </a:rPr>
              <a:t>4,4</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19" name="18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3509018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734300" y="5486473"/>
            <a:ext cx="4277703" cy="954107"/>
          </a:xfrm>
          <a:prstGeom prst="rect">
            <a:avLst/>
          </a:prstGeom>
        </p:spPr>
        <p:txBody>
          <a:bodyPr wrap="square">
            <a:spAutoFit/>
          </a:bodyPr>
          <a:lstStyle/>
          <a:p>
            <a:pPr algn="ctr"/>
            <a:r>
              <a:rPr lang="es-CO" sz="2800" b="1" dirty="0" smtClean="0">
                <a:solidFill>
                  <a:schemeClr val="accent1"/>
                </a:solidFill>
              </a:rPr>
              <a:t>OFICINA DE FOMENTO REGIONAL TIC</a:t>
            </a:r>
            <a:endParaRPr lang="es-CO" sz="2800" b="1" dirty="0">
              <a:solidFill>
                <a:schemeClr val="accent1"/>
              </a:solidFill>
            </a:endParaRPr>
          </a:p>
        </p:txBody>
      </p:sp>
    </p:spTree>
    <p:extLst>
      <p:ext uri="{BB962C8B-B14F-4D97-AF65-F5344CB8AC3E}">
        <p14:creationId xmlns:p14="http://schemas.microsoft.com/office/powerpoint/2010/main" val="3829935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440799"/>
            <a:ext cx="5431295" cy="584775"/>
          </a:xfrm>
          <a:prstGeom prst="rect">
            <a:avLst/>
          </a:prstGeom>
        </p:spPr>
        <p:txBody>
          <a:bodyPr wrap="none">
            <a:spAutoFit/>
          </a:bodyPr>
          <a:lstStyle/>
          <a:p>
            <a:r>
              <a:rPr lang="es-CO" sz="1600" b="1" dirty="0">
                <a:solidFill>
                  <a:srgbClr val="FFC000"/>
                </a:solidFill>
                <a:latin typeface="+mj-lt"/>
              </a:rPr>
              <a:t>Enero – Diciembre 2022</a:t>
            </a:r>
          </a:p>
          <a:p>
            <a:r>
              <a:rPr lang="es-ES" sz="1600" b="1" dirty="0">
                <a:solidFill>
                  <a:srgbClr val="FFC000"/>
                </a:solidFill>
                <a:latin typeface="+mj-lt"/>
              </a:rPr>
              <a:t>Líneas de negocio </a:t>
            </a:r>
            <a:r>
              <a:rPr lang="es-ES" sz="1600" b="1" dirty="0" smtClean="0">
                <a:solidFill>
                  <a:srgbClr val="FFC000"/>
                </a:solidFill>
                <a:latin typeface="+mj-lt"/>
              </a:rPr>
              <a:t>- Oficina </a:t>
            </a:r>
            <a:r>
              <a:rPr lang="es-ES" sz="1600" b="1" dirty="0">
                <a:solidFill>
                  <a:srgbClr val="FFC000"/>
                </a:solidFill>
                <a:latin typeface="+mj-lt"/>
              </a:rPr>
              <a:t>de Fomento Regional TIC</a:t>
            </a:r>
            <a:endParaRPr lang="es-CO" sz="1600" b="1" dirty="0">
              <a:solidFill>
                <a:srgbClr val="FFC000"/>
              </a:solidFill>
              <a:latin typeface="+mj-lt"/>
            </a:endParaRPr>
          </a:p>
        </p:txBody>
      </p:sp>
      <p:sp>
        <p:nvSpPr>
          <p:cNvPr id="12" name="11 Rectángulo"/>
          <p:cNvSpPr/>
          <p:nvPr/>
        </p:nvSpPr>
        <p:spPr>
          <a:xfrm>
            <a:off x="2019300" y="6244984"/>
            <a:ext cx="10172699"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9" name="8 Rectángulo redondeado"/>
          <p:cNvSpPr/>
          <p:nvPr/>
        </p:nvSpPr>
        <p:spPr>
          <a:xfrm>
            <a:off x="7508271" y="1463186"/>
            <a:ext cx="3960000" cy="540000"/>
          </a:xfrm>
          <a:prstGeom prst="roundRect">
            <a:avLst/>
          </a:prstGeom>
          <a:solidFill>
            <a:sysClr val="window" lastClr="FFFFFF">
              <a:lumMod val="95000"/>
            </a:sysClr>
          </a:solidFill>
          <a:ln w="12700" cap="flat" cmpd="sng" algn="ctr">
            <a:noFill/>
            <a:prstDash val="solid"/>
            <a:miter lim="800000"/>
          </a:ln>
          <a:effectLst/>
        </p:spPr>
      </p:sp>
      <p:sp>
        <p:nvSpPr>
          <p:cNvPr id="11" name="10 Rectángulo"/>
          <p:cNvSpPr/>
          <p:nvPr/>
        </p:nvSpPr>
        <p:spPr>
          <a:xfrm>
            <a:off x="7530038" y="1563909"/>
            <a:ext cx="3780000" cy="338554"/>
          </a:xfrm>
          <a:prstGeom prst="rect">
            <a:avLst/>
          </a:prstGeom>
        </p:spPr>
        <p:txBody>
          <a:bodyPr wrap="square">
            <a:spAutoFit/>
          </a:bodyPr>
          <a:lstStyle/>
          <a:p>
            <a:pPr algn="ctr"/>
            <a:r>
              <a:rPr lang="es-ES" sz="1600" b="1" dirty="0" smtClean="0">
                <a:solidFill>
                  <a:schemeClr val="accent5">
                    <a:lumMod val="50000"/>
                  </a:schemeClr>
                </a:solidFill>
                <a:latin typeface="+mj-lt"/>
              </a:rPr>
              <a:t>Oficina </a:t>
            </a:r>
            <a:r>
              <a:rPr lang="es-ES" sz="1600" b="1" dirty="0">
                <a:solidFill>
                  <a:schemeClr val="accent5">
                    <a:lumMod val="50000"/>
                  </a:schemeClr>
                </a:solidFill>
                <a:latin typeface="+mj-lt"/>
              </a:rPr>
              <a:t>de Fomento Regional TIC</a:t>
            </a:r>
            <a:endParaRPr lang="es-CO" sz="1600" b="1" dirty="0">
              <a:solidFill>
                <a:schemeClr val="accent5">
                  <a:lumMod val="50000"/>
                </a:schemeClr>
              </a:solidFill>
              <a:latin typeface="+mj-lt"/>
            </a:endParaRPr>
          </a:p>
        </p:txBody>
      </p:sp>
      <p:sp>
        <p:nvSpPr>
          <p:cNvPr id="13" name="12 Conector"/>
          <p:cNvSpPr/>
          <p:nvPr/>
        </p:nvSpPr>
        <p:spPr>
          <a:xfrm>
            <a:off x="11210150" y="13191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4" name="13 Rectángulo"/>
          <p:cNvSpPr/>
          <p:nvPr/>
        </p:nvSpPr>
        <p:spPr>
          <a:xfrm>
            <a:off x="11281749" y="1471576"/>
            <a:ext cx="684803" cy="523220"/>
          </a:xfrm>
          <a:prstGeom prst="rect">
            <a:avLst/>
          </a:prstGeom>
        </p:spPr>
        <p:txBody>
          <a:bodyPr wrap="none">
            <a:spAutoFit/>
          </a:bodyPr>
          <a:lstStyle/>
          <a:p>
            <a:pPr defTabSz="913851"/>
            <a:r>
              <a:rPr lang="es-ES" sz="2800" b="1" dirty="0" smtClean="0">
                <a:solidFill>
                  <a:srgbClr val="E8A043"/>
                </a:solidFill>
              </a:rPr>
              <a:t>3,9</a:t>
            </a:r>
            <a:endParaRPr lang="es-CO" sz="2800" dirty="0">
              <a:solidFill>
                <a:srgbClr val="E8A043"/>
              </a:solidFill>
            </a:endParaRPr>
          </a:p>
        </p:txBody>
      </p:sp>
      <p:graphicFrame>
        <p:nvGraphicFramePr>
          <p:cNvPr id="15" name="14 Tabla"/>
          <p:cNvGraphicFramePr>
            <a:graphicFrameLocks noGrp="1"/>
          </p:cNvGraphicFramePr>
          <p:nvPr>
            <p:extLst>
              <p:ext uri="{D42A27DB-BD31-4B8C-83A1-F6EECF244321}">
                <p14:modId xmlns:p14="http://schemas.microsoft.com/office/powerpoint/2010/main" val="4268973166"/>
              </p:ext>
            </p:extLst>
          </p:nvPr>
        </p:nvGraphicFramePr>
        <p:xfrm>
          <a:off x="137820" y="2421309"/>
          <a:ext cx="1008000" cy="3714842"/>
        </p:xfrm>
        <a:graphic>
          <a:graphicData uri="http://schemas.openxmlformats.org/drawingml/2006/table">
            <a:tbl>
              <a:tblPr/>
              <a:tblGrid>
                <a:gridCol w="1008000"/>
              </a:tblGrid>
              <a:tr h="1857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CO" sz="1000" b="1" u="none" strike="noStrike" kern="1200" dirty="0" smtClean="0">
                          <a:solidFill>
                            <a:schemeClr val="tx2"/>
                          </a:solidFill>
                          <a:effectLst/>
                          <a:latin typeface="+mj-lt"/>
                          <a:ea typeface="+mn-ea"/>
                          <a:cs typeface="+mn-cs"/>
                        </a:rPr>
                        <a:t>Fomento</a:t>
                      </a:r>
                      <a:endParaRPr lang="es-CO" sz="1000" b="1" u="none" strike="noStrike" kern="1200" dirty="0">
                        <a:solidFill>
                          <a:schemeClr val="tx2"/>
                        </a:solidFill>
                        <a:effectLst/>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18574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CO" sz="1000" b="1" u="none" strike="noStrike" kern="1200" dirty="0" smtClean="0">
                          <a:solidFill>
                            <a:schemeClr val="tx2"/>
                          </a:solidFill>
                          <a:effectLst/>
                          <a:latin typeface="+mj-lt"/>
                          <a:ea typeface="+mn-ea"/>
                          <a:cs typeface="+mn-cs"/>
                        </a:rPr>
                        <a:t>CIOS</a:t>
                      </a:r>
                      <a:endParaRPr lang="es-CO" sz="1000" b="1" u="none" strike="noStrike" kern="1200" dirty="0">
                        <a:solidFill>
                          <a:schemeClr val="tx2"/>
                        </a:solidFill>
                        <a:effectLst/>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sp>
        <p:nvSpPr>
          <p:cNvPr id="20" name="19 Conector"/>
          <p:cNvSpPr/>
          <p:nvPr/>
        </p:nvSpPr>
        <p:spPr>
          <a:xfrm>
            <a:off x="11330827" y="2774685"/>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lang="es-ES" sz="1400" b="1" kern="0" noProof="0" dirty="0" smtClean="0">
                <a:solidFill>
                  <a:srgbClr val="FFC000"/>
                </a:solidFill>
                <a:latin typeface="+mj-lt"/>
              </a:rPr>
              <a:t>4</a:t>
            </a:r>
            <a:r>
              <a:rPr kumimoji="0" lang="es-ES" sz="1400" b="1" i="0" u="none" strike="noStrike" kern="0" cap="none" spc="0" normalizeH="0" baseline="0" noProof="0" dirty="0" smtClean="0">
                <a:ln>
                  <a:noFill/>
                </a:ln>
                <a:solidFill>
                  <a:srgbClr val="FFC000"/>
                </a:solidFill>
                <a:effectLst/>
                <a:uLnTx/>
                <a:uFillTx/>
                <a:latin typeface="+mj-lt"/>
                <a:ea typeface="+mn-ea"/>
                <a:cs typeface="+mn-cs"/>
              </a:rPr>
              <a:t>,0</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sp>
        <p:nvSpPr>
          <p:cNvPr id="21" name="20 Rectángulo"/>
          <p:cNvSpPr/>
          <p:nvPr/>
        </p:nvSpPr>
        <p:spPr>
          <a:xfrm>
            <a:off x="11254351" y="3441877"/>
            <a:ext cx="764953" cy="261610"/>
          </a:xfrm>
          <a:prstGeom prst="rect">
            <a:avLst/>
          </a:prstGeom>
        </p:spPr>
        <p:txBody>
          <a:bodyPr wrap="none">
            <a:spAutoFit/>
          </a:bodyPr>
          <a:lstStyle/>
          <a:p>
            <a:pPr defTabSz="913851"/>
            <a:r>
              <a:rPr lang="es-ES" sz="1100" b="1" dirty="0" smtClean="0">
                <a:solidFill>
                  <a:schemeClr val="tx2"/>
                </a:solidFill>
                <a:latin typeface="+mj-lt"/>
              </a:rPr>
              <a:t>Base: 80</a:t>
            </a:r>
            <a:endParaRPr lang="es-CO" sz="1100" dirty="0">
              <a:solidFill>
                <a:schemeClr val="tx2"/>
              </a:solidFill>
              <a:latin typeface="+mj-lt"/>
            </a:endParaRPr>
          </a:p>
        </p:txBody>
      </p:sp>
      <p:sp>
        <p:nvSpPr>
          <p:cNvPr id="22" name="21 Rectángulo"/>
          <p:cNvSpPr/>
          <p:nvPr/>
        </p:nvSpPr>
        <p:spPr>
          <a:xfrm>
            <a:off x="11293624" y="5568485"/>
            <a:ext cx="843501" cy="261610"/>
          </a:xfrm>
          <a:prstGeom prst="rect">
            <a:avLst/>
          </a:prstGeom>
        </p:spPr>
        <p:txBody>
          <a:bodyPr wrap="none">
            <a:spAutoFit/>
          </a:bodyPr>
          <a:lstStyle/>
          <a:p>
            <a:pPr defTabSz="913851"/>
            <a:r>
              <a:rPr lang="es-ES" sz="1100" b="1" dirty="0" smtClean="0">
                <a:solidFill>
                  <a:schemeClr val="tx2"/>
                </a:solidFill>
                <a:latin typeface="+mj-lt"/>
              </a:rPr>
              <a:t>Base: 410</a:t>
            </a:r>
            <a:endParaRPr lang="es-CO" sz="1100" dirty="0">
              <a:solidFill>
                <a:schemeClr val="tx2"/>
              </a:solidFill>
              <a:latin typeface="+mj-lt"/>
            </a:endParaRPr>
          </a:p>
        </p:txBody>
      </p:sp>
      <p:sp>
        <p:nvSpPr>
          <p:cNvPr id="23" name="22 Conector"/>
          <p:cNvSpPr/>
          <p:nvPr/>
        </p:nvSpPr>
        <p:spPr>
          <a:xfrm>
            <a:off x="11330827" y="4876059"/>
            <a:ext cx="612000" cy="612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r>
              <a:rPr lang="es-ES" sz="1400" b="1" kern="0" dirty="0" smtClean="0">
                <a:solidFill>
                  <a:srgbClr val="FFC000"/>
                </a:solidFill>
                <a:latin typeface="+mj-lt"/>
              </a:rPr>
              <a:t>3,9</a:t>
            </a:r>
            <a:endParaRPr kumimoji="0" lang="es-CO" sz="1400" b="0" i="0" u="none" strike="noStrike" kern="0" cap="none" spc="0" normalizeH="0" baseline="0" noProof="0" dirty="0" smtClean="0">
              <a:ln>
                <a:noFill/>
              </a:ln>
              <a:solidFill>
                <a:srgbClr val="FFC000"/>
              </a:solidFill>
              <a:effectLst/>
              <a:uLnTx/>
              <a:uFillTx/>
              <a:latin typeface="+mj-lt"/>
              <a:ea typeface="+mn-ea"/>
              <a:cs typeface="+mn-cs"/>
            </a:endParaRPr>
          </a:p>
        </p:txBody>
      </p:sp>
      <p:graphicFrame>
        <p:nvGraphicFramePr>
          <p:cNvPr id="29" name="28 Gráfico"/>
          <p:cNvGraphicFramePr/>
          <p:nvPr>
            <p:extLst>
              <p:ext uri="{D42A27DB-BD31-4B8C-83A1-F6EECF244321}">
                <p14:modId xmlns:p14="http://schemas.microsoft.com/office/powerpoint/2010/main" val="35275981"/>
              </p:ext>
            </p:extLst>
          </p:nvPr>
        </p:nvGraphicFramePr>
        <p:xfrm>
          <a:off x="795088" y="2424622"/>
          <a:ext cx="10260000" cy="10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29 Gráfico"/>
          <p:cNvGraphicFramePr/>
          <p:nvPr>
            <p:extLst>
              <p:ext uri="{D42A27DB-BD31-4B8C-83A1-F6EECF244321}">
                <p14:modId xmlns:p14="http://schemas.microsoft.com/office/powerpoint/2010/main" val="3754116421"/>
              </p:ext>
            </p:extLst>
          </p:nvPr>
        </p:nvGraphicFramePr>
        <p:xfrm>
          <a:off x="795088" y="4293528"/>
          <a:ext cx="10260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30 Tabla"/>
          <p:cNvGraphicFramePr>
            <a:graphicFrameLocks noGrp="1"/>
          </p:cNvGraphicFramePr>
          <p:nvPr>
            <p:extLst>
              <p:ext uri="{D42A27DB-BD31-4B8C-83A1-F6EECF244321}">
                <p14:modId xmlns:p14="http://schemas.microsoft.com/office/powerpoint/2010/main" val="2305634379"/>
              </p:ext>
            </p:extLst>
          </p:nvPr>
        </p:nvGraphicFramePr>
        <p:xfrm>
          <a:off x="883140" y="3542565"/>
          <a:ext cx="6120000" cy="741045"/>
        </p:xfrm>
        <a:graphic>
          <a:graphicData uri="http://schemas.openxmlformats.org/drawingml/2006/table">
            <a:tbl>
              <a:tblPr/>
              <a:tblGrid>
                <a:gridCol w="2040000"/>
                <a:gridCol w="2040000"/>
                <a:gridCol w="2040000"/>
              </a:tblGrid>
              <a:tr h="720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u="none" strike="noStrike" dirty="0">
                          <a:solidFill>
                            <a:schemeClr val="tx2"/>
                          </a:solidFill>
                          <a:effectLst/>
                          <a:latin typeface="+mj-lt"/>
                        </a:rPr>
                        <a:t>C</a:t>
                      </a:r>
                      <a:r>
                        <a:rPr lang="es-ES" sz="800" u="none" strike="noStrike" dirty="0" smtClean="0">
                          <a:solidFill>
                            <a:schemeClr val="tx2"/>
                          </a:solidFill>
                          <a:effectLst/>
                          <a:latin typeface="+mj-lt"/>
                        </a:rPr>
                        <a:t>alidad  </a:t>
                      </a:r>
                      <a:r>
                        <a:rPr lang="es-ES" sz="800" u="none" strike="noStrike" dirty="0">
                          <a:solidFill>
                            <a:schemeClr val="tx2"/>
                          </a:solidFill>
                          <a:effectLst/>
                          <a:latin typeface="+mj-lt"/>
                        </a:rPr>
                        <a:t>de la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información </a:t>
                      </a:r>
                    </a:p>
                    <a:p>
                      <a:pPr algn="ctr" fontAlgn="ctr"/>
                      <a:r>
                        <a:rPr lang="es-ES" sz="800" u="none" strike="noStrike" dirty="0" smtClean="0">
                          <a:solidFill>
                            <a:schemeClr val="tx2"/>
                          </a:solidFill>
                          <a:effectLst/>
                          <a:latin typeface="+mj-lt"/>
                        </a:rPr>
                        <a:t>divulgada </a:t>
                      </a:r>
                    </a:p>
                    <a:p>
                      <a:pPr algn="ctr" fontAlgn="ctr"/>
                      <a:r>
                        <a:rPr lang="es-ES" sz="800" u="none" strike="noStrike" dirty="0" smtClean="0">
                          <a:solidFill>
                            <a:schemeClr val="tx2"/>
                          </a:solidFill>
                          <a:effectLst/>
                          <a:latin typeface="+mj-lt"/>
                        </a:rPr>
                        <a:t>por </a:t>
                      </a:r>
                      <a:r>
                        <a:rPr lang="es-ES" sz="800" u="none" strike="noStrike" dirty="0">
                          <a:solidFill>
                            <a:schemeClr val="tx2"/>
                          </a:solidFill>
                          <a:effectLst/>
                          <a:latin typeface="+mj-lt"/>
                        </a:rPr>
                        <a:t>el Ministerio</a:t>
                      </a:r>
                      <a:endParaRPr lang="es-ES" sz="8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u="none" strike="noStrike" dirty="0" smtClean="0">
                          <a:solidFill>
                            <a:schemeClr val="tx2"/>
                          </a:solidFill>
                          <a:effectLst/>
                          <a:latin typeface="+mj-lt"/>
                        </a:rPr>
                        <a:t>Oportunidad </a:t>
                      </a:r>
                      <a:r>
                        <a:rPr lang="es-ES" sz="800" u="none" strike="noStrike" dirty="0">
                          <a:solidFill>
                            <a:schemeClr val="tx2"/>
                          </a:solidFill>
                          <a:effectLst/>
                          <a:latin typeface="+mj-lt"/>
                        </a:rPr>
                        <a:t>de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la </a:t>
                      </a:r>
                      <a:r>
                        <a:rPr lang="es-ES" sz="800" u="none" strike="noStrike" dirty="0">
                          <a:solidFill>
                            <a:schemeClr val="tx2"/>
                          </a:solidFill>
                          <a:effectLst/>
                          <a:latin typeface="+mj-lt"/>
                        </a:rPr>
                        <a:t>socialización de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la </a:t>
                      </a:r>
                      <a:r>
                        <a:rPr lang="es-ES" sz="800" u="none" strike="noStrike" dirty="0">
                          <a:solidFill>
                            <a:schemeClr val="tx2"/>
                          </a:solidFill>
                          <a:effectLst/>
                          <a:latin typeface="+mj-lt"/>
                        </a:rPr>
                        <a:t>información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compartida </a:t>
                      </a:r>
                    </a:p>
                    <a:p>
                      <a:pPr algn="ctr" fontAlgn="ctr"/>
                      <a:r>
                        <a:rPr lang="es-ES" sz="800" u="none" strike="noStrike" dirty="0" smtClean="0">
                          <a:solidFill>
                            <a:schemeClr val="tx2"/>
                          </a:solidFill>
                          <a:effectLst/>
                          <a:latin typeface="+mj-lt"/>
                        </a:rPr>
                        <a:t>a </a:t>
                      </a:r>
                      <a:r>
                        <a:rPr lang="es-ES" sz="800" u="none" strike="noStrike" dirty="0">
                          <a:solidFill>
                            <a:schemeClr val="tx2"/>
                          </a:solidFill>
                          <a:effectLst/>
                          <a:latin typeface="+mj-lt"/>
                        </a:rPr>
                        <a:t>través de los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enlaces </a:t>
                      </a:r>
                      <a:r>
                        <a:rPr lang="es-ES" sz="800" u="none" strike="noStrike" dirty="0">
                          <a:solidFill>
                            <a:schemeClr val="tx2"/>
                          </a:solidFill>
                          <a:effectLst/>
                          <a:latin typeface="+mj-lt"/>
                        </a:rPr>
                        <a:t>regionales</a:t>
                      </a:r>
                      <a:endParaRPr lang="es-ES" sz="8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u="none" strike="noStrike" dirty="0" smtClean="0">
                          <a:solidFill>
                            <a:schemeClr val="tx2"/>
                          </a:solidFill>
                          <a:effectLst/>
                          <a:latin typeface="+mj-lt"/>
                        </a:rPr>
                        <a:t>Utilidad </a:t>
                      </a:r>
                      <a:r>
                        <a:rPr lang="es-ES" sz="800" u="none" strike="noStrike" dirty="0">
                          <a:solidFill>
                            <a:schemeClr val="tx2"/>
                          </a:solidFill>
                          <a:effectLst/>
                          <a:latin typeface="+mj-lt"/>
                        </a:rPr>
                        <a:t>de la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información </a:t>
                      </a:r>
                      <a:r>
                        <a:rPr lang="es-ES" sz="800" u="none" strike="noStrike" dirty="0">
                          <a:solidFill>
                            <a:schemeClr val="tx2"/>
                          </a:solidFill>
                          <a:effectLst/>
                          <a:latin typeface="+mj-lt"/>
                        </a:rPr>
                        <a:t>suministrada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o </a:t>
                      </a:r>
                      <a:r>
                        <a:rPr lang="es-ES" sz="800" u="none" strike="noStrike" dirty="0">
                          <a:solidFill>
                            <a:schemeClr val="tx2"/>
                          </a:solidFill>
                          <a:effectLst/>
                          <a:latin typeface="+mj-lt"/>
                        </a:rPr>
                        <a:t>compartida por los </a:t>
                      </a:r>
                      <a:endParaRPr lang="es-ES" sz="800" u="none" strike="noStrike" dirty="0" smtClean="0">
                        <a:solidFill>
                          <a:schemeClr val="tx2"/>
                        </a:solidFill>
                        <a:effectLst/>
                        <a:latin typeface="+mj-lt"/>
                      </a:endParaRPr>
                    </a:p>
                    <a:p>
                      <a:pPr algn="ctr" fontAlgn="ctr"/>
                      <a:r>
                        <a:rPr lang="es-ES" sz="800" u="none" strike="noStrike" dirty="0" smtClean="0">
                          <a:solidFill>
                            <a:schemeClr val="tx2"/>
                          </a:solidFill>
                          <a:effectLst/>
                          <a:latin typeface="+mj-lt"/>
                        </a:rPr>
                        <a:t>enlaces </a:t>
                      </a:r>
                      <a:r>
                        <a:rPr lang="es-ES" sz="800" u="none" strike="noStrike" dirty="0">
                          <a:solidFill>
                            <a:schemeClr val="tx2"/>
                          </a:solidFill>
                          <a:effectLst/>
                          <a:latin typeface="+mj-lt"/>
                        </a:rPr>
                        <a:t>regionales</a:t>
                      </a:r>
                      <a:endParaRPr lang="es-ES" sz="8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2" name="31 Tabla"/>
          <p:cNvGraphicFramePr>
            <a:graphicFrameLocks noGrp="1"/>
          </p:cNvGraphicFramePr>
          <p:nvPr>
            <p:extLst>
              <p:ext uri="{D42A27DB-BD31-4B8C-83A1-F6EECF244321}">
                <p14:modId xmlns:p14="http://schemas.microsoft.com/office/powerpoint/2010/main" val="1365051487"/>
              </p:ext>
            </p:extLst>
          </p:nvPr>
        </p:nvGraphicFramePr>
        <p:xfrm>
          <a:off x="798076" y="5470071"/>
          <a:ext cx="10296000" cy="741045"/>
        </p:xfrm>
        <a:graphic>
          <a:graphicData uri="http://schemas.openxmlformats.org/drawingml/2006/table">
            <a:tbl>
              <a:tblPr/>
              <a:tblGrid>
                <a:gridCol w="2059200"/>
                <a:gridCol w="2059200"/>
                <a:gridCol w="2059200"/>
                <a:gridCol w="2059200"/>
                <a:gridCol w="2059200"/>
              </a:tblGrid>
              <a:tr h="6719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b="0" i="0" u="none" strike="noStrike" dirty="0" smtClean="0">
                          <a:solidFill>
                            <a:schemeClr val="tx2"/>
                          </a:solidFill>
                          <a:effectLst/>
                          <a:latin typeface="+mj-lt"/>
                        </a:rPr>
                        <a:t>Amabilidad </a:t>
                      </a:r>
                      <a:r>
                        <a:rPr lang="es-ES" sz="800" b="0" i="0" u="none" strike="noStrike" dirty="0">
                          <a:solidFill>
                            <a:schemeClr val="tx2"/>
                          </a:solidFill>
                          <a:effectLst/>
                          <a:latin typeface="+mj-lt"/>
                        </a:rPr>
                        <a:t>y </a:t>
                      </a:r>
                      <a:r>
                        <a:rPr lang="es-ES" sz="800" b="0" i="0" u="none" strike="noStrike" dirty="0" smtClean="0">
                          <a:solidFill>
                            <a:schemeClr val="tx2"/>
                          </a:solidFill>
                          <a:effectLst/>
                          <a:latin typeface="+mj-lt"/>
                        </a:rPr>
                        <a:t>actitud</a:t>
                      </a:r>
                    </a:p>
                    <a:p>
                      <a:pPr algn="ctr" fontAlgn="ctr"/>
                      <a:r>
                        <a:rPr lang="es-ES" sz="800" b="0" i="0" u="none" strike="noStrike" dirty="0" smtClean="0">
                          <a:solidFill>
                            <a:schemeClr val="tx2"/>
                          </a:solidFill>
                          <a:effectLst/>
                          <a:latin typeface="+mj-lt"/>
                        </a:rPr>
                        <a:t>de respeto del </a:t>
                      </a:r>
                    </a:p>
                    <a:p>
                      <a:pPr algn="ctr" fontAlgn="ctr"/>
                      <a:r>
                        <a:rPr lang="es-ES" sz="800" b="0" i="0" u="none" strike="noStrike" dirty="0" smtClean="0">
                          <a:solidFill>
                            <a:schemeClr val="tx2"/>
                          </a:solidFill>
                          <a:effectLst/>
                          <a:latin typeface="+mj-lt"/>
                        </a:rPr>
                        <a:t>personal </a:t>
                      </a:r>
                      <a:r>
                        <a:rPr lang="es-ES" sz="800" b="0" i="0" u="none" strike="noStrike" dirty="0">
                          <a:solidFill>
                            <a:schemeClr val="tx2"/>
                          </a:solidFill>
                          <a:effectLst/>
                          <a:latin typeface="+mj-lt"/>
                        </a:rPr>
                        <a:t>que le atendió</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b="0" i="0" u="none" strike="noStrike" dirty="0" smtClean="0">
                          <a:solidFill>
                            <a:schemeClr val="tx2"/>
                          </a:solidFill>
                          <a:effectLst/>
                          <a:latin typeface="+mj-lt"/>
                        </a:rPr>
                        <a:t>Calidad </a:t>
                      </a:r>
                      <a:r>
                        <a:rPr lang="es-ES" sz="800" b="0" i="0" u="none" strike="noStrike" dirty="0">
                          <a:solidFill>
                            <a:schemeClr val="tx2"/>
                          </a:solidFill>
                          <a:effectLst/>
                          <a:latin typeface="+mj-lt"/>
                        </a:rPr>
                        <a:t>del </a:t>
                      </a:r>
                      <a:r>
                        <a:rPr lang="es-ES" sz="800" b="0" i="0" u="none" strike="noStrike" dirty="0" smtClean="0">
                          <a:solidFill>
                            <a:schemeClr val="tx2"/>
                          </a:solidFill>
                          <a:effectLst/>
                          <a:latin typeface="+mj-lt"/>
                        </a:rPr>
                        <a:t>acompañamiento </a:t>
                      </a:r>
                    </a:p>
                    <a:p>
                      <a:pPr algn="ctr" fontAlgn="ctr"/>
                      <a:r>
                        <a:rPr lang="es-ES" sz="800" b="0" i="0" u="none" strike="noStrike" dirty="0" smtClean="0">
                          <a:solidFill>
                            <a:schemeClr val="tx2"/>
                          </a:solidFill>
                          <a:effectLst/>
                          <a:latin typeface="+mj-lt"/>
                        </a:rPr>
                        <a:t>técnico </a:t>
                      </a:r>
                      <a:r>
                        <a:rPr lang="es-ES" sz="800" b="0" i="0" u="none" strike="noStrike" dirty="0">
                          <a:solidFill>
                            <a:schemeClr val="tx2"/>
                          </a:solidFill>
                          <a:effectLst/>
                          <a:latin typeface="+mj-lt"/>
                        </a:rPr>
                        <a:t>especializado en la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implementación de </a:t>
                      </a:r>
                      <a:r>
                        <a:rPr lang="es-ES" sz="800" b="0" i="0" u="none" strike="noStrike" dirty="0">
                          <a:solidFill>
                            <a:schemeClr val="tx2"/>
                          </a:solidFill>
                          <a:effectLst/>
                          <a:latin typeface="+mj-lt"/>
                        </a:rPr>
                        <a:t>la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política </a:t>
                      </a:r>
                      <a:r>
                        <a:rPr lang="es-ES" sz="800" b="0" i="0" u="none" strike="noStrike" dirty="0">
                          <a:solidFill>
                            <a:schemeClr val="tx2"/>
                          </a:solidFill>
                          <a:effectLst/>
                          <a:latin typeface="+mj-lt"/>
                        </a:rPr>
                        <a:t>de </a:t>
                      </a:r>
                      <a:r>
                        <a:rPr lang="es-ES" sz="800" b="0" i="0" u="none" strike="noStrike" dirty="0" smtClean="0">
                          <a:solidFill>
                            <a:schemeClr val="tx2"/>
                          </a:solidFill>
                          <a:effectLst/>
                          <a:latin typeface="+mj-lt"/>
                        </a:rPr>
                        <a:t>gobierno </a:t>
                      </a:r>
                      <a:r>
                        <a:rPr lang="es-ES" sz="800" b="0" i="0" u="none" strike="noStrike" dirty="0">
                          <a:solidFill>
                            <a:schemeClr val="tx2"/>
                          </a:solidFill>
                          <a:effectLst/>
                          <a:latin typeface="+mj-lt"/>
                        </a:rPr>
                        <a:t>digital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b="0" i="0" u="none" strike="noStrike" dirty="0" smtClean="0">
                          <a:solidFill>
                            <a:schemeClr val="tx2"/>
                          </a:solidFill>
                          <a:effectLst/>
                          <a:latin typeface="+mj-lt"/>
                        </a:rPr>
                        <a:t>Calidad </a:t>
                      </a:r>
                      <a:r>
                        <a:rPr lang="es-ES" sz="800" b="0" i="0" u="none" strike="noStrike" dirty="0">
                          <a:solidFill>
                            <a:schemeClr val="tx2"/>
                          </a:solidFill>
                          <a:effectLst/>
                          <a:latin typeface="+mj-lt"/>
                        </a:rPr>
                        <a:t>de la </a:t>
                      </a:r>
                      <a:r>
                        <a:rPr lang="es-ES" sz="800" b="0" i="0" u="none" strike="noStrike" dirty="0" smtClean="0">
                          <a:solidFill>
                            <a:schemeClr val="tx2"/>
                          </a:solidFill>
                          <a:effectLst/>
                          <a:latin typeface="+mj-lt"/>
                        </a:rPr>
                        <a:t>información </a:t>
                      </a:r>
                    </a:p>
                    <a:p>
                      <a:pPr algn="ctr" fontAlgn="ctr"/>
                      <a:r>
                        <a:rPr lang="es-ES" sz="800" b="0" i="0" u="none" strike="noStrike" dirty="0" smtClean="0">
                          <a:solidFill>
                            <a:schemeClr val="tx2"/>
                          </a:solidFill>
                          <a:effectLst/>
                          <a:latin typeface="+mj-lt"/>
                        </a:rPr>
                        <a:t>del acompañamiento </a:t>
                      </a:r>
                    </a:p>
                    <a:p>
                      <a:pPr algn="ctr" fontAlgn="ctr"/>
                      <a:r>
                        <a:rPr lang="es-ES" sz="800" b="0" i="0" u="none" strike="noStrike" dirty="0" smtClean="0">
                          <a:solidFill>
                            <a:schemeClr val="tx2"/>
                          </a:solidFill>
                          <a:effectLst/>
                          <a:latin typeface="+mj-lt"/>
                        </a:rPr>
                        <a:t>técnico </a:t>
                      </a:r>
                      <a:r>
                        <a:rPr lang="es-ES" sz="800" b="0" i="0" u="none" strike="noStrike" dirty="0">
                          <a:solidFill>
                            <a:schemeClr val="tx2"/>
                          </a:solidFill>
                          <a:effectLst/>
                          <a:latin typeface="+mj-lt"/>
                        </a:rPr>
                        <a:t>especializado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en </a:t>
                      </a:r>
                      <a:r>
                        <a:rPr lang="es-ES" sz="800" b="0" i="0" u="none" strike="noStrike" dirty="0">
                          <a:solidFill>
                            <a:schemeClr val="tx2"/>
                          </a:solidFill>
                          <a:effectLst/>
                          <a:latin typeface="+mj-lt"/>
                        </a:rPr>
                        <a:t>la implementación de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la política </a:t>
                      </a:r>
                      <a:r>
                        <a:rPr lang="es-ES" sz="800" b="0" i="0" u="none" strike="noStrike" dirty="0">
                          <a:solidFill>
                            <a:schemeClr val="tx2"/>
                          </a:solidFill>
                          <a:effectLst/>
                          <a:latin typeface="+mj-lt"/>
                        </a:rPr>
                        <a:t>de gobierno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digital</a:t>
                      </a:r>
                      <a:endParaRPr lang="es-ES" sz="800" b="0" i="0" u="none" strike="noStrike" dirty="0">
                        <a:solidFill>
                          <a:schemeClr val="tx2"/>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b="0" i="0" u="none" strike="noStrike" dirty="0" smtClean="0">
                          <a:solidFill>
                            <a:schemeClr val="tx2"/>
                          </a:solidFill>
                          <a:effectLst/>
                          <a:latin typeface="+mj-lt"/>
                        </a:rPr>
                        <a:t>Oportunidad </a:t>
                      </a:r>
                      <a:r>
                        <a:rPr lang="es-ES" sz="800" b="0" i="0" u="none" strike="noStrike" dirty="0">
                          <a:solidFill>
                            <a:schemeClr val="tx2"/>
                          </a:solidFill>
                          <a:effectLst/>
                          <a:latin typeface="+mj-lt"/>
                        </a:rPr>
                        <a:t>en el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acompañamiento </a:t>
                      </a:r>
                      <a:r>
                        <a:rPr lang="es-ES" sz="800" b="0" i="0" u="none" strike="noStrike" dirty="0">
                          <a:solidFill>
                            <a:schemeClr val="tx2"/>
                          </a:solidFill>
                          <a:effectLst/>
                          <a:latin typeface="+mj-lt"/>
                        </a:rPr>
                        <a:t>técnico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especializado </a:t>
                      </a:r>
                      <a:r>
                        <a:rPr lang="es-ES" sz="800" b="0" i="0" u="none" strike="noStrike" dirty="0">
                          <a:solidFill>
                            <a:schemeClr val="tx2"/>
                          </a:solidFill>
                          <a:effectLst/>
                          <a:latin typeface="+mj-lt"/>
                        </a:rPr>
                        <a:t>en la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implementación </a:t>
                      </a:r>
                      <a:r>
                        <a:rPr lang="es-ES" sz="800" b="0" i="0" u="none" strike="noStrike" dirty="0">
                          <a:solidFill>
                            <a:schemeClr val="tx2"/>
                          </a:solidFill>
                          <a:effectLst/>
                          <a:latin typeface="+mj-lt"/>
                        </a:rPr>
                        <a:t>de la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política de gobierno </a:t>
                      </a:r>
                      <a:r>
                        <a:rPr lang="es-ES" sz="800" b="0" i="0" u="none" strike="noStrike" dirty="0">
                          <a:solidFill>
                            <a:schemeClr val="tx2"/>
                          </a:solidFill>
                          <a:effectLst/>
                          <a:latin typeface="+mj-lt"/>
                        </a:rPr>
                        <a:t>digital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b="0" i="0" u="none" strike="noStrike" dirty="0" smtClean="0">
                          <a:solidFill>
                            <a:schemeClr val="tx2"/>
                          </a:solidFill>
                          <a:effectLst/>
                          <a:latin typeface="+mj-lt"/>
                        </a:rPr>
                        <a:t>Utilidad </a:t>
                      </a:r>
                      <a:r>
                        <a:rPr lang="es-ES" sz="800" b="0" i="0" u="none" strike="noStrike" dirty="0">
                          <a:solidFill>
                            <a:schemeClr val="tx2"/>
                          </a:solidFill>
                          <a:effectLst/>
                          <a:latin typeface="+mj-lt"/>
                        </a:rPr>
                        <a:t>del </a:t>
                      </a:r>
                      <a:r>
                        <a:rPr lang="es-ES" sz="800" b="0" i="0" u="none" strike="noStrike" dirty="0" smtClean="0">
                          <a:solidFill>
                            <a:schemeClr val="tx2"/>
                          </a:solidFill>
                          <a:effectLst/>
                          <a:latin typeface="+mj-lt"/>
                        </a:rPr>
                        <a:t>acompañamiento </a:t>
                      </a:r>
                    </a:p>
                    <a:p>
                      <a:pPr algn="ctr" fontAlgn="ctr"/>
                      <a:r>
                        <a:rPr lang="es-ES" sz="800" b="0" i="0" u="none" strike="noStrike" dirty="0" smtClean="0">
                          <a:solidFill>
                            <a:schemeClr val="tx2"/>
                          </a:solidFill>
                          <a:effectLst/>
                          <a:latin typeface="+mj-lt"/>
                        </a:rPr>
                        <a:t>técnico </a:t>
                      </a:r>
                      <a:r>
                        <a:rPr lang="es-ES" sz="800" b="0" i="0" u="none" strike="noStrike" dirty="0">
                          <a:solidFill>
                            <a:schemeClr val="tx2"/>
                          </a:solidFill>
                          <a:effectLst/>
                          <a:latin typeface="+mj-lt"/>
                        </a:rPr>
                        <a:t>especializado </a:t>
                      </a:r>
                      <a:r>
                        <a:rPr lang="es-ES" sz="800" b="0" i="0" u="none" strike="noStrike" dirty="0" smtClean="0">
                          <a:solidFill>
                            <a:schemeClr val="tx2"/>
                          </a:solidFill>
                          <a:effectLst/>
                          <a:latin typeface="+mj-lt"/>
                        </a:rPr>
                        <a:t>en </a:t>
                      </a:r>
                      <a:r>
                        <a:rPr lang="es-ES" sz="800" b="0" i="0" u="none" strike="noStrike" dirty="0">
                          <a:solidFill>
                            <a:schemeClr val="tx2"/>
                          </a:solidFill>
                          <a:effectLst/>
                          <a:latin typeface="+mj-lt"/>
                        </a:rPr>
                        <a:t>la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implementación </a:t>
                      </a:r>
                      <a:r>
                        <a:rPr lang="es-ES" sz="800" b="0" i="0" u="none" strike="noStrike" dirty="0">
                          <a:solidFill>
                            <a:schemeClr val="tx2"/>
                          </a:solidFill>
                          <a:effectLst/>
                          <a:latin typeface="+mj-lt"/>
                        </a:rPr>
                        <a:t>de la </a:t>
                      </a:r>
                      <a:endParaRPr lang="es-ES" sz="800" b="0" i="0" u="none" strike="noStrike" dirty="0" smtClean="0">
                        <a:solidFill>
                          <a:schemeClr val="tx2"/>
                        </a:solidFill>
                        <a:effectLst/>
                        <a:latin typeface="+mj-lt"/>
                      </a:endParaRPr>
                    </a:p>
                    <a:p>
                      <a:pPr algn="ctr" fontAlgn="ctr"/>
                      <a:r>
                        <a:rPr lang="es-ES" sz="800" b="0" i="0" u="none" strike="noStrike" dirty="0" smtClean="0">
                          <a:solidFill>
                            <a:schemeClr val="tx2"/>
                          </a:solidFill>
                          <a:effectLst/>
                          <a:latin typeface="+mj-lt"/>
                        </a:rPr>
                        <a:t>política </a:t>
                      </a:r>
                      <a:r>
                        <a:rPr lang="es-ES" sz="800" b="0" i="0" u="none" strike="noStrike" dirty="0">
                          <a:solidFill>
                            <a:schemeClr val="tx2"/>
                          </a:solidFill>
                          <a:effectLst/>
                          <a:latin typeface="+mj-lt"/>
                        </a:rPr>
                        <a:t>de gobierno </a:t>
                      </a:r>
                      <a:r>
                        <a:rPr lang="es-ES" sz="800" b="0" i="0" u="none" strike="noStrike" dirty="0" smtClean="0">
                          <a:solidFill>
                            <a:schemeClr val="tx2"/>
                          </a:solidFill>
                          <a:effectLst/>
                          <a:latin typeface="+mj-lt"/>
                        </a:rPr>
                        <a:t>digital</a:t>
                      </a:r>
                    </a:p>
                    <a:p>
                      <a:pPr algn="ctr" fontAlgn="ctr"/>
                      <a:r>
                        <a:rPr lang="es-ES" sz="800" b="0" i="0" u="none" strike="noStrike" dirty="0" smtClean="0">
                          <a:solidFill>
                            <a:schemeClr val="tx2"/>
                          </a:solidFill>
                          <a:effectLst/>
                          <a:latin typeface="+mj-lt"/>
                        </a:rPr>
                        <a:t> </a:t>
                      </a:r>
                      <a:r>
                        <a:rPr lang="es-ES" sz="800" b="0" i="0" u="none" strike="noStrike" dirty="0">
                          <a:solidFill>
                            <a:schemeClr val="tx2"/>
                          </a:solidFill>
                          <a:effectLst/>
                          <a:latin typeface="+mj-lt"/>
                        </a:rPr>
                        <a:t>frente a sus necesidades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9" name="18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cxnSp>
        <p:nvCxnSpPr>
          <p:cNvPr id="24" name="23 Conector recto"/>
          <p:cNvCxnSpPr/>
          <p:nvPr/>
        </p:nvCxnSpPr>
        <p:spPr>
          <a:xfrm>
            <a:off x="2784266" y="4375683"/>
            <a:ext cx="0" cy="151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90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8" y="4991173"/>
            <a:ext cx="4207421" cy="1815882"/>
          </a:xfrm>
          <a:prstGeom prst="rect">
            <a:avLst/>
          </a:prstGeom>
        </p:spPr>
        <p:txBody>
          <a:bodyPr wrap="square">
            <a:spAutoFit/>
          </a:bodyPr>
          <a:lstStyle/>
          <a:p>
            <a:pPr algn="ctr"/>
            <a:r>
              <a:rPr lang="es-CO" sz="2800" b="1" dirty="0" smtClean="0">
                <a:solidFill>
                  <a:schemeClr val="accent1"/>
                </a:solidFill>
              </a:rPr>
              <a:t>GIT FORTALECIMIENTO AL SISTEMA DE MEDIOS PÚBLICOS</a:t>
            </a:r>
            <a:endParaRPr lang="es-CO" sz="2800" b="1" dirty="0">
              <a:solidFill>
                <a:schemeClr val="accent1"/>
              </a:solidFill>
            </a:endParaRPr>
          </a:p>
        </p:txBody>
      </p:sp>
    </p:spTree>
    <p:extLst>
      <p:ext uri="{BB962C8B-B14F-4D97-AF65-F5344CB8AC3E}">
        <p14:creationId xmlns:p14="http://schemas.microsoft.com/office/powerpoint/2010/main" val="3829935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760141"/>
            <a:ext cx="7180171" cy="584775"/>
          </a:xfrm>
          <a:prstGeom prst="rect">
            <a:avLst/>
          </a:prstGeom>
        </p:spPr>
        <p:txBody>
          <a:bodyPr wrap="none">
            <a:spAutoFit/>
          </a:bodyPr>
          <a:lstStyle/>
          <a:p>
            <a:r>
              <a:rPr lang="es-CO" sz="1600" b="1" dirty="0">
                <a:solidFill>
                  <a:srgbClr val="FFC000"/>
                </a:solidFill>
                <a:latin typeface="+mj-lt"/>
              </a:rPr>
              <a:t>Enero – Diciembre </a:t>
            </a:r>
            <a:r>
              <a:rPr lang="es-CO" sz="1600" b="1" dirty="0" smtClean="0">
                <a:solidFill>
                  <a:srgbClr val="FFC000"/>
                </a:solidFill>
                <a:latin typeface="+mj-lt"/>
              </a:rPr>
              <a:t>2022</a:t>
            </a:r>
            <a:endParaRPr lang="es-CO" sz="1600" b="1" dirty="0">
              <a:solidFill>
                <a:srgbClr val="FFC000"/>
              </a:solidFill>
              <a:latin typeface="+mj-lt"/>
            </a:endParaRPr>
          </a:p>
          <a:p>
            <a:pPr algn="ctr" fontAlgn="ctr"/>
            <a:r>
              <a:rPr lang="es-ES" sz="1600" b="1" dirty="0">
                <a:solidFill>
                  <a:srgbClr val="FFC000"/>
                </a:solidFill>
                <a:latin typeface="+mj-lt"/>
              </a:rPr>
              <a:t>Líneas de negocio </a:t>
            </a:r>
            <a:r>
              <a:rPr lang="es-ES" sz="1600" b="1" dirty="0" smtClean="0">
                <a:solidFill>
                  <a:srgbClr val="FFC000"/>
                </a:solidFill>
                <a:latin typeface="+mj-lt"/>
              </a:rPr>
              <a:t> - </a:t>
            </a:r>
            <a:r>
              <a:rPr lang="es-CO" sz="1600" b="1" dirty="0">
                <a:solidFill>
                  <a:srgbClr val="FFC000"/>
                </a:solidFill>
                <a:latin typeface="+mj-lt"/>
              </a:rPr>
              <a:t>GIT Fortalecimiento al Sistema de Medios Públicos</a:t>
            </a:r>
          </a:p>
        </p:txBody>
      </p:sp>
      <p:sp>
        <p:nvSpPr>
          <p:cNvPr id="12" name="11 Rectángulo"/>
          <p:cNvSpPr/>
          <p:nvPr/>
        </p:nvSpPr>
        <p:spPr>
          <a:xfrm>
            <a:off x="2129143" y="6244984"/>
            <a:ext cx="10062856" cy="400110"/>
          </a:xfrm>
          <a:prstGeom prst="rect">
            <a:avLst/>
          </a:prstGeom>
        </p:spPr>
        <p:txBody>
          <a:bodyPr wrap="square">
            <a:spAutoFit/>
          </a:bodyPr>
          <a:lstStyle/>
          <a:p>
            <a:pPr defTabSz="913851"/>
            <a:r>
              <a:rPr lang="es-CO" sz="1000" dirty="0" smtClean="0">
                <a:solidFill>
                  <a:schemeClr val="tx2"/>
                </a:solidFill>
                <a:latin typeface="+mj-lt"/>
              </a:rPr>
              <a:t>P1. A </a:t>
            </a:r>
            <a:r>
              <a:rPr lang="es-CO" sz="1000" dirty="0">
                <a:solidFill>
                  <a:schemeClr val="tx2"/>
                </a:solidFill>
                <a:latin typeface="+mj-lt"/>
              </a:rPr>
              <a:t>continuación, vamos a hablar de su </a:t>
            </a:r>
            <a:r>
              <a:rPr lang="es-CO" sz="1000" b="1" i="1" dirty="0">
                <a:solidFill>
                  <a:schemeClr val="tx2"/>
                </a:solidFill>
                <a:latin typeface="+mj-lt"/>
              </a:rPr>
              <a:t>satisfacción con los servicios brindados por el </a:t>
            </a:r>
            <a:r>
              <a:rPr lang="es-CO" sz="1000" b="1" i="1" dirty="0" err="1">
                <a:solidFill>
                  <a:schemeClr val="tx2"/>
                </a:solidFill>
                <a:latin typeface="+mj-lt"/>
              </a:rPr>
              <a:t>MinTIC</a:t>
            </a:r>
            <a:r>
              <a:rPr lang="es-CO" sz="1000" dirty="0">
                <a:solidFill>
                  <a:schemeClr val="tx2"/>
                </a:solidFill>
                <a:latin typeface="+mj-lt"/>
              </a:rPr>
              <a:t>. En una escala de 1 a 5, donde 5 es muy satisfecho y 1 muy insatisfecho, ¿qué tan satisfecho se encuentra … con</a:t>
            </a:r>
            <a:r>
              <a:rPr lang="es-CO" sz="1000" dirty="0" smtClean="0">
                <a:solidFill>
                  <a:schemeClr val="tx2"/>
                </a:solidFill>
                <a:latin typeface="+mj-lt"/>
              </a:rPr>
              <a:t>:</a:t>
            </a:r>
            <a:endParaRPr lang="es-CO" sz="1000" dirty="0">
              <a:solidFill>
                <a:schemeClr val="tx2"/>
              </a:solidFill>
              <a:latin typeface="+mj-lt"/>
            </a:endParaRPr>
          </a:p>
        </p:txBody>
      </p:sp>
      <p:sp>
        <p:nvSpPr>
          <p:cNvPr id="7" name="6 Rectángulo"/>
          <p:cNvSpPr/>
          <p:nvPr/>
        </p:nvSpPr>
        <p:spPr>
          <a:xfrm>
            <a:off x="11100177" y="5869945"/>
            <a:ext cx="764953" cy="261610"/>
          </a:xfrm>
          <a:prstGeom prst="rect">
            <a:avLst/>
          </a:prstGeom>
        </p:spPr>
        <p:txBody>
          <a:bodyPr wrap="none">
            <a:spAutoFit/>
          </a:bodyPr>
          <a:lstStyle/>
          <a:p>
            <a:pPr defTabSz="913851"/>
            <a:r>
              <a:rPr lang="es-ES" sz="1100" b="1" dirty="0" smtClean="0">
                <a:solidFill>
                  <a:prstClr val="black"/>
                </a:solidFill>
                <a:latin typeface="+mj-lt"/>
              </a:rPr>
              <a:t>Base: 42</a:t>
            </a:r>
            <a:endParaRPr lang="es-CO" sz="1100" dirty="0">
              <a:solidFill>
                <a:prstClr val="black"/>
              </a:solidFill>
              <a:latin typeface="+mj-lt"/>
            </a:endParaRPr>
          </a:p>
        </p:txBody>
      </p:sp>
      <p:graphicFrame>
        <p:nvGraphicFramePr>
          <p:cNvPr id="8" name="7 Tabla"/>
          <p:cNvGraphicFramePr>
            <a:graphicFrameLocks noGrp="1"/>
          </p:cNvGraphicFramePr>
          <p:nvPr>
            <p:extLst>
              <p:ext uri="{D42A27DB-BD31-4B8C-83A1-F6EECF244321}">
                <p14:modId xmlns:p14="http://schemas.microsoft.com/office/powerpoint/2010/main" val="3562453591"/>
              </p:ext>
            </p:extLst>
          </p:nvPr>
        </p:nvGraphicFramePr>
        <p:xfrm>
          <a:off x="218205" y="4643734"/>
          <a:ext cx="11646924" cy="1076325"/>
        </p:xfrm>
        <a:graphic>
          <a:graphicData uri="http://schemas.openxmlformats.org/drawingml/2006/table">
            <a:tbl>
              <a:tblPr/>
              <a:tblGrid>
                <a:gridCol w="1941154"/>
                <a:gridCol w="1941154"/>
                <a:gridCol w="1941154"/>
                <a:gridCol w="1941154"/>
                <a:gridCol w="1941154"/>
                <a:gridCol w="1941154"/>
              </a:tblGrid>
              <a:tr h="200025">
                <a:tc>
                  <a:txBody>
                    <a:bodyPr/>
                    <a:lstStyle/>
                    <a:p>
                      <a:pPr algn="ctr" fontAlgn="b"/>
                      <a:r>
                        <a:rPr lang="es-ES" sz="1000" u="none" strike="noStrike" dirty="0" smtClean="0">
                          <a:solidFill>
                            <a:schemeClr val="tx2"/>
                          </a:solidFill>
                          <a:effectLst/>
                          <a:latin typeface="+mj-lt"/>
                        </a:rPr>
                        <a:t>Amabilidad </a:t>
                      </a:r>
                      <a:r>
                        <a:rPr lang="es-ES" sz="1000" u="none" strike="noStrike" dirty="0">
                          <a:solidFill>
                            <a:schemeClr val="tx2"/>
                          </a:solidFill>
                          <a:effectLst/>
                          <a:latin typeface="+mj-lt"/>
                        </a:rPr>
                        <a:t>y actitud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respeto del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personal </a:t>
                      </a:r>
                      <a:r>
                        <a:rPr lang="es-ES" sz="1000" u="none" strike="noStrike" baseline="0" dirty="0" smtClean="0">
                          <a:solidFill>
                            <a:schemeClr val="tx2"/>
                          </a:solidFill>
                          <a:effectLst/>
                          <a:latin typeface="+mj-lt"/>
                        </a:rPr>
                        <a:t> </a:t>
                      </a:r>
                      <a:r>
                        <a:rPr lang="es-ES" sz="1000" u="none" strike="noStrike" dirty="0" smtClean="0">
                          <a:solidFill>
                            <a:schemeClr val="tx2"/>
                          </a:solidFill>
                          <a:effectLst/>
                          <a:latin typeface="+mj-lt"/>
                        </a:rPr>
                        <a:t>que</a:t>
                      </a:r>
                    </a:p>
                    <a:p>
                      <a:pPr algn="ctr" fontAlgn="b"/>
                      <a:r>
                        <a:rPr lang="es-ES" sz="1000" u="none" strike="noStrike" dirty="0" smtClean="0">
                          <a:solidFill>
                            <a:schemeClr val="tx2"/>
                          </a:solidFill>
                          <a:effectLst/>
                          <a:latin typeface="+mj-lt"/>
                        </a:rPr>
                        <a:t> </a:t>
                      </a:r>
                      <a:r>
                        <a:rPr lang="es-ES" sz="1000" u="none" strike="noStrike" dirty="0">
                          <a:solidFill>
                            <a:schemeClr val="tx2"/>
                          </a:solidFill>
                          <a:effectLst/>
                          <a:latin typeface="+mj-lt"/>
                        </a:rPr>
                        <a:t>le atendió</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ES" sz="1000" u="none" strike="noStrike" dirty="0" smtClean="0">
                          <a:solidFill>
                            <a:schemeClr val="tx2"/>
                          </a:solidFill>
                          <a:effectLst/>
                          <a:latin typeface="+mj-lt"/>
                        </a:rPr>
                        <a:t>Calidad </a:t>
                      </a:r>
                      <a:r>
                        <a:rPr lang="es-ES" sz="1000" u="none" strike="noStrike" dirty="0">
                          <a:solidFill>
                            <a:schemeClr val="tx2"/>
                          </a:solidFill>
                          <a:effectLst/>
                          <a:latin typeface="+mj-lt"/>
                        </a:rPr>
                        <a:t>del </a:t>
                      </a:r>
                      <a:r>
                        <a:rPr lang="es-ES" sz="1000" u="none" strike="noStrike" dirty="0" smtClean="0">
                          <a:solidFill>
                            <a:schemeClr val="tx2"/>
                          </a:solidFill>
                          <a:effectLst/>
                          <a:latin typeface="+mj-lt"/>
                        </a:rPr>
                        <a:t>acompañamiento</a:t>
                      </a:r>
                    </a:p>
                    <a:p>
                      <a:pPr algn="ctr" fontAlgn="ctr"/>
                      <a:r>
                        <a:rPr lang="es-ES" sz="1000" u="none" strike="noStrike" dirty="0" smtClean="0">
                          <a:solidFill>
                            <a:schemeClr val="tx2"/>
                          </a:solidFill>
                          <a:effectLst/>
                          <a:latin typeface="+mj-lt"/>
                        </a:rPr>
                        <a:t> por </a:t>
                      </a:r>
                      <a:r>
                        <a:rPr lang="es-ES" sz="1000" u="none" strike="noStrike" dirty="0">
                          <a:solidFill>
                            <a:schemeClr val="tx2"/>
                          </a:solidFill>
                          <a:effectLst/>
                          <a:latin typeface="+mj-lt"/>
                        </a:rPr>
                        <a:t>parte del Ministerio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las TIC a los </a:t>
                      </a:r>
                      <a:r>
                        <a:rPr lang="es-ES" sz="1000" u="none" strike="noStrike" dirty="0" smtClean="0">
                          <a:solidFill>
                            <a:schemeClr val="tx2"/>
                          </a:solidFill>
                          <a:effectLst/>
                          <a:latin typeface="+mj-lt"/>
                        </a:rPr>
                        <a:t>Operadores</a:t>
                      </a:r>
                      <a:r>
                        <a:rPr lang="es-ES" sz="1000" u="none" strike="noStrike" baseline="0" dirty="0" smtClean="0">
                          <a:solidFill>
                            <a:schemeClr val="tx2"/>
                          </a:solidFill>
                          <a:effectLst/>
                          <a:latin typeface="+mj-lt"/>
                        </a:rPr>
                        <a:t> </a:t>
                      </a:r>
                      <a:r>
                        <a:rPr lang="es-ES" sz="1000" u="none" strike="noStrike" dirty="0" smtClean="0">
                          <a:solidFill>
                            <a:schemeClr val="tx2"/>
                          </a:solidFill>
                          <a:effectLst/>
                          <a:latin typeface="+mj-lt"/>
                        </a:rPr>
                        <a:t>públicos de </a:t>
                      </a:r>
                      <a:r>
                        <a:rPr lang="es-ES" sz="1000" u="none" strike="noStrike" dirty="0">
                          <a:solidFill>
                            <a:schemeClr val="tx2"/>
                          </a:solidFill>
                          <a:effectLst/>
                          <a:latin typeface="+mj-lt"/>
                        </a:rPr>
                        <a:t>televisión </a:t>
                      </a:r>
                      <a:endParaRPr lang="es-ES" sz="1000" u="none" strike="noStrike" dirty="0" smtClean="0">
                        <a:solidFill>
                          <a:schemeClr val="tx2"/>
                        </a:solidFill>
                        <a:effectLst/>
                        <a:latin typeface="+mj-lt"/>
                      </a:endParaRPr>
                    </a:p>
                    <a:p>
                      <a:pPr algn="ctr" fontAlgn="ctr"/>
                      <a:r>
                        <a:rPr lang="es-ES" sz="1000" u="none" strike="noStrike" dirty="0" smtClean="0">
                          <a:solidFill>
                            <a:schemeClr val="tx2"/>
                          </a:solidFill>
                          <a:effectLst/>
                          <a:latin typeface="+mj-lt"/>
                        </a:rPr>
                        <a:t>e </a:t>
                      </a:r>
                      <a:r>
                        <a:rPr lang="es-ES" sz="1000" u="none" strike="noStrike" dirty="0">
                          <a:solidFill>
                            <a:schemeClr val="tx2"/>
                          </a:solidFill>
                          <a:effectLst/>
                          <a:latin typeface="+mj-lt"/>
                        </a:rPr>
                        <a:t>Industria Audiovisual</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es-ES" sz="1000" u="none" strike="noStrike" dirty="0" smtClean="0">
                          <a:solidFill>
                            <a:schemeClr val="tx2"/>
                          </a:solidFill>
                          <a:effectLst/>
                          <a:latin typeface="+mj-lt"/>
                        </a:rPr>
                        <a:t>Utilidad </a:t>
                      </a:r>
                      <a:r>
                        <a:rPr lang="es-ES" sz="1000" u="none" strike="noStrike" dirty="0">
                          <a:solidFill>
                            <a:schemeClr val="tx2"/>
                          </a:solidFill>
                          <a:effectLst/>
                          <a:latin typeface="+mj-lt"/>
                        </a:rPr>
                        <a:t>que se hace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por </a:t>
                      </a:r>
                      <a:r>
                        <a:rPr lang="es-ES" sz="1000" u="none" strike="noStrike" dirty="0">
                          <a:solidFill>
                            <a:schemeClr val="tx2"/>
                          </a:solidFill>
                          <a:effectLst/>
                          <a:latin typeface="+mj-lt"/>
                        </a:rPr>
                        <a:t>parte del Ministerio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las TIC al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acompañamiento </a:t>
                      </a:r>
                      <a:r>
                        <a:rPr lang="es-ES" sz="1000" u="none" strike="noStrike" dirty="0">
                          <a:solidFill>
                            <a:schemeClr val="tx2"/>
                          </a:solidFill>
                          <a:effectLst/>
                          <a:latin typeface="+mj-lt"/>
                        </a:rPr>
                        <a:t>de los Operadores </a:t>
                      </a:r>
                      <a:r>
                        <a:rPr lang="es-ES" sz="1000" u="none" strike="noStrike" dirty="0" smtClean="0">
                          <a:solidFill>
                            <a:schemeClr val="tx2"/>
                          </a:solidFill>
                          <a:effectLst/>
                          <a:latin typeface="+mj-lt"/>
                        </a:rPr>
                        <a:t>públicos </a:t>
                      </a:r>
                    </a:p>
                    <a:p>
                      <a:pPr algn="ctr" fontAlgn="b"/>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televisión e </a:t>
                      </a:r>
                      <a:r>
                        <a:rPr lang="es-ES" sz="1000" u="none" strike="noStrike" dirty="0" smtClean="0">
                          <a:solidFill>
                            <a:schemeClr val="tx2"/>
                          </a:solidFill>
                          <a:effectLst/>
                          <a:latin typeface="+mj-lt"/>
                        </a:rPr>
                        <a:t>Industria </a:t>
                      </a:r>
                      <a:r>
                        <a:rPr lang="es-ES" sz="1000" u="none" strike="noStrike" dirty="0">
                          <a:solidFill>
                            <a:schemeClr val="tx2"/>
                          </a:solidFill>
                          <a:effectLst/>
                          <a:latin typeface="+mj-lt"/>
                        </a:rPr>
                        <a:t>Audiovisual</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es-ES" sz="1000" u="none" strike="noStrike" dirty="0" smtClean="0">
                          <a:solidFill>
                            <a:schemeClr val="tx2"/>
                          </a:solidFill>
                          <a:effectLst/>
                          <a:latin typeface="+mj-lt"/>
                        </a:rPr>
                        <a:t>Claridad </a:t>
                      </a:r>
                      <a:r>
                        <a:rPr lang="es-ES" sz="1000" u="none" strike="noStrike" dirty="0">
                          <a:solidFill>
                            <a:schemeClr val="tx2"/>
                          </a:solidFill>
                          <a:effectLst/>
                          <a:latin typeface="+mj-lt"/>
                        </a:rPr>
                        <a:t>de </a:t>
                      </a:r>
                      <a:r>
                        <a:rPr lang="es-ES" sz="1000" u="none" strike="noStrike" dirty="0" smtClean="0">
                          <a:solidFill>
                            <a:schemeClr val="tx2"/>
                          </a:solidFill>
                          <a:effectLst/>
                          <a:latin typeface="+mj-lt"/>
                        </a:rPr>
                        <a:t>los</a:t>
                      </a:r>
                    </a:p>
                    <a:p>
                      <a:pPr algn="ctr" fontAlgn="b"/>
                      <a:r>
                        <a:rPr lang="es-ES" sz="1000" u="none" strike="noStrike" dirty="0" smtClean="0">
                          <a:solidFill>
                            <a:schemeClr val="tx2"/>
                          </a:solidFill>
                          <a:effectLst/>
                          <a:latin typeface="+mj-lt"/>
                        </a:rPr>
                        <a:t> </a:t>
                      </a:r>
                      <a:r>
                        <a:rPr lang="es-ES" sz="1000" u="none" strike="noStrike" dirty="0">
                          <a:solidFill>
                            <a:schemeClr val="tx2"/>
                          </a:solidFill>
                          <a:effectLst/>
                          <a:latin typeface="+mj-lt"/>
                        </a:rPr>
                        <a:t>lineamientos </a:t>
                      </a:r>
                      <a:r>
                        <a:rPr lang="es-ES" sz="1000" u="none" strike="noStrike" dirty="0" smtClean="0">
                          <a:solidFill>
                            <a:schemeClr val="tx2"/>
                          </a:solidFill>
                          <a:effectLst/>
                          <a:latin typeface="+mj-lt"/>
                        </a:rPr>
                        <a:t>que</a:t>
                      </a:r>
                    </a:p>
                    <a:p>
                      <a:pPr algn="ctr" fontAlgn="b"/>
                      <a:r>
                        <a:rPr lang="es-ES" sz="1000" u="none" strike="noStrike" dirty="0" smtClean="0">
                          <a:solidFill>
                            <a:schemeClr val="tx2"/>
                          </a:solidFill>
                          <a:effectLst/>
                          <a:latin typeface="+mj-lt"/>
                        </a:rPr>
                        <a:t> </a:t>
                      </a:r>
                      <a:r>
                        <a:rPr lang="es-ES" sz="1000" u="none" strike="noStrike" dirty="0">
                          <a:solidFill>
                            <a:schemeClr val="tx2"/>
                          </a:solidFill>
                          <a:effectLst/>
                          <a:latin typeface="+mj-lt"/>
                        </a:rPr>
                        <a:t>se </a:t>
                      </a:r>
                      <a:r>
                        <a:rPr lang="es-ES" sz="1000" u="none" strike="noStrike" dirty="0" smtClean="0">
                          <a:solidFill>
                            <a:schemeClr val="tx2"/>
                          </a:solidFill>
                          <a:effectLst/>
                          <a:latin typeface="+mj-lt"/>
                        </a:rPr>
                        <a:t>dan </a:t>
                      </a:r>
                      <a:r>
                        <a:rPr lang="es-ES" sz="1000" u="none" strike="noStrike" dirty="0">
                          <a:solidFill>
                            <a:schemeClr val="tx2"/>
                          </a:solidFill>
                          <a:effectLst/>
                          <a:latin typeface="+mj-lt"/>
                        </a:rPr>
                        <a:t>desde el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Ministerio para </a:t>
                      </a:r>
                      <a:r>
                        <a:rPr lang="es-ES" sz="1000" u="none" strike="noStrike" dirty="0">
                          <a:solidFill>
                            <a:schemeClr val="tx2"/>
                          </a:solidFill>
                          <a:effectLst/>
                          <a:latin typeface="+mj-lt"/>
                        </a:rPr>
                        <a:t>la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ejecución </a:t>
                      </a:r>
                      <a:r>
                        <a:rPr lang="es-ES" sz="1000" u="none" strike="noStrike" dirty="0">
                          <a:solidFill>
                            <a:schemeClr val="tx2"/>
                          </a:solidFill>
                          <a:effectLst/>
                          <a:latin typeface="+mj-lt"/>
                        </a:rPr>
                        <a:t>de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los </a:t>
                      </a:r>
                      <a:r>
                        <a:rPr lang="es-ES" sz="1000" u="none" strike="noStrike" dirty="0">
                          <a:solidFill>
                            <a:schemeClr val="tx2"/>
                          </a:solidFill>
                          <a:effectLst/>
                          <a:latin typeface="+mj-lt"/>
                        </a:rPr>
                        <a:t>recursos </a:t>
                      </a:r>
                      <a:r>
                        <a:rPr lang="es-ES" sz="1000" u="none" strike="noStrike" dirty="0" smtClean="0">
                          <a:solidFill>
                            <a:schemeClr val="tx2"/>
                          </a:solidFill>
                          <a:effectLst/>
                          <a:latin typeface="+mj-lt"/>
                        </a:rPr>
                        <a:t>transferidos </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es-ES" sz="1000" u="none" strike="noStrike" dirty="0" smtClean="0">
                          <a:solidFill>
                            <a:schemeClr val="tx2"/>
                          </a:solidFill>
                          <a:effectLst/>
                          <a:latin typeface="+mj-lt"/>
                        </a:rPr>
                        <a:t>Oportunidad </a:t>
                      </a:r>
                      <a:r>
                        <a:rPr lang="es-ES" sz="1000" u="none" strike="noStrike" dirty="0">
                          <a:solidFill>
                            <a:schemeClr val="tx2"/>
                          </a:solidFill>
                          <a:effectLst/>
                          <a:latin typeface="+mj-lt"/>
                        </a:rPr>
                        <a:t>que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se </a:t>
                      </a:r>
                      <a:r>
                        <a:rPr lang="es-ES" sz="1000" u="none" strike="noStrike" dirty="0">
                          <a:solidFill>
                            <a:schemeClr val="tx2"/>
                          </a:solidFill>
                          <a:effectLst/>
                          <a:latin typeface="+mj-lt"/>
                        </a:rPr>
                        <a:t>hace por parte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del Ministerio </a:t>
                      </a:r>
                      <a:r>
                        <a:rPr lang="es-ES" sz="1000" u="none" strike="noStrike" dirty="0">
                          <a:solidFill>
                            <a:schemeClr val="tx2"/>
                          </a:solidFill>
                          <a:effectLst/>
                          <a:latin typeface="+mj-lt"/>
                        </a:rPr>
                        <a:t>de las TIC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al </a:t>
                      </a:r>
                      <a:r>
                        <a:rPr lang="es-ES" sz="1000" u="none" strike="noStrike" baseline="0" dirty="0" smtClean="0">
                          <a:solidFill>
                            <a:schemeClr val="tx2"/>
                          </a:solidFill>
                          <a:effectLst/>
                          <a:latin typeface="+mj-lt"/>
                        </a:rPr>
                        <a:t> </a:t>
                      </a:r>
                      <a:r>
                        <a:rPr lang="es-ES" sz="1000" u="none" strike="noStrike" dirty="0" smtClean="0">
                          <a:solidFill>
                            <a:schemeClr val="tx2"/>
                          </a:solidFill>
                          <a:effectLst/>
                          <a:latin typeface="+mj-lt"/>
                        </a:rPr>
                        <a:t>acompañamiento </a:t>
                      </a:r>
                    </a:p>
                    <a:p>
                      <a:pPr algn="ctr" fontAlgn="b"/>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los Operadores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públicos de </a:t>
                      </a:r>
                      <a:r>
                        <a:rPr lang="es-ES" sz="1000" u="none" strike="noStrike" dirty="0">
                          <a:solidFill>
                            <a:schemeClr val="tx2"/>
                          </a:solidFill>
                          <a:effectLst/>
                          <a:latin typeface="+mj-lt"/>
                        </a:rPr>
                        <a:t>televisión e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Industria </a:t>
                      </a:r>
                      <a:r>
                        <a:rPr lang="es-ES" sz="1000" u="none" strike="noStrike" dirty="0">
                          <a:solidFill>
                            <a:schemeClr val="tx2"/>
                          </a:solidFill>
                          <a:effectLst/>
                          <a:latin typeface="+mj-lt"/>
                        </a:rPr>
                        <a:t>Audiovisual</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es-ES" sz="1000" u="none" strike="noStrike" dirty="0" smtClean="0">
                          <a:solidFill>
                            <a:schemeClr val="tx2"/>
                          </a:solidFill>
                          <a:effectLst/>
                          <a:latin typeface="+mj-lt"/>
                        </a:rPr>
                        <a:t>Transparencia </a:t>
                      </a:r>
                      <a:r>
                        <a:rPr lang="es-ES" sz="1000" u="none" strike="noStrike" dirty="0">
                          <a:solidFill>
                            <a:schemeClr val="tx2"/>
                          </a:solidFill>
                          <a:effectLst/>
                          <a:latin typeface="+mj-lt"/>
                        </a:rPr>
                        <a:t>del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proceso </a:t>
                      </a:r>
                      <a:r>
                        <a:rPr lang="es-ES" sz="1000" u="none" strike="noStrike" dirty="0">
                          <a:solidFill>
                            <a:schemeClr val="tx2"/>
                          </a:solidFill>
                          <a:effectLst/>
                          <a:latin typeface="+mj-lt"/>
                        </a:rPr>
                        <a:t>de las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convocatorias </a:t>
                      </a:r>
                      <a:r>
                        <a:rPr lang="es-ES" sz="1000" u="none" strike="noStrike" dirty="0">
                          <a:solidFill>
                            <a:schemeClr val="tx2"/>
                          </a:solidFill>
                          <a:effectLst/>
                          <a:latin typeface="+mj-lt"/>
                        </a:rPr>
                        <a:t>de los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Operadores </a:t>
                      </a:r>
                      <a:r>
                        <a:rPr lang="es-ES" sz="1000" u="none" strike="noStrike" dirty="0">
                          <a:solidFill>
                            <a:schemeClr val="tx2"/>
                          </a:solidFill>
                          <a:effectLst/>
                          <a:latin typeface="+mj-lt"/>
                        </a:rPr>
                        <a:t>públicos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de </a:t>
                      </a:r>
                      <a:r>
                        <a:rPr lang="es-ES" sz="1000" u="none" strike="noStrike" dirty="0">
                          <a:solidFill>
                            <a:schemeClr val="tx2"/>
                          </a:solidFill>
                          <a:effectLst/>
                          <a:latin typeface="+mj-lt"/>
                        </a:rPr>
                        <a:t>televisión e </a:t>
                      </a:r>
                      <a:endParaRPr lang="es-ES" sz="1000" u="none" strike="noStrike" dirty="0" smtClean="0">
                        <a:solidFill>
                          <a:schemeClr val="tx2"/>
                        </a:solidFill>
                        <a:effectLst/>
                        <a:latin typeface="+mj-lt"/>
                      </a:endParaRPr>
                    </a:p>
                    <a:p>
                      <a:pPr algn="ctr" fontAlgn="b"/>
                      <a:r>
                        <a:rPr lang="es-ES" sz="1000" u="none" strike="noStrike" dirty="0" smtClean="0">
                          <a:solidFill>
                            <a:schemeClr val="tx2"/>
                          </a:solidFill>
                          <a:effectLst/>
                          <a:latin typeface="+mj-lt"/>
                        </a:rPr>
                        <a:t>Industria Audiovisual</a:t>
                      </a:r>
                      <a:endParaRPr lang="es-ES" sz="1000" b="0" i="0" u="none" strike="noStrike" dirty="0">
                        <a:solidFill>
                          <a:schemeClr val="tx2"/>
                        </a:solidFill>
                        <a:effectLst/>
                        <a:latin typeface="+mj-lt"/>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9" name="8 Rectángulo redondeado"/>
          <p:cNvSpPr/>
          <p:nvPr/>
        </p:nvSpPr>
        <p:spPr>
          <a:xfrm>
            <a:off x="7508271" y="1782528"/>
            <a:ext cx="3960000" cy="540000"/>
          </a:xfrm>
          <a:prstGeom prst="roundRect">
            <a:avLst/>
          </a:prstGeom>
          <a:solidFill>
            <a:sysClr val="window" lastClr="FFFFFF">
              <a:lumMod val="95000"/>
            </a:sysClr>
          </a:solidFill>
          <a:ln w="12700" cap="flat" cmpd="sng" algn="ctr">
            <a:noFill/>
            <a:prstDash val="solid"/>
            <a:miter lim="800000"/>
          </a:ln>
          <a:effectLst/>
        </p:spPr>
      </p:sp>
      <p:sp>
        <p:nvSpPr>
          <p:cNvPr id="11" name="10 Rectángulo"/>
          <p:cNvSpPr/>
          <p:nvPr/>
        </p:nvSpPr>
        <p:spPr>
          <a:xfrm>
            <a:off x="7530038" y="1760141"/>
            <a:ext cx="3780000" cy="584775"/>
          </a:xfrm>
          <a:prstGeom prst="rect">
            <a:avLst/>
          </a:prstGeom>
        </p:spPr>
        <p:txBody>
          <a:bodyPr wrap="square">
            <a:spAutoFit/>
          </a:bodyPr>
          <a:lstStyle/>
          <a:p>
            <a:pPr algn="ctr"/>
            <a:r>
              <a:rPr lang="es-CO" sz="1600" b="1" dirty="0">
                <a:solidFill>
                  <a:schemeClr val="accent5">
                    <a:lumMod val="50000"/>
                  </a:schemeClr>
                </a:solidFill>
                <a:latin typeface="+mj-lt"/>
              </a:rPr>
              <a:t>GIT Fortalecimiento al </a:t>
            </a:r>
            <a:r>
              <a:rPr lang="es-CO" sz="1600" b="1" dirty="0" smtClean="0">
                <a:solidFill>
                  <a:schemeClr val="accent5">
                    <a:lumMod val="50000"/>
                  </a:schemeClr>
                </a:solidFill>
                <a:latin typeface="+mj-lt"/>
              </a:rPr>
              <a:t>Sistema</a:t>
            </a:r>
          </a:p>
          <a:p>
            <a:pPr algn="ctr"/>
            <a:r>
              <a:rPr lang="es-CO" sz="1600" b="1" dirty="0" smtClean="0">
                <a:solidFill>
                  <a:schemeClr val="accent5">
                    <a:lumMod val="50000"/>
                  </a:schemeClr>
                </a:solidFill>
                <a:latin typeface="+mj-lt"/>
              </a:rPr>
              <a:t>de </a:t>
            </a:r>
            <a:r>
              <a:rPr lang="es-CO" sz="1600" b="1" dirty="0">
                <a:solidFill>
                  <a:schemeClr val="accent5">
                    <a:lumMod val="50000"/>
                  </a:schemeClr>
                </a:solidFill>
                <a:latin typeface="+mj-lt"/>
              </a:rPr>
              <a:t>Medios </a:t>
            </a:r>
            <a:r>
              <a:rPr lang="es-CO" sz="1600" b="1" dirty="0" smtClean="0">
                <a:solidFill>
                  <a:schemeClr val="accent5">
                    <a:lumMod val="50000"/>
                  </a:schemeClr>
                </a:solidFill>
                <a:latin typeface="+mj-lt"/>
              </a:rPr>
              <a:t>Públicos</a:t>
            </a:r>
            <a:endParaRPr lang="es-CO" sz="1600" b="1" dirty="0">
              <a:solidFill>
                <a:schemeClr val="accent5">
                  <a:lumMod val="50000"/>
                </a:schemeClr>
              </a:solidFill>
              <a:latin typeface="+mj-lt"/>
            </a:endParaRPr>
          </a:p>
        </p:txBody>
      </p:sp>
      <p:sp>
        <p:nvSpPr>
          <p:cNvPr id="13" name="12 Conector"/>
          <p:cNvSpPr/>
          <p:nvPr/>
        </p:nvSpPr>
        <p:spPr>
          <a:xfrm>
            <a:off x="11210150" y="1638528"/>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4" name="13 Rectángulo"/>
          <p:cNvSpPr/>
          <p:nvPr/>
        </p:nvSpPr>
        <p:spPr>
          <a:xfrm>
            <a:off x="11281749" y="1790918"/>
            <a:ext cx="684803" cy="523220"/>
          </a:xfrm>
          <a:prstGeom prst="rect">
            <a:avLst/>
          </a:prstGeom>
        </p:spPr>
        <p:txBody>
          <a:bodyPr wrap="none">
            <a:spAutoFit/>
          </a:bodyPr>
          <a:lstStyle/>
          <a:p>
            <a:pPr defTabSz="913851"/>
            <a:r>
              <a:rPr lang="es-ES" sz="2800" b="1" dirty="0" smtClean="0">
                <a:solidFill>
                  <a:srgbClr val="E8A043"/>
                </a:solidFill>
              </a:rPr>
              <a:t>4,4</a:t>
            </a:r>
            <a:endParaRPr lang="es-CO" sz="2800" dirty="0">
              <a:solidFill>
                <a:srgbClr val="E8A043"/>
              </a:solidFill>
            </a:endParaRPr>
          </a:p>
        </p:txBody>
      </p:sp>
      <p:graphicFrame>
        <p:nvGraphicFramePr>
          <p:cNvPr id="16" name="15 Gráfico"/>
          <p:cNvGraphicFramePr/>
          <p:nvPr>
            <p:extLst>
              <p:ext uri="{D42A27DB-BD31-4B8C-83A1-F6EECF244321}">
                <p14:modId xmlns:p14="http://schemas.microsoft.com/office/powerpoint/2010/main" val="3513627711"/>
              </p:ext>
            </p:extLst>
          </p:nvPr>
        </p:nvGraphicFramePr>
        <p:xfrm>
          <a:off x="268015" y="2647942"/>
          <a:ext cx="11729544" cy="2033752"/>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3061786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1229" y="5486473"/>
            <a:ext cx="3894074" cy="954107"/>
          </a:xfrm>
          <a:prstGeom prst="rect">
            <a:avLst/>
          </a:prstGeom>
        </p:spPr>
        <p:txBody>
          <a:bodyPr wrap="square">
            <a:spAutoFit/>
          </a:bodyPr>
          <a:lstStyle/>
          <a:p>
            <a:pPr algn="ctr"/>
            <a:r>
              <a:rPr lang="es-CO" sz="2800" b="1" dirty="0" smtClean="0">
                <a:solidFill>
                  <a:schemeClr val="accent1"/>
                </a:solidFill>
              </a:rPr>
              <a:t>GIT DE PLANEACIÓN Y SEGUIMIENTO</a:t>
            </a:r>
            <a:endParaRPr lang="es-CO" sz="2800" b="1" dirty="0">
              <a:solidFill>
                <a:schemeClr val="accent1"/>
              </a:solidFill>
            </a:endParaRPr>
          </a:p>
        </p:txBody>
      </p:sp>
    </p:spTree>
    <p:extLst>
      <p:ext uri="{BB962C8B-B14F-4D97-AF65-F5344CB8AC3E}">
        <p14:creationId xmlns:p14="http://schemas.microsoft.com/office/powerpoint/2010/main" val="3829935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830997"/>
          </a:xfrm>
          <a:prstGeom prst="rect">
            <a:avLst/>
          </a:prstGeom>
          <a:noFill/>
        </p:spPr>
        <p:txBody>
          <a:bodyPr wrap="square">
            <a:spAutoFit/>
          </a:bodyPr>
          <a:lstStyle/>
          <a:p>
            <a:pPr algn="ctr"/>
            <a:r>
              <a:rPr lang="es-CO" sz="2400" b="1" dirty="0">
                <a:solidFill>
                  <a:schemeClr val="accent1"/>
                </a:solidFill>
                <a:latin typeface="+mj-lt"/>
              </a:rPr>
              <a:t>Satisfacción con los servicios brindados por el </a:t>
            </a:r>
            <a:r>
              <a:rPr lang="es-CO" sz="2400" b="1" dirty="0" err="1">
                <a:solidFill>
                  <a:schemeClr val="accent1"/>
                </a:solidFill>
                <a:latin typeface="+mj-lt"/>
              </a:rPr>
              <a:t>MinTIC</a:t>
            </a:r>
            <a:endParaRPr lang="es-CO" sz="2400" b="1" dirty="0">
              <a:solidFill>
                <a:schemeClr val="accent1"/>
              </a:solidFill>
              <a:latin typeface="+mj-lt"/>
            </a:endParaRPr>
          </a:p>
        </p:txBody>
      </p:sp>
      <p:sp>
        <p:nvSpPr>
          <p:cNvPr id="10" name="9 Rectángulo"/>
          <p:cNvSpPr/>
          <p:nvPr/>
        </p:nvSpPr>
        <p:spPr>
          <a:xfrm>
            <a:off x="218203" y="1291193"/>
            <a:ext cx="3789820" cy="338554"/>
          </a:xfrm>
          <a:prstGeom prst="rect">
            <a:avLst/>
          </a:prstGeom>
        </p:spPr>
        <p:txBody>
          <a:bodyPr wrap="none">
            <a:spAutoFit/>
          </a:bodyPr>
          <a:lstStyle/>
          <a:p>
            <a:r>
              <a:rPr lang="es-ES" sz="1600" b="1" dirty="0" smtClean="0">
                <a:solidFill>
                  <a:srgbClr val="FFC000"/>
                </a:solidFill>
                <a:latin typeface="+mj-lt"/>
              </a:rPr>
              <a:t>Apreciación </a:t>
            </a:r>
            <a:r>
              <a:rPr lang="es-ES" sz="1600" b="1" dirty="0">
                <a:solidFill>
                  <a:srgbClr val="FFC000"/>
                </a:solidFill>
                <a:latin typeface="+mj-lt"/>
              </a:rPr>
              <a:t>del Portal Colombia TIC </a:t>
            </a:r>
            <a:endParaRPr lang="es-CO" sz="1600" b="1" dirty="0">
              <a:solidFill>
                <a:srgbClr val="FFC000"/>
              </a:solidFill>
              <a:latin typeface="+mj-lt"/>
            </a:endParaRPr>
          </a:p>
        </p:txBody>
      </p:sp>
      <p:sp>
        <p:nvSpPr>
          <p:cNvPr id="12" name="11 Rectángulo"/>
          <p:cNvSpPr/>
          <p:nvPr/>
        </p:nvSpPr>
        <p:spPr>
          <a:xfrm>
            <a:off x="2362200" y="6244984"/>
            <a:ext cx="9829799" cy="400110"/>
          </a:xfrm>
          <a:prstGeom prst="rect">
            <a:avLst/>
          </a:prstGeom>
        </p:spPr>
        <p:txBody>
          <a:bodyPr wrap="square">
            <a:spAutoFit/>
          </a:bodyPr>
          <a:lstStyle/>
          <a:p>
            <a:pPr defTabSz="913851"/>
            <a:r>
              <a:rPr lang="es-ES" sz="1000" b="1" dirty="0">
                <a:solidFill>
                  <a:schemeClr val="tx2"/>
                </a:solidFill>
                <a:latin typeface="Century Gothic" panose="020B0502020202020204" pitchFamily="34" charset="0"/>
              </a:rPr>
              <a:t>P3. Conoce el portal Colombia TIC en el cual se publican las estadísticas y boletines informativos del sector TIC? P4.1 </a:t>
            </a:r>
            <a:r>
              <a:rPr lang="es-ES" sz="1000" dirty="0">
                <a:solidFill>
                  <a:schemeClr val="tx2"/>
                </a:solidFill>
                <a:latin typeface="Century Gothic" panose="020B0502020202020204" pitchFamily="34" charset="0"/>
              </a:rPr>
              <a:t>En una escala de 1 a 5, donde 5 es muy buena y 1 muy mala, ¿Cómo evalúa … La calidad de la información publicada en el Portal Colombia TIC</a:t>
            </a:r>
            <a:r>
              <a:rPr lang="es-ES" sz="1000" dirty="0" smtClean="0">
                <a:solidFill>
                  <a:schemeClr val="tx2"/>
                </a:solidFill>
                <a:latin typeface="Century Gothic" panose="020B0502020202020204" pitchFamily="34" charset="0"/>
              </a:rPr>
              <a:t>?</a:t>
            </a:r>
            <a:endParaRPr lang="es-ES" sz="1000" dirty="0">
              <a:solidFill>
                <a:schemeClr val="tx2"/>
              </a:solidFill>
              <a:latin typeface="Century Gothic" panose="020B0502020202020204" pitchFamily="34" charset="0"/>
            </a:endParaRPr>
          </a:p>
        </p:txBody>
      </p:sp>
      <p:sp>
        <p:nvSpPr>
          <p:cNvPr id="18" name="17 Rectángulo"/>
          <p:cNvSpPr/>
          <p:nvPr/>
        </p:nvSpPr>
        <p:spPr>
          <a:xfrm>
            <a:off x="131273" y="2250256"/>
            <a:ext cx="4022255" cy="338554"/>
          </a:xfrm>
          <a:prstGeom prst="rect">
            <a:avLst/>
          </a:prstGeom>
        </p:spPr>
        <p:txBody>
          <a:bodyPr wrap="none">
            <a:spAutoFit/>
          </a:bodyPr>
          <a:lstStyle/>
          <a:p>
            <a:pPr defTabSz="913851"/>
            <a:r>
              <a:rPr lang="es-ES" sz="1600" b="1" dirty="0" smtClean="0">
                <a:solidFill>
                  <a:schemeClr val="tx2"/>
                </a:solidFill>
                <a:latin typeface="+mj-lt"/>
              </a:rPr>
              <a:t>Conocimiento del portal </a:t>
            </a:r>
            <a:r>
              <a:rPr lang="es-ES" sz="1600" b="1" dirty="0">
                <a:solidFill>
                  <a:schemeClr val="tx2"/>
                </a:solidFill>
                <a:latin typeface="+mj-lt"/>
              </a:rPr>
              <a:t>Colombia </a:t>
            </a:r>
            <a:r>
              <a:rPr lang="es-ES" sz="1600" b="1" dirty="0" smtClean="0">
                <a:solidFill>
                  <a:schemeClr val="tx2"/>
                </a:solidFill>
                <a:latin typeface="+mj-lt"/>
              </a:rPr>
              <a:t>TIC</a:t>
            </a:r>
            <a:endParaRPr lang="es-CO" sz="1600" dirty="0">
              <a:solidFill>
                <a:schemeClr val="tx2"/>
              </a:solidFill>
              <a:latin typeface="+mj-lt"/>
            </a:endParaRPr>
          </a:p>
        </p:txBody>
      </p:sp>
      <p:graphicFrame>
        <p:nvGraphicFramePr>
          <p:cNvPr id="19" name="18 Gráfico"/>
          <p:cNvGraphicFramePr/>
          <p:nvPr>
            <p:extLst>
              <p:ext uri="{D42A27DB-BD31-4B8C-83A1-F6EECF244321}">
                <p14:modId xmlns:p14="http://schemas.microsoft.com/office/powerpoint/2010/main" val="521244156"/>
              </p:ext>
            </p:extLst>
          </p:nvPr>
        </p:nvGraphicFramePr>
        <p:xfrm>
          <a:off x="175269" y="2624800"/>
          <a:ext cx="3934263" cy="2363524"/>
        </p:xfrm>
        <a:graphic>
          <a:graphicData uri="http://schemas.openxmlformats.org/drawingml/2006/chart">
            <c:chart xmlns:c="http://schemas.openxmlformats.org/drawingml/2006/chart" xmlns:r="http://schemas.openxmlformats.org/officeDocument/2006/relationships" r:id="rId2"/>
          </a:graphicData>
        </a:graphic>
      </p:graphicFrame>
      <p:sp>
        <p:nvSpPr>
          <p:cNvPr id="22" name="21 Rectángulo"/>
          <p:cNvSpPr/>
          <p:nvPr/>
        </p:nvSpPr>
        <p:spPr>
          <a:xfrm>
            <a:off x="10955106" y="5583232"/>
            <a:ext cx="922047" cy="261610"/>
          </a:xfrm>
          <a:prstGeom prst="rect">
            <a:avLst/>
          </a:prstGeom>
        </p:spPr>
        <p:txBody>
          <a:bodyPr wrap="none">
            <a:spAutoFit/>
          </a:bodyPr>
          <a:lstStyle/>
          <a:p>
            <a:pPr defTabSz="913851"/>
            <a:r>
              <a:rPr lang="es-ES" sz="1100" b="1" dirty="0" smtClean="0">
                <a:solidFill>
                  <a:schemeClr val="tx2"/>
                </a:solidFill>
                <a:latin typeface="+mj-lt"/>
              </a:rPr>
              <a:t>Base: 1382</a:t>
            </a:r>
            <a:endParaRPr lang="es-CO" sz="1100" dirty="0">
              <a:solidFill>
                <a:schemeClr val="tx2"/>
              </a:solidFill>
              <a:latin typeface="+mj-lt"/>
            </a:endParaRPr>
          </a:p>
        </p:txBody>
      </p:sp>
      <p:sp>
        <p:nvSpPr>
          <p:cNvPr id="23" name="22 Rectángulo"/>
          <p:cNvSpPr/>
          <p:nvPr/>
        </p:nvSpPr>
        <p:spPr>
          <a:xfrm>
            <a:off x="1689392" y="4918668"/>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graphicFrame>
        <p:nvGraphicFramePr>
          <p:cNvPr id="25" name="24 Gráfico"/>
          <p:cNvGraphicFramePr/>
          <p:nvPr>
            <p:extLst>
              <p:ext uri="{D42A27DB-BD31-4B8C-83A1-F6EECF244321}">
                <p14:modId xmlns:p14="http://schemas.microsoft.com/office/powerpoint/2010/main" val="2702147446"/>
              </p:ext>
            </p:extLst>
          </p:nvPr>
        </p:nvGraphicFramePr>
        <p:xfrm>
          <a:off x="5835510" y="2272114"/>
          <a:ext cx="5997188" cy="3198534"/>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Rectángulo"/>
          <p:cNvSpPr/>
          <p:nvPr/>
        </p:nvSpPr>
        <p:spPr>
          <a:xfrm>
            <a:off x="10745942" y="2264952"/>
            <a:ext cx="1172786" cy="338554"/>
          </a:xfrm>
          <a:prstGeom prst="rect">
            <a:avLst/>
          </a:prstGeom>
          <a:solidFill>
            <a:sysClr val="window" lastClr="FFFFFF">
              <a:lumMod val="95000"/>
            </a:sysClr>
          </a:solidFill>
        </p:spPr>
        <p:txBody>
          <a:bodyPr wrap="squar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rgbClr val="5B9BD5">
                    <a:lumMod val="50000"/>
                  </a:srgbClr>
                </a:solidFill>
                <a:effectLst/>
                <a:uLnTx/>
                <a:uFillTx/>
                <a:latin typeface="+mj-lt"/>
              </a:rPr>
              <a:t>2021: 4,4</a:t>
            </a:r>
            <a:endParaRPr kumimoji="0" lang="es-CO" sz="1600" b="0" i="0" u="none" strike="noStrike" kern="0" cap="none" spc="0" normalizeH="0" baseline="0" noProof="0" dirty="0" smtClean="0">
              <a:ln>
                <a:noFill/>
              </a:ln>
              <a:solidFill>
                <a:srgbClr val="5B9BD5">
                  <a:lumMod val="50000"/>
                </a:srgbClr>
              </a:solidFill>
              <a:effectLst/>
              <a:uLnTx/>
              <a:uFillTx/>
              <a:latin typeface="+mj-lt"/>
            </a:endParaRPr>
          </a:p>
        </p:txBody>
      </p:sp>
      <p:sp>
        <p:nvSpPr>
          <p:cNvPr id="27" name="26 Rectángulo redondeado"/>
          <p:cNvSpPr/>
          <p:nvPr/>
        </p:nvSpPr>
        <p:spPr>
          <a:xfrm>
            <a:off x="7508271" y="1348886"/>
            <a:ext cx="3960000" cy="540000"/>
          </a:xfrm>
          <a:prstGeom prst="roundRect">
            <a:avLst/>
          </a:prstGeom>
          <a:solidFill>
            <a:sysClr val="window" lastClr="FFFFFF">
              <a:lumMod val="95000"/>
            </a:sysClr>
          </a:solidFill>
          <a:ln w="12700" cap="flat" cmpd="sng" algn="ctr">
            <a:noFill/>
            <a:prstDash val="solid"/>
            <a:miter lim="800000"/>
          </a:ln>
          <a:effectLst/>
        </p:spPr>
      </p:sp>
      <p:sp>
        <p:nvSpPr>
          <p:cNvPr id="28" name="27 Rectángulo"/>
          <p:cNvSpPr/>
          <p:nvPr/>
        </p:nvSpPr>
        <p:spPr>
          <a:xfrm>
            <a:off x="7530038" y="1434597"/>
            <a:ext cx="3780000" cy="307777"/>
          </a:xfrm>
          <a:prstGeom prst="rect">
            <a:avLst/>
          </a:prstGeom>
        </p:spPr>
        <p:txBody>
          <a:bodyPr wrap="square">
            <a:spAutoFit/>
          </a:bodyPr>
          <a:lstStyle/>
          <a:p>
            <a:pPr defTabSz="913851"/>
            <a:r>
              <a:rPr lang="es-CO" sz="1400" b="1" dirty="0">
                <a:solidFill>
                  <a:srgbClr val="4472C4">
                    <a:lumMod val="50000"/>
                  </a:srgbClr>
                </a:solidFill>
              </a:rPr>
              <a:t>La calidad de la información publicada</a:t>
            </a:r>
          </a:p>
        </p:txBody>
      </p:sp>
      <p:sp>
        <p:nvSpPr>
          <p:cNvPr id="29" name="28 Conector"/>
          <p:cNvSpPr/>
          <p:nvPr/>
        </p:nvSpPr>
        <p:spPr>
          <a:xfrm>
            <a:off x="11210150" y="12048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30" name="29 Rectángulo"/>
          <p:cNvSpPr/>
          <p:nvPr/>
        </p:nvSpPr>
        <p:spPr>
          <a:xfrm>
            <a:off x="11281749" y="1357276"/>
            <a:ext cx="684803" cy="523220"/>
          </a:xfrm>
          <a:prstGeom prst="rect">
            <a:avLst/>
          </a:prstGeom>
        </p:spPr>
        <p:txBody>
          <a:bodyPr wrap="none">
            <a:spAutoFit/>
          </a:bodyPr>
          <a:lstStyle/>
          <a:p>
            <a:pPr defTabSz="913851"/>
            <a:r>
              <a:rPr lang="es-ES" sz="2800" b="1" dirty="0" smtClean="0">
                <a:solidFill>
                  <a:srgbClr val="E8A043"/>
                </a:solidFill>
              </a:rPr>
              <a:t>4,3</a:t>
            </a:r>
            <a:endParaRPr lang="es-CO" sz="2800" dirty="0">
              <a:solidFill>
                <a:srgbClr val="E8A043"/>
              </a:solidFill>
            </a:endParaRPr>
          </a:p>
        </p:txBody>
      </p:sp>
      <p:sp>
        <p:nvSpPr>
          <p:cNvPr id="16" name="15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919549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Mujer con celular en la mano&#10;&#10;Descripción generada automáticamente con confianza media">
            <a:extLst>
              <a:ext uri="{FF2B5EF4-FFF2-40B4-BE49-F238E27FC236}">
                <a16:creationId xmlns:a16="http://schemas.microsoft.com/office/drawing/2014/main" xmlns="" id="{7E444B55-3AD1-2CCB-4D6B-AEF5EA4A1EEA}"/>
              </a:ext>
            </a:extLst>
          </p:cNvPr>
          <p:cNvPicPr>
            <a:picLocks noChangeAspect="1"/>
          </p:cNvPicPr>
          <p:nvPr/>
        </p:nvPicPr>
        <p:blipFill rotWithShape="1">
          <a:blip r:embed="rId2">
            <a:extLst>
              <a:ext uri="{28A0092B-C50C-407E-A947-70E740481C1C}">
                <a14:useLocalDpi xmlns:a14="http://schemas.microsoft.com/office/drawing/2010/main" val="0"/>
              </a:ext>
            </a:extLst>
          </a:blip>
          <a:srcRect t="11471" r="9573" b="7531"/>
          <a:stretch/>
        </p:blipFill>
        <p:spPr>
          <a:xfrm>
            <a:off x="1015999" y="-1"/>
            <a:ext cx="11176001" cy="6669631"/>
          </a:xfrm>
          <a:prstGeom prst="rect">
            <a:avLst/>
          </a:prstGeom>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rgbClr val="FFFFFF"/>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rgbClr val="FFFFFF"/>
              </a:solidFill>
              <a:latin typeface="Arial"/>
              <a:cs typeface="Arial"/>
            </a:endParaRPr>
          </a:p>
        </p:txBody>
      </p:sp>
      <p:sp>
        <p:nvSpPr>
          <p:cNvPr id="10" name="Rectángulo 9">
            <a:extLst>
              <a:ext uri="{FF2B5EF4-FFF2-40B4-BE49-F238E27FC236}">
                <a16:creationId xmlns:a16="http://schemas.microsoft.com/office/drawing/2014/main" xmlns="" id="{32CC279C-1E47-1AE5-CDDF-9DF11361E9B5}"/>
              </a:ext>
            </a:extLst>
          </p:cNvPr>
          <p:cNvSpPr/>
          <p:nvPr/>
        </p:nvSpPr>
        <p:spPr>
          <a:xfrm rot="16200000">
            <a:off x="1494400" y="-1573532"/>
            <a:ext cx="6669630" cy="9816689"/>
          </a:xfrm>
          <a:prstGeom prst="rect">
            <a:avLst/>
          </a:prstGeom>
          <a:gradFill>
            <a:gsLst>
              <a:gs pos="12000">
                <a:schemeClr val="tx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sp>
        <p:nvSpPr>
          <p:cNvPr id="17" name="Rectángulo 16">
            <a:extLst>
              <a:ext uri="{FF2B5EF4-FFF2-40B4-BE49-F238E27FC236}">
                <a16:creationId xmlns:a16="http://schemas.microsoft.com/office/drawing/2014/main" xmlns="" id="{ECB83381-0ED9-03C3-0ACF-94057FAEC0FF}"/>
              </a:ext>
            </a:extLst>
          </p:cNvPr>
          <p:cNvSpPr/>
          <p:nvPr/>
        </p:nvSpPr>
        <p:spPr>
          <a:xfrm rot="5400000">
            <a:off x="8100628" y="2578254"/>
            <a:ext cx="6669630" cy="1513114"/>
          </a:xfrm>
          <a:prstGeom prst="rect">
            <a:avLst/>
          </a:prstGeom>
          <a:gradFill>
            <a:gsLst>
              <a:gs pos="12000">
                <a:schemeClr val="tx1">
                  <a:alpha val="65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pic>
        <p:nvPicPr>
          <p:cNvPr id="19" name="Imagen 18" descr="Imagen en blanco y negro&#10;&#10;Descripción generada automáticamente con confianza baja">
            <a:extLst>
              <a:ext uri="{FF2B5EF4-FFF2-40B4-BE49-F238E27FC236}">
                <a16:creationId xmlns:a16="http://schemas.microsoft.com/office/drawing/2014/main" xmlns="" id="{14F971D9-44D5-82BE-8E15-206B715E9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9089" r="20511" b="13415"/>
          <a:stretch/>
        </p:blipFill>
        <p:spPr>
          <a:xfrm>
            <a:off x="10832689" y="270012"/>
            <a:ext cx="1156112" cy="649833"/>
          </a:xfrm>
          <a:prstGeom prst="rect">
            <a:avLst/>
          </a:prstGeom>
        </p:spPr>
      </p:pic>
      <p:pic>
        <p:nvPicPr>
          <p:cNvPr id="21" name="Imagen 20" descr="Icono&#10;&#10;Descripción generada automáticamente">
            <a:extLst>
              <a:ext uri="{FF2B5EF4-FFF2-40B4-BE49-F238E27FC236}">
                <a16:creationId xmlns:a16="http://schemas.microsoft.com/office/drawing/2014/main" xmlns="" id="{8E070A6D-9710-541C-CE2B-1CB0C867F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84785">
            <a:off x="10283451" y="3877895"/>
            <a:ext cx="3024934" cy="4059462"/>
          </a:xfrm>
          <a:prstGeom prst="rect">
            <a:avLst/>
          </a:prstGeom>
        </p:spPr>
      </p:pic>
      <p:pic>
        <p:nvPicPr>
          <p:cNvPr id="23" name="Imagen 22" descr="Dibujo con letras blancas&#10;&#10;Descripción generada automáticamente con confianza media">
            <a:extLst>
              <a:ext uri="{FF2B5EF4-FFF2-40B4-BE49-F238E27FC236}">
                <a16:creationId xmlns:a16="http://schemas.microsoft.com/office/drawing/2014/main" xmlns="" id="{86F86177-D5C1-2DD4-4445-B35ABF5C9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99" y="309874"/>
            <a:ext cx="1877908" cy="653512"/>
          </a:xfrm>
          <a:prstGeom prst="rect">
            <a:avLst/>
          </a:prstGeom>
        </p:spPr>
      </p:pic>
      <p:sp>
        <p:nvSpPr>
          <p:cNvPr id="24" name="Título 3">
            <a:extLst>
              <a:ext uri="{FF2B5EF4-FFF2-40B4-BE49-F238E27FC236}">
                <a16:creationId xmlns:a16="http://schemas.microsoft.com/office/drawing/2014/main" xmlns="" id="{01782420-E30C-55E8-A4A7-138FD27205E5}"/>
              </a:ext>
            </a:extLst>
          </p:cNvPr>
          <p:cNvSpPr>
            <a:spLocks noGrp="1"/>
          </p:cNvSpPr>
          <p:nvPr>
            <p:ph type="ctrTitle"/>
          </p:nvPr>
        </p:nvSpPr>
        <p:spPr>
          <a:xfrm>
            <a:off x="203199" y="2268372"/>
            <a:ext cx="6011621" cy="2321257"/>
          </a:xfrm>
        </p:spPr>
        <p:txBody>
          <a:bodyPr anchor="ctr">
            <a:noAutofit/>
          </a:bodyPr>
          <a:lstStyle/>
          <a:p>
            <a:r>
              <a:rPr lang="es-ES" sz="4800" dirty="0">
                <a:solidFill>
                  <a:schemeClr val="bg1"/>
                </a:solidFill>
              </a:rPr>
              <a:t>Módulo III. Apreciación de </a:t>
            </a:r>
            <a:r>
              <a:rPr lang="es-ES" sz="4800" dirty="0" smtClean="0">
                <a:solidFill>
                  <a:schemeClr val="bg1"/>
                </a:solidFill>
              </a:rPr>
              <a:t/>
            </a:r>
            <a:br>
              <a:rPr lang="es-ES" sz="4800" dirty="0" smtClean="0">
                <a:solidFill>
                  <a:schemeClr val="bg1"/>
                </a:solidFill>
              </a:rPr>
            </a:br>
            <a:r>
              <a:rPr lang="es-ES" sz="4800" dirty="0" smtClean="0">
                <a:solidFill>
                  <a:schemeClr val="bg1"/>
                </a:solidFill>
              </a:rPr>
              <a:t>la </a:t>
            </a:r>
            <a:r>
              <a:rPr lang="es-ES" sz="4800" dirty="0">
                <a:solidFill>
                  <a:schemeClr val="bg1"/>
                </a:solidFill>
              </a:rPr>
              <a:t>Entidad </a:t>
            </a:r>
            <a:endParaRPr lang="es-CO" sz="4800" dirty="0">
              <a:solidFill>
                <a:schemeClr val="bg1"/>
              </a:solidFill>
              <a:latin typeface="Helvetica" pitchFamily="2" charset="0"/>
            </a:endParaRPr>
          </a:p>
        </p:txBody>
      </p:sp>
    </p:spTree>
    <p:extLst>
      <p:ext uri="{BB962C8B-B14F-4D97-AF65-F5344CB8AC3E}">
        <p14:creationId xmlns:p14="http://schemas.microsoft.com/office/powerpoint/2010/main" val="177935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Helvetica" pitchFamily="2" charset="0"/>
              </a:rPr>
              <a:t>Introducción</a:t>
            </a:r>
            <a:endParaRPr lang="es-CO" sz="2400" b="1" dirty="0">
              <a:solidFill>
                <a:schemeClr val="accent1"/>
              </a:solidFill>
              <a:latin typeface="Helvetica" pitchFamily="2" charset="0"/>
            </a:endParaRPr>
          </a:p>
        </p:txBody>
      </p:sp>
      <p:sp>
        <p:nvSpPr>
          <p:cNvPr id="28" name="object 60">
            <a:extLst>
              <a:ext uri="{FF2B5EF4-FFF2-40B4-BE49-F238E27FC236}">
                <a16:creationId xmlns:a16="http://schemas.microsoft.com/office/drawing/2014/main" xmlns="" id="{A8E5C038-1B2A-B2F6-4B41-4F33BD196F34}"/>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2">
                  <a:extLst>
                    <a:ext uri="{A12FA001-AC4F-418D-AE19-62706E023703}">
                      <ahyp:hlinkClr xmlns:ahyp="http://schemas.microsoft.com/office/drawing/2018/hyperlinkcolor" xmlns="" val="tx"/>
                    </a:ext>
                  </a:extLst>
                </a:hlinkClick>
              </a:rPr>
              <a:t>www.mintic.gov.co</a:t>
            </a:r>
            <a:endParaRPr sz="940" dirty="0">
              <a:solidFill>
                <a:schemeClr val="bg1"/>
              </a:solidFill>
              <a:latin typeface="Arial"/>
              <a:cs typeface="Arial"/>
            </a:endParaRPr>
          </a:p>
        </p:txBody>
      </p:sp>
      <p:sp>
        <p:nvSpPr>
          <p:cNvPr id="24" name="23 Rectángulo"/>
          <p:cNvSpPr/>
          <p:nvPr/>
        </p:nvSpPr>
        <p:spPr>
          <a:xfrm>
            <a:off x="516000" y="1596097"/>
            <a:ext cx="11160000" cy="4524315"/>
          </a:xfrm>
          <a:prstGeom prst="rect">
            <a:avLst/>
          </a:prstGeom>
        </p:spPr>
        <p:txBody>
          <a:bodyPr wrap="square">
            <a:spAutoFit/>
          </a:bodyPr>
          <a:lstStyle/>
          <a:p>
            <a:pPr algn="just"/>
            <a:r>
              <a:rPr lang="es-ES" dirty="0">
                <a:solidFill>
                  <a:schemeClr val="tx2"/>
                </a:solidFill>
                <a:latin typeface="+mj-lt"/>
              </a:rPr>
              <a:t>En cumplimiento de los lineamientos estipulados en el Modelo Integrado de Gestión -MIG- del Ministerio de Tecnologías de la Información y las Comunicaciones - MINTIC, sobre seguimiento y medición de la satisfacción de los grupos de interés frente a los servicios que ofrece la entidad, se suscribió el Contrato </a:t>
            </a:r>
            <a:r>
              <a:rPr lang="es-MX" b="1" dirty="0">
                <a:solidFill>
                  <a:schemeClr val="tx2"/>
                </a:solidFill>
                <a:latin typeface="+mj-lt"/>
              </a:rPr>
              <a:t>No-1248-2023</a:t>
            </a:r>
            <a:r>
              <a:rPr lang="es-CO" b="1" dirty="0">
                <a:solidFill>
                  <a:schemeClr val="tx2"/>
                </a:solidFill>
                <a:latin typeface="+mj-lt"/>
              </a:rPr>
              <a:t> </a:t>
            </a:r>
            <a:r>
              <a:rPr lang="es-ES" dirty="0">
                <a:solidFill>
                  <a:schemeClr val="tx2"/>
                </a:solidFill>
                <a:latin typeface="+mj-lt"/>
              </a:rPr>
              <a:t>entre </a:t>
            </a:r>
            <a:r>
              <a:rPr lang="es-ES" dirty="0" err="1">
                <a:solidFill>
                  <a:schemeClr val="tx2"/>
                </a:solidFill>
                <a:latin typeface="+mj-lt"/>
              </a:rPr>
              <a:t>YanHaas</a:t>
            </a:r>
            <a:r>
              <a:rPr lang="es-ES" dirty="0">
                <a:solidFill>
                  <a:schemeClr val="tx2"/>
                </a:solidFill>
                <a:latin typeface="+mj-lt"/>
              </a:rPr>
              <a:t> y </a:t>
            </a:r>
            <a:r>
              <a:rPr lang="es-ES" dirty="0" err="1">
                <a:solidFill>
                  <a:schemeClr val="tx2"/>
                </a:solidFill>
                <a:latin typeface="+mj-lt"/>
              </a:rPr>
              <a:t>MinTIC</a:t>
            </a:r>
            <a:r>
              <a:rPr lang="es-ES" dirty="0">
                <a:solidFill>
                  <a:schemeClr val="tx2"/>
                </a:solidFill>
                <a:latin typeface="+mj-lt"/>
              </a:rPr>
              <a:t>, con el objeto de </a:t>
            </a:r>
            <a:r>
              <a:rPr lang="es-ES" b="1" i="1" dirty="0">
                <a:solidFill>
                  <a:schemeClr val="tx2"/>
                </a:solidFill>
                <a:latin typeface="+mj-lt"/>
              </a:rPr>
              <a:t>“Realizar la encuesta de satisfacción a los grupos de interés del Ministerio TIC respecto de los bienes y servicios ofrecidos por la entidad durante el periodo comprendido entre enero a diciembre de 2022”.</a:t>
            </a:r>
          </a:p>
          <a:p>
            <a:pPr algn="just"/>
            <a:endParaRPr lang="es-ES" b="1" i="1" dirty="0">
              <a:solidFill>
                <a:schemeClr val="tx2"/>
              </a:solidFill>
              <a:latin typeface="+mj-lt"/>
            </a:endParaRPr>
          </a:p>
          <a:p>
            <a:pPr algn="just"/>
            <a:r>
              <a:rPr lang="es-ES" dirty="0">
                <a:solidFill>
                  <a:schemeClr val="tx2"/>
                </a:solidFill>
                <a:latin typeface="+mj-lt"/>
              </a:rPr>
              <a:t>De acuerdo con el plan de trabajo y cronograma de actividades del contrato en mención, se llevó a cabo el operativo de recolección de información con fecha de inicio 14 de diciembre y de finalización del 29 de diciembre del 2023. </a:t>
            </a:r>
          </a:p>
          <a:p>
            <a:pPr algn="just"/>
            <a:endParaRPr lang="es-ES" dirty="0">
              <a:solidFill>
                <a:schemeClr val="tx2"/>
              </a:solidFill>
              <a:latin typeface="+mj-lt"/>
            </a:endParaRPr>
          </a:p>
          <a:p>
            <a:pPr algn="just"/>
            <a:r>
              <a:rPr lang="es-ES" dirty="0">
                <a:solidFill>
                  <a:schemeClr val="tx2"/>
                </a:solidFill>
                <a:latin typeface="+mj-lt"/>
              </a:rPr>
              <a:t>La aplicación del instrumento de recolección de información se realizó mediante encuesta online, </a:t>
            </a:r>
            <a:r>
              <a:rPr lang="es-ES" dirty="0" err="1">
                <a:solidFill>
                  <a:schemeClr val="tx2"/>
                </a:solidFill>
                <a:latin typeface="+mj-lt"/>
              </a:rPr>
              <a:t>autodiligenciada</a:t>
            </a:r>
            <a:r>
              <a:rPr lang="es-ES" dirty="0">
                <a:solidFill>
                  <a:schemeClr val="tx2"/>
                </a:solidFill>
                <a:latin typeface="+mj-lt"/>
              </a:rPr>
              <a:t> mediante envío de correo electrónico a los usuarios y/o beneficiarios de los bienes y servicios ofrecidos por el </a:t>
            </a:r>
            <a:r>
              <a:rPr lang="es-ES" dirty="0" err="1">
                <a:solidFill>
                  <a:schemeClr val="tx2"/>
                </a:solidFill>
                <a:latin typeface="+mj-lt"/>
              </a:rPr>
              <a:t>MinTIC</a:t>
            </a:r>
            <a:r>
              <a:rPr lang="es-ES" dirty="0">
                <a:solidFill>
                  <a:schemeClr val="tx2"/>
                </a:solidFill>
                <a:latin typeface="+mj-lt"/>
              </a:rPr>
              <a:t>.</a:t>
            </a:r>
          </a:p>
          <a:p>
            <a:pPr algn="just"/>
            <a:endParaRPr lang="es-ES" dirty="0">
              <a:solidFill>
                <a:schemeClr val="tx2"/>
              </a:solidFill>
              <a:latin typeface="+mj-lt"/>
            </a:endParaRPr>
          </a:p>
          <a:p>
            <a:pPr algn="just"/>
            <a:r>
              <a:rPr lang="es-ES" dirty="0">
                <a:solidFill>
                  <a:schemeClr val="tx2"/>
                </a:solidFill>
                <a:latin typeface="+mj-lt"/>
              </a:rPr>
              <a:t>Este informe describe los resultados obtenidos en el desarrollo del trabajo de campo.</a:t>
            </a:r>
            <a:endParaRPr lang="es-CO" dirty="0">
              <a:solidFill>
                <a:schemeClr val="tx2"/>
              </a:solidFill>
              <a:latin typeface="+mj-lt"/>
            </a:endParaRPr>
          </a:p>
        </p:txBody>
      </p:sp>
    </p:spTree>
    <p:extLst>
      <p:ext uri="{BB962C8B-B14F-4D97-AF65-F5344CB8AC3E}">
        <p14:creationId xmlns:p14="http://schemas.microsoft.com/office/powerpoint/2010/main" val="344690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Rectángulo redondeado"/>
          <p:cNvSpPr/>
          <p:nvPr/>
        </p:nvSpPr>
        <p:spPr>
          <a:xfrm>
            <a:off x="4115867" y="2149577"/>
            <a:ext cx="3960000" cy="540000"/>
          </a:xfrm>
          <a:prstGeom prst="roundRect">
            <a:avLst/>
          </a:prstGeom>
          <a:solidFill>
            <a:sysClr val="window" lastClr="FFFFFF">
              <a:lumMod val="95000"/>
            </a:sysClr>
          </a:solidFill>
          <a:ln w="12700" cap="flat" cmpd="sng" algn="ctr">
            <a:noFill/>
            <a:prstDash val="solid"/>
            <a:miter lim="800000"/>
          </a:ln>
          <a:effectLst/>
        </p:spPr>
      </p:sp>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Apreciación de la entidad</a:t>
            </a:r>
            <a:endParaRPr lang="es-CO" sz="2400" b="1" dirty="0">
              <a:solidFill>
                <a:schemeClr val="accent1"/>
              </a:solidFill>
              <a:latin typeface="+mj-lt"/>
            </a:endParaRPr>
          </a:p>
        </p:txBody>
      </p:sp>
      <p:sp>
        <p:nvSpPr>
          <p:cNvPr id="12" name="11 Rectángulo"/>
          <p:cNvSpPr/>
          <p:nvPr/>
        </p:nvSpPr>
        <p:spPr>
          <a:xfrm>
            <a:off x="2161309" y="6328114"/>
            <a:ext cx="10030690" cy="246221"/>
          </a:xfrm>
          <a:prstGeom prst="rect">
            <a:avLst/>
          </a:prstGeom>
        </p:spPr>
        <p:txBody>
          <a:bodyPr wrap="square">
            <a:spAutoFit/>
          </a:bodyPr>
          <a:lstStyle/>
          <a:p>
            <a:r>
              <a:rPr lang="es-ES" sz="1000" b="1" dirty="0">
                <a:solidFill>
                  <a:schemeClr val="tx2"/>
                </a:solidFill>
                <a:latin typeface="+mj-lt"/>
              </a:rPr>
              <a:t>P2. (Respuesta única)  </a:t>
            </a:r>
            <a:r>
              <a:rPr lang="es-CO" sz="1000" dirty="0">
                <a:solidFill>
                  <a:schemeClr val="tx2"/>
                </a:solidFill>
                <a:latin typeface="+mj-lt"/>
              </a:rPr>
              <a:t>En general, ¿qué tan satisfecho está … con </a:t>
            </a:r>
            <a:r>
              <a:rPr lang="es-ES" sz="1000" dirty="0">
                <a:solidFill>
                  <a:schemeClr val="tx2"/>
                </a:solidFill>
                <a:latin typeface="+mj-lt"/>
              </a:rPr>
              <a:t>El Ministerio de Tecnologías de la Información y las Comunicaciones - </a:t>
            </a:r>
            <a:r>
              <a:rPr lang="es-ES" sz="1000" dirty="0" err="1">
                <a:solidFill>
                  <a:schemeClr val="tx2"/>
                </a:solidFill>
                <a:latin typeface="+mj-lt"/>
              </a:rPr>
              <a:t>MinTIC</a:t>
            </a:r>
            <a:r>
              <a:rPr lang="es-ES" sz="1000" dirty="0">
                <a:solidFill>
                  <a:schemeClr val="tx2"/>
                </a:solidFill>
                <a:latin typeface="+mj-lt"/>
              </a:rPr>
              <a:t>?</a:t>
            </a:r>
            <a:endParaRPr lang="es-CO" sz="1000" dirty="0">
              <a:solidFill>
                <a:schemeClr val="tx2"/>
              </a:solidFill>
              <a:latin typeface="+mj-lt"/>
            </a:endParaRPr>
          </a:p>
        </p:txBody>
      </p:sp>
      <p:graphicFrame>
        <p:nvGraphicFramePr>
          <p:cNvPr id="36" name="35 Gráfico"/>
          <p:cNvGraphicFramePr/>
          <p:nvPr>
            <p:extLst>
              <p:ext uri="{D42A27DB-BD31-4B8C-83A1-F6EECF244321}">
                <p14:modId xmlns:p14="http://schemas.microsoft.com/office/powerpoint/2010/main" val="2696132957"/>
              </p:ext>
            </p:extLst>
          </p:nvPr>
        </p:nvGraphicFramePr>
        <p:xfrm>
          <a:off x="1671145" y="2159191"/>
          <a:ext cx="8686800" cy="3169554"/>
        </p:xfrm>
        <a:graphic>
          <a:graphicData uri="http://schemas.openxmlformats.org/drawingml/2006/chart">
            <c:chart xmlns:c="http://schemas.openxmlformats.org/drawingml/2006/chart" xmlns:r="http://schemas.openxmlformats.org/officeDocument/2006/relationships" r:id="rId2"/>
          </a:graphicData>
        </a:graphic>
      </p:graphicFrame>
      <p:sp>
        <p:nvSpPr>
          <p:cNvPr id="38" name="37 Rectángulo"/>
          <p:cNvSpPr/>
          <p:nvPr/>
        </p:nvSpPr>
        <p:spPr>
          <a:xfrm>
            <a:off x="9021790" y="2182565"/>
            <a:ext cx="1172786" cy="338554"/>
          </a:xfrm>
          <a:prstGeom prst="rect">
            <a:avLst/>
          </a:prstGeom>
          <a:solidFill>
            <a:sysClr val="window" lastClr="FFFFFF">
              <a:lumMod val="95000"/>
            </a:sysClr>
          </a:solidFill>
        </p:spPr>
        <p:txBody>
          <a:bodyPr wrap="squar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rgbClr val="5B9BD5">
                    <a:lumMod val="50000"/>
                  </a:srgbClr>
                </a:solidFill>
                <a:effectLst/>
                <a:uLnTx/>
                <a:uFillTx/>
                <a:latin typeface="+mj-lt"/>
              </a:rPr>
              <a:t>2021: 4,3</a:t>
            </a:r>
            <a:endParaRPr kumimoji="0" lang="es-CO" sz="1600" b="0" i="0" u="none" strike="noStrike" kern="0" cap="none" spc="0" normalizeH="0" baseline="0" noProof="0" dirty="0" smtClean="0">
              <a:ln>
                <a:noFill/>
              </a:ln>
              <a:solidFill>
                <a:srgbClr val="5B9BD5">
                  <a:lumMod val="50000"/>
                </a:srgbClr>
              </a:solidFill>
              <a:effectLst/>
              <a:uLnTx/>
              <a:uFillTx/>
              <a:latin typeface="+mj-lt"/>
            </a:endParaRPr>
          </a:p>
        </p:txBody>
      </p:sp>
      <p:graphicFrame>
        <p:nvGraphicFramePr>
          <p:cNvPr id="39" name="38 Tabla"/>
          <p:cNvGraphicFramePr>
            <a:graphicFrameLocks noGrp="1"/>
          </p:cNvGraphicFramePr>
          <p:nvPr>
            <p:extLst>
              <p:ext uri="{D42A27DB-BD31-4B8C-83A1-F6EECF244321}">
                <p14:modId xmlns:p14="http://schemas.microsoft.com/office/powerpoint/2010/main" val="1963073524"/>
              </p:ext>
            </p:extLst>
          </p:nvPr>
        </p:nvGraphicFramePr>
        <p:xfrm>
          <a:off x="689935" y="5419195"/>
          <a:ext cx="9668717" cy="370840"/>
        </p:xfrm>
        <a:graphic>
          <a:graphicData uri="http://schemas.openxmlformats.org/drawingml/2006/table">
            <a:tbl>
              <a:tblPr firstRow="1" bandRow="1"/>
              <a:tblGrid>
                <a:gridCol w="1029683"/>
                <a:gridCol w="1439839"/>
                <a:gridCol w="1439839"/>
                <a:gridCol w="1439839"/>
                <a:gridCol w="1439839"/>
                <a:gridCol w="1439839"/>
                <a:gridCol w="1439839"/>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2021</a:t>
                      </a:r>
                      <a:endParaRPr lang="es-CO" sz="1400" dirty="0">
                        <a:solidFill>
                          <a:srgbClr val="B47C38"/>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49,5%</a:t>
                      </a:r>
                      <a:endParaRPr lang="es-CO" sz="1400" dirty="0">
                        <a:solidFill>
                          <a:srgbClr val="B47C38"/>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34,7%</a:t>
                      </a:r>
                      <a:endParaRPr lang="es-CO" sz="1400" dirty="0">
                        <a:solidFill>
                          <a:srgbClr val="B47C38"/>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11,0%</a:t>
                      </a:r>
                      <a:endParaRPr lang="es-CO" sz="1400" dirty="0">
                        <a:solidFill>
                          <a:srgbClr val="B47C38"/>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2,0%</a:t>
                      </a:r>
                      <a:endParaRPr lang="es-CO" sz="1400" dirty="0">
                        <a:solidFill>
                          <a:srgbClr val="B47C38"/>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1,9%</a:t>
                      </a:r>
                      <a:endParaRPr lang="es-CO" sz="1400" dirty="0">
                        <a:solidFill>
                          <a:srgbClr val="B47C38"/>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0,9%</a:t>
                      </a:r>
                      <a:endParaRPr lang="es-CO" sz="1400" dirty="0">
                        <a:solidFill>
                          <a:srgbClr val="B47C38"/>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40" name="39 Rectángulo"/>
          <p:cNvSpPr/>
          <p:nvPr/>
        </p:nvSpPr>
        <p:spPr>
          <a:xfrm>
            <a:off x="10955106" y="5725126"/>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sp>
        <p:nvSpPr>
          <p:cNvPr id="42" name="41 Conector"/>
          <p:cNvSpPr/>
          <p:nvPr/>
        </p:nvSpPr>
        <p:spPr>
          <a:xfrm>
            <a:off x="7817746" y="2005577"/>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43" name="42 Rectángulo"/>
          <p:cNvSpPr/>
          <p:nvPr/>
        </p:nvSpPr>
        <p:spPr>
          <a:xfrm>
            <a:off x="7889345" y="2157967"/>
            <a:ext cx="684803" cy="523220"/>
          </a:xfrm>
          <a:prstGeom prst="rect">
            <a:avLst/>
          </a:prstGeom>
        </p:spPr>
        <p:txBody>
          <a:bodyPr wrap="none">
            <a:spAutoFit/>
          </a:bodyPr>
          <a:lstStyle/>
          <a:p>
            <a:pPr defTabSz="913851"/>
            <a:r>
              <a:rPr lang="es-ES" sz="2800" b="1" dirty="0" smtClean="0">
                <a:solidFill>
                  <a:srgbClr val="E8A043"/>
                </a:solidFill>
                <a:latin typeface="+mj-lt"/>
              </a:rPr>
              <a:t>4,0</a:t>
            </a:r>
            <a:endParaRPr lang="es-CO" sz="2800" dirty="0">
              <a:solidFill>
                <a:srgbClr val="E8A043"/>
              </a:solidFill>
              <a:latin typeface="+mj-lt"/>
            </a:endParaRPr>
          </a:p>
        </p:txBody>
      </p:sp>
      <p:sp>
        <p:nvSpPr>
          <p:cNvPr id="11" name="10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2370167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Rectángulo redondeado"/>
          <p:cNvSpPr/>
          <p:nvPr/>
        </p:nvSpPr>
        <p:spPr>
          <a:xfrm>
            <a:off x="1852551" y="1888327"/>
            <a:ext cx="6923941" cy="540000"/>
          </a:xfrm>
          <a:prstGeom prst="roundRect">
            <a:avLst/>
          </a:prstGeom>
          <a:solidFill>
            <a:sysClr val="window" lastClr="FFFFFF">
              <a:lumMod val="95000"/>
            </a:sysClr>
          </a:solidFill>
          <a:ln w="12700" cap="flat" cmpd="sng" algn="ctr">
            <a:noFill/>
            <a:prstDash val="solid"/>
            <a:miter lim="800000"/>
          </a:ln>
          <a:effectLst/>
        </p:spPr>
      </p:sp>
      <p:graphicFrame>
        <p:nvGraphicFramePr>
          <p:cNvPr id="18" name="17 Gráfico"/>
          <p:cNvGraphicFramePr/>
          <p:nvPr>
            <p:extLst>
              <p:ext uri="{D42A27DB-BD31-4B8C-83A1-F6EECF244321}">
                <p14:modId xmlns:p14="http://schemas.microsoft.com/office/powerpoint/2010/main" val="3588771559"/>
              </p:ext>
            </p:extLst>
          </p:nvPr>
        </p:nvGraphicFramePr>
        <p:xfrm>
          <a:off x="1655375" y="1591615"/>
          <a:ext cx="8826106" cy="4546016"/>
        </p:xfrm>
        <a:graphic>
          <a:graphicData uri="http://schemas.openxmlformats.org/drawingml/2006/chart">
            <c:chart xmlns:c="http://schemas.openxmlformats.org/drawingml/2006/chart" xmlns:r="http://schemas.openxmlformats.org/officeDocument/2006/relationships" r:id="rId2"/>
          </a:graphicData>
        </a:graphic>
      </p:graphicFrame>
      <p:sp>
        <p:nvSpPr>
          <p:cNvPr id="21" name="20 Rectángulo"/>
          <p:cNvSpPr/>
          <p:nvPr/>
        </p:nvSpPr>
        <p:spPr>
          <a:xfrm>
            <a:off x="10955106" y="5778076"/>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Apreciación de la entidad</a:t>
            </a:r>
            <a:endParaRPr lang="es-CO" sz="2400" b="1" dirty="0">
              <a:solidFill>
                <a:schemeClr val="accent1"/>
              </a:solidFill>
              <a:latin typeface="+mj-lt"/>
            </a:endParaRPr>
          </a:p>
        </p:txBody>
      </p:sp>
      <p:sp>
        <p:nvSpPr>
          <p:cNvPr id="12" name="11 Rectángulo"/>
          <p:cNvSpPr/>
          <p:nvPr/>
        </p:nvSpPr>
        <p:spPr>
          <a:xfrm>
            <a:off x="2230582" y="6244984"/>
            <a:ext cx="9961417" cy="400110"/>
          </a:xfrm>
          <a:prstGeom prst="rect">
            <a:avLst/>
          </a:prstGeom>
        </p:spPr>
        <p:txBody>
          <a:bodyPr wrap="square">
            <a:spAutoFit/>
          </a:bodyPr>
          <a:lstStyle/>
          <a:p>
            <a:r>
              <a:rPr lang="es-ES" sz="1000" dirty="0">
                <a:solidFill>
                  <a:schemeClr val="tx2"/>
                </a:solidFill>
                <a:latin typeface="+mj-lt"/>
              </a:rPr>
              <a:t>4ª. Continuando con la escala de 1 a 5, donde 5 es muy satisfecho y 1 muy insatisfecho, ¿Qué tan satisfecho se encuentra con… El cumplimiento de los valores institucionales (honestidad, respeto, responsabilidad, diligencia, justicia y responsabilidad) por parte de los funcionarios públicos del Ministerio TIC</a:t>
            </a:r>
            <a:r>
              <a:rPr lang="es-CO" sz="1000" dirty="0">
                <a:solidFill>
                  <a:schemeClr val="tx2"/>
                </a:solidFill>
                <a:latin typeface="+mj-lt"/>
              </a:rPr>
              <a:t>?</a:t>
            </a:r>
            <a:endParaRPr lang="es-ES" sz="1000" dirty="0">
              <a:solidFill>
                <a:schemeClr val="tx2"/>
              </a:solidFill>
              <a:latin typeface="+mj-lt"/>
            </a:endParaRPr>
          </a:p>
        </p:txBody>
      </p:sp>
      <p:sp>
        <p:nvSpPr>
          <p:cNvPr id="42" name="41 Conector"/>
          <p:cNvSpPr/>
          <p:nvPr/>
        </p:nvSpPr>
        <p:spPr>
          <a:xfrm>
            <a:off x="8518371" y="1744327"/>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43" name="42 Rectángulo"/>
          <p:cNvSpPr/>
          <p:nvPr/>
        </p:nvSpPr>
        <p:spPr>
          <a:xfrm>
            <a:off x="8589970" y="1896717"/>
            <a:ext cx="684803" cy="523220"/>
          </a:xfrm>
          <a:prstGeom prst="rect">
            <a:avLst/>
          </a:prstGeom>
        </p:spPr>
        <p:txBody>
          <a:bodyPr wrap="none">
            <a:spAutoFit/>
          </a:bodyPr>
          <a:lstStyle/>
          <a:p>
            <a:pPr defTabSz="913851"/>
            <a:r>
              <a:rPr lang="es-ES" sz="2800" b="1" dirty="0" smtClean="0">
                <a:solidFill>
                  <a:srgbClr val="E8A043"/>
                </a:solidFill>
                <a:latin typeface="+mj-lt"/>
              </a:rPr>
              <a:t>4,0</a:t>
            </a:r>
            <a:endParaRPr lang="es-CO" sz="2800" dirty="0">
              <a:solidFill>
                <a:srgbClr val="E8A043"/>
              </a:solidFill>
              <a:latin typeface="+mj-lt"/>
            </a:endParaRPr>
          </a:p>
        </p:txBody>
      </p:sp>
      <p:sp>
        <p:nvSpPr>
          <p:cNvPr id="9" name="8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3023908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Mujer con celular en la mano&#10;&#10;Descripción generada automáticamente con confianza media">
            <a:extLst>
              <a:ext uri="{FF2B5EF4-FFF2-40B4-BE49-F238E27FC236}">
                <a16:creationId xmlns:a16="http://schemas.microsoft.com/office/drawing/2014/main" xmlns="" id="{7E444B55-3AD1-2CCB-4D6B-AEF5EA4A1EEA}"/>
              </a:ext>
            </a:extLst>
          </p:cNvPr>
          <p:cNvPicPr>
            <a:picLocks noChangeAspect="1"/>
          </p:cNvPicPr>
          <p:nvPr/>
        </p:nvPicPr>
        <p:blipFill rotWithShape="1">
          <a:blip r:embed="rId2">
            <a:extLst>
              <a:ext uri="{28A0092B-C50C-407E-A947-70E740481C1C}">
                <a14:useLocalDpi xmlns:a14="http://schemas.microsoft.com/office/drawing/2010/main" val="0"/>
              </a:ext>
            </a:extLst>
          </a:blip>
          <a:srcRect t="11471" r="9573" b="7531"/>
          <a:stretch/>
        </p:blipFill>
        <p:spPr>
          <a:xfrm>
            <a:off x="1015999" y="-1"/>
            <a:ext cx="11176001" cy="6669631"/>
          </a:xfrm>
          <a:prstGeom prst="rect">
            <a:avLst/>
          </a:prstGeom>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rgbClr val="FFFFFF"/>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rgbClr val="FFFFFF"/>
              </a:solidFill>
              <a:latin typeface="Arial"/>
              <a:cs typeface="Arial"/>
            </a:endParaRPr>
          </a:p>
        </p:txBody>
      </p:sp>
      <p:sp>
        <p:nvSpPr>
          <p:cNvPr id="10" name="Rectángulo 9">
            <a:extLst>
              <a:ext uri="{FF2B5EF4-FFF2-40B4-BE49-F238E27FC236}">
                <a16:creationId xmlns:a16="http://schemas.microsoft.com/office/drawing/2014/main" xmlns="" id="{32CC279C-1E47-1AE5-CDDF-9DF11361E9B5}"/>
              </a:ext>
            </a:extLst>
          </p:cNvPr>
          <p:cNvSpPr/>
          <p:nvPr/>
        </p:nvSpPr>
        <p:spPr>
          <a:xfrm rot="16200000">
            <a:off x="1494400" y="-1573532"/>
            <a:ext cx="6669630" cy="9816689"/>
          </a:xfrm>
          <a:prstGeom prst="rect">
            <a:avLst/>
          </a:prstGeom>
          <a:gradFill>
            <a:gsLst>
              <a:gs pos="12000">
                <a:schemeClr val="tx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sp>
        <p:nvSpPr>
          <p:cNvPr id="17" name="Rectángulo 16">
            <a:extLst>
              <a:ext uri="{FF2B5EF4-FFF2-40B4-BE49-F238E27FC236}">
                <a16:creationId xmlns:a16="http://schemas.microsoft.com/office/drawing/2014/main" xmlns="" id="{ECB83381-0ED9-03C3-0ACF-94057FAEC0FF}"/>
              </a:ext>
            </a:extLst>
          </p:cNvPr>
          <p:cNvSpPr/>
          <p:nvPr/>
        </p:nvSpPr>
        <p:spPr>
          <a:xfrm rot="5400000">
            <a:off x="8100628" y="2578254"/>
            <a:ext cx="6669630" cy="1513114"/>
          </a:xfrm>
          <a:prstGeom prst="rect">
            <a:avLst/>
          </a:prstGeom>
          <a:gradFill>
            <a:gsLst>
              <a:gs pos="12000">
                <a:schemeClr val="tx1">
                  <a:alpha val="65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pic>
        <p:nvPicPr>
          <p:cNvPr id="19" name="Imagen 18" descr="Imagen en blanco y negro&#10;&#10;Descripción generada automáticamente con confianza baja">
            <a:extLst>
              <a:ext uri="{FF2B5EF4-FFF2-40B4-BE49-F238E27FC236}">
                <a16:creationId xmlns:a16="http://schemas.microsoft.com/office/drawing/2014/main" xmlns="" id="{14F971D9-44D5-82BE-8E15-206B715E9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9089" r="20511" b="13415"/>
          <a:stretch/>
        </p:blipFill>
        <p:spPr>
          <a:xfrm>
            <a:off x="10832689" y="270012"/>
            <a:ext cx="1156112" cy="649833"/>
          </a:xfrm>
          <a:prstGeom prst="rect">
            <a:avLst/>
          </a:prstGeom>
        </p:spPr>
      </p:pic>
      <p:pic>
        <p:nvPicPr>
          <p:cNvPr id="21" name="Imagen 20" descr="Icono&#10;&#10;Descripción generada automáticamente">
            <a:extLst>
              <a:ext uri="{FF2B5EF4-FFF2-40B4-BE49-F238E27FC236}">
                <a16:creationId xmlns:a16="http://schemas.microsoft.com/office/drawing/2014/main" xmlns="" id="{8E070A6D-9710-541C-CE2B-1CB0C867F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84785">
            <a:off x="10283451" y="3877895"/>
            <a:ext cx="3024934" cy="4059462"/>
          </a:xfrm>
          <a:prstGeom prst="rect">
            <a:avLst/>
          </a:prstGeom>
        </p:spPr>
      </p:pic>
      <p:pic>
        <p:nvPicPr>
          <p:cNvPr id="23" name="Imagen 22" descr="Dibujo con letras blancas&#10;&#10;Descripción generada automáticamente con confianza media">
            <a:extLst>
              <a:ext uri="{FF2B5EF4-FFF2-40B4-BE49-F238E27FC236}">
                <a16:creationId xmlns:a16="http://schemas.microsoft.com/office/drawing/2014/main" xmlns="" id="{86F86177-D5C1-2DD4-4445-B35ABF5C9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99" y="309874"/>
            <a:ext cx="1877908" cy="653512"/>
          </a:xfrm>
          <a:prstGeom prst="rect">
            <a:avLst/>
          </a:prstGeom>
        </p:spPr>
      </p:pic>
      <p:sp>
        <p:nvSpPr>
          <p:cNvPr id="24" name="Título 3">
            <a:extLst>
              <a:ext uri="{FF2B5EF4-FFF2-40B4-BE49-F238E27FC236}">
                <a16:creationId xmlns:a16="http://schemas.microsoft.com/office/drawing/2014/main" xmlns="" id="{01782420-E30C-55E8-A4A7-138FD27205E5}"/>
              </a:ext>
            </a:extLst>
          </p:cNvPr>
          <p:cNvSpPr>
            <a:spLocks noGrp="1"/>
          </p:cNvSpPr>
          <p:nvPr>
            <p:ph type="ctrTitle"/>
          </p:nvPr>
        </p:nvSpPr>
        <p:spPr>
          <a:xfrm>
            <a:off x="203199" y="2268372"/>
            <a:ext cx="6011621" cy="2321257"/>
          </a:xfrm>
        </p:spPr>
        <p:txBody>
          <a:bodyPr anchor="ctr">
            <a:noAutofit/>
          </a:bodyPr>
          <a:lstStyle/>
          <a:p>
            <a:r>
              <a:rPr lang="es-ES" sz="4800" dirty="0">
                <a:solidFill>
                  <a:schemeClr val="bg1"/>
                </a:solidFill>
              </a:rPr>
              <a:t>Módulo IV. </a:t>
            </a:r>
            <a:r>
              <a:rPr lang="es-ES" sz="4800">
                <a:solidFill>
                  <a:schemeClr val="bg1"/>
                </a:solidFill>
              </a:rPr>
              <a:t>Evaluación de los </a:t>
            </a:r>
            <a:br>
              <a:rPr lang="es-ES" sz="4800">
                <a:solidFill>
                  <a:schemeClr val="bg1"/>
                </a:solidFill>
              </a:rPr>
            </a:br>
            <a:r>
              <a:rPr lang="es-ES" sz="4800">
                <a:solidFill>
                  <a:schemeClr val="bg1"/>
                </a:solidFill>
              </a:rPr>
              <a:t>Canales de Atención </a:t>
            </a:r>
            <a:endParaRPr lang="es-CO" sz="4800" dirty="0">
              <a:solidFill>
                <a:schemeClr val="bg1"/>
              </a:solidFill>
              <a:latin typeface="Helvetica" pitchFamily="2" charset="0"/>
            </a:endParaRPr>
          </a:p>
        </p:txBody>
      </p:sp>
    </p:spTree>
    <p:extLst>
      <p:ext uri="{BB962C8B-B14F-4D97-AF65-F5344CB8AC3E}">
        <p14:creationId xmlns:p14="http://schemas.microsoft.com/office/powerpoint/2010/main" val="2047192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Evaluación de los Canales de Atención</a:t>
            </a:r>
            <a:endParaRPr lang="es-CO" sz="2400" b="1" dirty="0">
              <a:solidFill>
                <a:schemeClr val="accent1"/>
              </a:solidFill>
              <a:latin typeface="+mj-lt"/>
            </a:endParaRPr>
          </a:p>
        </p:txBody>
      </p:sp>
      <p:sp>
        <p:nvSpPr>
          <p:cNvPr id="12" name="11 Rectángulo"/>
          <p:cNvSpPr/>
          <p:nvPr/>
        </p:nvSpPr>
        <p:spPr>
          <a:xfrm>
            <a:off x="0" y="6244984"/>
            <a:ext cx="12191999" cy="246221"/>
          </a:xfrm>
          <a:prstGeom prst="rect">
            <a:avLst/>
          </a:prstGeom>
        </p:spPr>
        <p:txBody>
          <a:bodyPr wrap="square">
            <a:spAutoFit/>
          </a:bodyPr>
          <a:lstStyle/>
          <a:p>
            <a:pPr lvl="0"/>
            <a:r>
              <a:rPr lang="es-ES" sz="1000" b="1" dirty="0">
                <a:solidFill>
                  <a:schemeClr val="tx2"/>
                </a:solidFill>
                <a:latin typeface="+mj-lt"/>
              </a:rPr>
              <a:t>5. </a:t>
            </a:r>
            <a:r>
              <a:rPr lang="es-CO" sz="1000" dirty="0">
                <a:solidFill>
                  <a:schemeClr val="tx2"/>
                </a:solidFill>
                <a:latin typeface="+mj-lt"/>
              </a:rPr>
              <a:t>Cuáles de los siguientes canales de atención prefiere… para acceder a información y a la gestión de trámites y servicios con el Ministerio? </a:t>
            </a:r>
          </a:p>
        </p:txBody>
      </p:sp>
      <p:graphicFrame>
        <p:nvGraphicFramePr>
          <p:cNvPr id="15" name="14 Gráfico"/>
          <p:cNvGraphicFramePr/>
          <p:nvPr>
            <p:extLst>
              <p:ext uri="{D42A27DB-BD31-4B8C-83A1-F6EECF244321}">
                <p14:modId xmlns:p14="http://schemas.microsoft.com/office/powerpoint/2010/main" val="3181714806"/>
              </p:ext>
            </p:extLst>
          </p:nvPr>
        </p:nvGraphicFramePr>
        <p:xfrm>
          <a:off x="120677" y="2683005"/>
          <a:ext cx="3934263" cy="2363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15 Gráfico"/>
          <p:cNvGraphicFramePr/>
          <p:nvPr>
            <p:extLst>
              <p:ext uri="{D42A27DB-BD31-4B8C-83A1-F6EECF244321}">
                <p14:modId xmlns:p14="http://schemas.microsoft.com/office/powerpoint/2010/main" val="1778213137"/>
              </p:ext>
            </p:extLst>
          </p:nvPr>
        </p:nvGraphicFramePr>
        <p:xfrm>
          <a:off x="4000984" y="2683005"/>
          <a:ext cx="3934263" cy="2363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16 Gráfico"/>
          <p:cNvGraphicFramePr/>
          <p:nvPr>
            <p:extLst>
              <p:ext uri="{D42A27DB-BD31-4B8C-83A1-F6EECF244321}">
                <p14:modId xmlns:p14="http://schemas.microsoft.com/office/powerpoint/2010/main" val="1805639393"/>
              </p:ext>
            </p:extLst>
          </p:nvPr>
        </p:nvGraphicFramePr>
        <p:xfrm>
          <a:off x="8111228" y="2683005"/>
          <a:ext cx="3934263" cy="2363524"/>
        </p:xfrm>
        <a:graphic>
          <a:graphicData uri="http://schemas.openxmlformats.org/drawingml/2006/chart">
            <c:chart xmlns:c="http://schemas.openxmlformats.org/drawingml/2006/chart" xmlns:r="http://schemas.openxmlformats.org/officeDocument/2006/relationships" r:id="rId4"/>
          </a:graphicData>
        </a:graphic>
      </p:graphicFrame>
      <p:sp>
        <p:nvSpPr>
          <p:cNvPr id="19" name="18 Rectángulo"/>
          <p:cNvSpPr/>
          <p:nvPr/>
        </p:nvSpPr>
        <p:spPr>
          <a:xfrm>
            <a:off x="10955106" y="5583232"/>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graphicFrame>
        <p:nvGraphicFramePr>
          <p:cNvPr id="20" name="19 Tabla"/>
          <p:cNvGraphicFramePr>
            <a:graphicFrameLocks noGrp="1"/>
          </p:cNvGraphicFramePr>
          <p:nvPr>
            <p:extLst>
              <p:ext uri="{D42A27DB-BD31-4B8C-83A1-F6EECF244321}">
                <p14:modId xmlns:p14="http://schemas.microsoft.com/office/powerpoint/2010/main" val="2250624762"/>
              </p:ext>
            </p:extLst>
          </p:nvPr>
        </p:nvGraphicFramePr>
        <p:xfrm>
          <a:off x="43115" y="2231694"/>
          <a:ext cx="11920380" cy="518160"/>
        </p:xfrm>
        <a:graphic>
          <a:graphicData uri="http://schemas.openxmlformats.org/drawingml/2006/table">
            <a:tbl>
              <a:tblPr firstRow="1" bandRow="1"/>
              <a:tblGrid>
                <a:gridCol w="3973460"/>
                <a:gridCol w="3973460"/>
                <a:gridCol w="397346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3851" rtl="0" eaLnBrk="1" fontAlgn="auto" latinLnBrk="0" hangingPunct="1">
                        <a:lnSpc>
                          <a:spcPct val="100000"/>
                        </a:lnSpc>
                        <a:spcBef>
                          <a:spcPts val="0"/>
                        </a:spcBef>
                        <a:spcAft>
                          <a:spcPts val="0"/>
                        </a:spcAft>
                        <a:buClrTx/>
                        <a:buSzTx/>
                        <a:buFontTx/>
                        <a:buNone/>
                        <a:tabLst/>
                        <a:defRPr/>
                      </a:pPr>
                      <a:r>
                        <a:rPr lang="es-ES" sz="1600" b="1" dirty="0" smtClean="0">
                          <a:solidFill>
                            <a:schemeClr val="tx2"/>
                          </a:solidFill>
                          <a:latin typeface="+mj-lt"/>
                        </a:rPr>
                        <a:t>Canal </a:t>
                      </a:r>
                      <a:r>
                        <a:rPr lang="es-CO" sz="1600" b="1" baseline="0" dirty="0" smtClean="0">
                          <a:solidFill>
                            <a:schemeClr val="tx2"/>
                          </a:solidFill>
                          <a:latin typeface="+mj-lt"/>
                        </a:rPr>
                        <a:t>Telefónico</a:t>
                      </a:r>
                      <a:endParaRPr lang="es-CO" sz="1600" b="1" dirty="0" smtClean="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600" b="1" dirty="0" smtClean="0">
                          <a:solidFill>
                            <a:schemeClr val="tx2"/>
                          </a:solidFill>
                          <a:latin typeface="+mj-lt"/>
                        </a:rPr>
                        <a:t>Canal Presencial</a:t>
                      </a:r>
                      <a:endParaRPr lang="es-CO" sz="16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600" b="1" i="0" u="none" strike="noStrike" kern="1200" baseline="0" dirty="0" smtClean="0">
                          <a:solidFill>
                            <a:schemeClr val="tx2"/>
                          </a:solidFill>
                          <a:latin typeface="+mj-lt"/>
                          <a:ea typeface="+mn-ea"/>
                          <a:cs typeface="+mn-cs"/>
                        </a:rPr>
                        <a:t>Canal Virtual</a:t>
                      </a:r>
                    </a:p>
                    <a:p>
                      <a:pPr algn="ctr"/>
                      <a:r>
                        <a:rPr lang="es-ES" sz="1200" b="1" i="0" u="none" strike="noStrike" kern="1200" baseline="0" dirty="0" smtClean="0">
                          <a:solidFill>
                            <a:schemeClr val="tx2"/>
                          </a:solidFill>
                          <a:latin typeface="+mj-lt"/>
                          <a:ea typeface="+mn-ea"/>
                          <a:cs typeface="+mn-cs"/>
                        </a:rPr>
                        <a:t>(Correo electrónico, página web, redes sociales)</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2" name="21 Rectángulo"/>
          <p:cNvSpPr/>
          <p:nvPr/>
        </p:nvSpPr>
        <p:spPr>
          <a:xfrm>
            <a:off x="218203" y="1291193"/>
            <a:ext cx="4019434" cy="338554"/>
          </a:xfrm>
          <a:prstGeom prst="rect">
            <a:avLst/>
          </a:prstGeom>
        </p:spPr>
        <p:txBody>
          <a:bodyPr wrap="none">
            <a:spAutoFit/>
          </a:bodyPr>
          <a:lstStyle/>
          <a:p>
            <a:r>
              <a:rPr lang="es-ES" sz="1600" b="1" dirty="0" smtClean="0">
                <a:solidFill>
                  <a:srgbClr val="FFC000"/>
                </a:solidFill>
                <a:latin typeface="+mj-lt"/>
              </a:rPr>
              <a:t>Preferencia de los Canales de Atención</a:t>
            </a:r>
            <a:endParaRPr lang="es-CO" sz="1600" b="1" dirty="0">
              <a:solidFill>
                <a:srgbClr val="FFC000"/>
              </a:solidFill>
              <a:latin typeface="+mj-lt"/>
            </a:endParaRPr>
          </a:p>
        </p:txBody>
      </p:sp>
    </p:spTree>
    <p:extLst>
      <p:ext uri="{BB962C8B-B14F-4D97-AF65-F5344CB8AC3E}">
        <p14:creationId xmlns:p14="http://schemas.microsoft.com/office/powerpoint/2010/main" val="1674518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16121109"/>
              </p:ext>
            </p:extLst>
          </p:nvPr>
        </p:nvGraphicFramePr>
        <p:xfrm>
          <a:off x="4476465" y="4163988"/>
          <a:ext cx="6987652" cy="495300"/>
        </p:xfrm>
        <a:graphic>
          <a:graphicData uri="http://schemas.openxmlformats.org/drawingml/2006/table">
            <a:tbl>
              <a:tblPr>
                <a:tableStyleId>{5C22544A-7EE6-4342-B048-85BDC9FD1C3A}</a:tableStyleId>
              </a:tblPr>
              <a:tblGrid>
                <a:gridCol w="1746913"/>
                <a:gridCol w="1746913"/>
                <a:gridCol w="1746913"/>
                <a:gridCol w="1746913"/>
              </a:tblGrid>
              <a:tr h="495300">
                <a:tc>
                  <a:txBody>
                    <a:bodyPr/>
                    <a:lstStyle/>
                    <a:p>
                      <a:pPr algn="ctr" fontAlgn="ctr"/>
                      <a:r>
                        <a:rPr lang="es-ES" sz="1050" b="0" u="none" strike="noStrike" dirty="0">
                          <a:solidFill>
                            <a:schemeClr val="tx2"/>
                          </a:solidFill>
                          <a:effectLst/>
                        </a:rPr>
                        <a:t>Amabilidad </a:t>
                      </a:r>
                      <a:endParaRPr lang="es-ES" sz="1050" b="0" u="none" strike="noStrike" dirty="0" smtClean="0">
                        <a:solidFill>
                          <a:schemeClr val="tx2"/>
                        </a:solidFill>
                        <a:effectLst/>
                      </a:endParaRPr>
                    </a:p>
                    <a:p>
                      <a:pPr algn="ctr" fontAlgn="ctr"/>
                      <a:r>
                        <a:rPr lang="es-ES" sz="1050" b="0" u="none" strike="noStrike" dirty="0" smtClean="0">
                          <a:solidFill>
                            <a:schemeClr val="tx2"/>
                          </a:solidFill>
                          <a:effectLst/>
                        </a:rPr>
                        <a:t>y actitud </a:t>
                      </a:r>
                    </a:p>
                    <a:p>
                      <a:pPr algn="ctr" fontAlgn="ctr"/>
                      <a:r>
                        <a:rPr lang="es-ES" sz="1050" b="0" u="none" strike="noStrike" dirty="0" smtClean="0">
                          <a:solidFill>
                            <a:schemeClr val="tx2"/>
                          </a:solidFill>
                          <a:effectLst/>
                        </a:rPr>
                        <a:t>de </a:t>
                      </a:r>
                      <a:r>
                        <a:rPr lang="es-ES" sz="1050" b="0" u="none" strike="noStrike" dirty="0">
                          <a:solidFill>
                            <a:schemeClr val="tx2"/>
                          </a:solidFill>
                          <a:effectLst/>
                        </a:rPr>
                        <a:t>respeto</a:t>
                      </a:r>
                      <a:endParaRPr lang="es-ES" sz="1050" b="0" i="0" u="none" strike="noStrike" dirty="0">
                        <a:solidFill>
                          <a:schemeClr val="tx2"/>
                        </a:solidFill>
                        <a:effectLst/>
                        <a:latin typeface="Arial"/>
                      </a:endParaRPr>
                    </a:p>
                  </a:txBody>
                  <a:tcPr marL="9525" marR="9525" marT="9525" marB="0">
                    <a:noFill/>
                  </a:tcPr>
                </a:tc>
                <a:tc>
                  <a:txBody>
                    <a:bodyPr/>
                    <a:lstStyle/>
                    <a:p>
                      <a:pPr algn="ctr" fontAlgn="ctr"/>
                      <a:r>
                        <a:rPr lang="es-ES" sz="1050" b="0" u="none" strike="noStrike" dirty="0" smtClean="0">
                          <a:solidFill>
                            <a:schemeClr val="tx2"/>
                          </a:solidFill>
                          <a:effectLst/>
                        </a:rPr>
                        <a:t>Conocimiento</a:t>
                      </a:r>
                    </a:p>
                    <a:p>
                      <a:pPr algn="ctr" fontAlgn="ctr"/>
                      <a:r>
                        <a:rPr lang="es-ES" sz="1050" b="0" u="none" strike="noStrike" dirty="0" smtClean="0">
                          <a:solidFill>
                            <a:schemeClr val="tx2"/>
                          </a:solidFill>
                          <a:effectLst/>
                        </a:rPr>
                        <a:t> </a:t>
                      </a:r>
                      <a:r>
                        <a:rPr lang="es-ES" sz="1050" b="0" u="none" strike="noStrike" dirty="0">
                          <a:solidFill>
                            <a:schemeClr val="tx2"/>
                          </a:solidFill>
                          <a:effectLst/>
                        </a:rPr>
                        <a:t>y </a:t>
                      </a:r>
                      <a:r>
                        <a:rPr lang="es-ES" sz="1050" b="0" u="none" strike="noStrike" dirty="0" smtClean="0">
                          <a:solidFill>
                            <a:schemeClr val="tx2"/>
                          </a:solidFill>
                          <a:effectLst/>
                        </a:rPr>
                        <a:t>dominio </a:t>
                      </a:r>
                    </a:p>
                    <a:p>
                      <a:pPr algn="ctr" fontAlgn="ctr"/>
                      <a:r>
                        <a:rPr lang="es-ES" sz="1050" b="0" u="none" strike="noStrike" dirty="0" smtClean="0">
                          <a:solidFill>
                            <a:schemeClr val="tx2"/>
                          </a:solidFill>
                          <a:effectLst/>
                        </a:rPr>
                        <a:t>del </a:t>
                      </a:r>
                      <a:r>
                        <a:rPr lang="es-ES" sz="1050" b="0" u="none" strike="noStrike" dirty="0">
                          <a:solidFill>
                            <a:schemeClr val="tx2"/>
                          </a:solidFill>
                          <a:effectLst/>
                        </a:rPr>
                        <a:t>tema </a:t>
                      </a:r>
                      <a:endParaRPr lang="es-ES" sz="1050" b="0" i="0" u="none" strike="noStrike" dirty="0">
                        <a:solidFill>
                          <a:schemeClr val="tx2"/>
                        </a:solidFill>
                        <a:effectLst/>
                        <a:latin typeface="Arial"/>
                      </a:endParaRPr>
                    </a:p>
                  </a:txBody>
                  <a:tcPr marL="9525" marR="9525" marT="9525" marB="0">
                    <a:noFill/>
                  </a:tcPr>
                </a:tc>
                <a:tc>
                  <a:txBody>
                    <a:bodyPr/>
                    <a:lstStyle/>
                    <a:p>
                      <a:pPr algn="ctr" fontAlgn="ctr"/>
                      <a:r>
                        <a:rPr lang="es-CO" sz="1050" b="0" u="none" strike="noStrike" dirty="0">
                          <a:solidFill>
                            <a:schemeClr val="tx2"/>
                          </a:solidFill>
                          <a:effectLst/>
                        </a:rPr>
                        <a:t>Claridad </a:t>
                      </a:r>
                      <a:endParaRPr lang="es-CO" sz="1050" b="0" u="none" strike="noStrike" dirty="0" smtClean="0">
                        <a:solidFill>
                          <a:schemeClr val="tx2"/>
                        </a:solidFill>
                        <a:effectLst/>
                      </a:endParaRPr>
                    </a:p>
                    <a:p>
                      <a:pPr algn="ctr" fontAlgn="ctr"/>
                      <a:r>
                        <a:rPr lang="es-CO" sz="1050" b="0" u="none" strike="noStrike" dirty="0" smtClean="0">
                          <a:solidFill>
                            <a:schemeClr val="tx2"/>
                          </a:solidFill>
                          <a:effectLst/>
                        </a:rPr>
                        <a:t>de </a:t>
                      </a:r>
                      <a:r>
                        <a:rPr lang="es-CO" sz="1050" b="0" u="none" strike="noStrike" dirty="0">
                          <a:solidFill>
                            <a:schemeClr val="tx2"/>
                          </a:solidFill>
                          <a:effectLst/>
                        </a:rPr>
                        <a:t>la </a:t>
                      </a:r>
                      <a:endParaRPr lang="es-CO" sz="1050" b="0" u="none" strike="noStrike" dirty="0" smtClean="0">
                        <a:solidFill>
                          <a:schemeClr val="tx2"/>
                        </a:solidFill>
                        <a:effectLst/>
                      </a:endParaRPr>
                    </a:p>
                    <a:p>
                      <a:pPr algn="ctr" fontAlgn="ctr"/>
                      <a:r>
                        <a:rPr lang="es-CO" sz="1050" b="0" u="none" strike="noStrike" dirty="0" smtClean="0">
                          <a:solidFill>
                            <a:schemeClr val="tx2"/>
                          </a:solidFill>
                          <a:effectLst/>
                        </a:rPr>
                        <a:t>información </a:t>
                      </a:r>
                      <a:endParaRPr lang="es-CO" sz="1050" b="0" i="0" u="none" strike="noStrike" dirty="0">
                        <a:solidFill>
                          <a:schemeClr val="tx2"/>
                        </a:solidFill>
                        <a:effectLst/>
                        <a:latin typeface="Arial"/>
                      </a:endParaRPr>
                    </a:p>
                  </a:txBody>
                  <a:tcPr marL="9525" marR="9525" marT="9525" marB="0">
                    <a:noFill/>
                  </a:tcPr>
                </a:tc>
                <a:tc>
                  <a:txBody>
                    <a:bodyPr/>
                    <a:lstStyle/>
                    <a:p>
                      <a:pPr algn="ctr" fontAlgn="ctr"/>
                      <a:r>
                        <a:rPr lang="es-CO" sz="1050" b="0" u="none" strike="noStrike" dirty="0">
                          <a:solidFill>
                            <a:schemeClr val="tx2"/>
                          </a:solidFill>
                          <a:effectLst/>
                        </a:rPr>
                        <a:t>Tiempo </a:t>
                      </a:r>
                      <a:r>
                        <a:rPr lang="es-CO" sz="1050" b="0" u="none" strike="noStrike" dirty="0" smtClean="0">
                          <a:solidFill>
                            <a:schemeClr val="tx2"/>
                          </a:solidFill>
                          <a:effectLst/>
                        </a:rPr>
                        <a:t>de </a:t>
                      </a:r>
                    </a:p>
                    <a:p>
                      <a:pPr algn="ctr" fontAlgn="ctr"/>
                      <a:r>
                        <a:rPr lang="es-CO" sz="1050" b="0" u="none" strike="noStrike" dirty="0" smtClean="0">
                          <a:solidFill>
                            <a:schemeClr val="tx2"/>
                          </a:solidFill>
                          <a:effectLst/>
                        </a:rPr>
                        <a:t>espera </a:t>
                      </a:r>
                      <a:endParaRPr lang="es-CO" sz="1050" b="0" i="0" u="none" strike="noStrike" dirty="0">
                        <a:solidFill>
                          <a:schemeClr val="tx2"/>
                        </a:solidFill>
                        <a:effectLst/>
                        <a:latin typeface="Arial"/>
                      </a:endParaRPr>
                    </a:p>
                  </a:txBody>
                  <a:tcPr marL="9525" marR="9525" marT="9525" marB="0">
                    <a:noFill/>
                  </a:tcPr>
                </a:tc>
              </a:tr>
            </a:tbl>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Evaluación de los Canales de Atención</a:t>
            </a:r>
            <a:endParaRPr lang="es-CO" sz="2400" b="1" dirty="0">
              <a:solidFill>
                <a:schemeClr val="accent1"/>
              </a:solidFill>
              <a:latin typeface="+mj-lt"/>
            </a:endParaRPr>
          </a:p>
        </p:txBody>
      </p:sp>
      <p:sp>
        <p:nvSpPr>
          <p:cNvPr id="12" name="11 Rectángulo"/>
          <p:cNvSpPr/>
          <p:nvPr/>
        </p:nvSpPr>
        <p:spPr>
          <a:xfrm>
            <a:off x="1987609" y="6244985"/>
            <a:ext cx="10204390" cy="400110"/>
          </a:xfrm>
          <a:prstGeom prst="rect">
            <a:avLst/>
          </a:prstGeom>
        </p:spPr>
        <p:txBody>
          <a:bodyPr wrap="square">
            <a:spAutoFit/>
          </a:bodyPr>
          <a:lstStyle/>
          <a:p>
            <a:r>
              <a:rPr lang="es-CO" sz="1000" b="1" dirty="0">
                <a:solidFill>
                  <a:schemeClr val="tx2"/>
                </a:solidFill>
                <a:latin typeface="+mj-lt"/>
              </a:rPr>
              <a:t>6. </a:t>
            </a:r>
            <a:r>
              <a:rPr lang="es-ES" sz="1000" dirty="0">
                <a:solidFill>
                  <a:schemeClr val="tx2"/>
                </a:solidFill>
                <a:latin typeface="+mj-lt"/>
              </a:rPr>
              <a:t>El año pasado, ¿Se comunicó ….? </a:t>
            </a:r>
            <a:r>
              <a:rPr lang="es-ES" sz="1000" b="1" dirty="0">
                <a:solidFill>
                  <a:schemeClr val="tx2"/>
                </a:solidFill>
                <a:latin typeface="+mj-lt"/>
              </a:rPr>
              <a:t>7. </a:t>
            </a:r>
            <a:r>
              <a:rPr lang="es-ES" sz="1000" dirty="0">
                <a:solidFill>
                  <a:schemeClr val="tx2"/>
                </a:solidFill>
                <a:latin typeface="+mj-lt"/>
              </a:rPr>
              <a:t>Continuando con la escala de 1 a 5, donde 5 es muy satisfecho y 1 muy insatisfecho, ¿qué tan satisfecho se encuentra con…? </a:t>
            </a:r>
            <a:r>
              <a:rPr lang="es-ES" sz="1000" b="1" dirty="0">
                <a:solidFill>
                  <a:schemeClr val="tx2"/>
                </a:solidFill>
                <a:latin typeface="+mj-lt"/>
              </a:rPr>
              <a:t>8</a:t>
            </a:r>
            <a:r>
              <a:rPr lang="es-ES" sz="1000" dirty="0">
                <a:solidFill>
                  <a:schemeClr val="tx2"/>
                </a:solidFill>
                <a:latin typeface="+mj-lt"/>
              </a:rPr>
              <a:t>. El año pasado, ¿? </a:t>
            </a:r>
            <a:endParaRPr lang="es-CO" sz="1000" dirty="0">
              <a:solidFill>
                <a:schemeClr val="tx2"/>
              </a:solidFill>
              <a:latin typeface="+mj-lt"/>
            </a:endParaRPr>
          </a:p>
        </p:txBody>
      </p:sp>
      <p:sp>
        <p:nvSpPr>
          <p:cNvPr id="22" name="21 Rectángulo"/>
          <p:cNvSpPr/>
          <p:nvPr/>
        </p:nvSpPr>
        <p:spPr>
          <a:xfrm>
            <a:off x="218203" y="1291193"/>
            <a:ext cx="2609176" cy="338554"/>
          </a:xfrm>
          <a:prstGeom prst="rect">
            <a:avLst/>
          </a:prstGeom>
        </p:spPr>
        <p:txBody>
          <a:bodyPr wrap="none">
            <a:spAutoFit/>
          </a:bodyPr>
          <a:lstStyle/>
          <a:p>
            <a:r>
              <a:rPr lang="es-ES" sz="1600" b="1" dirty="0" smtClean="0">
                <a:solidFill>
                  <a:srgbClr val="FFC000"/>
                </a:solidFill>
                <a:latin typeface="+mj-lt"/>
              </a:rPr>
              <a:t>Uso del Canal Telefónico</a:t>
            </a:r>
            <a:endParaRPr lang="es-CO" sz="1600" b="1" dirty="0">
              <a:solidFill>
                <a:srgbClr val="FFC000"/>
              </a:solidFill>
              <a:latin typeface="+mj-lt"/>
            </a:endParaRPr>
          </a:p>
        </p:txBody>
      </p:sp>
      <p:graphicFrame>
        <p:nvGraphicFramePr>
          <p:cNvPr id="10" name="9 Gráfico"/>
          <p:cNvGraphicFramePr/>
          <p:nvPr>
            <p:extLst>
              <p:ext uri="{D42A27DB-BD31-4B8C-83A1-F6EECF244321}">
                <p14:modId xmlns:p14="http://schemas.microsoft.com/office/powerpoint/2010/main" val="2424039836"/>
              </p:ext>
            </p:extLst>
          </p:nvPr>
        </p:nvGraphicFramePr>
        <p:xfrm>
          <a:off x="120677" y="2683005"/>
          <a:ext cx="3934263" cy="2363524"/>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10955106" y="5583232"/>
            <a:ext cx="922047" cy="261610"/>
          </a:xfrm>
          <a:prstGeom prst="rect">
            <a:avLst/>
          </a:prstGeom>
        </p:spPr>
        <p:txBody>
          <a:bodyPr wrap="none">
            <a:spAutoFit/>
          </a:bodyPr>
          <a:lstStyle/>
          <a:p>
            <a:pPr defTabSz="913851"/>
            <a:r>
              <a:rPr lang="es-ES" sz="1100" b="1" dirty="0" smtClean="0">
                <a:solidFill>
                  <a:schemeClr val="tx2"/>
                </a:solidFill>
                <a:latin typeface="+mj-lt"/>
              </a:rPr>
              <a:t>Base: 1311</a:t>
            </a:r>
            <a:endParaRPr lang="es-CO" sz="1100" dirty="0">
              <a:solidFill>
                <a:schemeClr val="tx2"/>
              </a:solidFill>
              <a:latin typeface="+mj-lt"/>
            </a:endParaRPr>
          </a:p>
        </p:txBody>
      </p:sp>
      <p:graphicFrame>
        <p:nvGraphicFramePr>
          <p:cNvPr id="13" name="12 Tabla"/>
          <p:cNvGraphicFramePr>
            <a:graphicFrameLocks noGrp="1"/>
          </p:cNvGraphicFramePr>
          <p:nvPr>
            <p:extLst>
              <p:ext uri="{D42A27DB-BD31-4B8C-83A1-F6EECF244321}">
                <p14:modId xmlns:p14="http://schemas.microsoft.com/office/powerpoint/2010/main" val="564439268"/>
              </p:ext>
            </p:extLst>
          </p:nvPr>
        </p:nvGraphicFramePr>
        <p:xfrm>
          <a:off x="125215" y="1989051"/>
          <a:ext cx="3973460" cy="579120"/>
        </p:xfrm>
        <a:graphic>
          <a:graphicData uri="http://schemas.openxmlformats.org/drawingml/2006/table">
            <a:tbl>
              <a:tblPr firstRow="1" bandRow="1"/>
              <a:tblGrid>
                <a:gridCol w="397346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600" b="1" dirty="0" smtClean="0">
                          <a:solidFill>
                            <a:schemeClr val="tx2"/>
                          </a:solidFill>
                          <a:latin typeface="+mj-lt"/>
                        </a:rPr>
                        <a:t>¿El año pasado se comunicó telefónicamente?</a:t>
                      </a:r>
                      <a:endParaRPr lang="es-CO" sz="16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4" name="13 Gráfico"/>
          <p:cNvGraphicFramePr/>
          <p:nvPr>
            <p:extLst>
              <p:ext uri="{D42A27DB-BD31-4B8C-83A1-F6EECF244321}">
                <p14:modId xmlns:p14="http://schemas.microsoft.com/office/powerpoint/2010/main" val="3732833128"/>
              </p:ext>
            </p:extLst>
          </p:nvPr>
        </p:nvGraphicFramePr>
        <p:xfrm>
          <a:off x="4476465" y="3070751"/>
          <a:ext cx="7020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2304151063"/>
              </p:ext>
            </p:extLst>
          </p:nvPr>
        </p:nvGraphicFramePr>
        <p:xfrm>
          <a:off x="3387649" y="5057978"/>
          <a:ext cx="8540493" cy="370840"/>
        </p:xfrm>
        <a:graphic>
          <a:graphicData uri="http://schemas.openxmlformats.org/drawingml/2006/table">
            <a:tbl>
              <a:tblPr firstRow="1" bandRow="1"/>
              <a:tblGrid>
                <a:gridCol w="815861"/>
                <a:gridCol w="1931158"/>
                <a:gridCol w="1931158"/>
                <a:gridCol w="1931158"/>
                <a:gridCol w="193115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600" dirty="0" smtClean="0">
                          <a:solidFill>
                            <a:srgbClr val="B47C38"/>
                          </a:solidFill>
                          <a:latin typeface="+mn-lt"/>
                        </a:rPr>
                        <a:t>2021</a:t>
                      </a:r>
                      <a:endParaRPr lang="es-CO" sz="1600" dirty="0">
                        <a:solidFill>
                          <a:srgbClr val="B47C38"/>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600" b="1" i="0" u="none" strike="noStrike" dirty="0">
                          <a:solidFill>
                            <a:srgbClr val="B47C38"/>
                          </a:solidFill>
                          <a:effectLst/>
                          <a:latin typeface="+mn-lt"/>
                        </a:rPr>
                        <a:t>4,7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600" b="1" i="0" u="none" strike="noStrike" dirty="0">
                          <a:solidFill>
                            <a:srgbClr val="B47C38"/>
                          </a:solidFill>
                          <a:effectLst/>
                          <a:latin typeface="+mn-lt"/>
                        </a:rPr>
                        <a:t>4,4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600" b="1" i="0" u="none" strike="noStrike" dirty="0">
                          <a:solidFill>
                            <a:srgbClr val="B47C38"/>
                          </a:solidFill>
                          <a:effectLst/>
                          <a:latin typeface="+mn-lt"/>
                        </a:rPr>
                        <a:t>4,4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600" b="1" i="0" u="none" strike="noStrike" dirty="0">
                          <a:solidFill>
                            <a:srgbClr val="B47C38"/>
                          </a:solidFill>
                          <a:effectLst/>
                          <a:latin typeface="+mn-lt"/>
                        </a:rPr>
                        <a:t>3,7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21" name="20 Rectángulo"/>
          <p:cNvSpPr/>
          <p:nvPr/>
        </p:nvSpPr>
        <p:spPr>
          <a:xfrm>
            <a:off x="588983" y="5059486"/>
            <a:ext cx="1342034" cy="338554"/>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rgbClr val="5B9BD5">
                    <a:lumMod val="50000"/>
                  </a:srgbClr>
                </a:solidFill>
                <a:effectLst/>
                <a:uLnTx/>
                <a:uFillTx/>
              </a:rPr>
              <a:t>2021: 15,8%</a:t>
            </a:r>
            <a:endParaRPr kumimoji="0" lang="es-CO" sz="1600" b="1" i="0" u="none" strike="noStrike" kern="0" cap="none" spc="0" normalizeH="0" baseline="0" noProof="0" dirty="0" smtClean="0">
              <a:ln>
                <a:noFill/>
              </a:ln>
              <a:solidFill>
                <a:srgbClr val="5B9BD5">
                  <a:lumMod val="50000"/>
                </a:srgbClr>
              </a:solidFill>
              <a:effectLst/>
              <a:uLnTx/>
              <a:uFillTx/>
            </a:endParaRPr>
          </a:p>
        </p:txBody>
      </p:sp>
      <p:sp>
        <p:nvSpPr>
          <p:cNvPr id="15" name="14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cxnSp>
        <p:nvCxnSpPr>
          <p:cNvPr id="16" name="15 Conector recto"/>
          <p:cNvCxnSpPr/>
          <p:nvPr/>
        </p:nvCxnSpPr>
        <p:spPr>
          <a:xfrm>
            <a:off x="9947066" y="3170338"/>
            <a:ext cx="0" cy="151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130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55930149"/>
              </p:ext>
            </p:extLst>
          </p:nvPr>
        </p:nvGraphicFramePr>
        <p:xfrm>
          <a:off x="4508389" y="4163988"/>
          <a:ext cx="6997146" cy="923925"/>
        </p:xfrm>
        <a:graphic>
          <a:graphicData uri="http://schemas.openxmlformats.org/drawingml/2006/table">
            <a:tbl>
              <a:tblPr>
                <a:tableStyleId>{5C22544A-7EE6-4342-B048-85BDC9FD1C3A}</a:tableStyleId>
              </a:tblPr>
              <a:tblGrid>
                <a:gridCol w="1166191"/>
                <a:gridCol w="1166191"/>
                <a:gridCol w="1166191"/>
                <a:gridCol w="1166191"/>
                <a:gridCol w="1166191"/>
                <a:gridCol w="1166191"/>
              </a:tblGrid>
              <a:tr h="495300">
                <a:tc>
                  <a:txBody>
                    <a:bodyPr/>
                    <a:lstStyle/>
                    <a:p>
                      <a:pPr algn="ctr" fontAlgn="b"/>
                      <a:r>
                        <a:rPr lang="es-ES" sz="1000" b="0" i="0" u="none" strike="noStrike" dirty="0">
                          <a:solidFill>
                            <a:schemeClr val="tx2"/>
                          </a:solidFill>
                          <a:effectLst/>
                          <a:latin typeface="+mj-lt"/>
                        </a:rPr>
                        <a:t>Amabilidad </a:t>
                      </a:r>
                      <a:endParaRPr lang="es-ES" sz="1000" b="0" i="0" u="none" strike="noStrike" dirty="0" smtClean="0">
                        <a:solidFill>
                          <a:schemeClr val="tx2"/>
                        </a:solidFill>
                        <a:effectLst/>
                        <a:latin typeface="+mj-lt"/>
                      </a:endParaRPr>
                    </a:p>
                    <a:p>
                      <a:pPr algn="ctr" fontAlgn="b"/>
                      <a:r>
                        <a:rPr lang="es-ES" sz="1000" b="0" i="0" u="none" strike="noStrike" dirty="0" smtClean="0">
                          <a:solidFill>
                            <a:schemeClr val="tx2"/>
                          </a:solidFill>
                          <a:effectLst/>
                          <a:latin typeface="+mj-lt"/>
                        </a:rPr>
                        <a:t>y </a:t>
                      </a:r>
                      <a:r>
                        <a:rPr lang="es-ES" sz="1000" b="0" i="0" u="none" strike="noStrike" dirty="0">
                          <a:solidFill>
                            <a:schemeClr val="tx2"/>
                          </a:solidFill>
                          <a:effectLst/>
                          <a:latin typeface="+mj-lt"/>
                        </a:rPr>
                        <a:t>actitud </a:t>
                      </a:r>
                      <a:endParaRPr lang="es-ES" sz="1000" b="0" i="0" u="none" strike="noStrike" dirty="0" smtClean="0">
                        <a:solidFill>
                          <a:schemeClr val="tx2"/>
                        </a:solidFill>
                        <a:effectLst/>
                        <a:latin typeface="+mj-lt"/>
                      </a:endParaRPr>
                    </a:p>
                    <a:p>
                      <a:pPr algn="ctr" fontAlgn="b"/>
                      <a:r>
                        <a:rPr lang="es-ES" sz="1000" b="0" i="0" u="none" strike="noStrike" dirty="0" smtClean="0">
                          <a:solidFill>
                            <a:schemeClr val="tx2"/>
                          </a:solidFill>
                          <a:effectLst/>
                          <a:latin typeface="+mj-lt"/>
                        </a:rPr>
                        <a:t>de </a:t>
                      </a:r>
                      <a:r>
                        <a:rPr lang="es-ES" sz="1000" b="0" i="0" u="none" strike="noStrike" dirty="0">
                          <a:solidFill>
                            <a:schemeClr val="tx2"/>
                          </a:solidFill>
                          <a:effectLst/>
                          <a:latin typeface="+mj-lt"/>
                        </a:rPr>
                        <a:t>respeto </a:t>
                      </a:r>
                      <a:endParaRPr lang="es-ES" sz="1000" b="0" i="0" u="none" strike="noStrike" dirty="0" smtClean="0">
                        <a:solidFill>
                          <a:schemeClr val="tx2"/>
                        </a:solidFill>
                        <a:effectLst/>
                        <a:latin typeface="+mj-lt"/>
                      </a:endParaRPr>
                    </a:p>
                    <a:p>
                      <a:pPr algn="ctr" fontAlgn="b"/>
                      <a:r>
                        <a:rPr lang="es-ES" sz="1000" b="0" i="0" u="none" strike="noStrike" dirty="0" smtClean="0">
                          <a:solidFill>
                            <a:schemeClr val="tx2"/>
                          </a:solidFill>
                          <a:effectLst/>
                          <a:latin typeface="+mj-lt"/>
                        </a:rPr>
                        <a:t>del </a:t>
                      </a:r>
                      <a:r>
                        <a:rPr lang="es-ES" sz="1000" b="0" i="0" u="none" strike="noStrike" dirty="0">
                          <a:solidFill>
                            <a:schemeClr val="tx2"/>
                          </a:solidFill>
                          <a:effectLst/>
                          <a:latin typeface="+mj-lt"/>
                        </a:rPr>
                        <a:t>personal</a:t>
                      </a:r>
                    </a:p>
                  </a:txBody>
                  <a:tcPr marL="9525" marR="9525" marT="9525" marB="0">
                    <a:noFill/>
                  </a:tcPr>
                </a:tc>
                <a:tc>
                  <a:txBody>
                    <a:bodyPr/>
                    <a:lstStyle/>
                    <a:p>
                      <a:pPr algn="ctr" fontAlgn="b"/>
                      <a:r>
                        <a:rPr lang="es-CO" sz="1000" b="0" i="0" u="none" strike="noStrike" dirty="0">
                          <a:solidFill>
                            <a:schemeClr val="tx2"/>
                          </a:solidFill>
                          <a:effectLst/>
                          <a:latin typeface="+mj-lt"/>
                        </a:rPr>
                        <a:t>Comodidad </a:t>
                      </a:r>
                      <a:endParaRPr lang="es-CO" sz="1000" b="0" i="0" u="none" strike="noStrike" dirty="0" smtClean="0">
                        <a:solidFill>
                          <a:schemeClr val="tx2"/>
                        </a:solidFill>
                        <a:effectLst/>
                        <a:latin typeface="+mj-lt"/>
                      </a:endParaRPr>
                    </a:p>
                    <a:p>
                      <a:pPr algn="ctr" fontAlgn="b"/>
                      <a:r>
                        <a:rPr lang="es-CO" sz="1000" b="0" i="0" u="none" strike="noStrike" dirty="0" smtClean="0">
                          <a:solidFill>
                            <a:schemeClr val="tx2"/>
                          </a:solidFill>
                          <a:effectLst/>
                          <a:latin typeface="+mj-lt"/>
                        </a:rPr>
                        <a:t>de </a:t>
                      </a:r>
                      <a:r>
                        <a:rPr lang="es-CO" sz="1000" b="0" i="0" u="none" strike="noStrike" dirty="0">
                          <a:solidFill>
                            <a:schemeClr val="tx2"/>
                          </a:solidFill>
                          <a:effectLst/>
                          <a:latin typeface="+mj-lt"/>
                        </a:rPr>
                        <a:t>las </a:t>
                      </a:r>
                      <a:endParaRPr lang="es-CO" sz="1000" b="0" i="0" u="none" strike="noStrike" dirty="0" smtClean="0">
                        <a:solidFill>
                          <a:schemeClr val="tx2"/>
                        </a:solidFill>
                        <a:effectLst/>
                        <a:latin typeface="+mj-lt"/>
                      </a:endParaRPr>
                    </a:p>
                    <a:p>
                      <a:pPr algn="ctr" fontAlgn="b"/>
                      <a:r>
                        <a:rPr lang="es-CO" sz="1000" b="0" i="0" u="none" strike="noStrike" dirty="0" smtClean="0">
                          <a:solidFill>
                            <a:schemeClr val="tx2"/>
                          </a:solidFill>
                          <a:effectLst/>
                          <a:latin typeface="+mj-lt"/>
                        </a:rPr>
                        <a:t>oficinas</a:t>
                      </a:r>
                      <a:endParaRPr lang="es-CO" sz="1000" b="0" i="0" u="none" strike="noStrike" dirty="0">
                        <a:solidFill>
                          <a:schemeClr val="tx2"/>
                        </a:solidFill>
                        <a:effectLst/>
                        <a:latin typeface="+mj-lt"/>
                      </a:endParaRPr>
                    </a:p>
                  </a:txBody>
                  <a:tcPr marL="9525" marR="9525" marT="9525" marB="0">
                    <a:noFill/>
                  </a:tcPr>
                </a:tc>
                <a:tc>
                  <a:txBody>
                    <a:bodyPr/>
                    <a:lstStyle/>
                    <a:p>
                      <a:pPr algn="ctr" fontAlgn="b"/>
                      <a:r>
                        <a:rPr lang="es-ES" sz="1000" b="0" i="0" u="none" strike="noStrike" dirty="0">
                          <a:solidFill>
                            <a:schemeClr val="tx2"/>
                          </a:solidFill>
                          <a:effectLst/>
                          <a:latin typeface="+mj-lt"/>
                        </a:rPr>
                        <a:t>Conocimiento </a:t>
                      </a:r>
                      <a:endParaRPr lang="es-ES" sz="1000" b="0" i="0" u="none" strike="noStrike" dirty="0" smtClean="0">
                        <a:solidFill>
                          <a:schemeClr val="tx2"/>
                        </a:solidFill>
                        <a:effectLst/>
                        <a:latin typeface="+mj-lt"/>
                      </a:endParaRPr>
                    </a:p>
                    <a:p>
                      <a:pPr algn="ctr" fontAlgn="b"/>
                      <a:r>
                        <a:rPr lang="es-ES" sz="1000" b="0" i="0" u="none" strike="noStrike" dirty="0" smtClean="0">
                          <a:solidFill>
                            <a:schemeClr val="tx2"/>
                          </a:solidFill>
                          <a:effectLst/>
                          <a:latin typeface="+mj-lt"/>
                        </a:rPr>
                        <a:t>y </a:t>
                      </a:r>
                      <a:r>
                        <a:rPr lang="es-ES" sz="1000" b="0" i="0" u="none" strike="noStrike" dirty="0">
                          <a:solidFill>
                            <a:schemeClr val="tx2"/>
                          </a:solidFill>
                          <a:effectLst/>
                          <a:latin typeface="+mj-lt"/>
                        </a:rPr>
                        <a:t>dominio </a:t>
                      </a:r>
                      <a:r>
                        <a:rPr lang="es-ES" sz="1000" b="0" i="0" u="none" strike="noStrike" dirty="0" smtClean="0">
                          <a:solidFill>
                            <a:schemeClr val="tx2"/>
                          </a:solidFill>
                          <a:effectLst/>
                          <a:latin typeface="+mj-lt"/>
                        </a:rPr>
                        <a:t>del</a:t>
                      </a:r>
                    </a:p>
                    <a:p>
                      <a:pPr algn="ctr" fontAlgn="b"/>
                      <a:r>
                        <a:rPr lang="es-ES" sz="1000" b="0" i="0" u="none" strike="noStrike" dirty="0" smtClean="0">
                          <a:solidFill>
                            <a:schemeClr val="tx2"/>
                          </a:solidFill>
                          <a:effectLst/>
                          <a:latin typeface="+mj-lt"/>
                        </a:rPr>
                        <a:t> </a:t>
                      </a:r>
                      <a:r>
                        <a:rPr lang="es-ES" sz="1000" b="0" i="0" u="none" strike="noStrike" dirty="0">
                          <a:solidFill>
                            <a:schemeClr val="tx2"/>
                          </a:solidFill>
                          <a:effectLst/>
                          <a:latin typeface="+mj-lt"/>
                        </a:rPr>
                        <a:t>tema que </a:t>
                      </a:r>
                      <a:r>
                        <a:rPr lang="es-ES" sz="1000" b="0" i="0" u="none" strike="noStrike" dirty="0" smtClean="0">
                          <a:solidFill>
                            <a:schemeClr val="tx2"/>
                          </a:solidFill>
                          <a:effectLst/>
                          <a:latin typeface="+mj-lt"/>
                        </a:rPr>
                        <a:t>tiene</a:t>
                      </a:r>
                    </a:p>
                    <a:p>
                      <a:pPr algn="ctr" fontAlgn="b"/>
                      <a:r>
                        <a:rPr lang="es-ES" sz="1000" b="0" i="0" u="none" strike="noStrike" dirty="0" smtClean="0">
                          <a:solidFill>
                            <a:schemeClr val="tx2"/>
                          </a:solidFill>
                          <a:effectLst/>
                          <a:latin typeface="+mj-lt"/>
                        </a:rPr>
                        <a:t> </a:t>
                      </a:r>
                      <a:r>
                        <a:rPr lang="es-ES" sz="1000" b="0" i="0" u="none" strike="noStrike" dirty="0">
                          <a:solidFill>
                            <a:schemeClr val="tx2"/>
                          </a:solidFill>
                          <a:effectLst/>
                          <a:latin typeface="+mj-lt"/>
                        </a:rPr>
                        <a:t>el </a:t>
                      </a:r>
                      <a:r>
                        <a:rPr lang="es-ES" sz="1000" b="0" i="0" u="none" strike="noStrike" dirty="0" smtClean="0">
                          <a:solidFill>
                            <a:schemeClr val="tx2"/>
                          </a:solidFill>
                          <a:effectLst/>
                          <a:latin typeface="+mj-lt"/>
                        </a:rPr>
                        <a:t>personal</a:t>
                      </a:r>
                      <a:endParaRPr lang="es-ES" sz="1000" b="0" i="0" u="none" strike="noStrike" dirty="0">
                        <a:solidFill>
                          <a:schemeClr val="tx2"/>
                        </a:solidFill>
                        <a:effectLst/>
                        <a:latin typeface="+mj-lt"/>
                      </a:endParaRPr>
                    </a:p>
                  </a:txBody>
                  <a:tcPr marL="9525" marR="9525" marT="9525" marB="0">
                    <a:noFill/>
                  </a:tcPr>
                </a:tc>
                <a:tc>
                  <a:txBody>
                    <a:bodyPr/>
                    <a:lstStyle/>
                    <a:p>
                      <a:pPr algn="ctr" fontAlgn="b"/>
                      <a:r>
                        <a:rPr lang="es-ES" sz="1000" b="0" i="0" u="none" strike="noStrike" dirty="0">
                          <a:solidFill>
                            <a:schemeClr val="tx2"/>
                          </a:solidFill>
                          <a:effectLst/>
                          <a:latin typeface="+mj-lt"/>
                        </a:rPr>
                        <a:t>Claridad </a:t>
                      </a:r>
                      <a:endParaRPr lang="es-ES" sz="1000" b="0" i="0" u="none" strike="noStrike" dirty="0" smtClean="0">
                        <a:solidFill>
                          <a:schemeClr val="tx2"/>
                        </a:solidFill>
                        <a:effectLst/>
                        <a:latin typeface="+mj-lt"/>
                      </a:endParaRPr>
                    </a:p>
                    <a:p>
                      <a:pPr algn="ctr" fontAlgn="b"/>
                      <a:r>
                        <a:rPr lang="es-ES" sz="1000" b="0" i="0" u="none" strike="noStrike" dirty="0" smtClean="0">
                          <a:solidFill>
                            <a:schemeClr val="tx2"/>
                          </a:solidFill>
                          <a:effectLst/>
                          <a:latin typeface="+mj-lt"/>
                        </a:rPr>
                        <a:t>de </a:t>
                      </a:r>
                      <a:r>
                        <a:rPr lang="es-ES" sz="1000" b="0" i="0" u="none" strike="noStrike" dirty="0">
                          <a:solidFill>
                            <a:schemeClr val="tx2"/>
                          </a:solidFill>
                          <a:effectLst/>
                          <a:latin typeface="+mj-lt"/>
                        </a:rPr>
                        <a:t>la </a:t>
                      </a:r>
                      <a:endParaRPr lang="es-ES" sz="1000" b="0" i="0" u="none" strike="noStrike" dirty="0" smtClean="0">
                        <a:solidFill>
                          <a:schemeClr val="tx2"/>
                        </a:solidFill>
                        <a:effectLst/>
                        <a:latin typeface="+mj-lt"/>
                      </a:endParaRPr>
                    </a:p>
                    <a:p>
                      <a:pPr algn="ctr" fontAlgn="b"/>
                      <a:r>
                        <a:rPr lang="es-ES" sz="1000" b="0" i="0" u="none" strike="noStrike" dirty="0" smtClean="0">
                          <a:solidFill>
                            <a:schemeClr val="tx2"/>
                          </a:solidFill>
                          <a:effectLst/>
                          <a:latin typeface="+mj-lt"/>
                        </a:rPr>
                        <a:t>información </a:t>
                      </a:r>
                      <a:r>
                        <a:rPr lang="es-ES" sz="1000" b="0" i="0" u="none" strike="noStrike" dirty="0">
                          <a:solidFill>
                            <a:schemeClr val="tx2"/>
                          </a:solidFill>
                          <a:effectLst/>
                          <a:latin typeface="+mj-lt"/>
                        </a:rPr>
                        <a:t>suministrada</a:t>
                      </a:r>
                    </a:p>
                  </a:txBody>
                  <a:tcPr marL="9525" marR="9525" marT="9525" marB="0">
                    <a:noFill/>
                  </a:tcPr>
                </a:tc>
                <a:tc>
                  <a:txBody>
                    <a:bodyPr/>
                    <a:lstStyle/>
                    <a:p>
                      <a:pPr algn="ctr" fontAlgn="ctr"/>
                      <a:r>
                        <a:rPr lang="es-ES" sz="1000" b="0" i="0" u="none" strike="noStrike" dirty="0">
                          <a:solidFill>
                            <a:schemeClr val="tx2"/>
                          </a:solidFill>
                          <a:effectLst/>
                          <a:latin typeface="+mj-lt"/>
                        </a:rPr>
                        <a:t>Horarios </a:t>
                      </a:r>
                      <a:endParaRPr lang="es-ES" sz="1000" b="0" i="0" u="none" strike="noStrike" dirty="0" smtClean="0">
                        <a:solidFill>
                          <a:schemeClr val="tx2"/>
                        </a:solidFill>
                        <a:effectLst/>
                        <a:latin typeface="+mj-lt"/>
                      </a:endParaRPr>
                    </a:p>
                    <a:p>
                      <a:pPr algn="ctr" fontAlgn="ctr"/>
                      <a:r>
                        <a:rPr lang="es-ES" sz="1000" b="0" i="0" u="none" strike="noStrike" dirty="0" smtClean="0">
                          <a:solidFill>
                            <a:schemeClr val="tx2"/>
                          </a:solidFill>
                          <a:effectLst/>
                          <a:latin typeface="+mj-lt"/>
                        </a:rPr>
                        <a:t>de atención</a:t>
                      </a:r>
                    </a:p>
                    <a:p>
                      <a:pPr algn="ctr" fontAlgn="ctr"/>
                      <a:r>
                        <a:rPr lang="es-ES" sz="1000" b="0" i="0" u="none" strike="noStrike" dirty="0" smtClean="0">
                          <a:solidFill>
                            <a:schemeClr val="tx2"/>
                          </a:solidFill>
                          <a:effectLst/>
                          <a:latin typeface="+mj-lt"/>
                        </a:rPr>
                        <a:t> </a:t>
                      </a:r>
                      <a:r>
                        <a:rPr lang="es-ES" sz="1000" b="0" i="0" u="none" strike="noStrike" dirty="0">
                          <a:solidFill>
                            <a:schemeClr val="tx2"/>
                          </a:solidFill>
                          <a:effectLst/>
                          <a:latin typeface="+mj-lt"/>
                        </a:rPr>
                        <a:t>al público</a:t>
                      </a:r>
                    </a:p>
                  </a:txBody>
                  <a:tcPr marL="9525" marR="9525" marT="9525" marB="0">
                    <a:noFill/>
                  </a:tcPr>
                </a:tc>
                <a:tc>
                  <a:txBody>
                    <a:bodyPr/>
                    <a:lstStyle/>
                    <a:p>
                      <a:pPr algn="ctr" fontAlgn="ctr"/>
                      <a:r>
                        <a:rPr lang="es-ES" sz="1000" b="0" i="0" u="none" strike="noStrike" dirty="0">
                          <a:solidFill>
                            <a:schemeClr val="tx2"/>
                          </a:solidFill>
                          <a:effectLst/>
                          <a:latin typeface="+mj-lt"/>
                        </a:rPr>
                        <a:t>Facilidad de </a:t>
                      </a:r>
                      <a:endParaRPr lang="es-ES" sz="1000" b="0" i="0" u="none" strike="noStrike" dirty="0" smtClean="0">
                        <a:solidFill>
                          <a:schemeClr val="tx2"/>
                        </a:solidFill>
                        <a:effectLst/>
                        <a:latin typeface="+mj-lt"/>
                      </a:endParaRPr>
                    </a:p>
                    <a:p>
                      <a:pPr algn="ctr" fontAlgn="ctr"/>
                      <a:r>
                        <a:rPr lang="es-ES" sz="1000" b="0" i="0" u="none" strike="noStrike" dirty="0" smtClean="0">
                          <a:solidFill>
                            <a:schemeClr val="tx2"/>
                          </a:solidFill>
                          <a:effectLst/>
                          <a:latin typeface="+mj-lt"/>
                        </a:rPr>
                        <a:t>acceso </a:t>
                      </a:r>
                      <a:r>
                        <a:rPr lang="es-ES" sz="1000" b="0" i="0" u="none" strike="noStrike" dirty="0">
                          <a:solidFill>
                            <a:schemeClr val="tx2"/>
                          </a:solidFill>
                          <a:effectLst/>
                          <a:latin typeface="+mj-lt"/>
                        </a:rPr>
                        <a:t>para personas en condición de </a:t>
                      </a:r>
                      <a:r>
                        <a:rPr lang="es-ES" sz="1000" b="0" i="0" u="none" strike="noStrike" dirty="0" smtClean="0">
                          <a:solidFill>
                            <a:schemeClr val="tx2"/>
                          </a:solidFill>
                          <a:effectLst/>
                          <a:latin typeface="+mj-lt"/>
                        </a:rPr>
                        <a:t>discapacidad</a:t>
                      </a:r>
                    </a:p>
                    <a:p>
                      <a:pPr algn="ctr" fontAlgn="ctr"/>
                      <a:r>
                        <a:rPr lang="es-ES" sz="1000" b="0" i="0" u="none" strike="noStrike" dirty="0" smtClean="0">
                          <a:solidFill>
                            <a:schemeClr val="tx2"/>
                          </a:solidFill>
                          <a:effectLst/>
                          <a:latin typeface="+mj-lt"/>
                        </a:rPr>
                        <a:t>* (9 personas)</a:t>
                      </a:r>
                      <a:endParaRPr lang="es-ES" sz="1000" b="0" i="0" u="none" strike="noStrike" dirty="0">
                        <a:solidFill>
                          <a:schemeClr val="tx2"/>
                        </a:solidFill>
                        <a:effectLst/>
                        <a:latin typeface="+mj-lt"/>
                      </a:endParaRPr>
                    </a:p>
                  </a:txBody>
                  <a:tcPr marL="9525" marR="9525" marT="9525" marB="0">
                    <a:noFill/>
                  </a:tcPr>
                </a:tc>
              </a:tr>
            </a:tbl>
          </a:graphicData>
        </a:graphic>
      </p:graphicFrame>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Evaluación de los Canales de Atención</a:t>
            </a:r>
            <a:endParaRPr lang="es-CO" sz="2400" b="1" dirty="0">
              <a:solidFill>
                <a:schemeClr val="accent1"/>
              </a:solidFill>
              <a:latin typeface="+mj-lt"/>
            </a:endParaRPr>
          </a:p>
        </p:txBody>
      </p:sp>
      <p:sp>
        <p:nvSpPr>
          <p:cNvPr id="12" name="11 Rectángulo"/>
          <p:cNvSpPr/>
          <p:nvPr/>
        </p:nvSpPr>
        <p:spPr>
          <a:xfrm>
            <a:off x="2247900" y="6244984"/>
            <a:ext cx="9944099" cy="400110"/>
          </a:xfrm>
          <a:prstGeom prst="rect">
            <a:avLst/>
          </a:prstGeom>
        </p:spPr>
        <p:txBody>
          <a:bodyPr wrap="square">
            <a:spAutoFit/>
          </a:bodyPr>
          <a:lstStyle/>
          <a:p>
            <a:r>
              <a:rPr lang="es-CO" sz="1000" b="1" dirty="0">
                <a:solidFill>
                  <a:schemeClr val="tx2"/>
                </a:solidFill>
              </a:rPr>
              <a:t>6. </a:t>
            </a:r>
            <a:r>
              <a:rPr lang="es-ES" sz="1000" dirty="0">
                <a:solidFill>
                  <a:schemeClr val="tx2"/>
                </a:solidFill>
              </a:rPr>
              <a:t>El año pasado, ¿Se comunicó ….? </a:t>
            </a:r>
            <a:r>
              <a:rPr lang="es-ES" sz="1000" b="1" dirty="0">
                <a:solidFill>
                  <a:schemeClr val="tx2"/>
                </a:solidFill>
              </a:rPr>
              <a:t>7. </a:t>
            </a:r>
            <a:r>
              <a:rPr lang="es-ES" sz="1000" dirty="0">
                <a:solidFill>
                  <a:schemeClr val="tx2"/>
                </a:solidFill>
              </a:rPr>
              <a:t>Continuando con la escala de 1 a 5, donde 5 es muy satisfecho y 1 muy insatisfecho, ¿qué tan satisfecho se encuentra con…? </a:t>
            </a:r>
            <a:r>
              <a:rPr lang="es-ES" sz="1000" b="1" dirty="0">
                <a:solidFill>
                  <a:schemeClr val="tx2"/>
                </a:solidFill>
              </a:rPr>
              <a:t>8</a:t>
            </a:r>
            <a:r>
              <a:rPr lang="es-ES" sz="1000" dirty="0">
                <a:solidFill>
                  <a:schemeClr val="tx2"/>
                </a:solidFill>
              </a:rPr>
              <a:t>. El año pasado, ¿? </a:t>
            </a:r>
            <a:endParaRPr lang="es-CO" sz="1000" dirty="0">
              <a:solidFill>
                <a:schemeClr val="tx2"/>
              </a:solidFill>
            </a:endParaRPr>
          </a:p>
        </p:txBody>
      </p:sp>
      <p:sp>
        <p:nvSpPr>
          <p:cNvPr id="22" name="21 Rectángulo"/>
          <p:cNvSpPr/>
          <p:nvPr/>
        </p:nvSpPr>
        <p:spPr>
          <a:xfrm>
            <a:off x="218203" y="1291193"/>
            <a:ext cx="2624436" cy="338554"/>
          </a:xfrm>
          <a:prstGeom prst="rect">
            <a:avLst/>
          </a:prstGeom>
        </p:spPr>
        <p:txBody>
          <a:bodyPr wrap="none">
            <a:spAutoFit/>
          </a:bodyPr>
          <a:lstStyle/>
          <a:p>
            <a:r>
              <a:rPr lang="es-ES" sz="1600" b="1" dirty="0" smtClean="0">
                <a:solidFill>
                  <a:srgbClr val="FFC000"/>
                </a:solidFill>
              </a:rPr>
              <a:t>Uso del Canal Presencial</a:t>
            </a:r>
            <a:endParaRPr lang="es-CO" sz="1600" b="1" dirty="0">
              <a:solidFill>
                <a:srgbClr val="FFC000"/>
              </a:solidFill>
            </a:endParaRPr>
          </a:p>
        </p:txBody>
      </p:sp>
      <p:sp>
        <p:nvSpPr>
          <p:cNvPr id="11" name="10 Rectángulo"/>
          <p:cNvSpPr/>
          <p:nvPr/>
        </p:nvSpPr>
        <p:spPr>
          <a:xfrm>
            <a:off x="10955106" y="5583232"/>
            <a:ext cx="843501" cy="261610"/>
          </a:xfrm>
          <a:prstGeom prst="rect">
            <a:avLst/>
          </a:prstGeom>
        </p:spPr>
        <p:txBody>
          <a:bodyPr wrap="none">
            <a:spAutoFit/>
          </a:bodyPr>
          <a:lstStyle/>
          <a:p>
            <a:pPr defTabSz="913851"/>
            <a:r>
              <a:rPr lang="es-ES" sz="1100" b="1" dirty="0" smtClean="0">
                <a:solidFill>
                  <a:prstClr val="black"/>
                </a:solidFill>
              </a:rPr>
              <a:t>Base: 992</a:t>
            </a:r>
            <a:endParaRPr lang="es-CO" sz="1100" dirty="0">
              <a:solidFill>
                <a:prstClr val="black"/>
              </a:solidFill>
            </a:endParaRPr>
          </a:p>
        </p:txBody>
      </p:sp>
      <p:graphicFrame>
        <p:nvGraphicFramePr>
          <p:cNvPr id="13" name="12 Tabla"/>
          <p:cNvGraphicFramePr>
            <a:graphicFrameLocks noGrp="1"/>
          </p:cNvGraphicFramePr>
          <p:nvPr>
            <p:extLst>
              <p:ext uri="{D42A27DB-BD31-4B8C-83A1-F6EECF244321}">
                <p14:modId xmlns:p14="http://schemas.microsoft.com/office/powerpoint/2010/main" val="3417884784"/>
              </p:ext>
            </p:extLst>
          </p:nvPr>
        </p:nvGraphicFramePr>
        <p:xfrm>
          <a:off x="125215" y="1989051"/>
          <a:ext cx="3973460" cy="579120"/>
        </p:xfrm>
        <a:graphic>
          <a:graphicData uri="http://schemas.openxmlformats.org/drawingml/2006/table">
            <a:tbl>
              <a:tblPr firstRow="1" bandRow="1"/>
              <a:tblGrid>
                <a:gridCol w="397346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600" b="1" dirty="0" smtClean="0">
                          <a:solidFill>
                            <a:schemeClr val="tx2"/>
                          </a:solidFill>
                          <a:latin typeface="+mj-lt"/>
                        </a:rPr>
                        <a:t>¿El año pasado asistió a las instalaciones?</a:t>
                      </a:r>
                      <a:endParaRPr lang="es-CO" sz="16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3434886045"/>
              </p:ext>
            </p:extLst>
          </p:nvPr>
        </p:nvGraphicFramePr>
        <p:xfrm>
          <a:off x="3387649" y="5057978"/>
          <a:ext cx="8035526" cy="370840"/>
        </p:xfrm>
        <a:graphic>
          <a:graphicData uri="http://schemas.openxmlformats.org/drawingml/2006/table">
            <a:tbl>
              <a:tblPr firstRow="1" bandRow="1"/>
              <a:tblGrid>
                <a:gridCol w="1020578"/>
                <a:gridCol w="1169158"/>
                <a:gridCol w="1169158"/>
                <a:gridCol w="1169158"/>
                <a:gridCol w="1169158"/>
                <a:gridCol w="1169158"/>
                <a:gridCol w="116915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600" dirty="0" smtClean="0">
                          <a:solidFill>
                            <a:srgbClr val="B47C38"/>
                          </a:solidFill>
                          <a:latin typeface="+mj-lt"/>
                        </a:rPr>
                        <a:t>2021</a:t>
                      </a:r>
                      <a:endParaRPr lang="es-CO" sz="1600" dirty="0">
                        <a:solidFill>
                          <a:srgbClr val="B47C38"/>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s-CO" sz="1600" b="1" i="0" u="none" strike="noStrike" dirty="0">
                          <a:solidFill>
                            <a:srgbClr val="B47C38"/>
                          </a:solidFill>
                          <a:effectLst/>
                          <a:latin typeface="+mj-lt"/>
                        </a:rPr>
                        <a:t>4,7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s-CO" sz="1600" b="1" i="0" u="none" strike="noStrike" dirty="0">
                          <a:solidFill>
                            <a:srgbClr val="B47C38"/>
                          </a:solidFill>
                          <a:effectLst/>
                          <a:latin typeface="+mj-lt"/>
                        </a:rPr>
                        <a:t>4,3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s-CO" sz="1600" b="1" i="0" u="none" strike="noStrike" dirty="0">
                          <a:solidFill>
                            <a:srgbClr val="B47C38"/>
                          </a:solidFill>
                          <a:effectLst/>
                          <a:latin typeface="+mj-lt"/>
                        </a:rPr>
                        <a:t>4,4</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s-CO" sz="1600" b="1" i="0" u="none" strike="noStrike" dirty="0">
                          <a:solidFill>
                            <a:srgbClr val="B47C38"/>
                          </a:solidFill>
                          <a:effectLst/>
                          <a:latin typeface="+mj-lt"/>
                        </a:rPr>
                        <a:t>4,3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s-CO" sz="1600" b="1" i="0" u="none" strike="noStrike" dirty="0">
                          <a:solidFill>
                            <a:srgbClr val="B47C38"/>
                          </a:solidFill>
                          <a:effectLst/>
                          <a:latin typeface="+mj-lt"/>
                        </a:rPr>
                        <a:t>4,3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s-CO" sz="1600" b="1" i="0" u="none" strike="noStrike" dirty="0">
                          <a:solidFill>
                            <a:srgbClr val="B47C38"/>
                          </a:solidFill>
                          <a:effectLst/>
                          <a:latin typeface="+mj-lt"/>
                        </a:rPr>
                        <a:t>4,5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graphicFrame>
        <p:nvGraphicFramePr>
          <p:cNvPr id="15" name="14 Gráfico"/>
          <p:cNvGraphicFramePr/>
          <p:nvPr>
            <p:extLst>
              <p:ext uri="{D42A27DB-BD31-4B8C-83A1-F6EECF244321}">
                <p14:modId xmlns:p14="http://schemas.microsoft.com/office/powerpoint/2010/main" val="1066886122"/>
              </p:ext>
            </p:extLst>
          </p:nvPr>
        </p:nvGraphicFramePr>
        <p:xfrm>
          <a:off x="120677" y="2683005"/>
          <a:ext cx="3934263" cy="2363524"/>
        </p:xfrm>
        <a:graphic>
          <a:graphicData uri="http://schemas.openxmlformats.org/drawingml/2006/chart">
            <c:chart xmlns:c="http://schemas.openxmlformats.org/drawingml/2006/chart" xmlns:r="http://schemas.openxmlformats.org/officeDocument/2006/relationships" r:id="rId2"/>
          </a:graphicData>
        </a:graphic>
      </p:graphicFrame>
      <p:sp>
        <p:nvSpPr>
          <p:cNvPr id="16" name="15 Rectángulo"/>
          <p:cNvSpPr/>
          <p:nvPr/>
        </p:nvSpPr>
        <p:spPr>
          <a:xfrm>
            <a:off x="646691" y="5059486"/>
            <a:ext cx="1226619" cy="338554"/>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srgbClr val="5B9BD5">
                    <a:lumMod val="50000"/>
                  </a:srgbClr>
                </a:solidFill>
                <a:effectLst/>
                <a:uLnTx/>
                <a:uFillTx/>
              </a:rPr>
              <a:t>2021: 7,5%</a:t>
            </a:r>
            <a:endParaRPr kumimoji="0" lang="es-CO" sz="1600" b="1" i="0" u="none" strike="noStrike" kern="0" cap="none" spc="0" normalizeH="0" baseline="0" noProof="0" dirty="0" smtClean="0">
              <a:ln>
                <a:noFill/>
              </a:ln>
              <a:solidFill>
                <a:srgbClr val="5B9BD5">
                  <a:lumMod val="50000"/>
                </a:srgbClr>
              </a:solidFill>
              <a:effectLst/>
              <a:uLnTx/>
              <a:uFillTx/>
            </a:endParaRPr>
          </a:p>
        </p:txBody>
      </p:sp>
      <p:graphicFrame>
        <p:nvGraphicFramePr>
          <p:cNvPr id="19" name="18 Gráfico"/>
          <p:cNvGraphicFramePr/>
          <p:nvPr>
            <p:extLst>
              <p:ext uri="{D42A27DB-BD31-4B8C-83A1-F6EECF244321}">
                <p14:modId xmlns:p14="http://schemas.microsoft.com/office/powerpoint/2010/main" val="1222246736"/>
              </p:ext>
            </p:extLst>
          </p:nvPr>
        </p:nvGraphicFramePr>
        <p:xfrm>
          <a:off x="4476465" y="3070751"/>
          <a:ext cx="7020000" cy="108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22 Conector recto"/>
          <p:cNvCxnSpPr/>
          <p:nvPr/>
        </p:nvCxnSpPr>
        <p:spPr>
          <a:xfrm>
            <a:off x="10216728" y="3006071"/>
            <a:ext cx="0" cy="1836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2074823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Evaluación de los Canales de Atención</a:t>
            </a:r>
            <a:endParaRPr lang="es-CO" sz="2400" b="1" dirty="0">
              <a:solidFill>
                <a:schemeClr val="accent1"/>
              </a:solidFill>
              <a:latin typeface="+mj-lt"/>
            </a:endParaRPr>
          </a:p>
        </p:txBody>
      </p:sp>
      <p:sp>
        <p:nvSpPr>
          <p:cNvPr id="12" name="11 Rectángulo"/>
          <p:cNvSpPr/>
          <p:nvPr/>
        </p:nvSpPr>
        <p:spPr>
          <a:xfrm>
            <a:off x="2244436" y="6244984"/>
            <a:ext cx="9573491" cy="400110"/>
          </a:xfrm>
          <a:prstGeom prst="rect">
            <a:avLst/>
          </a:prstGeom>
        </p:spPr>
        <p:txBody>
          <a:bodyPr wrap="square">
            <a:spAutoFit/>
          </a:bodyPr>
          <a:lstStyle/>
          <a:p>
            <a:r>
              <a:rPr lang="es-CO" sz="1000" b="1" dirty="0">
                <a:solidFill>
                  <a:schemeClr val="tx2"/>
                </a:solidFill>
                <a:latin typeface="+mj-lt"/>
              </a:rPr>
              <a:t>6. </a:t>
            </a:r>
            <a:r>
              <a:rPr lang="es-ES" sz="1000" dirty="0">
                <a:solidFill>
                  <a:schemeClr val="tx2"/>
                </a:solidFill>
                <a:latin typeface="+mj-lt"/>
              </a:rPr>
              <a:t>El año pasado, ¿Se comunicó ….? </a:t>
            </a:r>
            <a:r>
              <a:rPr lang="es-ES" sz="1000" b="1" dirty="0">
                <a:solidFill>
                  <a:schemeClr val="tx2"/>
                </a:solidFill>
                <a:latin typeface="+mj-lt"/>
              </a:rPr>
              <a:t>7. </a:t>
            </a:r>
            <a:r>
              <a:rPr lang="es-ES" sz="1000" dirty="0">
                <a:solidFill>
                  <a:schemeClr val="tx2"/>
                </a:solidFill>
                <a:latin typeface="+mj-lt"/>
              </a:rPr>
              <a:t>Continuando con la escala de 1 a 5, donde 5 es muy satisfecho y 1 muy insatisfecho, ¿qué tan satisfecho se encuentra con…? </a:t>
            </a:r>
            <a:r>
              <a:rPr lang="es-ES" sz="1000" b="1" dirty="0">
                <a:solidFill>
                  <a:schemeClr val="tx2"/>
                </a:solidFill>
                <a:latin typeface="+mj-lt"/>
              </a:rPr>
              <a:t>8</a:t>
            </a:r>
            <a:r>
              <a:rPr lang="es-ES" sz="1000" dirty="0">
                <a:solidFill>
                  <a:schemeClr val="tx2"/>
                </a:solidFill>
                <a:latin typeface="+mj-lt"/>
              </a:rPr>
              <a:t>. El año pasado, ¿? </a:t>
            </a:r>
            <a:endParaRPr lang="es-CO" sz="1000" dirty="0">
              <a:solidFill>
                <a:schemeClr val="tx2"/>
              </a:solidFill>
              <a:latin typeface="+mj-lt"/>
            </a:endParaRPr>
          </a:p>
        </p:txBody>
      </p:sp>
      <p:sp>
        <p:nvSpPr>
          <p:cNvPr id="22" name="21 Rectángulo"/>
          <p:cNvSpPr/>
          <p:nvPr/>
        </p:nvSpPr>
        <p:spPr>
          <a:xfrm>
            <a:off x="218203" y="1291193"/>
            <a:ext cx="2986202" cy="338554"/>
          </a:xfrm>
          <a:prstGeom prst="rect">
            <a:avLst/>
          </a:prstGeom>
        </p:spPr>
        <p:txBody>
          <a:bodyPr wrap="none">
            <a:spAutoFit/>
          </a:bodyPr>
          <a:lstStyle/>
          <a:p>
            <a:r>
              <a:rPr lang="es-ES" sz="1600" b="1" dirty="0" smtClean="0">
                <a:solidFill>
                  <a:srgbClr val="FFC000"/>
                </a:solidFill>
              </a:rPr>
              <a:t>Uso de los Canales Virtuales</a:t>
            </a:r>
            <a:endParaRPr lang="es-CO" sz="1600" b="1" dirty="0">
              <a:solidFill>
                <a:srgbClr val="FFC000"/>
              </a:solidFill>
            </a:endParaRPr>
          </a:p>
        </p:txBody>
      </p:sp>
      <p:graphicFrame>
        <p:nvGraphicFramePr>
          <p:cNvPr id="14" name="13 Gráfico"/>
          <p:cNvGraphicFramePr/>
          <p:nvPr>
            <p:extLst>
              <p:ext uri="{D42A27DB-BD31-4B8C-83A1-F6EECF244321}">
                <p14:modId xmlns:p14="http://schemas.microsoft.com/office/powerpoint/2010/main" val="3767242067"/>
              </p:ext>
            </p:extLst>
          </p:nvPr>
        </p:nvGraphicFramePr>
        <p:xfrm>
          <a:off x="4195545" y="3837919"/>
          <a:ext cx="3600000" cy="93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0101679"/>
              </p:ext>
            </p:extLst>
          </p:nvPr>
        </p:nvGraphicFramePr>
        <p:xfrm>
          <a:off x="4105545" y="4774586"/>
          <a:ext cx="3780000" cy="862965"/>
        </p:xfrm>
        <a:graphic>
          <a:graphicData uri="http://schemas.openxmlformats.org/drawingml/2006/table">
            <a:tbl>
              <a:tblPr/>
              <a:tblGrid>
                <a:gridCol w="756000"/>
                <a:gridCol w="756000"/>
                <a:gridCol w="756000"/>
                <a:gridCol w="756000"/>
                <a:gridCol w="756000"/>
              </a:tblGrid>
              <a:tr h="2842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800" b="0" u="none" strike="noStrike" kern="1200" dirty="0" smtClean="0">
                          <a:solidFill>
                            <a:schemeClr val="tx2"/>
                          </a:solidFill>
                          <a:effectLst/>
                          <a:latin typeface="+mj-lt"/>
                          <a:ea typeface="+mn-ea"/>
                          <a:cs typeface="+mn-cs"/>
                        </a:rPr>
                        <a:t>Confiabilidad </a:t>
                      </a:r>
                    </a:p>
                    <a:p>
                      <a:pPr algn="ctr" fontAlgn="b"/>
                      <a:r>
                        <a:rPr lang="es-ES" sz="800" b="0" u="none" strike="noStrike" kern="1200" dirty="0" smtClean="0">
                          <a:solidFill>
                            <a:schemeClr val="tx2"/>
                          </a:solidFill>
                          <a:effectLst/>
                          <a:latin typeface="+mj-lt"/>
                          <a:ea typeface="+mn-ea"/>
                          <a:cs typeface="+mn-cs"/>
                        </a:rPr>
                        <a:t>de </a:t>
                      </a:r>
                      <a:r>
                        <a:rPr lang="es-ES" sz="800" b="0" u="none" strike="noStrike" kern="1200" dirty="0">
                          <a:solidFill>
                            <a:schemeClr val="tx2"/>
                          </a:solidFill>
                          <a:effectLst/>
                          <a:latin typeface="+mj-lt"/>
                          <a:ea typeface="+mn-ea"/>
                          <a:cs typeface="+mn-cs"/>
                        </a:rPr>
                        <a:t>la información</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800" b="0" u="none" strike="noStrike" kern="1200" dirty="0" smtClean="0">
                          <a:solidFill>
                            <a:schemeClr val="tx2"/>
                          </a:solidFill>
                          <a:effectLst/>
                          <a:latin typeface="+mj-lt"/>
                          <a:ea typeface="+mn-ea"/>
                          <a:cs typeface="+mn-cs"/>
                        </a:rPr>
                        <a:t>Actualización </a:t>
                      </a:r>
                      <a:r>
                        <a:rPr lang="es-ES" sz="800" b="0" u="none" strike="noStrike" kern="1200" dirty="0">
                          <a:solidFill>
                            <a:schemeClr val="tx2"/>
                          </a:solidFill>
                          <a:effectLst/>
                          <a:latin typeface="+mj-lt"/>
                          <a:ea typeface="+mn-ea"/>
                          <a:cs typeface="+mn-cs"/>
                        </a:rPr>
                        <a:t>de la información</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800" b="0" u="none" strike="noStrike" kern="1200" dirty="0" smtClean="0">
                          <a:solidFill>
                            <a:schemeClr val="tx2"/>
                          </a:solidFill>
                          <a:effectLst/>
                          <a:latin typeface="+mj-lt"/>
                          <a:ea typeface="+mn-ea"/>
                          <a:cs typeface="+mn-cs"/>
                        </a:rPr>
                        <a:t>Diseño </a:t>
                      </a:r>
                    </a:p>
                    <a:p>
                      <a:pPr algn="ctr" fontAlgn="b"/>
                      <a:r>
                        <a:rPr lang="es-ES" sz="800" b="0" u="none" strike="noStrike" kern="1200" dirty="0" smtClean="0">
                          <a:solidFill>
                            <a:schemeClr val="tx2"/>
                          </a:solidFill>
                          <a:effectLst/>
                          <a:latin typeface="+mj-lt"/>
                          <a:ea typeface="+mn-ea"/>
                          <a:cs typeface="+mn-cs"/>
                        </a:rPr>
                        <a:t>de</a:t>
                      </a:r>
                      <a:r>
                        <a:rPr lang="es-ES" sz="800" b="0" u="none" strike="noStrike" kern="1200" baseline="0" dirty="0" smtClean="0">
                          <a:solidFill>
                            <a:schemeClr val="tx2"/>
                          </a:solidFill>
                          <a:effectLst/>
                          <a:latin typeface="+mj-lt"/>
                          <a:ea typeface="+mn-ea"/>
                          <a:cs typeface="+mn-cs"/>
                        </a:rPr>
                        <a:t> </a:t>
                      </a:r>
                      <a:r>
                        <a:rPr lang="es-ES" sz="800" b="0" u="none" strike="noStrike" kern="1200" dirty="0" smtClean="0">
                          <a:solidFill>
                            <a:schemeClr val="tx2"/>
                          </a:solidFill>
                          <a:effectLst/>
                          <a:latin typeface="+mj-lt"/>
                          <a:ea typeface="+mn-ea"/>
                          <a:cs typeface="+mn-cs"/>
                        </a:rPr>
                        <a:t>la </a:t>
                      </a:r>
                      <a:r>
                        <a:rPr lang="es-ES" sz="800" b="0" u="none" strike="noStrike" kern="1200" dirty="0">
                          <a:solidFill>
                            <a:schemeClr val="tx2"/>
                          </a:solidFill>
                          <a:effectLst/>
                          <a:latin typeface="+mj-lt"/>
                          <a:ea typeface="+mn-ea"/>
                          <a:cs typeface="+mn-cs"/>
                        </a:rPr>
                        <a:t>página </a:t>
                      </a:r>
                      <a:endParaRPr lang="es-ES" sz="800" b="0" u="none" strike="noStrike" kern="1200" dirty="0" smtClean="0">
                        <a:solidFill>
                          <a:schemeClr val="tx2"/>
                        </a:solidFill>
                        <a:effectLst/>
                        <a:latin typeface="+mj-lt"/>
                        <a:ea typeface="+mn-ea"/>
                        <a:cs typeface="+mn-cs"/>
                      </a:endParaRPr>
                    </a:p>
                    <a:p>
                      <a:pPr algn="ctr" fontAlgn="b"/>
                      <a:r>
                        <a:rPr lang="es-ES" sz="800" b="0" u="none" strike="noStrike" kern="1200" dirty="0" smtClean="0">
                          <a:solidFill>
                            <a:schemeClr val="tx2"/>
                          </a:solidFill>
                          <a:effectLst/>
                          <a:latin typeface="+mj-lt"/>
                          <a:ea typeface="+mn-ea"/>
                          <a:cs typeface="+mn-cs"/>
                        </a:rPr>
                        <a:t>web </a:t>
                      </a:r>
                      <a:r>
                        <a:rPr lang="es-ES" sz="800" b="0" u="none" strike="noStrike" kern="1200" dirty="0">
                          <a:solidFill>
                            <a:schemeClr val="tx2"/>
                          </a:solidFill>
                          <a:effectLst/>
                          <a:latin typeface="+mj-lt"/>
                          <a:ea typeface="+mn-ea"/>
                          <a:cs typeface="+mn-cs"/>
                        </a:rPr>
                        <a:t>del </a:t>
                      </a:r>
                      <a:endParaRPr lang="es-ES" sz="800" b="0" u="none" strike="noStrike" kern="1200" dirty="0" smtClean="0">
                        <a:solidFill>
                          <a:schemeClr val="tx2"/>
                        </a:solidFill>
                        <a:effectLst/>
                        <a:latin typeface="+mj-lt"/>
                        <a:ea typeface="+mn-ea"/>
                        <a:cs typeface="+mn-cs"/>
                      </a:endParaRPr>
                    </a:p>
                    <a:p>
                      <a:pPr algn="ctr" fontAlgn="b"/>
                      <a:r>
                        <a:rPr lang="es-ES" sz="800" b="0" u="none" strike="noStrike" kern="1200" dirty="0" smtClean="0">
                          <a:solidFill>
                            <a:schemeClr val="tx2"/>
                          </a:solidFill>
                          <a:effectLst/>
                          <a:latin typeface="+mj-lt"/>
                          <a:ea typeface="+mn-ea"/>
                          <a:cs typeface="+mn-cs"/>
                        </a:rPr>
                        <a:t>MINTIC</a:t>
                      </a:r>
                      <a:endParaRPr lang="es-ES" sz="800" b="0" u="none" strike="noStrike" kern="1200" dirty="0">
                        <a:solidFill>
                          <a:schemeClr val="tx2"/>
                        </a:solidFill>
                        <a:effectLst/>
                        <a:latin typeface="+mj-lt"/>
                        <a:ea typeface="+mn-ea"/>
                        <a:cs typeface="+mn-cs"/>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800" b="0" u="none" strike="noStrike" kern="1200" dirty="0" smtClean="0">
                          <a:solidFill>
                            <a:schemeClr val="tx2"/>
                          </a:solidFill>
                          <a:effectLst/>
                          <a:latin typeface="+mj-lt"/>
                          <a:ea typeface="+mn-ea"/>
                          <a:cs typeface="+mn-cs"/>
                        </a:rPr>
                        <a:t>Facilidad </a:t>
                      </a:r>
                    </a:p>
                    <a:p>
                      <a:pPr algn="ctr" fontAlgn="b"/>
                      <a:r>
                        <a:rPr lang="es-ES" sz="800" b="0" u="none" strike="noStrike" kern="1200" dirty="0" smtClean="0">
                          <a:solidFill>
                            <a:schemeClr val="tx2"/>
                          </a:solidFill>
                          <a:effectLst/>
                          <a:latin typeface="+mj-lt"/>
                          <a:ea typeface="+mn-ea"/>
                          <a:cs typeface="+mn-cs"/>
                        </a:rPr>
                        <a:t>para </a:t>
                      </a:r>
                      <a:r>
                        <a:rPr lang="es-ES" sz="800" b="0" u="none" strike="noStrike" kern="1200" dirty="0">
                          <a:solidFill>
                            <a:schemeClr val="tx2"/>
                          </a:solidFill>
                          <a:effectLst/>
                          <a:latin typeface="+mj-lt"/>
                          <a:ea typeface="+mn-ea"/>
                          <a:cs typeface="+mn-cs"/>
                        </a:rPr>
                        <a:t>encontrar la información requerida</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ES" sz="800" b="0" u="none" strike="noStrike" kern="1200" dirty="0" smtClean="0">
                          <a:solidFill>
                            <a:schemeClr val="tx2"/>
                          </a:solidFill>
                          <a:effectLst/>
                          <a:latin typeface="+mj-lt"/>
                          <a:ea typeface="+mn-ea"/>
                          <a:cs typeface="+mn-cs"/>
                        </a:rPr>
                        <a:t>Ayudas </a:t>
                      </a:r>
                      <a:r>
                        <a:rPr lang="es-ES" sz="800" b="0" u="none" strike="noStrike" kern="1200" dirty="0">
                          <a:solidFill>
                            <a:schemeClr val="tx2"/>
                          </a:solidFill>
                          <a:effectLst/>
                          <a:latin typeface="+mj-lt"/>
                          <a:ea typeface="+mn-ea"/>
                          <a:cs typeface="+mn-cs"/>
                        </a:rPr>
                        <a:t>en </a:t>
                      </a:r>
                      <a:endParaRPr lang="es-ES" sz="800" b="0" u="none" strike="noStrike" kern="1200" dirty="0" smtClean="0">
                        <a:solidFill>
                          <a:schemeClr val="tx2"/>
                        </a:solidFill>
                        <a:effectLst/>
                        <a:latin typeface="+mj-lt"/>
                        <a:ea typeface="+mn-ea"/>
                        <a:cs typeface="+mn-cs"/>
                      </a:endParaRPr>
                    </a:p>
                    <a:p>
                      <a:pPr algn="ctr" fontAlgn="b"/>
                      <a:r>
                        <a:rPr lang="es-ES" sz="800" b="0" u="none" strike="noStrike" kern="1200" dirty="0" smtClean="0">
                          <a:solidFill>
                            <a:schemeClr val="tx2"/>
                          </a:solidFill>
                          <a:effectLst/>
                          <a:latin typeface="+mj-lt"/>
                          <a:ea typeface="+mn-ea"/>
                          <a:cs typeface="+mn-cs"/>
                        </a:rPr>
                        <a:t>el </a:t>
                      </a:r>
                      <a:r>
                        <a:rPr lang="es-ES" sz="800" b="0" u="none" strike="noStrike" kern="1200" dirty="0">
                          <a:solidFill>
                            <a:schemeClr val="tx2"/>
                          </a:solidFill>
                          <a:effectLst/>
                          <a:latin typeface="+mj-lt"/>
                          <a:ea typeface="+mn-ea"/>
                          <a:cs typeface="+mn-cs"/>
                        </a:rPr>
                        <a:t>acceso </a:t>
                      </a:r>
                      <a:endParaRPr lang="es-ES" sz="800" b="0" u="none" strike="noStrike" kern="1200" dirty="0" smtClean="0">
                        <a:solidFill>
                          <a:schemeClr val="tx2"/>
                        </a:solidFill>
                        <a:effectLst/>
                        <a:latin typeface="+mj-lt"/>
                        <a:ea typeface="+mn-ea"/>
                        <a:cs typeface="+mn-cs"/>
                      </a:endParaRPr>
                    </a:p>
                    <a:p>
                      <a:pPr algn="ctr" fontAlgn="b"/>
                      <a:r>
                        <a:rPr lang="es-ES" sz="800" b="0" u="none" strike="noStrike" kern="1200" dirty="0" smtClean="0">
                          <a:solidFill>
                            <a:schemeClr val="tx2"/>
                          </a:solidFill>
                          <a:effectLst/>
                          <a:latin typeface="+mj-lt"/>
                          <a:ea typeface="+mn-ea"/>
                          <a:cs typeface="+mn-cs"/>
                        </a:rPr>
                        <a:t>para </a:t>
                      </a:r>
                      <a:r>
                        <a:rPr lang="es-ES" sz="800" b="0" u="none" strike="noStrike" kern="1200" dirty="0">
                          <a:solidFill>
                            <a:schemeClr val="tx2"/>
                          </a:solidFill>
                          <a:effectLst/>
                          <a:latin typeface="+mj-lt"/>
                          <a:ea typeface="+mn-ea"/>
                          <a:cs typeface="+mn-cs"/>
                        </a:rPr>
                        <a:t>personas en </a:t>
                      </a:r>
                      <a:r>
                        <a:rPr lang="es-ES" sz="800" b="0" u="none" strike="noStrike" kern="1200" dirty="0" smtClean="0">
                          <a:solidFill>
                            <a:schemeClr val="tx2"/>
                          </a:solidFill>
                          <a:effectLst/>
                          <a:latin typeface="+mj-lt"/>
                          <a:ea typeface="+mn-ea"/>
                          <a:cs typeface="+mn-cs"/>
                        </a:rPr>
                        <a:t>condición </a:t>
                      </a:r>
                      <a:r>
                        <a:rPr lang="es-ES" sz="800" b="0" u="none" strike="noStrike" kern="1200" dirty="0">
                          <a:solidFill>
                            <a:schemeClr val="tx2"/>
                          </a:solidFill>
                          <a:effectLst/>
                          <a:latin typeface="+mj-lt"/>
                          <a:ea typeface="+mn-ea"/>
                          <a:cs typeface="+mn-cs"/>
                        </a:rPr>
                        <a:t>de discapacidad</a:t>
                      </a:r>
                      <a:r>
                        <a:rPr lang="es-ES" sz="800" b="0" u="none" strike="noStrike" kern="1200" dirty="0" smtClean="0">
                          <a:solidFill>
                            <a:schemeClr val="tx2"/>
                          </a:solidFill>
                          <a:effectLst/>
                          <a:latin typeface="+mj-lt"/>
                          <a:ea typeface="+mn-ea"/>
                          <a:cs typeface="+mn-cs"/>
                        </a:rPr>
                        <a:t>*</a:t>
                      </a:r>
                      <a:endParaRPr lang="es-ES" sz="800" b="0" i="0" u="none" strike="noStrike" kern="1200" dirty="0" smtClean="0">
                        <a:solidFill>
                          <a:schemeClr val="tx2"/>
                        </a:solidFill>
                        <a:effectLst/>
                        <a:latin typeface="+mj-lt"/>
                        <a:ea typeface="+mn-ea"/>
                        <a:cs typeface="+mn-cs"/>
                      </a:endParaRPr>
                    </a:p>
                    <a:p>
                      <a:pPr algn="ctr" fontAlgn="ctr"/>
                      <a:r>
                        <a:rPr lang="es-ES" sz="800" b="0" i="0" u="none" strike="noStrike" kern="1200" dirty="0" smtClean="0">
                          <a:solidFill>
                            <a:schemeClr val="tx2"/>
                          </a:solidFill>
                          <a:effectLst/>
                          <a:latin typeface="+mj-lt"/>
                          <a:ea typeface="+mn-ea"/>
                          <a:cs typeface="+mn-cs"/>
                        </a:rPr>
                        <a:t>* (9 personas)</a:t>
                      </a:r>
                    </a:p>
                    <a:p>
                      <a:pPr algn="ctr" fontAlgn="b"/>
                      <a:endParaRPr lang="es-ES" sz="800" b="0" u="none" strike="noStrike" kern="1200" dirty="0">
                        <a:solidFill>
                          <a:schemeClr val="tx2"/>
                        </a:solidFill>
                        <a:effectLst/>
                        <a:latin typeface="+mj-lt"/>
                        <a:ea typeface="+mn-ea"/>
                        <a:cs typeface="+mn-cs"/>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21" name="20 Gráfico"/>
          <p:cNvGraphicFramePr/>
          <p:nvPr>
            <p:extLst>
              <p:ext uri="{D42A27DB-BD31-4B8C-83A1-F6EECF244321}">
                <p14:modId xmlns:p14="http://schemas.microsoft.com/office/powerpoint/2010/main" val="848051479"/>
              </p:ext>
            </p:extLst>
          </p:nvPr>
        </p:nvGraphicFramePr>
        <p:xfrm>
          <a:off x="8911413" y="3837919"/>
          <a:ext cx="3600000"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22 Gráfico"/>
          <p:cNvGraphicFramePr/>
          <p:nvPr>
            <p:extLst>
              <p:ext uri="{D42A27DB-BD31-4B8C-83A1-F6EECF244321}">
                <p14:modId xmlns:p14="http://schemas.microsoft.com/office/powerpoint/2010/main" val="2981743703"/>
              </p:ext>
            </p:extLst>
          </p:nvPr>
        </p:nvGraphicFramePr>
        <p:xfrm>
          <a:off x="267574" y="2060527"/>
          <a:ext cx="3240000"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23 Rectángulo"/>
          <p:cNvSpPr/>
          <p:nvPr/>
        </p:nvSpPr>
        <p:spPr>
          <a:xfrm>
            <a:off x="9676297" y="5942648"/>
            <a:ext cx="922047" cy="261610"/>
          </a:xfrm>
          <a:prstGeom prst="rect">
            <a:avLst/>
          </a:prstGeom>
        </p:spPr>
        <p:txBody>
          <a:bodyPr wrap="none">
            <a:spAutoFit/>
          </a:bodyPr>
          <a:lstStyle/>
          <a:p>
            <a:pPr defTabSz="913851"/>
            <a:r>
              <a:rPr lang="es-ES" sz="1100" b="1" dirty="0" smtClean="0">
                <a:solidFill>
                  <a:schemeClr val="tx2"/>
                </a:solidFill>
              </a:rPr>
              <a:t>Base: 1367</a:t>
            </a:r>
            <a:endParaRPr lang="es-CO" sz="1100" dirty="0">
              <a:solidFill>
                <a:schemeClr val="tx2"/>
              </a:solidFill>
            </a:endParaRPr>
          </a:p>
        </p:txBody>
      </p:sp>
      <p:graphicFrame>
        <p:nvGraphicFramePr>
          <p:cNvPr id="25" name="24 Tabla"/>
          <p:cNvGraphicFramePr>
            <a:graphicFrameLocks noGrp="1"/>
          </p:cNvGraphicFramePr>
          <p:nvPr>
            <p:extLst>
              <p:ext uri="{D42A27DB-BD31-4B8C-83A1-F6EECF244321}">
                <p14:modId xmlns:p14="http://schemas.microsoft.com/office/powerpoint/2010/main" val="2463320374"/>
              </p:ext>
            </p:extLst>
          </p:nvPr>
        </p:nvGraphicFramePr>
        <p:xfrm>
          <a:off x="62616" y="1709891"/>
          <a:ext cx="3600000" cy="370840"/>
        </p:xfrm>
        <a:graphic>
          <a:graphicData uri="http://schemas.openxmlformats.org/drawingml/2006/table">
            <a:tbl>
              <a:tblPr firstRow="1" bandRow="1"/>
              <a:tblGrid>
                <a:gridCol w="36000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200" b="1" dirty="0" smtClean="0">
                          <a:solidFill>
                            <a:schemeClr val="tx2"/>
                          </a:solidFill>
                          <a:latin typeface="+mj-lt"/>
                        </a:rPr>
                        <a:t>¿El año pasado se comunicó por Correo?</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26" name="25 Gráfico"/>
          <p:cNvGraphicFramePr/>
          <p:nvPr>
            <p:extLst>
              <p:ext uri="{D42A27DB-BD31-4B8C-83A1-F6EECF244321}">
                <p14:modId xmlns:p14="http://schemas.microsoft.com/office/powerpoint/2010/main" val="3812916265"/>
              </p:ext>
            </p:extLst>
          </p:nvPr>
        </p:nvGraphicFramePr>
        <p:xfrm>
          <a:off x="989740" y="3837919"/>
          <a:ext cx="3600000" cy="93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26 Gráfico"/>
          <p:cNvGraphicFramePr/>
          <p:nvPr>
            <p:extLst>
              <p:ext uri="{D42A27DB-BD31-4B8C-83A1-F6EECF244321}">
                <p14:modId xmlns:p14="http://schemas.microsoft.com/office/powerpoint/2010/main" val="892057145"/>
              </p:ext>
            </p:extLst>
          </p:nvPr>
        </p:nvGraphicFramePr>
        <p:xfrm>
          <a:off x="4375545" y="2060527"/>
          <a:ext cx="324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27 Tabla"/>
          <p:cNvGraphicFramePr>
            <a:graphicFrameLocks noGrp="1"/>
          </p:cNvGraphicFramePr>
          <p:nvPr>
            <p:extLst>
              <p:ext uri="{D42A27DB-BD31-4B8C-83A1-F6EECF244321}">
                <p14:modId xmlns:p14="http://schemas.microsoft.com/office/powerpoint/2010/main" val="1558884477"/>
              </p:ext>
            </p:extLst>
          </p:nvPr>
        </p:nvGraphicFramePr>
        <p:xfrm>
          <a:off x="4195545" y="1709891"/>
          <a:ext cx="3600000" cy="457200"/>
        </p:xfrm>
        <a:graphic>
          <a:graphicData uri="http://schemas.openxmlformats.org/drawingml/2006/table">
            <a:tbl>
              <a:tblPr firstRow="1" bandRow="1"/>
              <a:tblGrid>
                <a:gridCol w="36000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200" b="1" dirty="0" smtClean="0">
                          <a:solidFill>
                            <a:schemeClr val="tx2"/>
                          </a:solidFill>
                          <a:latin typeface="+mj-lt"/>
                        </a:rPr>
                        <a:t>¿El año pasado se comunicó por la página Web?</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29" name="28 Gráfico"/>
          <p:cNvGraphicFramePr/>
          <p:nvPr>
            <p:extLst>
              <p:ext uri="{D42A27DB-BD31-4B8C-83A1-F6EECF244321}">
                <p14:modId xmlns:p14="http://schemas.microsoft.com/office/powerpoint/2010/main" val="1704038670"/>
              </p:ext>
            </p:extLst>
          </p:nvPr>
        </p:nvGraphicFramePr>
        <p:xfrm>
          <a:off x="8517320" y="2060527"/>
          <a:ext cx="3240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3634613536"/>
              </p:ext>
            </p:extLst>
          </p:nvPr>
        </p:nvGraphicFramePr>
        <p:xfrm>
          <a:off x="8305788" y="1709891"/>
          <a:ext cx="3600000" cy="457200"/>
        </p:xfrm>
        <a:graphic>
          <a:graphicData uri="http://schemas.openxmlformats.org/drawingml/2006/table">
            <a:tbl>
              <a:tblPr firstRow="1" bandRow="1"/>
              <a:tblGrid>
                <a:gridCol w="36000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CO" sz="1200" b="1" dirty="0" smtClean="0">
                          <a:solidFill>
                            <a:schemeClr val="tx2"/>
                          </a:solidFill>
                          <a:latin typeface="+mj-lt"/>
                        </a:rPr>
                        <a:t>¿El año pasado se comunicó por Redes Sociales?</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31" name="30 Rectángulo"/>
          <p:cNvSpPr/>
          <p:nvPr/>
        </p:nvSpPr>
        <p:spPr>
          <a:xfrm>
            <a:off x="1426551" y="5942648"/>
            <a:ext cx="922047" cy="261610"/>
          </a:xfrm>
          <a:prstGeom prst="rect">
            <a:avLst/>
          </a:prstGeom>
        </p:spPr>
        <p:txBody>
          <a:bodyPr wrap="none">
            <a:spAutoFit/>
          </a:bodyPr>
          <a:lstStyle/>
          <a:p>
            <a:pPr defTabSz="913851"/>
            <a:r>
              <a:rPr lang="es-ES" sz="1100" b="1" dirty="0" smtClean="0">
                <a:solidFill>
                  <a:schemeClr val="tx2"/>
                </a:solidFill>
              </a:rPr>
              <a:t>Base: 1336</a:t>
            </a:r>
            <a:endParaRPr lang="es-CO" sz="1100" dirty="0">
              <a:solidFill>
                <a:schemeClr val="tx2"/>
              </a:solidFill>
            </a:endParaRPr>
          </a:p>
        </p:txBody>
      </p:sp>
      <p:sp>
        <p:nvSpPr>
          <p:cNvPr id="32" name="31 Rectángulo"/>
          <p:cNvSpPr/>
          <p:nvPr/>
        </p:nvSpPr>
        <p:spPr>
          <a:xfrm>
            <a:off x="5534522" y="5942648"/>
            <a:ext cx="922047" cy="261610"/>
          </a:xfrm>
          <a:prstGeom prst="rect">
            <a:avLst/>
          </a:prstGeom>
        </p:spPr>
        <p:txBody>
          <a:bodyPr wrap="none">
            <a:spAutoFit/>
          </a:bodyPr>
          <a:lstStyle/>
          <a:p>
            <a:pPr defTabSz="913851"/>
            <a:r>
              <a:rPr lang="es-ES" sz="1100" b="1" dirty="0" smtClean="0">
                <a:solidFill>
                  <a:schemeClr val="tx2"/>
                </a:solidFill>
              </a:rPr>
              <a:t>Base: 2127</a:t>
            </a:r>
            <a:endParaRPr lang="es-CO" sz="1100" dirty="0">
              <a:solidFill>
                <a:schemeClr val="tx2"/>
              </a:solidFill>
            </a:endParaRPr>
          </a:p>
        </p:txBody>
      </p:sp>
      <p:graphicFrame>
        <p:nvGraphicFramePr>
          <p:cNvPr id="33" name="32 Tabla"/>
          <p:cNvGraphicFramePr>
            <a:graphicFrameLocks noGrp="1"/>
          </p:cNvGraphicFramePr>
          <p:nvPr>
            <p:extLst>
              <p:ext uri="{D42A27DB-BD31-4B8C-83A1-F6EECF244321}">
                <p14:modId xmlns:p14="http://schemas.microsoft.com/office/powerpoint/2010/main" val="2212062998"/>
              </p:ext>
            </p:extLst>
          </p:nvPr>
        </p:nvGraphicFramePr>
        <p:xfrm>
          <a:off x="10858469" y="2176712"/>
          <a:ext cx="1224953" cy="527685"/>
        </p:xfrm>
        <a:graphic>
          <a:graphicData uri="http://schemas.openxmlformats.org/drawingml/2006/table">
            <a:tbl>
              <a:tblPr/>
              <a:tblGrid>
                <a:gridCol w="808368"/>
                <a:gridCol w="416585"/>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t"/>
                      <a:r>
                        <a:rPr lang="es-CO" sz="900" b="1" u="none" strike="noStrike" dirty="0">
                          <a:solidFill>
                            <a:schemeClr val="bg1"/>
                          </a:solidFill>
                          <a:effectLst/>
                          <a:latin typeface="+mj-lt"/>
                        </a:rPr>
                        <a:t>Facebook</a:t>
                      </a:r>
                      <a:endParaRPr lang="es-CO" sz="900" b="1" i="0" u="none" strike="noStrike" dirty="0">
                        <a:solidFill>
                          <a:schemeClr val="bg1"/>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CO" sz="900" b="1" u="none" strike="noStrike" dirty="0" smtClean="0">
                          <a:solidFill>
                            <a:schemeClr val="bg1"/>
                          </a:solidFill>
                          <a:effectLst/>
                          <a:latin typeface="+mj-lt"/>
                        </a:rPr>
                        <a:t>74,5</a:t>
                      </a:r>
                      <a:r>
                        <a:rPr lang="es-CO" sz="900" b="1" u="none" strike="noStrike" dirty="0">
                          <a:solidFill>
                            <a:schemeClr val="bg1"/>
                          </a:solidFill>
                          <a:effectLst/>
                          <a:latin typeface="+mj-lt"/>
                        </a:rPr>
                        <a:t>%</a:t>
                      </a:r>
                      <a:endParaRPr lang="es-CO" sz="900" b="1" i="0" u="none" strike="noStrike" dirty="0">
                        <a:solidFill>
                          <a:schemeClr val="bg1"/>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t"/>
                      <a:r>
                        <a:rPr lang="es-CO" sz="900" b="1" u="none" strike="noStrike" dirty="0">
                          <a:solidFill>
                            <a:schemeClr val="bg1"/>
                          </a:solidFill>
                          <a:effectLst/>
                          <a:latin typeface="+mj-lt"/>
                        </a:rPr>
                        <a:t>Instagram</a:t>
                      </a:r>
                      <a:endParaRPr lang="es-CO" sz="900" b="1" i="0" u="none" strike="noStrike" dirty="0">
                        <a:solidFill>
                          <a:schemeClr val="bg1"/>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CO" sz="900" b="1" u="none" strike="noStrike" dirty="0" smtClean="0">
                          <a:solidFill>
                            <a:schemeClr val="bg1"/>
                          </a:solidFill>
                          <a:effectLst/>
                          <a:latin typeface="+mj-lt"/>
                        </a:rPr>
                        <a:t>49,8%</a:t>
                      </a:r>
                      <a:endParaRPr lang="es-CO" sz="900" b="1" i="0" u="none" strike="noStrike" dirty="0">
                        <a:solidFill>
                          <a:schemeClr val="bg1"/>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t"/>
                      <a:r>
                        <a:rPr lang="es-CO" sz="900" b="1" u="none" strike="noStrike" dirty="0">
                          <a:solidFill>
                            <a:schemeClr val="bg1"/>
                          </a:solidFill>
                          <a:effectLst/>
                          <a:latin typeface="+mj-lt"/>
                        </a:rPr>
                        <a:t>X </a:t>
                      </a:r>
                      <a:r>
                        <a:rPr lang="es-CO" sz="700" b="1" u="none" strike="noStrike" dirty="0">
                          <a:solidFill>
                            <a:schemeClr val="bg1"/>
                          </a:solidFill>
                          <a:effectLst/>
                          <a:latin typeface="+mj-lt"/>
                        </a:rPr>
                        <a:t>(antes Twitter)</a:t>
                      </a:r>
                      <a:endParaRPr lang="es-CO" sz="900" b="1" i="0" u="none" strike="noStrike" dirty="0">
                        <a:solidFill>
                          <a:schemeClr val="bg1"/>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CO" sz="900" b="1" u="none" strike="noStrike" dirty="0" smtClean="0">
                          <a:solidFill>
                            <a:schemeClr val="bg1"/>
                          </a:solidFill>
                          <a:effectLst/>
                          <a:latin typeface="+mj-lt"/>
                        </a:rPr>
                        <a:t>37,0%</a:t>
                      </a:r>
                      <a:endParaRPr lang="es-CO" sz="900" b="1" i="0" u="none" strike="noStrike" dirty="0">
                        <a:solidFill>
                          <a:schemeClr val="bg1"/>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50000"/>
                      </a:srgbClr>
                    </a:solidFill>
                  </a:tcP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582206088"/>
              </p:ext>
            </p:extLst>
          </p:nvPr>
        </p:nvGraphicFramePr>
        <p:xfrm>
          <a:off x="585681" y="5575759"/>
          <a:ext cx="1966457" cy="259080"/>
        </p:xfrm>
        <a:graphic>
          <a:graphicData uri="http://schemas.openxmlformats.org/drawingml/2006/table">
            <a:tbl>
              <a:tblPr firstRow="1" bandRow="1"/>
              <a:tblGrid>
                <a:gridCol w="570821"/>
                <a:gridCol w="697818"/>
                <a:gridCol w="697818"/>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2021</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4,3</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4,2</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35" name="34 Rectángulo"/>
          <p:cNvSpPr/>
          <p:nvPr/>
        </p:nvSpPr>
        <p:spPr>
          <a:xfrm>
            <a:off x="83735" y="3308090"/>
            <a:ext cx="864000" cy="261610"/>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smtClean="0">
                <a:ln>
                  <a:noFill/>
                </a:ln>
                <a:solidFill>
                  <a:srgbClr val="5B9BD5">
                    <a:lumMod val="50000"/>
                  </a:srgbClr>
                </a:solidFill>
                <a:effectLst/>
                <a:uLnTx/>
                <a:uFillTx/>
              </a:rPr>
              <a:t>2021: 18,8%</a:t>
            </a:r>
            <a:endParaRPr kumimoji="0" lang="es-CO" sz="1100" b="1" i="0" u="none" strike="noStrike" kern="0" cap="none" spc="0" normalizeH="0" baseline="0" noProof="0" dirty="0" smtClean="0">
              <a:ln>
                <a:noFill/>
              </a:ln>
              <a:solidFill>
                <a:srgbClr val="5B9BD5">
                  <a:lumMod val="50000"/>
                </a:srgbClr>
              </a:solidFill>
              <a:effectLst/>
              <a:uLnTx/>
              <a:uFillTx/>
            </a:endParaRPr>
          </a:p>
        </p:txBody>
      </p:sp>
      <p:graphicFrame>
        <p:nvGraphicFramePr>
          <p:cNvPr id="36" name="35 Tabla"/>
          <p:cNvGraphicFramePr>
            <a:graphicFrameLocks noGrp="1"/>
          </p:cNvGraphicFramePr>
          <p:nvPr>
            <p:extLst>
              <p:ext uri="{D42A27DB-BD31-4B8C-83A1-F6EECF244321}">
                <p14:modId xmlns:p14="http://schemas.microsoft.com/office/powerpoint/2010/main" val="355437952"/>
              </p:ext>
            </p:extLst>
          </p:nvPr>
        </p:nvGraphicFramePr>
        <p:xfrm>
          <a:off x="4139448" y="5575699"/>
          <a:ext cx="3712195" cy="259200"/>
        </p:xfrm>
        <a:graphic>
          <a:graphicData uri="http://schemas.openxmlformats.org/drawingml/2006/table">
            <a:tbl>
              <a:tblPr firstRow="1" bandRow="1"/>
              <a:tblGrid>
                <a:gridCol w="742439"/>
                <a:gridCol w="742439"/>
                <a:gridCol w="742439"/>
                <a:gridCol w="742439"/>
                <a:gridCol w="742439"/>
              </a:tblGrid>
              <a:tr h="259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100" b="1" i="0" u="none" strike="noStrike" dirty="0">
                          <a:solidFill>
                            <a:srgbClr val="B47C38"/>
                          </a:solidFill>
                          <a:effectLst/>
                          <a:latin typeface="+mj-lt"/>
                        </a:rPr>
                        <a:t>4,4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100" b="1" i="0" u="none" strike="noStrike">
                          <a:solidFill>
                            <a:srgbClr val="B47C38"/>
                          </a:solidFill>
                          <a:effectLst/>
                          <a:latin typeface="+mj-lt"/>
                        </a:rPr>
                        <a:t>4,2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100" b="1" i="0" u="none" strike="noStrike">
                          <a:solidFill>
                            <a:srgbClr val="B47C38"/>
                          </a:solidFill>
                          <a:effectLst/>
                          <a:latin typeface="+mj-lt"/>
                        </a:rPr>
                        <a:t>4,3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100" b="1" i="0" u="none" strike="noStrike">
                          <a:solidFill>
                            <a:srgbClr val="B47C38"/>
                          </a:solidFill>
                          <a:effectLst/>
                          <a:latin typeface="+mj-lt"/>
                        </a:rPr>
                        <a:t>4,1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100" b="1" i="0" u="none" strike="noStrike" dirty="0">
                          <a:solidFill>
                            <a:srgbClr val="B47C38"/>
                          </a:solidFill>
                          <a:effectLst/>
                          <a:latin typeface="+mj-lt"/>
                        </a:rPr>
                        <a:t>4,2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37" name="36 Rectángulo"/>
          <p:cNvSpPr/>
          <p:nvPr/>
        </p:nvSpPr>
        <p:spPr>
          <a:xfrm>
            <a:off x="4180407" y="3308090"/>
            <a:ext cx="864000" cy="261610"/>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smtClean="0">
                <a:ln>
                  <a:noFill/>
                </a:ln>
                <a:solidFill>
                  <a:srgbClr val="5B9BD5">
                    <a:lumMod val="50000"/>
                  </a:srgbClr>
                </a:solidFill>
                <a:effectLst/>
                <a:uLnTx/>
                <a:uFillTx/>
              </a:rPr>
              <a:t>2021: 40,1%</a:t>
            </a:r>
            <a:endParaRPr kumimoji="0" lang="es-CO" sz="1100" b="1" i="0" u="none" strike="noStrike" kern="0" cap="none" spc="0" normalizeH="0" baseline="0" noProof="0" dirty="0" smtClean="0">
              <a:ln>
                <a:noFill/>
              </a:ln>
              <a:solidFill>
                <a:srgbClr val="5B9BD5">
                  <a:lumMod val="50000"/>
                </a:srgbClr>
              </a:solidFill>
              <a:effectLst/>
              <a:uLnTx/>
              <a:uFillTx/>
            </a:endParaRPr>
          </a:p>
        </p:txBody>
      </p:sp>
      <p:graphicFrame>
        <p:nvGraphicFramePr>
          <p:cNvPr id="38" name="37 Tabla"/>
          <p:cNvGraphicFramePr>
            <a:graphicFrameLocks noGrp="1"/>
          </p:cNvGraphicFramePr>
          <p:nvPr>
            <p:extLst>
              <p:ext uri="{D42A27DB-BD31-4B8C-83A1-F6EECF244321}">
                <p14:modId xmlns:p14="http://schemas.microsoft.com/office/powerpoint/2010/main" val="1776098244"/>
              </p:ext>
            </p:extLst>
          </p:nvPr>
        </p:nvGraphicFramePr>
        <p:xfrm>
          <a:off x="9045731" y="5575759"/>
          <a:ext cx="2183178" cy="259080"/>
        </p:xfrm>
        <a:graphic>
          <a:graphicData uri="http://schemas.openxmlformats.org/drawingml/2006/table">
            <a:tbl>
              <a:tblPr firstRow="1" bandRow="1"/>
              <a:tblGrid>
                <a:gridCol w="727726"/>
                <a:gridCol w="727726"/>
                <a:gridCol w="727726"/>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4,3</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4,3</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4,3</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39" name="38 Rectángulo"/>
          <p:cNvSpPr/>
          <p:nvPr/>
        </p:nvSpPr>
        <p:spPr>
          <a:xfrm>
            <a:off x="8348295" y="3308090"/>
            <a:ext cx="864000" cy="261610"/>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smtClean="0">
                <a:ln>
                  <a:noFill/>
                </a:ln>
                <a:solidFill>
                  <a:srgbClr val="5B9BD5">
                    <a:lumMod val="50000"/>
                  </a:srgbClr>
                </a:solidFill>
                <a:effectLst/>
                <a:uLnTx/>
                <a:uFillTx/>
              </a:rPr>
              <a:t>2021: 69,3%</a:t>
            </a:r>
            <a:endParaRPr kumimoji="0" lang="es-CO" sz="1100" b="1" i="0" u="none" strike="noStrike" kern="0" cap="none" spc="0" normalizeH="0" baseline="0" noProof="0" dirty="0" smtClean="0">
              <a:ln>
                <a:noFill/>
              </a:ln>
              <a:solidFill>
                <a:srgbClr val="5B9BD5">
                  <a:lumMod val="50000"/>
                </a:srgbClr>
              </a:solidFill>
              <a:effectLst/>
              <a:uLnTx/>
              <a:uFillTx/>
            </a:endParaRPr>
          </a:p>
        </p:txBody>
      </p:sp>
      <p:graphicFrame>
        <p:nvGraphicFramePr>
          <p:cNvPr id="40" name="39 Tabla"/>
          <p:cNvGraphicFramePr>
            <a:graphicFrameLocks noGrp="1"/>
          </p:cNvGraphicFramePr>
          <p:nvPr>
            <p:extLst>
              <p:ext uri="{D42A27DB-BD31-4B8C-83A1-F6EECF244321}">
                <p14:modId xmlns:p14="http://schemas.microsoft.com/office/powerpoint/2010/main" val="3575202352"/>
              </p:ext>
            </p:extLst>
          </p:nvPr>
        </p:nvGraphicFramePr>
        <p:xfrm>
          <a:off x="1163457" y="4774586"/>
          <a:ext cx="1448234" cy="375285"/>
        </p:xfrm>
        <a:graphic>
          <a:graphicData uri="http://schemas.openxmlformats.org/drawingml/2006/table">
            <a:tbl>
              <a:tblPr/>
              <a:tblGrid>
                <a:gridCol w="724117"/>
                <a:gridCol w="724117"/>
              </a:tblGrid>
              <a:tr h="2842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b="0" u="none" strike="noStrike" dirty="0" smtClean="0">
                          <a:solidFill>
                            <a:schemeClr val="tx2"/>
                          </a:solidFill>
                          <a:effectLst/>
                          <a:latin typeface="+mn-lt"/>
                        </a:rPr>
                        <a:t>Claridad </a:t>
                      </a:r>
                    </a:p>
                    <a:p>
                      <a:pPr algn="ctr" fontAlgn="ctr"/>
                      <a:r>
                        <a:rPr lang="es-ES" sz="800" b="0" u="none" strike="noStrike" dirty="0" smtClean="0">
                          <a:solidFill>
                            <a:schemeClr val="tx2"/>
                          </a:solidFill>
                          <a:effectLst/>
                          <a:latin typeface="+mn-lt"/>
                        </a:rPr>
                        <a:t>de </a:t>
                      </a:r>
                      <a:r>
                        <a:rPr lang="es-ES" sz="800" b="0" u="none" strike="noStrike" dirty="0">
                          <a:solidFill>
                            <a:schemeClr val="tx2"/>
                          </a:solidFill>
                          <a:effectLst/>
                          <a:latin typeface="+mn-lt"/>
                        </a:rPr>
                        <a:t>la </a:t>
                      </a:r>
                      <a:endParaRPr lang="es-ES" sz="800" b="0" u="none" strike="noStrike" dirty="0" smtClean="0">
                        <a:solidFill>
                          <a:schemeClr val="tx2"/>
                        </a:solidFill>
                        <a:effectLst/>
                        <a:latin typeface="+mn-lt"/>
                      </a:endParaRPr>
                    </a:p>
                    <a:p>
                      <a:pPr algn="ctr" fontAlgn="ctr"/>
                      <a:r>
                        <a:rPr lang="es-ES" sz="800" b="0" u="none" strike="noStrike" dirty="0" smtClean="0">
                          <a:solidFill>
                            <a:schemeClr val="tx2"/>
                          </a:solidFill>
                          <a:effectLst/>
                          <a:latin typeface="+mn-lt"/>
                        </a:rPr>
                        <a:t>respuesta</a:t>
                      </a:r>
                      <a:endParaRPr lang="es-ES" sz="800" b="0" i="0" u="none" strike="noStrike" dirty="0">
                        <a:solidFill>
                          <a:schemeClr val="tx2"/>
                        </a:solidFill>
                        <a:effectLst/>
                        <a:latin typeface="+mn-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800" b="0" u="none" strike="noStrike" dirty="0" smtClean="0">
                          <a:solidFill>
                            <a:schemeClr val="tx2"/>
                          </a:solidFill>
                          <a:effectLst/>
                          <a:latin typeface="+mn-lt"/>
                        </a:rPr>
                        <a:t>Oportunidad </a:t>
                      </a:r>
                      <a:r>
                        <a:rPr lang="es-ES" sz="800" b="0" u="none" strike="noStrike" dirty="0">
                          <a:solidFill>
                            <a:schemeClr val="tx2"/>
                          </a:solidFill>
                          <a:effectLst/>
                          <a:latin typeface="+mn-lt"/>
                        </a:rPr>
                        <a:t>de la </a:t>
                      </a:r>
                      <a:endParaRPr lang="es-ES" sz="800" b="0" u="none" strike="noStrike" dirty="0" smtClean="0">
                        <a:solidFill>
                          <a:schemeClr val="tx2"/>
                        </a:solidFill>
                        <a:effectLst/>
                        <a:latin typeface="+mn-lt"/>
                      </a:endParaRPr>
                    </a:p>
                    <a:p>
                      <a:pPr algn="ctr" fontAlgn="ctr"/>
                      <a:r>
                        <a:rPr lang="es-ES" sz="800" b="0" u="none" strike="noStrike" dirty="0" smtClean="0">
                          <a:solidFill>
                            <a:schemeClr val="tx2"/>
                          </a:solidFill>
                          <a:effectLst/>
                          <a:latin typeface="+mn-lt"/>
                        </a:rPr>
                        <a:t>respuesta</a:t>
                      </a:r>
                      <a:endParaRPr lang="es-ES" sz="800" b="0" i="0" u="none" strike="noStrike" dirty="0">
                        <a:solidFill>
                          <a:schemeClr val="tx2"/>
                        </a:solidFill>
                        <a:effectLst/>
                        <a:latin typeface="+mn-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41" name="40 Tabla"/>
          <p:cNvGraphicFramePr>
            <a:graphicFrameLocks noGrp="1"/>
          </p:cNvGraphicFramePr>
          <p:nvPr>
            <p:extLst>
              <p:ext uri="{D42A27DB-BD31-4B8C-83A1-F6EECF244321}">
                <p14:modId xmlns:p14="http://schemas.microsoft.com/office/powerpoint/2010/main" val="3584037223"/>
              </p:ext>
            </p:extLst>
          </p:nvPr>
        </p:nvGraphicFramePr>
        <p:xfrm>
          <a:off x="9038938" y="4774586"/>
          <a:ext cx="2196765" cy="741045"/>
        </p:xfrm>
        <a:graphic>
          <a:graphicData uri="http://schemas.openxmlformats.org/drawingml/2006/table">
            <a:tbl>
              <a:tblPr/>
              <a:tblGrid>
                <a:gridCol w="732255"/>
                <a:gridCol w="732255"/>
                <a:gridCol w="732255"/>
              </a:tblGrid>
              <a:tr h="2842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800" b="0" u="none" strike="noStrike" kern="1200" dirty="0" smtClean="0">
                          <a:solidFill>
                            <a:schemeClr val="tx2"/>
                          </a:solidFill>
                          <a:effectLst/>
                          <a:latin typeface="+mn-lt"/>
                          <a:ea typeface="+mn-ea"/>
                          <a:cs typeface="+mn-cs"/>
                        </a:rPr>
                        <a:t>Confiabilidad </a:t>
                      </a:r>
                    </a:p>
                    <a:p>
                      <a:pPr marL="0" algn="ctr" defTabSz="913851" rtl="0" eaLnBrk="1" fontAlgn="b" latinLnBrk="0" hangingPunct="1"/>
                      <a:r>
                        <a:rPr lang="es-ES" sz="800" b="0" u="none" strike="noStrike" kern="1200" dirty="0" smtClean="0">
                          <a:solidFill>
                            <a:schemeClr val="tx2"/>
                          </a:solidFill>
                          <a:effectLst/>
                          <a:latin typeface="+mn-lt"/>
                          <a:ea typeface="+mn-ea"/>
                          <a:cs typeface="+mn-cs"/>
                        </a:rPr>
                        <a:t>de </a:t>
                      </a:r>
                      <a:r>
                        <a:rPr lang="es-ES" sz="800" b="0" u="none" strike="noStrike" kern="1200" dirty="0">
                          <a:solidFill>
                            <a:schemeClr val="tx2"/>
                          </a:solidFill>
                          <a:effectLst/>
                          <a:latin typeface="+mn-lt"/>
                          <a:ea typeface="+mn-ea"/>
                          <a:cs typeface="+mn-cs"/>
                        </a:rPr>
                        <a:t>la información</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800" b="0" u="none" strike="noStrike" kern="1200" dirty="0" smtClean="0">
                          <a:solidFill>
                            <a:schemeClr val="tx2"/>
                          </a:solidFill>
                          <a:effectLst/>
                          <a:latin typeface="+mn-lt"/>
                          <a:ea typeface="+mn-ea"/>
                          <a:cs typeface="+mn-cs"/>
                        </a:rPr>
                        <a:t>Contenido </a:t>
                      </a:r>
                    </a:p>
                    <a:p>
                      <a:pPr marL="0" algn="ctr" defTabSz="913851" rtl="0" eaLnBrk="1" fontAlgn="b" latinLnBrk="0" hangingPunct="1"/>
                      <a:r>
                        <a:rPr lang="es-ES" sz="800" b="0" u="none" strike="noStrike" kern="1200" dirty="0" smtClean="0">
                          <a:solidFill>
                            <a:schemeClr val="tx2"/>
                          </a:solidFill>
                          <a:effectLst/>
                          <a:latin typeface="+mn-lt"/>
                          <a:ea typeface="+mn-ea"/>
                          <a:cs typeface="+mn-cs"/>
                        </a:rPr>
                        <a:t>de </a:t>
                      </a:r>
                      <a:r>
                        <a:rPr lang="es-ES" sz="800" b="0" u="none" strike="noStrike" kern="1200" dirty="0">
                          <a:solidFill>
                            <a:schemeClr val="tx2"/>
                          </a:solidFill>
                          <a:effectLst/>
                          <a:latin typeface="+mn-lt"/>
                          <a:ea typeface="+mn-ea"/>
                          <a:cs typeface="+mn-cs"/>
                        </a:rPr>
                        <a:t>las </a:t>
                      </a:r>
                      <a:endParaRPr lang="es-ES" sz="800" b="0" u="none" strike="noStrike" kern="1200" dirty="0" smtClean="0">
                        <a:solidFill>
                          <a:schemeClr val="tx2"/>
                        </a:solidFill>
                        <a:effectLst/>
                        <a:latin typeface="+mn-lt"/>
                        <a:ea typeface="+mn-ea"/>
                        <a:cs typeface="+mn-cs"/>
                      </a:endParaRPr>
                    </a:p>
                    <a:p>
                      <a:pPr marL="0" algn="ctr" defTabSz="913851" rtl="0" eaLnBrk="1" fontAlgn="b" latinLnBrk="0" hangingPunct="1"/>
                      <a:r>
                        <a:rPr lang="es-ES" sz="800" b="0" u="none" strike="noStrike" kern="1200" dirty="0" smtClean="0">
                          <a:solidFill>
                            <a:schemeClr val="tx2"/>
                          </a:solidFill>
                          <a:effectLst/>
                          <a:latin typeface="+mn-lt"/>
                          <a:ea typeface="+mn-ea"/>
                          <a:cs typeface="+mn-cs"/>
                        </a:rPr>
                        <a:t>Redes </a:t>
                      </a:r>
                    </a:p>
                    <a:p>
                      <a:pPr marL="0" algn="ctr" defTabSz="913851" rtl="0" eaLnBrk="1" fontAlgn="b" latinLnBrk="0" hangingPunct="1"/>
                      <a:r>
                        <a:rPr lang="es-ES" sz="800" b="0" u="none" strike="noStrike" kern="1200" dirty="0" smtClean="0">
                          <a:solidFill>
                            <a:schemeClr val="tx2"/>
                          </a:solidFill>
                          <a:effectLst/>
                          <a:latin typeface="+mn-lt"/>
                          <a:ea typeface="+mn-ea"/>
                          <a:cs typeface="+mn-cs"/>
                        </a:rPr>
                        <a:t>Sociales</a:t>
                      </a:r>
                      <a:endParaRPr lang="es-ES" sz="800" b="0" u="none" strike="noStrike" kern="1200" dirty="0">
                        <a:solidFill>
                          <a:schemeClr val="tx2"/>
                        </a:solidFill>
                        <a:effectLst/>
                        <a:latin typeface="+mn-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3851" rtl="0" eaLnBrk="1" fontAlgn="b" latinLnBrk="0" hangingPunct="1"/>
                      <a:r>
                        <a:rPr lang="es-ES" sz="800" b="0" u="none" strike="noStrike" kern="1200" dirty="0" smtClean="0">
                          <a:solidFill>
                            <a:schemeClr val="tx2"/>
                          </a:solidFill>
                          <a:effectLst/>
                          <a:latin typeface="+mn-lt"/>
                          <a:ea typeface="+mn-ea"/>
                          <a:cs typeface="+mn-cs"/>
                        </a:rPr>
                        <a:t>Oportunidad </a:t>
                      </a:r>
                    </a:p>
                    <a:p>
                      <a:pPr marL="0" algn="ctr" defTabSz="913851" rtl="0" eaLnBrk="1" fontAlgn="b" latinLnBrk="0" hangingPunct="1"/>
                      <a:r>
                        <a:rPr lang="es-ES" sz="800" b="0" u="none" strike="noStrike" kern="1200" dirty="0" smtClean="0">
                          <a:solidFill>
                            <a:schemeClr val="tx2"/>
                          </a:solidFill>
                          <a:effectLst/>
                          <a:latin typeface="+mn-lt"/>
                          <a:ea typeface="+mn-ea"/>
                          <a:cs typeface="+mn-cs"/>
                        </a:rPr>
                        <a:t>en </a:t>
                      </a:r>
                      <a:r>
                        <a:rPr lang="es-ES" sz="800" b="0" u="none" strike="noStrike" kern="1200" dirty="0">
                          <a:solidFill>
                            <a:schemeClr val="tx2"/>
                          </a:solidFill>
                          <a:effectLst/>
                          <a:latin typeface="+mn-lt"/>
                          <a:ea typeface="+mn-ea"/>
                          <a:cs typeface="+mn-cs"/>
                        </a:rPr>
                        <a:t>la publicación </a:t>
                      </a:r>
                      <a:endParaRPr lang="es-ES" sz="800" b="0" u="none" strike="noStrike" kern="1200" dirty="0" smtClean="0">
                        <a:solidFill>
                          <a:schemeClr val="tx2"/>
                        </a:solidFill>
                        <a:effectLst/>
                        <a:latin typeface="+mn-lt"/>
                        <a:ea typeface="+mn-ea"/>
                        <a:cs typeface="+mn-cs"/>
                      </a:endParaRPr>
                    </a:p>
                    <a:p>
                      <a:pPr marL="0" algn="ctr" defTabSz="913851" rtl="0" eaLnBrk="1" fontAlgn="b" latinLnBrk="0" hangingPunct="1"/>
                      <a:r>
                        <a:rPr lang="es-ES" sz="800" b="0" u="none" strike="noStrike" kern="1200" dirty="0" smtClean="0">
                          <a:solidFill>
                            <a:schemeClr val="tx2"/>
                          </a:solidFill>
                          <a:effectLst/>
                          <a:latin typeface="+mn-lt"/>
                          <a:ea typeface="+mn-ea"/>
                          <a:cs typeface="+mn-cs"/>
                        </a:rPr>
                        <a:t>de </a:t>
                      </a:r>
                      <a:r>
                        <a:rPr lang="es-ES" sz="800" b="0" u="none" strike="noStrike" kern="1200" dirty="0">
                          <a:solidFill>
                            <a:schemeClr val="tx2"/>
                          </a:solidFill>
                          <a:effectLst/>
                          <a:latin typeface="+mn-lt"/>
                          <a:ea typeface="+mn-ea"/>
                          <a:cs typeface="+mn-cs"/>
                        </a:rPr>
                        <a:t>contenido </a:t>
                      </a:r>
                      <a:endParaRPr lang="es-ES" sz="800" b="0" u="none" strike="noStrike" kern="1200" dirty="0" smtClean="0">
                        <a:solidFill>
                          <a:schemeClr val="tx2"/>
                        </a:solidFill>
                        <a:effectLst/>
                        <a:latin typeface="+mn-lt"/>
                        <a:ea typeface="+mn-ea"/>
                        <a:cs typeface="+mn-cs"/>
                      </a:endParaRPr>
                    </a:p>
                    <a:p>
                      <a:pPr marL="0" algn="ctr" defTabSz="913851" rtl="0" eaLnBrk="1" fontAlgn="b" latinLnBrk="0" hangingPunct="1"/>
                      <a:r>
                        <a:rPr lang="es-ES" sz="800" b="0" u="none" strike="noStrike" kern="1200" dirty="0" smtClean="0">
                          <a:solidFill>
                            <a:schemeClr val="tx2"/>
                          </a:solidFill>
                          <a:effectLst/>
                          <a:latin typeface="+mn-lt"/>
                          <a:ea typeface="+mn-ea"/>
                          <a:cs typeface="+mn-cs"/>
                        </a:rPr>
                        <a:t>en </a:t>
                      </a:r>
                      <a:r>
                        <a:rPr lang="es-ES" sz="800" b="0" u="none" strike="noStrike" kern="1200" dirty="0">
                          <a:solidFill>
                            <a:schemeClr val="tx2"/>
                          </a:solidFill>
                          <a:effectLst/>
                          <a:latin typeface="+mn-lt"/>
                          <a:ea typeface="+mn-ea"/>
                          <a:cs typeface="+mn-cs"/>
                        </a:rPr>
                        <a:t>las redes sociales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42" name="41 Conector recto"/>
          <p:cNvCxnSpPr/>
          <p:nvPr/>
        </p:nvCxnSpPr>
        <p:spPr>
          <a:xfrm>
            <a:off x="7105040" y="3811290"/>
            <a:ext cx="0" cy="18360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42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3703612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Mujer con celular en la mano&#10;&#10;Descripción generada automáticamente con confianza media">
            <a:extLst>
              <a:ext uri="{FF2B5EF4-FFF2-40B4-BE49-F238E27FC236}">
                <a16:creationId xmlns:a16="http://schemas.microsoft.com/office/drawing/2014/main" xmlns="" id="{7E444B55-3AD1-2CCB-4D6B-AEF5EA4A1EEA}"/>
              </a:ext>
            </a:extLst>
          </p:cNvPr>
          <p:cNvPicPr>
            <a:picLocks noChangeAspect="1"/>
          </p:cNvPicPr>
          <p:nvPr/>
        </p:nvPicPr>
        <p:blipFill rotWithShape="1">
          <a:blip r:embed="rId2">
            <a:extLst>
              <a:ext uri="{28A0092B-C50C-407E-A947-70E740481C1C}">
                <a14:useLocalDpi xmlns:a14="http://schemas.microsoft.com/office/drawing/2010/main" val="0"/>
              </a:ext>
            </a:extLst>
          </a:blip>
          <a:srcRect t="11471" r="9573" b="7531"/>
          <a:stretch/>
        </p:blipFill>
        <p:spPr>
          <a:xfrm>
            <a:off x="1015999" y="-1"/>
            <a:ext cx="11176001" cy="6669631"/>
          </a:xfrm>
          <a:prstGeom prst="rect">
            <a:avLst/>
          </a:prstGeom>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rgbClr val="FFFFFF"/>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rgbClr val="FFFFFF"/>
              </a:solidFill>
              <a:latin typeface="Arial"/>
              <a:cs typeface="Arial"/>
            </a:endParaRPr>
          </a:p>
        </p:txBody>
      </p:sp>
      <p:sp>
        <p:nvSpPr>
          <p:cNvPr id="10" name="Rectángulo 9">
            <a:extLst>
              <a:ext uri="{FF2B5EF4-FFF2-40B4-BE49-F238E27FC236}">
                <a16:creationId xmlns:a16="http://schemas.microsoft.com/office/drawing/2014/main" xmlns="" id="{32CC279C-1E47-1AE5-CDDF-9DF11361E9B5}"/>
              </a:ext>
            </a:extLst>
          </p:cNvPr>
          <p:cNvSpPr/>
          <p:nvPr/>
        </p:nvSpPr>
        <p:spPr>
          <a:xfrm rot="16200000">
            <a:off x="1494400" y="-1573532"/>
            <a:ext cx="6669630" cy="9816689"/>
          </a:xfrm>
          <a:prstGeom prst="rect">
            <a:avLst/>
          </a:prstGeom>
          <a:gradFill>
            <a:gsLst>
              <a:gs pos="12000">
                <a:schemeClr val="tx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sp>
        <p:nvSpPr>
          <p:cNvPr id="17" name="Rectángulo 16">
            <a:extLst>
              <a:ext uri="{FF2B5EF4-FFF2-40B4-BE49-F238E27FC236}">
                <a16:creationId xmlns:a16="http://schemas.microsoft.com/office/drawing/2014/main" xmlns="" id="{ECB83381-0ED9-03C3-0ACF-94057FAEC0FF}"/>
              </a:ext>
            </a:extLst>
          </p:cNvPr>
          <p:cNvSpPr/>
          <p:nvPr/>
        </p:nvSpPr>
        <p:spPr>
          <a:xfrm rot="5400000">
            <a:off x="8100628" y="2578254"/>
            <a:ext cx="6669630" cy="1513114"/>
          </a:xfrm>
          <a:prstGeom prst="rect">
            <a:avLst/>
          </a:prstGeom>
          <a:gradFill>
            <a:gsLst>
              <a:gs pos="12000">
                <a:schemeClr val="tx1">
                  <a:alpha val="65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pic>
        <p:nvPicPr>
          <p:cNvPr id="19" name="Imagen 18" descr="Imagen en blanco y negro&#10;&#10;Descripción generada automáticamente con confianza baja">
            <a:extLst>
              <a:ext uri="{FF2B5EF4-FFF2-40B4-BE49-F238E27FC236}">
                <a16:creationId xmlns:a16="http://schemas.microsoft.com/office/drawing/2014/main" xmlns="" id="{14F971D9-44D5-82BE-8E15-206B715E9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9089" r="20511" b="13415"/>
          <a:stretch/>
        </p:blipFill>
        <p:spPr>
          <a:xfrm>
            <a:off x="10832689" y="270012"/>
            <a:ext cx="1156112" cy="649833"/>
          </a:xfrm>
          <a:prstGeom prst="rect">
            <a:avLst/>
          </a:prstGeom>
        </p:spPr>
      </p:pic>
      <p:pic>
        <p:nvPicPr>
          <p:cNvPr id="21" name="Imagen 20" descr="Icono&#10;&#10;Descripción generada automáticamente">
            <a:extLst>
              <a:ext uri="{FF2B5EF4-FFF2-40B4-BE49-F238E27FC236}">
                <a16:creationId xmlns:a16="http://schemas.microsoft.com/office/drawing/2014/main" xmlns="" id="{8E070A6D-9710-541C-CE2B-1CB0C867F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84785">
            <a:off x="10283451" y="3877895"/>
            <a:ext cx="3024934" cy="4059462"/>
          </a:xfrm>
          <a:prstGeom prst="rect">
            <a:avLst/>
          </a:prstGeom>
        </p:spPr>
      </p:pic>
      <p:pic>
        <p:nvPicPr>
          <p:cNvPr id="23" name="Imagen 22" descr="Dibujo con letras blancas&#10;&#10;Descripción generada automáticamente con confianza media">
            <a:extLst>
              <a:ext uri="{FF2B5EF4-FFF2-40B4-BE49-F238E27FC236}">
                <a16:creationId xmlns:a16="http://schemas.microsoft.com/office/drawing/2014/main" xmlns="" id="{86F86177-D5C1-2DD4-4445-B35ABF5C9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99" y="309874"/>
            <a:ext cx="1877908" cy="653512"/>
          </a:xfrm>
          <a:prstGeom prst="rect">
            <a:avLst/>
          </a:prstGeom>
        </p:spPr>
      </p:pic>
      <p:sp>
        <p:nvSpPr>
          <p:cNvPr id="24" name="Título 3">
            <a:extLst>
              <a:ext uri="{FF2B5EF4-FFF2-40B4-BE49-F238E27FC236}">
                <a16:creationId xmlns:a16="http://schemas.microsoft.com/office/drawing/2014/main" xmlns="" id="{01782420-E30C-55E8-A4A7-138FD27205E5}"/>
              </a:ext>
            </a:extLst>
          </p:cNvPr>
          <p:cNvSpPr>
            <a:spLocks noGrp="1"/>
          </p:cNvSpPr>
          <p:nvPr>
            <p:ph type="ctrTitle"/>
          </p:nvPr>
        </p:nvSpPr>
        <p:spPr>
          <a:xfrm>
            <a:off x="203199" y="2268372"/>
            <a:ext cx="6011621" cy="2321257"/>
          </a:xfrm>
        </p:spPr>
        <p:txBody>
          <a:bodyPr anchor="ctr">
            <a:noAutofit/>
          </a:bodyPr>
          <a:lstStyle/>
          <a:p>
            <a:r>
              <a:rPr lang="es-ES" sz="4800" dirty="0">
                <a:solidFill>
                  <a:schemeClr val="bg1"/>
                </a:solidFill>
              </a:rPr>
              <a:t>Módulo V. Comportamientos Deseados</a:t>
            </a:r>
            <a:endParaRPr lang="es-CO" sz="4800" dirty="0">
              <a:solidFill>
                <a:schemeClr val="bg1"/>
              </a:solidFill>
              <a:latin typeface="Helvetica" pitchFamily="2" charset="0"/>
            </a:endParaRPr>
          </a:p>
        </p:txBody>
      </p:sp>
    </p:spTree>
    <p:extLst>
      <p:ext uri="{BB962C8B-B14F-4D97-AF65-F5344CB8AC3E}">
        <p14:creationId xmlns:p14="http://schemas.microsoft.com/office/powerpoint/2010/main" val="2613965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Comportamientos Deseados</a:t>
            </a:r>
            <a:endParaRPr lang="es-CO" sz="2400" b="1" dirty="0">
              <a:solidFill>
                <a:schemeClr val="accent1"/>
              </a:solidFill>
              <a:latin typeface="+mj-lt"/>
            </a:endParaRPr>
          </a:p>
        </p:txBody>
      </p:sp>
      <p:sp>
        <p:nvSpPr>
          <p:cNvPr id="12" name="11 Rectángulo"/>
          <p:cNvSpPr/>
          <p:nvPr/>
        </p:nvSpPr>
        <p:spPr>
          <a:xfrm>
            <a:off x="0" y="6397384"/>
            <a:ext cx="12191999" cy="246221"/>
          </a:xfrm>
          <a:prstGeom prst="rect">
            <a:avLst/>
          </a:prstGeom>
        </p:spPr>
        <p:txBody>
          <a:bodyPr wrap="square">
            <a:spAutoFit/>
          </a:bodyPr>
          <a:lstStyle/>
          <a:p>
            <a:pPr lvl="0"/>
            <a:r>
              <a:rPr lang="es-ES" sz="1000" b="1" dirty="0">
                <a:solidFill>
                  <a:schemeClr val="tx2"/>
                </a:solidFill>
              </a:rPr>
              <a:t>17. </a:t>
            </a:r>
            <a:r>
              <a:rPr lang="es-ES" sz="1000" dirty="0">
                <a:solidFill>
                  <a:schemeClr val="tx2"/>
                </a:solidFill>
              </a:rPr>
              <a:t>En una escala de 1 a 5, donde 5 es extremadamente probable y 1 nada probable, si le preguntan su opinión, ¿Qué tan probable es que usted</a:t>
            </a:r>
            <a:r>
              <a:rPr lang="es-ES" sz="1000" dirty="0" smtClean="0">
                <a:solidFill>
                  <a:schemeClr val="tx2"/>
                </a:solidFill>
              </a:rPr>
              <a:t>…?</a:t>
            </a:r>
            <a:endParaRPr lang="es-CO" sz="1000" dirty="0">
              <a:solidFill>
                <a:schemeClr val="tx2"/>
              </a:solidFill>
            </a:endParaRPr>
          </a:p>
        </p:txBody>
      </p:sp>
      <p:sp>
        <p:nvSpPr>
          <p:cNvPr id="22" name="21 Rectángulo"/>
          <p:cNvSpPr/>
          <p:nvPr/>
        </p:nvSpPr>
        <p:spPr>
          <a:xfrm>
            <a:off x="218203" y="1291193"/>
            <a:ext cx="1766830" cy="338554"/>
          </a:xfrm>
          <a:prstGeom prst="rect">
            <a:avLst/>
          </a:prstGeom>
        </p:spPr>
        <p:txBody>
          <a:bodyPr wrap="none">
            <a:spAutoFit/>
          </a:bodyPr>
          <a:lstStyle/>
          <a:p>
            <a:r>
              <a:rPr lang="es-ES" sz="1600" b="1" dirty="0" smtClean="0">
                <a:solidFill>
                  <a:srgbClr val="FFC000"/>
                </a:solidFill>
              </a:rPr>
              <a:t>Recomendación</a:t>
            </a:r>
            <a:endParaRPr lang="es-CO" sz="1600" b="1" dirty="0">
              <a:solidFill>
                <a:srgbClr val="FFC000"/>
              </a:solidFill>
            </a:endParaRPr>
          </a:p>
        </p:txBody>
      </p:sp>
      <p:graphicFrame>
        <p:nvGraphicFramePr>
          <p:cNvPr id="15" name="14 Gráfico"/>
          <p:cNvGraphicFramePr/>
          <p:nvPr>
            <p:extLst>
              <p:ext uri="{D42A27DB-BD31-4B8C-83A1-F6EECF244321}">
                <p14:modId xmlns:p14="http://schemas.microsoft.com/office/powerpoint/2010/main" val="3939650223"/>
              </p:ext>
            </p:extLst>
          </p:nvPr>
        </p:nvGraphicFramePr>
        <p:xfrm>
          <a:off x="1095975" y="2096119"/>
          <a:ext cx="9938481" cy="14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37 Tabla"/>
          <p:cNvGraphicFramePr>
            <a:graphicFrameLocks noGrp="1"/>
          </p:cNvGraphicFramePr>
          <p:nvPr>
            <p:extLst>
              <p:ext uri="{D42A27DB-BD31-4B8C-83A1-F6EECF244321}">
                <p14:modId xmlns:p14="http://schemas.microsoft.com/office/powerpoint/2010/main" val="3800360884"/>
              </p:ext>
            </p:extLst>
          </p:nvPr>
        </p:nvGraphicFramePr>
        <p:xfrm>
          <a:off x="232013" y="3806075"/>
          <a:ext cx="10699843" cy="259080"/>
        </p:xfrm>
        <a:graphic>
          <a:graphicData uri="http://schemas.openxmlformats.org/drawingml/2006/table">
            <a:tbl>
              <a:tblPr firstRow="1" bandRow="1"/>
              <a:tblGrid>
                <a:gridCol w="930168"/>
                <a:gridCol w="1953935"/>
                <a:gridCol w="1953935"/>
                <a:gridCol w="1953935"/>
                <a:gridCol w="1953935"/>
                <a:gridCol w="1953935"/>
              </a:tblGrid>
              <a:tr h="216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2021</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32,4%</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48,1%</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12,5%</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3,0%</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100" dirty="0" smtClean="0">
                          <a:solidFill>
                            <a:srgbClr val="B47C38"/>
                          </a:solidFill>
                          <a:latin typeface="+mj-lt"/>
                        </a:rPr>
                        <a:t>2,3%</a:t>
                      </a:r>
                      <a:endParaRPr lang="es-CO" sz="11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42" name="41 Rectángulo redondeado"/>
          <p:cNvSpPr/>
          <p:nvPr/>
        </p:nvSpPr>
        <p:spPr>
          <a:xfrm>
            <a:off x="6930295" y="1348886"/>
            <a:ext cx="4537976" cy="540000"/>
          </a:xfrm>
          <a:prstGeom prst="roundRect">
            <a:avLst/>
          </a:prstGeom>
          <a:solidFill>
            <a:sysClr val="window" lastClr="FFFFFF">
              <a:lumMod val="95000"/>
            </a:sysClr>
          </a:solidFill>
          <a:ln w="12700" cap="flat" cmpd="sng" algn="ctr">
            <a:noFill/>
            <a:prstDash val="solid"/>
            <a:miter lim="800000"/>
          </a:ln>
          <a:effectLst/>
        </p:spPr>
      </p:sp>
      <p:sp>
        <p:nvSpPr>
          <p:cNvPr id="43" name="42 Rectángulo"/>
          <p:cNvSpPr/>
          <p:nvPr/>
        </p:nvSpPr>
        <p:spPr>
          <a:xfrm>
            <a:off x="6985852" y="1388054"/>
            <a:ext cx="4292654" cy="461665"/>
          </a:xfrm>
          <a:prstGeom prst="rect">
            <a:avLst/>
          </a:prstGeom>
        </p:spPr>
        <p:txBody>
          <a:bodyPr wrap="square">
            <a:spAutoFit/>
          </a:bodyPr>
          <a:lstStyle/>
          <a:p>
            <a:pPr defTabSz="913851"/>
            <a:r>
              <a:rPr lang="es-ES" sz="1200" b="1" dirty="0">
                <a:solidFill>
                  <a:srgbClr val="4472C4">
                    <a:lumMod val="50000"/>
                  </a:srgbClr>
                </a:solidFill>
              </a:rPr>
              <a:t>Probabilidad de hablar positivamente del Ministerio de Tecnologías de la Información </a:t>
            </a:r>
            <a:r>
              <a:rPr lang="es-ES" sz="1200" b="1" dirty="0" smtClean="0">
                <a:solidFill>
                  <a:srgbClr val="4472C4">
                    <a:lumMod val="50000"/>
                  </a:srgbClr>
                </a:solidFill>
              </a:rPr>
              <a:t>y </a:t>
            </a:r>
            <a:r>
              <a:rPr lang="es-ES" sz="1200" b="1" dirty="0">
                <a:solidFill>
                  <a:srgbClr val="4472C4">
                    <a:lumMod val="50000"/>
                  </a:srgbClr>
                </a:solidFill>
              </a:rPr>
              <a:t>las Comunicaciones</a:t>
            </a:r>
            <a:endParaRPr lang="es-CO" sz="1200" b="1" dirty="0">
              <a:solidFill>
                <a:srgbClr val="4472C4">
                  <a:lumMod val="50000"/>
                </a:srgbClr>
              </a:solidFill>
            </a:endParaRPr>
          </a:p>
        </p:txBody>
      </p:sp>
      <p:sp>
        <p:nvSpPr>
          <p:cNvPr id="44" name="43 Conector"/>
          <p:cNvSpPr/>
          <p:nvPr/>
        </p:nvSpPr>
        <p:spPr>
          <a:xfrm>
            <a:off x="11210150" y="12048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45" name="44 Rectángulo"/>
          <p:cNvSpPr/>
          <p:nvPr/>
        </p:nvSpPr>
        <p:spPr>
          <a:xfrm>
            <a:off x="11281749" y="1357276"/>
            <a:ext cx="684803" cy="523220"/>
          </a:xfrm>
          <a:prstGeom prst="rect">
            <a:avLst/>
          </a:prstGeom>
        </p:spPr>
        <p:txBody>
          <a:bodyPr wrap="none">
            <a:spAutoFit/>
          </a:bodyPr>
          <a:lstStyle/>
          <a:p>
            <a:pPr defTabSz="913851"/>
            <a:r>
              <a:rPr lang="es-ES" sz="2800" b="1" dirty="0" smtClean="0">
                <a:solidFill>
                  <a:srgbClr val="E8A043"/>
                </a:solidFill>
              </a:rPr>
              <a:t>4,0</a:t>
            </a:r>
            <a:endParaRPr lang="es-CO" sz="2800" dirty="0">
              <a:solidFill>
                <a:srgbClr val="E8A043"/>
              </a:solidFill>
            </a:endParaRPr>
          </a:p>
        </p:txBody>
      </p:sp>
      <p:sp>
        <p:nvSpPr>
          <p:cNvPr id="32" name="31 Rectángulo"/>
          <p:cNvSpPr/>
          <p:nvPr/>
        </p:nvSpPr>
        <p:spPr>
          <a:xfrm>
            <a:off x="10955106" y="6078532"/>
            <a:ext cx="922047" cy="261610"/>
          </a:xfrm>
          <a:prstGeom prst="rect">
            <a:avLst/>
          </a:prstGeom>
        </p:spPr>
        <p:txBody>
          <a:bodyPr wrap="none">
            <a:spAutoFit/>
          </a:bodyPr>
          <a:lstStyle/>
          <a:p>
            <a:pPr defTabSz="913851"/>
            <a:r>
              <a:rPr lang="es-ES" sz="1100" b="1" dirty="0" smtClean="0">
                <a:solidFill>
                  <a:schemeClr val="tx2"/>
                </a:solidFill>
              </a:rPr>
              <a:t>Base: 2527</a:t>
            </a:r>
            <a:endParaRPr lang="es-CO" sz="1100" dirty="0">
              <a:solidFill>
                <a:schemeClr val="tx2"/>
              </a:solidFill>
            </a:endParaRPr>
          </a:p>
        </p:txBody>
      </p:sp>
      <p:cxnSp>
        <p:nvCxnSpPr>
          <p:cNvPr id="33" name="32 Conector recto"/>
          <p:cNvCxnSpPr/>
          <p:nvPr/>
        </p:nvCxnSpPr>
        <p:spPr>
          <a:xfrm>
            <a:off x="0" y="4274111"/>
            <a:ext cx="12091916" cy="0"/>
          </a:xfrm>
          <a:prstGeom prst="line">
            <a:avLst/>
          </a:prstGeom>
          <a:noFill/>
          <a:ln w="28575" cap="flat" cmpd="sng" algn="ctr">
            <a:solidFill>
              <a:sysClr val="window" lastClr="FFFFFF">
                <a:lumMod val="95000"/>
              </a:sysClr>
            </a:solidFill>
            <a:prstDash val="solid"/>
            <a:miter lim="800000"/>
          </a:ln>
          <a:effectLst/>
        </p:spPr>
      </p:cxnSp>
      <p:graphicFrame>
        <p:nvGraphicFramePr>
          <p:cNvPr id="34" name="33 Tabla"/>
          <p:cNvGraphicFramePr>
            <a:graphicFrameLocks noGrp="1"/>
          </p:cNvGraphicFramePr>
          <p:nvPr>
            <p:extLst>
              <p:ext uri="{D42A27DB-BD31-4B8C-83A1-F6EECF244321}">
                <p14:modId xmlns:p14="http://schemas.microsoft.com/office/powerpoint/2010/main" val="2509253929"/>
              </p:ext>
            </p:extLst>
          </p:nvPr>
        </p:nvGraphicFramePr>
        <p:xfrm>
          <a:off x="7922071" y="4941363"/>
          <a:ext cx="2616676" cy="668655"/>
        </p:xfrm>
        <a:graphic>
          <a:graphicData uri="http://schemas.openxmlformats.org/drawingml/2006/table">
            <a:tbl>
              <a:tblPr/>
              <a:tblGrid>
                <a:gridCol w="1308338"/>
                <a:gridCol w="1308338"/>
              </a:tblGrid>
              <a:tr h="1983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s-CO" sz="1400" b="1" u="none" strike="noStrike" dirty="0">
                          <a:solidFill>
                            <a:srgbClr val="00B050"/>
                          </a:solidFill>
                          <a:effectLst/>
                          <a:latin typeface="+mj-lt"/>
                        </a:rPr>
                        <a:t>Promotores</a:t>
                      </a:r>
                      <a:endParaRPr lang="es-CO" sz="1400" b="1" i="0" u="none" strike="noStrike" dirty="0">
                        <a:solidFill>
                          <a:srgbClr val="00B050"/>
                        </a:solidFill>
                        <a:effectLst/>
                        <a:latin typeface="+mj-lt"/>
                      </a:endParaRPr>
                    </a:p>
                  </a:txBody>
                  <a:tcPr marL="9525" marR="9525" marT="9525" marB="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CO" sz="1400" b="1" u="none" strike="noStrike" dirty="0">
                          <a:solidFill>
                            <a:srgbClr val="00B050"/>
                          </a:solidFill>
                          <a:effectLst/>
                          <a:latin typeface="+mj-lt"/>
                        </a:rPr>
                        <a:t>29%</a:t>
                      </a:r>
                      <a:endParaRPr lang="es-CO" sz="1400" b="1" i="0" u="none" strike="noStrike" dirty="0">
                        <a:solidFill>
                          <a:srgbClr val="00B050"/>
                        </a:solidFill>
                        <a:effectLst/>
                        <a:latin typeface="+mj-lt"/>
                      </a:endParaRPr>
                    </a:p>
                  </a:txBody>
                  <a:tcPr marL="9525" marR="9525" marT="9525" marB="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983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s-CO" sz="1400" b="1" u="none" strike="noStrike" dirty="0">
                          <a:solidFill>
                            <a:srgbClr val="FF0000"/>
                          </a:solidFill>
                          <a:effectLst/>
                          <a:latin typeface="+mj-lt"/>
                        </a:rPr>
                        <a:t>Detractores</a:t>
                      </a:r>
                      <a:endParaRPr lang="es-CO" sz="1400" b="1" i="0" u="none" strike="noStrike" dirty="0">
                        <a:solidFill>
                          <a:srgbClr val="FF0000"/>
                        </a:solidFill>
                        <a:effectLst/>
                        <a:latin typeface="+mj-lt"/>
                      </a:endParaRPr>
                    </a:p>
                  </a:txBody>
                  <a:tcPr marL="9525" marR="9525" marT="9525" marB="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CO" sz="1400" b="1" u="none" strike="noStrike" dirty="0">
                          <a:solidFill>
                            <a:srgbClr val="FF0000"/>
                          </a:solidFill>
                          <a:effectLst/>
                          <a:latin typeface="+mj-lt"/>
                        </a:rPr>
                        <a:t>23%</a:t>
                      </a:r>
                      <a:endParaRPr lang="es-CO" sz="1400" b="1" i="0" u="none" strike="noStrike" dirty="0">
                        <a:solidFill>
                          <a:srgbClr val="FF0000"/>
                        </a:solidFill>
                        <a:effectLst/>
                        <a:latin typeface="+mj-lt"/>
                      </a:endParaRPr>
                    </a:p>
                  </a:txBody>
                  <a:tcPr marL="9525" marR="9525" marT="9525" marB="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983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s-CO" sz="1400" b="1" u="none" strike="noStrike" dirty="0">
                          <a:solidFill>
                            <a:schemeClr val="tx2"/>
                          </a:solidFill>
                          <a:effectLst/>
                          <a:latin typeface="+mj-lt"/>
                        </a:rPr>
                        <a:t>NPS</a:t>
                      </a:r>
                      <a:endParaRPr lang="es-CO" sz="1400" b="1" i="0" u="none" strike="noStrike" dirty="0">
                        <a:solidFill>
                          <a:schemeClr val="tx2"/>
                        </a:solidFill>
                        <a:effectLst/>
                        <a:latin typeface="+mj-lt"/>
                      </a:endParaRPr>
                    </a:p>
                  </a:txBody>
                  <a:tcPr marL="9525" marR="9525" marT="9525" marB="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s-CO" sz="1400" b="1" u="none" strike="noStrike" dirty="0">
                          <a:solidFill>
                            <a:schemeClr val="tx2"/>
                          </a:solidFill>
                          <a:effectLst/>
                          <a:latin typeface="+mj-lt"/>
                        </a:rPr>
                        <a:t>5%</a:t>
                      </a:r>
                      <a:endParaRPr lang="es-CO" sz="1400" b="1" i="0" u="none" strike="noStrike" dirty="0">
                        <a:solidFill>
                          <a:schemeClr val="tx2"/>
                        </a:solidFill>
                        <a:effectLst/>
                        <a:latin typeface="+mj-lt"/>
                      </a:endParaRPr>
                    </a:p>
                  </a:txBody>
                  <a:tcPr marL="9525" marR="9525" marT="9525" marB="0" anchor="ctr">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35" name="34 Rectángulo"/>
          <p:cNvSpPr/>
          <p:nvPr/>
        </p:nvSpPr>
        <p:spPr>
          <a:xfrm>
            <a:off x="8703662" y="5658985"/>
            <a:ext cx="1053494" cy="276999"/>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srgbClr val="5B9BD5">
                    <a:lumMod val="50000"/>
                  </a:srgbClr>
                </a:solidFill>
                <a:effectLst/>
                <a:uLnTx/>
                <a:uFillTx/>
              </a:rPr>
              <a:t>2021: 15,1%</a:t>
            </a:r>
            <a:endParaRPr kumimoji="0" lang="es-CO" sz="1200" b="1" i="0" u="none" strike="noStrike" kern="0" cap="none" spc="0" normalizeH="0" baseline="0" noProof="0" dirty="0" smtClean="0">
              <a:ln>
                <a:noFill/>
              </a:ln>
              <a:solidFill>
                <a:srgbClr val="5B9BD5">
                  <a:lumMod val="50000"/>
                </a:srgbClr>
              </a:solidFill>
              <a:effectLst/>
              <a:uLnTx/>
              <a:uFillTx/>
            </a:endParaRPr>
          </a:p>
        </p:txBody>
      </p:sp>
      <p:sp>
        <p:nvSpPr>
          <p:cNvPr id="40" name="39 Rectángulo"/>
          <p:cNvSpPr/>
          <p:nvPr/>
        </p:nvSpPr>
        <p:spPr>
          <a:xfrm>
            <a:off x="267334" y="5547134"/>
            <a:ext cx="6037160" cy="46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1" name="Grupo 2"/>
          <p:cNvGrpSpPr/>
          <p:nvPr/>
        </p:nvGrpSpPr>
        <p:grpSpPr>
          <a:xfrm>
            <a:off x="285063" y="4769411"/>
            <a:ext cx="6155634" cy="676301"/>
            <a:chOff x="2736557" y="715561"/>
            <a:chExt cx="6361386" cy="676301"/>
          </a:xfrm>
        </p:grpSpPr>
        <p:sp>
          <p:nvSpPr>
            <p:cNvPr id="63" name="62 CuadroTexto"/>
            <p:cNvSpPr txBox="1"/>
            <p:nvPr/>
          </p:nvSpPr>
          <p:spPr>
            <a:xfrm>
              <a:off x="2871278" y="1145641"/>
              <a:ext cx="2529825" cy="246221"/>
            </a:xfrm>
            <a:prstGeom prst="rect">
              <a:avLst/>
            </a:prstGeom>
            <a:noFill/>
          </p:spPr>
          <p:txBody>
            <a:bodyPr wrap="square" rtlCol="0">
              <a:spAutoFit/>
            </a:bodyPr>
            <a:lstStyle/>
            <a:p>
              <a:r>
                <a:rPr lang="es-MX" sz="1000" dirty="0">
                  <a:solidFill>
                    <a:prstClr val="white">
                      <a:lumMod val="50000"/>
                    </a:prstClr>
                  </a:solidFill>
                  <a:latin typeface="Century Gothic" panose="020B0502020202020204" pitchFamily="34" charset="0"/>
                </a:rPr>
                <a:t>Definitivamente lo recomendaría</a:t>
              </a:r>
              <a:endParaRPr lang="es-CO" sz="1000" dirty="0">
                <a:solidFill>
                  <a:prstClr val="white">
                    <a:lumMod val="50000"/>
                  </a:prstClr>
                </a:solidFill>
                <a:latin typeface="Century Gothic" panose="020B0502020202020204" pitchFamily="34" charset="0"/>
              </a:endParaRPr>
            </a:p>
          </p:txBody>
        </p:sp>
        <p:sp>
          <p:nvSpPr>
            <p:cNvPr id="64" name="63 CuadroTexto"/>
            <p:cNvSpPr txBox="1"/>
            <p:nvPr/>
          </p:nvSpPr>
          <p:spPr>
            <a:xfrm>
              <a:off x="6237877" y="1145641"/>
              <a:ext cx="2753046" cy="246221"/>
            </a:xfrm>
            <a:prstGeom prst="rect">
              <a:avLst/>
            </a:prstGeom>
            <a:noFill/>
          </p:spPr>
          <p:txBody>
            <a:bodyPr wrap="square" rtlCol="0">
              <a:spAutoFit/>
            </a:bodyPr>
            <a:lstStyle/>
            <a:p>
              <a:r>
                <a:rPr lang="es-MX" sz="1000" dirty="0">
                  <a:solidFill>
                    <a:prstClr val="white">
                      <a:lumMod val="50000"/>
                    </a:prstClr>
                  </a:solidFill>
                  <a:latin typeface="Century Gothic" panose="020B0502020202020204" pitchFamily="34" charset="0"/>
                </a:rPr>
                <a:t>Definitivamente no lo recomendaría</a:t>
              </a:r>
              <a:endParaRPr lang="es-CO" sz="1000" dirty="0">
                <a:solidFill>
                  <a:prstClr val="white">
                    <a:lumMod val="50000"/>
                  </a:prstClr>
                </a:solidFill>
                <a:latin typeface="Century Gothic" panose="020B0502020202020204" pitchFamily="34" charset="0"/>
              </a:endParaRPr>
            </a:p>
          </p:txBody>
        </p:sp>
        <p:grpSp>
          <p:nvGrpSpPr>
            <p:cNvPr id="65" name="Grupo 2"/>
            <p:cNvGrpSpPr/>
            <p:nvPr/>
          </p:nvGrpSpPr>
          <p:grpSpPr>
            <a:xfrm>
              <a:off x="2736557" y="715561"/>
              <a:ext cx="4172364" cy="522381"/>
              <a:chOff x="-3596460" y="1715052"/>
              <a:chExt cx="4172364" cy="522381"/>
            </a:xfrm>
          </p:grpSpPr>
          <p:sp>
            <p:nvSpPr>
              <p:cNvPr id="73" name="Rectángulo 41"/>
              <p:cNvSpPr/>
              <p:nvPr/>
            </p:nvSpPr>
            <p:spPr>
              <a:xfrm>
                <a:off x="-3596460" y="1872594"/>
                <a:ext cx="180000" cy="18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latin typeface="Century Gothic" panose="020B0502020202020204" pitchFamily="34" charset="0"/>
                </a:endParaRPr>
              </a:p>
            </p:txBody>
          </p:sp>
          <p:sp>
            <p:nvSpPr>
              <p:cNvPr id="74" name="Título 1"/>
              <p:cNvSpPr txBox="1">
                <a:spLocks/>
              </p:cNvSpPr>
              <p:nvPr/>
            </p:nvSpPr>
            <p:spPr>
              <a:xfrm>
                <a:off x="-3451593" y="1715052"/>
                <a:ext cx="4027497" cy="522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accent5">
                        <a:lumMod val="50000"/>
                      </a:schemeClr>
                    </a:solidFill>
                    <a:latin typeface="Century Gothic" panose="020B0502020202020204" pitchFamily="34" charset="0"/>
                    <a:ea typeface="+mj-ea"/>
                    <a:cs typeface="+mj-cs"/>
                  </a:defRPr>
                </a:lvl1pPr>
              </a:lstStyle>
              <a:p>
                <a:r>
                  <a:rPr lang="es-CO" sz="1400" b="0" dirty="0">
                    <a:solidFill>
                      <a:srgbClr val="00B050"/>
                    </a:solidFill>
                  </a:rPr>
                  <a:t>Promotores = 5</a:t>
                </a:r>
              </a:p>
            </p:txBody>
          </p:sp>
        </p:grpSp>
        <p:grpSp>
          <p:nvGrpSpPr>
            <p:cNvPr id="66" name="Grupo 4"/>
            <p:cNvGrpSpPr/>
            <p:nvPr/>
          </p:nvGrpSpPr>
          <p:grpSpPr>
            <a:xfrm>
              <a:off x="4696768" y="715561"/>
              <a:ext cx="4172893" cy="522381"/>
              <a:chOff x="-3954991" y="2068779"/>
              <a:chExt cx="4172893" cy="522381"/>
            </a:xfrm>
          </p:grpSpPr>
          <p:sp>
            <p:nvSpPr>
              <p:cNvPr id="71" name="Rectángulo 43"/>
              <p:cNvSpPr/>
              <p:nvPr/>
            </p:nvSpPr>
            <p:spPr>
              <a:xfrm>
                <a:off x="-3954991" y="2226321"/>
                <a:ext cx="179999" cy="180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latin typeface="Century Gothic" panose="020B0502020202020204" pitchFamily="34" charset="0"/>
                </a:endParaRPr>
              </a:p>
            </p:txBody>
          </p:sp>
          <p:sp>
            <p:nvSpPr>
              <p:cNvPr id="72" name="Título 1"/>
              <p:cNvSpPr txBox="1">
                <a:spLocks/>
              </p:cNvSpPr>
              <p:nvPr/>
            </p:nvSpPr>
            <p:spPr>
              <a:xfrm>
                <a:off x="-3809588" y="2068779"/>
                <a:ext cx="4027490" cy="522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accent5">
                        <a:lumMod val="50000"/>
                      </a:schemeClr>
                    </a:solidFill>
                    <a:latin typeface="Century Gothic" panose="020B0502020202020204" pitchFamily="34" charset="0"/>
                    <a:ea typeface="+mj-ea"/>
                    <a:cs typeface="+mj-cs"/>
                  </a:defRPr>
                </a:lvl1pPr>
              </a:lstStyle>
              <a:p>
                <a:r>
                  <a:rPr lang="es-CO" sz="1400" b="0" dirty="0">
                    <a:solidFill>
                      <a:srgbClr val="FFC000"/>
                    </a:solidFill>
                  </a:rPr>
                  <a:t>Pasivos= </a:t>
                </a:r>
                <a:r>
                  <a:rPr lang="es-CO" sz="1400" b="0" dirty="0" smtClean="0">
                    <a:solidFill>
                      <a:srgbClr val="FFC000"/>
                    </a:solidFill>
                  </a:rPr>
                  <a:t>4</a:t>
                </a:r>
                <a:endParaRPr lang="es-CO" sz="1400" b="0" dirty="0">
                  <a:solidFill>
                    <a:srgbClr val="FFC000"/>
                  </a:solidFill>
                </a:endParaRPr>
              </a:p>
            </p:txBody>
          </p:sp>
        </p:grpSp>
        <p:grpSp>
          <p:nvGrpSpPr>
            <p:cNvPr id="67" name="Grupo 7"/>
            <p:cNvGrpSpPr/>
            <p:nvPr/>
          </p:nvGrpSpPr>
          <p:grpSpPr>
            <a:xfrm>
              <a:off x="6127226" y="715561"/>
              <a:ext cx="2970717" cy="522381"/>
              <a:chOff x="-4360510" y="2386420"/>
              <a:chExt cx="2970717" cy="522381"/>
            </a:xfrm>
          </p:grpSpPr>
          <p:sp>
            <p:nvSpPr>
              <p:cNvPr id="69" name="Rectángulo 44"/>
              <p:cNvSpPr/>
              <p:nvPr/>
            </p:nvSpPr>
            <p:spPr>
              <a:xfrm>
                <a:off x="-4360510" y="2543962"/>
                <a:ext cx="179999" cy="18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latin typeface="Century Gothic" panose="020B0502020202020204" pitchFamily="34" charset="0"/>
                </a:endParaRPr>
              </a:p>
            </p:txBody>
          </p:sp>
          <p:sp>
            <p:nvSpPr>
              <p:cNvPr id="70" name="Título 1"/>
              <p:cNvSpPr txBox="1">
                <a:spLocks/>
              </p:cNvSpPr>
              <p:nvPr/>
            </p:nvSpPr>
            <p:spPr>
              <a:xfrm>
                <a:off x="-4217242" y="2386420"/>
                <a:ext cx="2827449" cy="522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accent5">
                        <a:lumMod val="50000"/>
                      </a:schemeClr>
                    </a:solidFill>
                    <a:latin typeface="Century Gothic" panose="020B0502020202020204" pitchFamily="34" charset="0"/>
                    <a:ea typeface="+mj-ea"/>
                    <a:cs typeface="+mj-cs"/>
                  </a:defRPr>
                </a:lvl1pPr>
              </a:lstStyle>
              <a:p>
                <a:r>
                  <a:rPr lang="es-CO" sz="1400" b="0" dirty="0">
                    <a:solidFill>
                      <a:srgbClr val="FF0000"/>
                    </a:solidFill>
                  </a:rPr>
                  <a:t>Detractores= </a:t>
                </a:r>
                <a:r>
                  <a:rPr lang="es-CO" sz="1400" b="0" dirty="0" smtClean="0">
                    <a:solidFill>
                      <a:srgbClr val="FF0000"/>
                    </a:solidFill>
                  </a:rPr>
                  <a:t>3+2+1</a:t>
                </a:r>
                <a:endParaRPr lang="es-CO" sz="1400" b="0" dirty="0">
                  <a:solidFill>
                    <a:srgbClr val="FF0000"/>
                  </a:solidFill>
                </a:endParaRPr>
              </a:p>
            </p:txBody>
          </p:sp>
        </p:grpSp>
        <p:cxnSp>
          <p:nvCxnSpPr>
            <p:cNvPr id="68" name="67 Conector recto de flecha"/>
            <p:cNvCxnSpPr/>
            <p:nvPr/>
          </p:nvCxnSpPr>
          <p:spPr>
            <a:xfrm>
              <a:off x="2744231" y="1161141"/>
              <a:ext cx="6212956" cy="0"/>
            </a:xfrm>
            <a:prstGeom prst="straightConnector1">
              <a:avLst/>
            </a:prstGeom>
            <a:ln w="190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5" name="Título 1"/>
          <p:cNvSpPr txBox="1">
            <a:spLocks/>
          </p:cNvSpPr>
          <p:nvPr/>
        </p:nvSpPr>
        <p:spPr>
          <a:xfrm>
            <a:off x="1493819" y="5596286"/>
            <a:ext cx="4689403" cy="3696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accent5">
                    <a:lumMod val="50000"/>
                  </a:schemeClr>
                </a:solidFill>
                <a:latin typeface="Century Gothic" panose="020B0502020202020204" pitchFamily="34" charset="0"/>
                <a:ea typeface="+mj-ea"/>
                <a:cs typeface="+mj-cs"/>
              </a:defRPr>
            </a:lvl1pPr>
          </a:lstStyle>
          <a:p>
            <a:r>
              <a:rPr lang="es-CO" sz="1700" b="0" dirty="0" smtClean="0">
                <a:solidFill>
                  <a:srgbClr val="00B050"/>
                </a:solidFill>
              </a:rPr>
              <a:t>Promotores    </a:t>
            </a:r>
            <a:r>
              <a:rPr lang="es-CO" sz="1700" b="0" dirty="0" smtClean="0">
                <a:solidFill>
                  <a:schemeClr val="bg2">
                    <a:lumMod val="10000"/>
                  </a:schemeClr>
                </a:solidFill>
              </a:rPr>
              <a:t>-    </a:t>
            </a:r>
            <a:r>
              <a:rPr lang="es-CO" sz="1700" b="0" dirty="0" smtClean="0">
                <a:solidFill>
                  <a:srgbClr val="FF0000"/>
                </a:solidFill>
              </a:rPr>
              <a:t>Detractores</a:t>
            </a:r>
            <a:endParaRPr lang="es-CO" sz="1700" b="0" dirty="0">
              <a:solidFill>
                <a:schemeClr val="bg2">
                  <a:lumMod val="10000"/>
                </a:schemeClr>
              </a:solidFill>
            </a:endParaRPr>
          </a:p>
        </p:txBody>
      </p:sp>
      <p:sp>
        <p:nvSpPr>
          <p:cNvPr id="76" name="75 CuadroTexto"/>
          <p:cNvSpPr txBox="1"/>
          <p:nvPr/>
        </p:nvSpPr>
        <p:spPr>
          <a:xfrm>
            <a:off x="385884" y="5596468"/>
            <a:ext cx="747320" cy="369332"/>
          </a:xfrm>
          <a:prstGeom prst="rect">
            <a:avLst/>
          </a:prstGeom>
          <a:solidFill>
            <a:schemeClr val="tx1">
              <a:lumMod val="65000"/>
              <a:lumOff val="35000"/>
            </a:schemeClr>
          </a:solidFill>
        </p:spPr>
        <p:txBody>
          <a:bodyPr wrap="none" lIns="91386" tIns="45693" rIns="91386" bIns="45693" rtlCol="0">
            <a:spAutoFit/>
          </a:bodyPr>
          <a:lstStyle/>
          <a:p>
            <a:r>
              <a:rPr lang="es-MX" dirty="0">
                <a:solidFill>
                  <a:prstClr val="white"/>
                </a:solidFill>
                <a:latin typeface="Century Gothic" panose="020B0502020202020204" pitchFamily="34" charset="0"/>
              </a:rPr>
              <a:t>NPS=</a:t>
            </a:r>
            <a:endParaRPr lang="es-CO" dirty="0">
              <a:solidFill>
                <a:prstClr val="white"/>
              </a:solidFill>
              <a:latin typeface="Century Gothic" panose="020B0502020202020204" pitchFamily="34" charset="0"/>
            </a:endParaRPr>
          </a:p>
        </p:txBody>
      </p:sp>
      <p:sp>
        <p:nvSpPr>
          <p:cNvPr id="77" name="76 Rectángulo"/>
          <p:cNvSpPr/>
          <p:nvPr/>
        </p:nvSpPr>
        <p:spPr>
          <a:xfrm>
            <a:off x="218203" y="4339193"/>
            <a:ext cx="2122697" cy="338554"/>
          </a:xfrm>
          <a:prstGeom prst="rect">
            <a:avLst/>
          </a:prstGeom>
        </p:spPr>
        <p:txBody>
          <a:bodyPr wrap="none">
            <a:spAutoFit/>
          </a:bodyPr>
          <a:lstStyle/>
          <a:p>
            <a:r>
              <a:rPr lang="es-ES" sz="1600" b="1" dirty="0" smtClean="0">
                <a:solidFill>
                  <a:srgbClr val="FFC000"/>
                </a:solidFill>
              </a:rPr>
              <a:t>Net Promotor Score</a:t>
            </a:r>
            <a:endParaRPr lang="es-CO" sz="1600" b="1" dirty="0">
              <a:solidFill>
                <a:srgbClr val="FFC000"/>
              </a:solidFill>
            </a:endParaRPr>
          </a:p>
        </p:txBody>
      </p:sp>
    </p:spTree>
    <p:extLst>
      <p:ext uri="{BB962C8B-B14F-4D97-AF65-F5344CB8AC3E}">
        <p14:creationId xmlns:p14="http://schemas.microsoft.com/office/powerpoint/2010/main" val="1111830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Mujer con celular en la mano&#10;&#10;Descripción generada automáticamente con confianza media">
            <a:extLst>
              <a:ext uri="{FF2B5EF4-FFF2-40B4-BE49-F238E27FC236}">
                <a16:creationId xmlns:a16="http://schemas.microsoft.com/office/drawing/2014/main" xmlns="" id="{7E444B55-3AD1-2CCB-4D6B-AEF5EA4A1EEA}"/>
              </a:ext>
            </a:extLst>
          </p:cNvPr>
          <p:cNvPicPr>
            <a:picLocks noChangeAspect="1"/>
          </p:cNvPicPr>
          <p:nvPr/>
        </p:nvPicPr>
        <p:blipFill rotWithShape="1">
          <a:blip r:embed="rId2">
            <a:extLst>
              <a:ext uri="{28A0092B-C50C-407E-A947-70E740481C1C}">
                <a14:useLocalDpi xmlns:a14="http://schemas.microsoft.com/office/drawing/2010/main" val="0"/>
              </a:ext>
            </a:extLst>
          </a:blip>
          <a:srcRect t="11471" r="9573" b="7531"/>
          <a:stretch/>
        </p:blipFill>
        <p:spPr>
          <a:xfrm>
            <a:off x="1015999" y="-1"/>
            <a:ext cx="11176001" cy="6669631"/>
          </a:xfrm>
          <a:prstGeom prst="rect">
            <a:avLst/>
          </a:prstGeom>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rgbClr val="FFFFFF"/>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rgbClr val="FFFFFF"/>
              </a:solidFill>
              <a:latin typeface="Arial"/>
              <a:cs typeface="Arial"/>
            </a:endParaRPr>
          </a:p>
        </p:txBody>
      </p:sp>
      <p:sp>
        <p:nvSpPr>
          <p:cNvPr id="10" name="Rectángulo 9">
            <a:extLst>
              <a:ext uri="{FF2B5EF4-FFF2-40B4-BE49-F238E27FC236}">
                <a16:creationId xmlns:a16="http://schemas.microsoft.com/office/drawing/2014/main" xmlns="" id="{32CC279C-1E47-1AE5-CDDF-9DF11361E9B5}"/>
              </a:ext>
            </a:extLst>
          </p:cNvPr>
          <p:cNvSpPr/>
          <p:nvPr/>
        </p:nvSpPr>
        <p:spPr>
          <a:xfrm rot="16200000">
            <a:off x="1494400" y="-1573532"/>
            <a:ext cx="6669630" cy="9816689"/>
          </a:xfrm>
          <a:prstGeom prst="rect">
            <a:avLst/>
          </a:prstGeom>
          <a:gradFill>
            <a:gsLst>
              <a:gs pos="12000">
                <a:schemeClr val="tx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sp>
        <p:nvSpPr>
          <p:cNvPr id="17" name="Rectángulo 16">
            <a:extLst>
              <a:ext uri="{FF2B5EF4-FFF2-40B4-BE49-F238E27FC236}">
                <a16:creationId xmlns:a16="http://schemas.microsoft.com/office/drawing/2014/main" xmlns="" id="{ECB83381-0ED9-03C3-0ACF-94057FAEC0FF}"/>
              </a:ext>
            </a:extLst>
          </p:cNvPr>
          <p:cNvSpPr/>
          <p:nvPr/>
        </p:nvSpPr>
        <p:spPr>
          <a:xfrm rot="5400000">
            <a:off x="8100628" y="2578254"/>
            <a:ext cx="6669630" cy="1513114"/>
          </a:xfrm>
          <a:prstGeom prst="rect">
            <a:avLst/>
          </a:prstGeom>
          <a:gradFill>
            <a:gsLst>
              <a:gs pos="12000">
                <a:schemeClr val="tx1">
                  <a:alpha val="65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pic>
        <p:nvPicPr>
          <p:cNvPr id="19" name="Imagen 18" descr="Imagen en blanco y negro&#10;&#10;Descripción generada automáticamente con confianza baja">
            <a:extLst>
              <a:ext uri="{FF2B5EF4-FFF2-40B4-BE49-F238E27FC236}">
                <a16:creationId xmlns:a16="http://schemas.microsoft.com/office/drawing/2014/main" xmlns="" id="{14F971D9-44D5-82BE-8E15-206B715E9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9089" r="20511" b="13415"/>
          <a:stretch/>
        </p:blipFill>
        <p:spPr>
          <a:xfrm>
            <a:off x="10832689" y="270012"/>
            <a:ext cx="1156112" cy="649833"/>
          </a:xfrm>
          <a:prstGeom prst="rect">
            <a:avLst/>
          </a:prstGeom>
        </p:spPr>
      </p:pic>
      <p:pic>
        <p:nvPicPr>
          <p:cNvPr id="21" name="Imagen 20" descr="Icono&#10;&#10;Descripción generada automáticamente">
            <a:extLst>
              <a:ext uri="{FF2B5EF4-FFF2-40B4-BE49-F238E27FC236}">
                <a16:creationId xmlns:a16="http://schemas.microsoft.com/office/drawing/2014/main" xmlns="" id="{8E070A6D-9710-541C-CE2B-1CB0C867F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84785">
            <a:off x="10283451" y="3877895"/>
            <a:ext cx="3024934" cy="4059462"/>
          </a:xfrm>
          <a:prstGeom prst="rect">
            <a:avLst/>
          </a:prstGeom>
        </p:spPr>
      </p:pic>
      <p:pic>
        <p:nvPicPr>
          <p:cNvPr id="23" name="Imagen 22" descr="Dibujo con letras blancas&#10;&#10;Descripción generada automáticamente con confianza media">
            <a:extLst>
              <a:ext uri="{FF2B5EF4-FFF2-40B4-BE49-F238E27FC236}">
                <a16:creationId xmlns:a16="http://schemas.microsoft.com/office/drawing/2014/main" xmlns="" id="{86F86177-D5C1-2DD4-4445-B35ABF5C9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99" y="309874"/>
            <a:ext cx="1877908" cy="653512"/>
          </a:xfrm>
          <a:prstGeom prst="rect">
            <a:avLst/>
          </a:prstGeom>
        </p:spPr>
      </p:pic>
      <p:sp>
        <p:nvSpPr>
          <p:cNvPr id="24" name="Título 3">
            <a:extLst>
              <a:ext uri="{FF2B5EF4-FFF2-40B4-BE49-F238E27FC236}">
                <a16:creationId xmlns:a16="http://schemas.microsoft.com/office/drawing/2014/main" xmlns="" id="{01782420-E30C-55E8-A4A7-138FD27205E5}"/>
              </a:ext>
            </a:extLst>
          </p:cNvPr>
          <p:cNvSpPr>
            <a:spLocks noGrp="1"/>
          </p:cNvSpPr>
          <p:nvPr>
            <p:ph type="ctrTitle"/>
          </p:nvPr>
        </p:nvSpPr>
        <p:spPr>
          <a:xfrm>
            <a:off x="203199" y="2268372"/>
            <a:ext cx="6011621" cy="2321257"/>
          </a:xfrm>
        </p:spPr>
        <p:txBody>
          <a:bodyPr anchor="ctr">
            <a:noAutofit/>
          </a:bodyPr>
          <a:lstStyle/>
          <a:p>
            <a:r>
              <a:rPr lang="es-ES" sz="4800" dirty="0">
                <a:solidFill>
                  <a:schemeClr val="bg1"/>
                </a:solidFill>
              </a:rPr>
              <a:t>Módulo VI. </a:t>
            </a:r>
            <a:r>
              <a:rPr lang="es-ES" sz="4800" dirty="0" smtClean="0">
                <a:solidFill>
                  <a:schemeClr val="bg1"/>
                </a:solidFill>
              </a:rPr>
              <a:t/>
            </a:r>
            <a:br>
              <a:rPr lang="es-ES" sz="4800" dirty="0" smtClean="0">
                <a:solidFill>
                  <a:schemeClr val="bg1"/>
                </a:solidFill>
              </a:rPr>
            </a:br>
            <a:r>
              <a:rPr lang="es-ES" sz="4800" dirty="0" smtClean="0">
                <a:solidFill>
                  <a:schemeClr val="bg1"/>
                </a:solidFill>
              </a:rPr>
              <a:t>Atención </a:t>
            </a:r>
            <a:r>
              <a:rPr lang="es-ES" sz="4800" dirty="0">
                <a:solidFill>
                  <a:schemeClr val="bg1"/>
                </a:solidFill>
              </a:rPr>
              <a:t>a PQRSD </a:t>
            </a:r>
            <a:endParaRPr lang="es-CO" sz="4800" dirty="0">
              <a:solidFill>
                <a:schemeClr val="bg1"/>
              </a:solidFill>
              <a:latin typeface="Helvetica" pitchFamily="2" charset="0"/>
            </a:endParaRPr>
          </a:p>
        </p:txBody>
      </p:sp>
    </p:spTree>
    <p:extLst>
      <p:ext uri="{BB962C8B-B14F-4D97-AF65-F5344CB8AC3E}">
        <p14:creationId xmlns:p14="http://schemas.microsoft.com/office/powerpoint/2010/main" val="369940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Helvetica" pitchFamily="2" charset="0"/>
              </a:rPr>
              <a:t>Antecedentes</a:t>
            </a:r>
            <a:endParaRPr lang="es-CO" sz="2400" b="1" dirty="0">
              <a:solidFill>
                <a:schemeClr val="accent1"/>
              </a:solidFill>
              <a:latin typeface="Helvetica" pitchFamily="2" charset="0"/>
            </a:endParaRPr>
          </a:p>
        </p:txBody>
      </p:sp>
      <p:sp>
        <p:nvSpPr>
          <p:cNvPr id="28" name="object 60">
            <a:extLst>
              <a:ext uri="{FF2B5EF4-FFF2-40B4-BE49-F238E27FC236}">
                <a16:creationId xmlns:a16="http://schemas.microsoft.com/office/drawing/2014/main" xmlns="" id="{A8E5C038-1B2A-B2F6-4B41-4F33BD196F34}"/>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2">
                  <a:extLst>
                    <a:ext uri="{A12FA001-AC4F-418D-AE19-62706E023703}">
                      <ahyp:hlinkClr xmlns:ahyp="http://schemas.microsoft.com/office/drawing/2018/hyperlinkcolor" xmlns="" val="tx"/>
                    </a:ext>
                  </a:extLst>
                </a:hlinkClick>
              </a:rPr>
              <a:t>www.mintic.gov.co</a:t>
            </a:r>
            <a:endParaRPr sz="940" dirty="0">
              <a:solidFill>
                <a:schemeClr val="bg1"/>
              </a:solidFill>
              <a:latin typeface="Arial"/>
              <a:cs typeface="Arial"/>
            </a:endParaRPr>
          </a:p>
        </p:txBody>
      </p:sp>
      <p:sp>
        <p:nvSpPr>
          <p:cNvPr id="24" name="23 Rectángulo"/>
          <p:cNvSpPr/>
          <p:nvPr/>
        </p:nvSpPr>
        <p:spPr>
          <a:xfrm>
            <a:off x="516000" y="1596097"/>
            <a:ext cx="11160000" cy="3416320"/>
          </a:xfrm>
          <a:prstGeom prst="rect">
            <a:avLst/>
          </a:prstGeom>
        </p:spPr>
        <p:txBody>
          <a:bodyPr wrap="square">
            <a:spAutoFit/>
          </a:bodyPr>
          <a:lstStyle/>
          <a:p>
            <a:pPr algn="just">
              <a:lnSpc>
                <a:spcPct val="100000"/>
              </a:lnSpc>
            </a:pPr>
            <a:r>
              <a:rPr lang="es-ES" dirty="0">
                <a:solidFill>
                  <a:schemeClr val="tx2"/>
                </a:solidFill>
                <a:latin typeface="+mj-lt"/>
              </a:rPr>
              <a:t>Desde 2012 el </a:t>
            </a:r>
            <a:r>
              <a:rPr lang="es-ES" dirty="0" err="1">
                <a:solidFill>
                  <a:schemeClr val="tx2"/>
                </a:solidFill>
                <a:latin typeface="+mj-lt"/>
              </a:rPr>
              <a:t>MinTic</a:t>
            </a:r>
            <a:r>
              <a:rPr lang="es-ES" dirty="0">
                <a:solidFill>
                  <a:schemeClr val="tx2"/>
                </a:solidFill>
                <a:latin typeface="+mj-lt"/>
              </a:rPr>
              <a:t> empezó a desarrollar estudios de satisfacción de los grupos de interés usuarios y beneficiarios frente a los bienes y servicios ofrecidos por la entidad en sus distintas líneas </a:t>
            </a:r>
            <a:r>
              <a:rPr lang="es-CO" dirty="0">
                <a:solidFill>
                  <a:schemeClr val="tx2"/>
                </a:solidFill>
                <a:latin typeface="+mj-lt"/>
              </a:rPr>
              <a:t>misionales.</a:t>
            </a:r>
            <a:br>
              <a:rPr lang="es-CO" dirty="0">
                <a:solidFill>
                  <a:schemeClr val="tx2"/>
                </a:solidFill>
                <a:latin typeface="+mj-lt"/>
              </a:rPr>
            </a:br>
            <a:r>
              <a:rPr lang="es-CO" dirty="0">
                <a:solidFill>
                  <a:schemeClr val="tx2"/>
                </a:solidFill>
                <a:latin typeface="+mj-lt"/>
              </a:rPr>
              <a:t/>
            </a:r>
            <a:br>
              <a:rPr lang="es-CO" dirty="0">
                <a:solidFill>
                  <a:schemeClr val="tx2"/>
                </a:solidFill>
                <a:latin typeface="+mj-lt"/>
              </a:rPr>
            </a:br>
            <a:r>
              <a:rPr lang="es-ES" dirty="0">
                <a:solidFill>
                  <a:schemeClr val="tx2"/>
                </a:solidFill>
                <a:latin typeface="+mj-lt"/>
              </a:rPr>
              <a:t>El resultado de la medición continua ha permitido que el Ministerio haya podido implementar acciones de mejora derivadas de las estimaciones obtenidas por medio del estudio, garantizando el adecuado relacionamiento con cada uno de los </a:t>
            </a:r>
            <a:r>
              <a:rPr lang="es-CO" dirty="0">
                <a:solidFill>
                  <a:schemeClr val="tx2"/>
                </a:solidFill>
                <a:latin typeface="+mj-lt"/>
              </a:rPr>
              <a:t>grupos de su interés.</a:t>
            </a:r>
            <a:br>
              <a:rPr lang="es-CO" dirty="0">
                <a:solidFill>
                  <a:schemeClr val="tx2"/>
                </a:solidFill>
                <a:latin typeface="+mj-lt"/>
              </a:rPr>
            </a:br>
            <a:r>
              <a:rPr lang="es-CO" dirty="0">
                <a:solidFill>
                  <a:schemeClr val="tx2"/>
                </a:solidFill>
                <a:latin typeface="+mj-lt"/>
              </a:rPr>
              <a:t/>
            </a:r>
            <a:br>
              <a:rPr lang="es-CO" dirty="0">
                <a:solidFill>
                  <a:schemeClr val="tx2"/>
                </a:solidFill>
                <a:latin typeface="+mj-lt"/>
              </a:rPr>
            </a:br>
            <a:r>
              <a:rPr lang="es-ES" dirty="0">
                <a:solidFill>
                  <a:schemeClr val="tx2"/>
                </a:solidFill>
                <a:latin typeface="+mj-lt"/>
              </a:rPr>
              <a:t>El Ministerio adelantó la contratación de un proceso para </a:t>
            </a:r>
            <a:r>
              <a:rPr lang="es-ES" i="1" dirty="0">
                <a:solidFill>
                  <a:schemeClr val="tx2"/>
                </a:solidFill>
                <a:latin typeface="+mj-lt"/>
              </a:rPr>
              <a:t>“Realizar la encuesta de satisfacción a los grupos de interés del </a:t>
            </a:r>
            <a:r>
              <a:rPr lang="es-ES" i="1" dirty="0" err="1">
                <a:solidFill>
                  <a:schemeClr val="tx2"/>
                </a:solidFill>
                <a:latin typeface="+mj-lt"/>
              </a:rPr>
              <a:t>MinTic</a:t>
            </a:r>
            <a:r>
              <a:rPr lang="es-ES" i="1" dirty="0">
                <a:solidFill>
                  <a:schemeClr val="tx2"/>
                </a:solidFill>
                <a:latin typeface="+mj-lt"/>
              </a:rPr>
              <a:t> respecto de los bienes y servicios ofrecidos por la entidad durante el periodo comprendido entre enero 2022 a diciembre 2022”. </a:t>
            </a:r>
            <a:r>
              <a:rPr lang="es-ES" dirty="0">
                <a:solidFill>
                  <a:schemeClr val="tx2"/>
                </a:solidFill>
                <a:latin typeface="+mj-lt"/>
              </a:rPr>
              <a:t>A diferencia de las encuestas anteriores, es de subrayar que el Ministerio enfatiza la necesidad de indagar sobre la satisfacción de los diferentes grupos de interés con respecto a bienes y servicios. </a:t>
            </a:r>
          </a:p>
        </p:txBody>
      </p:sp>
    </p:spTree>
    <p:extLst>
      <p:ext uri="{BB962C8B-B14F-4D97-AF65-F5344CB8AC3E}">
        <p14:creationId xmlns:p14="http://schemas.microsoft.com/office/powerpoint/2010/main" val="48466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Atención a PQRSD</a:t>
            </a:r>
            <a:endParaRPr lang="es-CO" sz="2400" b="1" dirty="0">
              <a:solidFill>
                <a:schemeClr val="accent1"/>
              </a:solidFill>
              <a:latin typeface="+mj-lt"/>
            </a:endParaRPr>
          </a:p>
        </p:txBody>
      </p:sp>
      <p:sp>
        <p:nvSpPr>
          <p:cNvPr id="12" name="11 Rectángulo"/>
          <p:cNvSpPr/>
          <p:nvPr/>
        </p:nvSpPr>
        <p:spPr>
          <a:xfrm>
            <a:off x="2286000" y="6244984"/>
            <a:ext cx="9905999" cy="400110"/>
          </a:xfrm>
          <a:prstGeom prst="rect">
            <a:avLst/>
          </a:prstGeom>
        </p:spPr>
        <p:txBody>
          <a:bodyPr wrap="square">
            <a:spAutoFit/>
          </a:bodyPr>
          <a:lstStyle/>
          <a:p>
            <a:r>
              <a:rPr lang="es-ES" sz="1000" b="1" dirty="0">
                <a:solidFill>
                  <a:schemeClr val="tx2"/>
                </a:solidFill>
                <a:latin typeface="+mj-lt"/>
              </a:rPr>
              <a:t>P18. ¿</a:t>
            </a:r>
            <a:r>
              <a:rPr lang="es-ES" sz="1000" dirty="0">
                <a:solidFill>
                  <a:schemeClr val="tx2"/>
                </a:solidFill>
                <a:latin typeface="+mj-lt"/>
              </a:rPr>
              <a:t>Interpuso el año pasado peticiones, quejas, reclamos, sugerencias, solicitudes o denuncias al </a:t>
            </a:r>
            <a:r>
              <a:rPr lang="es-ES" sz="1000" dirty="0" err="1">
                <a:solidFill>
                  <a:schemeClr val="tx2"/>
                </a:solidFill>
                <a:latin typeface="+mj-lt"/>
              </a:rPr>
              <a:t>MinTIC</a:t>
            </a:r>
            <a:r>
              <a:rPr lang="es-ES" sz="1000" dirty="0">
                <a:solidFill>
                  <a:schemeClr val="tx2"/>
                </a:solidFill>
                <a:latin typeface="+mj-lt"/>
              </a:rPr>
              <a:t>?</a:t>
            </a:r>
            <a:r>
              <a:rPr lang="es-ES" sz="1000" b="1" dirty="0">
                <a:solidFill>
                  <a:schemeClr val="tx2"/>
                </a:solidFill>
                <a:latin typeface="+mj-lt"/>
              </a:rPr>
              <a:t> 19. </a:t>
            </a:r>
            <a:r>
              <a:rPr lang="es-ES" sz="1000" dirty="0">
                <a:solidFill>
                  <a:schemeClr val="tx2"/>
                </a:solidFill>
                <a:latin typeface="+mj-lt"/>
              </a:rPr>
              <a:t>Continuando con la escala de 1 a 5, donde 5 es muy satisfecho y 1 muy insatisfecho, ¿Qué tan satisfecho se encuentra con</a:t>
            </a:r>
            <a:r>
              <a:rPr lang="es-ES" sz="1000" dirty="0" smtClean="0">
                <a:solidFill>
                  <a:schemeClr val="tx2"/>
                </a:solidFill>
                <a:latin typeface="+mj-lt"/>
              </a:rPr>
              <a:t>…?</a:t>
            </a:r>
            <a:endParaRPr lang="es-CO" sz="1000" dirty="0">
              <a:solidFill>
                <a:schemeClr val="tx2"/>
              </a:solidFill>
              <a:latin typeface="+mj-lt"/>
            </a:endParaRPr>
          </a:p>
        </p:txBody>
      </p:sp>
      <p:graphicFrame>
        <p:nvGraphicFramePr>
          <p:cNvPr id="13" name="12 Tabla"/>
          <p:cNvGraphicFramePr>
            <a:graphicFrameLocks noGrp="1"/>
          </p:cNvGraphicFramePr>
          <p:nvPr>
            <p:extLst>
              <p:ext uri="{D42A27DB-BD31-4B8C-83A1-F6EECF244321}">
                <p14:modId xmlns:p14="http://schemas.microsoft.com/office/powerpoint/2010/main" val="2349848095"/>
              </p:ext>
            </p:extLst>
          </p:nvPr>
        </p:nvGraphicFramePr>
        <p:xfrm>
          <a:off x="125215" y="1752561"/>
          <a:ext cx="3973460" cy="640080"/>
        </p:xfrm>
        <a:graphic>
          <a:graphicData uri="http://schemas.openxmlformats.org/drawingml/2006/table">
            <a:tbl>
              <a:tblPr firstRow="1" bandRow="1"/>
              <a:tblGrid>
                <a:gridCol w="397346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ctr"/>
                      <a:r>
                        <a:rPr lang="es-ES" sz="1200" b="1" dirty="0" smtClean="0">
                          <a:solidFill>
                            <a:schemeClr val="tx2"/>
                          </a:solidFill>
                          <a:latin typeface="+mn-lt"/>
                        </a:rPr>
                        <a:t>¿Interpuso el año pasado peticiones, quejas, reclamos, sugerencias, solicitudes o denuncias al  </a:t>
                      </a:r>
                      <a:r>
                        <a:rPr lang="es-ES" sz="1200" b="1" dirty="0" err="1" smtClean="0">
                          <a:solidFill>
                            <a:schemeClr val="tx2"/>
                          </a:solidFill>
                          <a:latin typeface="+mn-lt"/>
                        </a:rPr>
                        <a:t>MinTIC</a:t>
                      </a:r>
                      <a:r>
                        <a:rPr lang="es-ES" sz="1200" b="1" dirty="0" smtClean="0">
                          <a:solidFill>
                            <a:schemeClr val="tx2"/>
                          </a:solidFill>
                          <a:latin typeface="+mn-lt"/>
                        </a:rPr>
                        <a:t>?</a:t>
                      </a:r>
                      <a:endParaRPr lang="es-CO" sz="1200" dirty="0">
                        <a:solidFill>
                          <a:schemeClr val="tx2"/>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21" name="20 Gráfico"/>
          <p:cNvGraphicFramePr/>
          <p:nvPr>
            <p:extLst>
              <p:ext uri="{D42A27DB-BD31-4B8C-83A1-F6EECF244321}">
                <p14:modId xmlns:p14="http://schemas.microsoft.com/office/powerpoint/2010/main" val="2099695358"/>
              </p:ext>
            </p:extLst>
          </p:nvPr>
        </p:nvGraphicFramePr>
        <p:xfrm>
          <a:off x="419953" y="2683005"/>
          <a:ext cx="3600000" cy="2556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22 Rectángulo"/>
          <p:cNvSpPr/>
          <p:nvPr/>
        </p:nvSpPr>
        <p:spPr>
          <a:xfrm>
            <a:off x="760502" y="5086804"/>
            <a:ext cx="966931" cy="276999"/>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srgbClr val="5B9BD5">
                    <a:lumMod val="50000"/>
                  </a:srgbClr>
                </a:solidFill>
                <a:effectLst/>
                <a:uLnTx/>
                <a:uFillTx/>
                <a:latin typeface="+mj-lt"/>
              </a:rPr>
              <a:t>2021: 7,2%</a:t>
            </a:r>
            <a:endParaRPr kumimoji="0" lang="es-CO" sz="1200" b="1" i="0" u="none" strike="noStrike" kern="0" cap="none" spc="0" normalizeH="0" baseline="0" noProof="0" dirty="0" smtClean="0">
              <a:ln>
                <a:noFill/>
              </a:ln>
              <a:solidFill>
                <a:srgbClr val="5B9BD5">
                  <a:lumMod val="50000"/>
                </a:srgbClr>
              </a:solidFill>
              <a:effectLst/>
              <a:uLnTx/>
              <a:uFillTx/>
              <a:latin typeface="+mj-lt"/>
            </a:endParaRPr>
          </a:p>
        </p:txBody>
      </p:sp>
      <p:sp>
        <p:nvSpPr>
          <p:cNvPr id="24" name="23 Rectángulo"/>
          <p:cNvSpPr/>
          <p:nvPr/>
        </p:nvSpPr>
        <p:spPr>
          <a:xfrm>
            <a:off x="11012154" y="5869945"/>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graphicFrame>
        <p:nvGraphicFramePr>
          <p:cNvPr id="25" name="24 Gráfico"/>
          <p:cNvGraphicFramePr/>
          <p:nvPr>
            <p:extLst>
              <p:ext uri="{D42A27DB-BD31-4B8C-83A1-F6EECF244321}">
                <p14:modId xmlns:p14="http://schemas.microsoft.com/office/powerpoint/2010/main" val="2950729236"/>
              </p:ext>
            </p:extLst>
          </p:nvPr>
        </p:nvGraphicFramePr>
        <p:xfrm>
          <a:off x="5727100" y="2715059"/>
          <a:ext cx="5734423"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25 Tabla"/>
          <p:cNvGraphicFramePr>
            <a:graphicFrameLocks noGrp="1"/>
          </p:cNvGraphicFramePr>
          <p:nvPr>
            <p:extLst>
              <p:ext uri="{D42A27DB-BD31-4B8C-83A1-F6EECF244321}">
                <p14:modId xmlns:p14="http://schemas.microsoft.com/office/powerpoint/2010/main" val="314283024"/>
              </p:ext>
            </p:extLst>
          </p:nvPr>
        </p:nvGraphicFramePr>
        <p:xfrm>
          <a:off x="5174886" y="4967776"/>
          <a:ext cx="6255914" cy="304800"/>
        </p:xfrm>
        <a:graphic>
          <a:graphicData uri="http://schemas.openxmlformats.org/drawingml/2006/table">
            <a:tbl>
              <a:tblPr firstRow="1" bandRow="1"/>
              <a:tblGrid>
                <a:gridCol w="720947"/>
                <a:gridCol w="1844989"/>
                <a:gridCol w="1844989"/>
                <a:gridCol w="1844989"/>
              </a:tblGrid>
              <a:tr h="1910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2021</a:t>
                      </a:r>
                      <a:endParaRPr lang="es-CO" sz="14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3,9</a:t>
                      </a:r>
                      <a:endParaRPr lang="es-CO" sz="14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3,9</a:t>
                      </a:r>
                      <a:endParaRPr lang="es-CO" sz="14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400" dirty="0" smtClean="0">
                          <a:solidFill>
                            <a:srgbClr val="B47C38"/>
                          </a:solidFill>
                          <a:latin typeface="+mj-lt"/>
                        </a:rPr>
                        <a:t>3,6</a:t>
                      </a:r>
                      <a:endParaRPr lang="es-CO" sz="14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27" name="26 Rectángulo redondeado"/>
          <p:cNvSpPr/>
          <p:nvPr/>
        </p:nvSpPr>
        <p:spPr>
          <a:xfrm>
            <a:off x="7508271" y="1348886"/>
            <a:ext cx="3960000" cy="540000"/>
          </a:xfrm>
          <a:prstGeom prst="roundRect">
            <a:avLst/>
          </a:prstGeom>
          <a:solidFill>
            <a:sysClr val="window" lastClr="FFFFFF">
              <a:lumMod val="95000"/>
            </a:sysClr>
          </a:solidFill>
          <a:ln w="12700" cap="flat" cmpd="sng" algn="ctr">
            <a:noFill/>
            <a:prstDash val="solid"/>
            <a:miter lim="800000"/>
          </a:ln>
          <a:effectLst/>
        </p:spPr>
      </p:sp>
      <p:sp>
        <p:nvSpPr>
          <p:cNvPr id="28" name="27 Rectángulo"/>
          <p:cNvSpPr/>
          <p:nvPr/>
        </p:nvSpPr>
        <p:spPr>
          <a:xfrm>
            <a:off x="7530038" y="1464998"/>
            <a:ext cx="3780000" cy="307777"/>
          </a:xfrm>
          <a:prstGeom prst="rect">
            <a:avLst/>
          </a:prstGeom>
        </p:spPr>
        <p:txBody>
          <a:bodyPr wrap="square">
            <a:spAutoFit/>
          </a:bodyPr>
          <a:lstStyle/>
          <a:p>
            <a:pPr defTabSz="913851"/>
            <a:r>
              <a:rPr lang="es-CO" sz="1400" b="1" dirty="0" smtClean="0">
                <a:solidFill>
                  <a:srgbClr val="4472C4">
                    <a:lumMod val="50000"/>
                  </a:srgbClr>
                </a:solidFill>
              </a:rPr>
              <a:t>Satisfacción con …</a:t>
            </a:r>
            <a:endParaRPr lang="es-CO" sz="1400" b="1" dirty="0">
              <a:solidFill>
                <a:srgbClr val="4472C4">
                  <a:lumMod val="50000"/>
                </a:srgbClr>
              </a:solidFill>
            </a:endParaRPr>
          </a:p>
        </p:txBody>
      </p:sp>
      <p:sp>
        <p:nvSpPr>
          <p:cNvPr id="29" name="28 Conector"/>
          <p:cNvSpPr/>
          <p:nvPr/>
        </p:nvSpPr>
        <p:spPr>
          <a:xfrm>
            <a:off x="11210150" y="1204886"/>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30" name="29 Rectángulo"/>
          <p:cNvSpPr/>
          <p:nvPr/>
        </p:nvSpPr>
        <p:spPr>
          <a:xfrm>
            <a:off x="11281749" y="1357276"/>
            <a:ext cx="684803" cy="523220"/>
          </a:xfrm>
          <a:prstGeom prst="rect">
            <a:avLst/>
          </a:prstGeom>
        </p:spPr>
        <p:txBody>
          <a:bodyPr wrap="none">
            <a:spAutoFit/>
          </a:bodyPr>
          <a:lstStyle/>
          <a:p>
            <a:pPr defTabSz="913851"/>
            <a:r>
              <a:rPr lang="es-ES" sz="2800" b="1" dirty="0" smtClean="0">
                <a:solidFill>
                  <a:srgbClr val="E8A043"/>
                </a:solidFill>
              </a:rPr>
              <a:t>3,8</a:t>
            </a:r>
            <a:endParaRPr lang="es-CO" sz="2800" dirty="0">
              <a:solidFill>
                <a:srgbClr val="E8A043"/>
              </a:solidFill>
            </a:endParaRPr>
          </a:p>
        </p:txBody>
      </p:sp>
      <p:sp>
        <p:nvSpPr>
          <p:cNvPr id="15" name="14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3022914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Mujer con celular en la mano&#10;&#10;Descripción generada automáticamente con confianza media">
            <a:extLst>
              <a:ext uri="{FF2B5EF4-FFF2-40B4-BE49-F238E27FC236}">
                <a16:creationId xmlns:a16="http://schemas.microsoft.com/office/drawing/2014/main" xmlns="" id="{7E444B55-3AD1-2CCB-4D6B-AEF5EA4A1EEA}"/>
              </a:ext>
            </a:extLst>
          </p:cNvPr>
          <p:cNvPicPr>
            <a:picLocks noChangeAspect="1"/>
          </p:cNvPicPr>
          <p:nvPr/>
        </p:nvPicPr>
        <p:blipFill rotWithShape="1">
          <a:blip r:embed="rId2">
            <a:extLst>
              <a:ext uri="{28A0092B-C50C-407E-A947-70E740481C1C}">
                <a14:useLocalDpi xmlns:a14="http://schemas.microsoft.com/office/drawing/2010/main" val="0"/>
              </a:ext>
            </a:extLst>
          </a:blip>
          <a:srcRect t="11471" r="9573" b="7531"/>
          <a:stretch/>
        </p:blipFill>
        <p:spPr>
          <a:xfrm>
            <a:off x="1015999" y="-1"/>
            <a:ext cx="11176001" cy="6669631"/>
          </a:xfrm>
          <a:prstGeom prst="rect">
            <a:avLst/>
          </a:prstGeom>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rgbClr val="FFFFFF"/>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rgbClr val="FFFFFF"/>
              </a:solidFill>
              <a:latin typeface="Arial"/>
              <a:cs typeface="Arial"/>
            </a:endParaRPr>
          </a:p>
        </p:txBody>
      </p:sp>
      <p:sp>
        <p:nvSpPr>
          <p:cNvPr id="10" name="Rectángulo 9">
            <a:extLst>
              <a:ext uri="{FF2B5EF4-FFF2-40B4-BE49-F238E27FC236}">
                <a16:creationId xmlns:a16="http://schemas.microsoft.com/office/drawing/2014/main" xmlns="" id="{32CC279C-1E47-1AE5-CDDF-9DF11361E9B5}"/>
              </a:ext>
            </a:extLst>
          </p:cNvPr>
          <p:cNvSpPr/>
          <p:nvPr/>
        </p:nvSpPr>
        <p:spPr>
          <a:xfrm rot="16200000">
            <a:off x="1494400" y="-1573532"/>
            <a:ext cx="6669630" cy="9816689"/>
          </a:xfrm>
          <a:prstGeom prst="rect">
            <a:avLst/>
          </a:prstGeom>
          <a:gradFill>
            <a:gsLst>
              <a:gs pos="12000">
                <a:schemeClr val="tx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sp>
        <p:nvSpPr>
          <p:cNvPr id="17" name="Rectángulo 16">
            <a:extLst>
              <a:ext uri="{FF2B5EF4-FFF2-40B4-BE49-F238E27FC236}">
                <a16:creationId xmlns:a16="http://schemas.microsoft.com/office/drawing/2014/main" xmlns="" id="{ECB83381-0ED9-03C3-0ACF-94057FAEC0FF}"/>
              </a:ext>
            </a:extLst>
          </p:cNvPr>
          <p:cNvSpPr/>
          <p:nvPr/>
        </p:nvSpPr>
        <p:spPr>
          <a:xfrm rot="5400000">
            <a:off x="8100628" y="2578254"/>
            <a:ext cx="6669630" cy="1513114"/>
          </a:xfrm>
          <a:prstGeom prst="rect">
            <a:avLst/>
          </a:prstGeom>
          <a:gradFill>
            <a:gsLst>
              <a:gs pos="12000">
                <a:schemeClr val="tx1">
                  <a:alpha val="65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FFFF"/>
              </a:solidFill>
            </a:endParaRPr>
          </a:p>
        </p:txBody>
      </p:sp>
      <p:pic>
        <p:nvPicPr>
          <p:cNvPr id="19" name="Imagen 18" descr="Imagen en blanco y negro&#10;&#10;Descripción generada automáticamente con confianza baja">
            <a:extLst>
              <a:ext uri="{FF2B5EF4-FFF2-40B4-BE49-F238E27FC236}">
                <a16:creationId xmlns:a16="http://schemas.microsoft.com/office/drawing/2014/main" xmlns="" id="{14F971D9-44D5-82BE-8E15-206B715E9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9089" r="20511" b="13415"/>
          <a:stretch/>
        </p:blipFill>
        <p:spPr>
          <a:xfrm>
            <a:off x="10832689" y="270012"/>
            <a:ext cx="1156112" cy="649833"/>
          </a:xfrm>
          <a:prstGeom prst="rect">
            <a:avLst/>
          </a:prstGeom>
        </p:spPr>
      </p:pic>
      <p:pic>
        <p:nvPicPr>
          <p:cNvPr id="21" name="Imagen 20" descr="Icono&#10;&#10;Descripción generada automáticamente">
            <a:extLst>
              <a:ext uri="{FF2B5EF4-FFF2-40B4-BE49-F238E27FC236}">
                <a16:creationId xmlns:a16="http://schemas.microsoft.com/office/drawing/2014/main" xmlns="" id="{8E070A6D-9710-541C-CE2B-1CB0C867F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84785">
            <a:off x="10283451" y="3877895"/>
            <a:ext cx="3024934" cy="4059462"/>
          </a:xfrm>
          <a:prstGeom prst="rect">
            <a:avLst/>
          </a:prstGeom>
        </p:spPr>
      </p:pic>
      <p:pic>
        <p:nvPicPr>
          <p:cNvPr id="23" name="Imagen 22" descr="Dibujo con letras blancas&#10;&#10;Descripción generada automáticamente con confianza media">
            <a:extLst>
              <a:ext uri="{FF2B5EF4-FFF2-40B4-BE49-F238E27FC236}">
                <a16:creationId xmlns:a16="http://schemas.microsoft.com/office/drawing/2014/main" xmlns="" id="{86F86177-D5C1-2DD4-4445-B35ABF5C9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99" y="309874"/>
            <a:ext cx="1877908" cy="653512"/>
          </a:xfrm>
          <a:prstGeom prst="rect">
            <a:avLst/>
          </a:prstGeom>
        </p:spPr>
      </p:pic>
      <p:sp>
        <p:nvSpPr>
          <p:cNvPr id="24" name="Título 3">
            <a:extLst>
              <a:ext uri="{FF2B5EF4-FFF2-40B4-BE49-F238E27FC236}">
                <a16:creationId xmlns:a16="http://schemas.microsoft.com/office/drawing/2014/main" xmlns="" id="{01782420-E30C-55E8-A4A7-138FD27205E5}"/>
              </a:ext>
            </a:extLst>
          </p:cNvPr>
          <p:cNvSpPr>
            <a:spLocks noGrp="1"/>
          </p:cNvSpPr>
          <p:nvPr>
            <p:ph type="ctrTitle"/>
          </p:nvPr>
        </p:nvSpPr>
        <p:spPr>
          <a:xfrm>
            <a:off x="203199" y="2268372"/>
            <a:ext cx="6011621" cy="2321257"/>
          </a:xfrm>
        </p:spPr>
        <p:txBody>
          <a:bodyPr anchor="ctr">
            <a:noAutofit/>
          </a:bodyPr>
          <a:lstStyle/>
          <a:p>
            <a:r>
              <a:rPr lang="es-ES" sz="4800" dirty="0">
                <a:solidFill>
                  <a:schemeClr val="bg1"/>
                </a:solidFill>
              </a:rPr>
              <a:t>Módulo VII. Rendición de Cuentas</a:t>
            </a:r>
            <a:endParaRPr lang="es-CO" sz="4800" dirty="0">
              <a:solidFill>
                <a:schemeClr val="bg1"/>
              </a:solidFill>
              <a:latin typeface="Helvetica" pitchFamily="2" charset="0"/>
            </a:endParaRPr>
          </a:p>
        </p:txBody>
      </p:sp>
    </p:spTree>
    <p:extLst>
      <p:ext uri="{BB962C8B-B14F-4D97-AF65-F5344CB8AC3E}">
        <p14:creationId xmlns:p14="http://schemas.microsoft.com/office/powerpoint/2010/main" val="3389995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mj-lt"/>
              </a:rPr>
              <a:t>Rendición de Cuentas</a:t>
            </a:r>
            <a:endParaRPr lang="es-CO" sz="2400" b="1" dirty="0">
              <a:solidFill>
                <a:schemeClr val="accent1"/>
              </a:solidFill>
              <a:latin typeface="+mj-lt"/>
            </a:endParaRPr>
          </a:p>
        </p:txBody>
      </p:sp>
      <p:sp>
        <p:nvSpPr>
          <p:cNvPr id="12" name="11 Rectángulo"/>
          <p:cNvSpPr/>
          <p:nvPr/>
        </p:nvSpPr>
        <p:spPr>
          <a:xfrm>
            <a:off x="2438400" y="6244984"/>
            <a:ext cx="9753599" cy="400110"/>
          </a:xfrm>
          <a:prstGeom prst="rect">
            <a:avLst/>
          </a:prstGeom>
        </p:spPr>
        <p:txBody>
          <a:bodyPr wrap="square">
            <a:spAutoFit/>
          </a:bodyPr>
          <a:lstStyle/>
          <a:p>
            <a:pPr lvl="0"/>
            <a:r>
              <a:rPr lang="es-ES" sz="1000" b="1" dirty="0">
                <a:solidFill>
                  <a:schemeClr val="tx2"/>
                </a:solidFill>
                <a:latin typeface="+mj-lt"/>
              </a:rPr>
              <a:t>P20.</a:t>
            </a:r>
            <a:r>
              <a:rPr lang="es-ES" sz="1000" dirty="0">
                <a:solidFill>
                  <a:schemeClr val="tx2"/>
                </a:solidFill>
                <a:latin typeface="+mj-lt"/>
              </a:rPr>
              <a:t> ¿Participó en alguna jornada de rendición de cuentas de la gestión 2022 del </a:t>
            </a:r>
            <a:r>
              <a:rPr lang="es-ES" sz="1000" dirty="0" err="1">
                <a:solidFill>
                  <a:schemeClr val="tx2"/>
                </a:solidFill>
                <a:latin typeface="+mj-lt"/>
              </a:rPr>
              <a:t>MinTIC</a:t>
            </a:r>
            <a:r>
              <a:rPr lang="es-ES" sz="1000" dirty="0">
                <a:solidFill>
                  <a:schemeClr val="tx2"/>
                </a:solidFill>
                <a:latin typeface="+mj-lt"/>
              </a:rPr>
              <a:t>?</a:t>
            </a:r>
          </a:p>
          <a:p>
            <a:r>
              <a:rPr lang="es-ES" sz="1000" b="1" dirty="0">
                <a:solidFill>
                  <a:schemeClr val="tx2"/>
                </a:solidFill>
                <a:latin typeface="+mj-lt"/>
              </a:rPr>
              <a:t>P21. </a:t>
            </a:r>
            <a:r>
              <a:rPr lang="es-ES" sz="1000" dirty="0">
                <a:solidFill>
                  <a:schemeClr val="tx2"/>
                </a:solidFill>
                <a:latin typeface="+mj-lt"/>
              </a:rPr>
              <a:t>Previo a su participación, ¿Obtuvo información relacionada con la gestión del </a:t>
            </a:r>
            <a:r>
              <a:rPr lang="es-ES" sz="1000" dirty="0" err="1">
                <a:solidFill>
                  <a:schemeClr val="tx2"/>
                </a:solidFill>
                <a:latin typeface="+mj-lt"/>
              </a:rPr>
              <a:t>MinTIC</a:t>
            </a:r>
            <a:r>
              <a:rPr lang="es-ES" sz="1000" dirty="0">
                <a:solidFill>
                  <a:schemeClr val="tx2"/>
                </a:solidFill>
                <a:latin typeface="+mj-lt"/>
              </a:rPr>
              <a:t> en alguno de estos mecanismos…?</a:t>
            </a:r>
            <a:endParaRPr lang="es-CO" sz="1000" dirty="0">
              <a:solidFill>
                <a:schemeClr val="tx2"/>
              </a:solidFill>
              <a:latin typeface="+mj-lt"/>
            </a:endParaRPr>
          </a:p>
        </p:txBody>
      </p:sp>
      <p:graphicFrame>
        <p:nvGraphicFramePr>
          <p:cNvPr id="13" name="12 Tabla"/>
          <p:cNvGraphicFramePr>
            <a:graphicFrameLocks noGrp="1"/>
          </p:cNvGraphicFramePr>
          <p:nvPr>
            <p:extLst>
              <p:ext uri="{D42A27DB-BD31-4B8C-83A1-F6EECF244321}">
                <p14:modId xmlns:p14="http://schemas.microsoft.com/office/powerpoint/2010/main" val="3713212194"/>
              </p:ext>
            </p:extLst>
          </p:nvPr>
        </p:nvGraphicFramePr>
        <p:xfrm>
          <a:off x="208686" y="1752561"/>
          <a:ext cx="3973460" cy="518160"/>
        </p:xfrm>
        <a:graphic>
          <a:graphicData uri="http://schemas.openxmlformats.org/drawingml/2006/table">
            <a:tbl>
              <a:tblPr firstRow="1" bandRow="1"/>
              <a:tblGrid>
                <a:gridCol w="397346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ctr"/>
                      <a:r>
                        <a:rPr lang="es-ES" sz="1400" b="1" dirty="0" smtClean="0">
                          <a:solidFill>
                            <a:schemeClr val="tx2"/>
                          </a:solidFill>
                          <a:latin typeface="+mj-lt"/>
                        </a:rPr>
                        <a:t>¿Participó en alguna jornada de rendición de cuentas de la gestión 2022 del </a:t>
                      </a:r>
                      <a:r>
                        <a:rPr lang="es-ES" sz="1400" b="1" dirty="0" err="1" smtClean="0">
                          <a:solidFill>
                            <a:schemeClr val="tx2"/>
                          </a:solidFill>
                          <a:latin typeface="+mj-lt"/>
                        </a:rPr>
                        <a:t>MinTIC</a:t>
                      </a:r>
                      <a:r>
                        <a:rPr lang="es-ES" sz="1400" b="1" dirty="0" smtClean="0">
                          <a:solidFill>
                            <a:schemeClr val="tx2"/>
                          </a:solidFill>
                          <a:latin typeface="+mj-lt"/>
                        </a:rPr>
                        <a:t>?</a:t>
                      </a:r>
                      <a:endParaRPr lang="es-CO" sz="14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20" name="19 Rectángulo"/>
          <p:cNvSpPr/>
          <p:nvPr/>
        </p:nvSpPr>
        <p:spPr>
          <a:xfrm>
            <a:off x="1734393" y="5328690"/>
            <a:ext cx="922047" cy="261610"/>
          </a:xfrm>
          <a:prstGeom prst="rect">
            <a:avLst/>
          </a:prstGeom>
        </p:spPr>
        <p:txBody>
          <a:bodyPr wrap="none">
            <a:spAutoFit/>
          </a:bodyPr>
          <a:lstStyle/>
          <a:p>
            <a:pPr defTabSz="913851"/>
            <a:r>
              <a:rPr lang="es-ES" sz="1100" b="1" dirty="0" smtClean="0">
                <a:solidFill>
                  <a:schemeClr val="tx2"/>
                </a:solidFill>
                <a:latin typeface="+mj-lt"/>
              </a:rPr>
              <a:t>Base: 2570</a:t>
            </a:r>
            <a:endParaRPr lang="es-CO" sz="1100" dirty="0">
              <a:solidFill>
                <a:schemeClr val="tx2"/>
              </a:solidFill>
              <a:latin typeface="+mj-lt"/>
            </a:endParaRPr>
          </a:p>
        </p:txBody>
      </p:sp>
      <p:graphicFrame>
        <p:nvGraphicFramePr>
          <p:cNvPr id="22" name="21 Gráfico"/>
          <p:cNvGraphicFramePr/>
          <p:nvPr>
            <p:extLst>
              <p:ext uri="{D42A27DB-BD31-4B8C-83A1-F6EECF244321}">
                <p14:modId xmlns:p14="http://schemas.microsoft.com/office/powerpoint/2010/main" val="3795446384"/>
              </p:ext>
            </p:extLst>
          </p:nvPr>
        </p:nvGraphicFramePr>
        <p:xfrm>
          <a:off x="395416" y="2683005"/>
          <a:ext cx="3600000" cy="2664000"/>
        </p:xfrm>
        <a:graphic>
          <a:graphicData uri="http://schemas.openxmlformats.org/drawingml/2006/chart">
            <c:chart xmlns:c="http://schemas.openxmlformats.org/drawingml/2006/chart" xmlns:r="http://schemas.openxmlformats.org/officeDocument/2006/relationships" r:id="rId2"/>
          </a:graphicData>
        </a:graphic>
      </p:graphicFrame>
      <p:sp>
        <p:nvSpPr>
          <p:cNvPr id="31" name="30 Rectángulo"/>
          <p:cNvSpPr/>
          <p:nvPr/>
        </p:nvSpPr>
        <p:spPr>
          <a:xfrm>
            <a:off x="380268" y="4868426"/>
            <a:ext cx="966931" cy="276999"/>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srgbClr val="5B9BD5">
                    <a:lumMod val="50000"/>
                  </a:srgbClr>
                </a:solidFill>
                <a:effectLst/>
                <a:uLnTx/>
                <a:uFillTx/>
              </a:rPr>
              <a:t>2021: 5,9%</a:t>
            </a:r>
            <a:endParaRPr kumimoji="0" lang="es-CO" sz="1200" b="1" i="0" u="none" strike="noStrike" kern="0" cap="none" spc="0" normalizeH="0" baseline="0" noProof="0" dirty="0" smtClean="0">
              <a:ln>
                <a:noFill/>
              </a:ln>
              <a:solidFill>
                <a:srgbClr val="5B9BD5">
                  <a:lumMod val="50000"/>
                </a:srgbClr>
              </a:solidFill>
              <a:effectLst/>
              <a:uLnTx/>
              <a:uFillTx/>
            </a:endParaRPr>
          </a:p>
        </p:txBody>
      </p:sp>
      <p:graphicFrame>
        <p:nvGraphicFramePr>
          <p:cNvPr id="38" name="37 Gráfico"/>
          <p:cNvGraphicFramePr/>
          <p:nvPr>
            <p:extLst>
              <p:ext uri="{D42A27DB-BD31-4B8C-83A1-F6EECF244321}">
                <p14:modId xmlns:p14="http://schemas.microsoft.com/office/powerpoint/2010/main" val="1718912446"/>
              </p:ext>
            </p:extLst>
          </p:nvPr>
        </p:nvGraphicFramePr>
        <p:xfrm>
          <a:off x="5438900" y="2432327"/>
          <a:ext cx="6139542"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39" name="38 Rectángulo"/>
          <p:cNvSpPr/>
          <p:nvPr/>
        </p:nvSpPr>
        <p:spPr>
          <a:xfrm>
            <a:off x="5621226" y="1747501"/>
            <a:ext cx="5908979" cy="523220"/>
          </a:xfrm>
          <a:prstGeom prst="rect">
            <a:avLst/>
          </a:prstGeom>
        </p:spPr>
        <p:txBody>
          <a:bodyPr wrap="square">
            <a:spAutoFit/>
          </a:bodyPr>
          <a:lstStyle/>
          <a:p>
            <a:pPr algn="ctr" defTabSz="913851"/>
            <a:r>
              <a:rPr lang="es-ES" sz="1400" b="1" dirty="0">
                <a:solidFill>
                  <a:schemeClr val="tx2"/>
                </a:solidFill>
              </a:rPr>
              <a:t>¿Obtuvo información relacionada con la gestión del </a:t>
            </a:r>
            <a:r>
              <a:rPr lang="es-ES" sz="1400" b="1" dirty="0" err="1">
                <a:solidFill>
                  <a:schemeClr val="tx2"/>
                </a:solidFill>
              </a:rPr>
              <a:t>MinTIC</a:t>
            </a:r>
            <a:r>
              <a:rPr lang="es-ES" sz="1400" b="1" dirty="0">
                <a:solidFill>
                  <a:schemeClr val="tx2"/>
                </a:solidFill>
              </a:rPr>
              <a:t> en alguno de estos mecanismos…?</a:t>
            </a:r>
            <a:endParaRPr lang="es-CO" sz="1400" b="1" dirty="0">
              <a:solidFill>
                <a:schemeClr val="tx2"/>
              </a:solidFill>
            </a:endParaRPr>
          </a:p>
        </p:txBody>
      </p:sp>
      <p:sp>
        <p:nvSpPr>
          <p:cNvPr id="40" name="39 Rectángulo"/>
          <p:cNvSpPr/>
          <p:nvPr/>
        </p:nvSpPr>
        <p:spPr>
          <a:xfrm>
            <a:off x="10686704" y="5596712"/>
            <a:ext cx="843501" cy="261610"/>
          </a:xfrm>
          <a:prstGeom prst="rect">
            <a:avLst/>
          </a:prstGeom>
        </p:spPr>
        <p:txBody>
          <a:bodyPr wrap="none">
            <a:spAutoFit/>
          </a:bodyPr>
          <a:lstStyle/>
          <a:p>
            <a:pPr defTabSz="913851"/>
            <a:r>
              <a:rPr lang="es-ES" sz="1100" b="1" dirty="0" smtClean="0">
                <a:solidFill>
                  <a:schemeClr val="tx2"/>
                </a:solidFill>
                <a:latin typeface="+mj-lt"/>
              </a:rPr>
              <a:t>Base: 384</a:t>
            </a:r>
            <a:endParaRPr lang="es-CO" sz="1100" dirty="0">
              <a:solidFill>
                <a:schemeClr val="tx2"/>
              </a:solidFill>
              <a:latin typeface="+mj-lt"/>
            </a:endParaRPr>
          </a:p>
        </p:txBody>
      </p:sp>
      <p:graphicFrame>
        <p:nvGraphicFramePr>
          <p:cNvPr id="41" name="40 Tabla"/>
          <p:cNvGraphicFramePr>
            <a:graphicFrameLocks noGrp="1"/>
          </p:cNvGraphicFramePr>
          <p:nvPr>
            <p:extLst>
              <p:ext uri="{D42A27DB-BD31-4B8C-83A1-F6EECF244321}">
                <p14:modId xmlns:p14="http://schemas.microsoft.com/office/powerpoint/2010/main" val="3978187581"/>
              </p:ext>
            </p:extLst>
          </p:nvPr>
        </p:nvGraphicFramePr>
        <p:xfrm>
          <a:off x="4713248" y="5156798"/>
          <a:ext cx="6793941" cy="274320"/>
        </p:xfrm>
        <a:graphic>
          <a:graphicData uri="http://schemas.openxmlformats.org/drawingml/2006/table">
            <a:tbl>
              <a:tblPr firstRow="1" bandRow="1"/>
              <a:tblGrid>
                <a:gridCol w="771205"/>
                <a:gridCol w="1505684"/>
                <a:gridCol w="1505684"/>
                <a:gridCol w="1505684"/>
                <a:gridCol w="1505684"/>
              </a:tblGrid>
              <a:tr h="27295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ES" sz="1200" dirty="0" smtClean="0">
                          <a:solidFill>
                            <a:srgbClr val="B47C38"/>
                          </a:solidFill>
                          <a:latin typeface="+mj-lt"/>
                        </a:rPr>
                        <a:t>2021</a:t>
                      </a:r>
                      <a:endParaRPr lang="es-CO" sz="1200" dirty="0">
                        <a:solidFill>
                          <a:srgbClr val="B47C38"/>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200" b="1" i="0" u="none" strike="noStrike" dirty="0">
                          <a:solidFill>
                            <a:srgbClr val="B47C38"/>
                          </a:solidFill>
                          <a:effectLst/>
                          <a:latin typeface="+mj-lt"/>
                        </a:rPr>
                        <a:t>76,5%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200" b="1" i="0" u="none" strike="noStrike" dirty="0">
                          <a:solidFill>
                            <a:srgbClr val="B47C38"/>
                          </a:solidFill>
                          <a:effectLst/>
                          <a:latin typeface="+mj-lt"/>
                        </a:rPr>
                        <a:t>69,5%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200" b="1" i="0" u="none" strike="noStrike" dirty="0">
                          <a:solidFill>
                            <a:srgbClr val="B47C38"/>
                          </a:solidFill>
                          <a:effectLst/>
                          <a:latin typeface="+mj-lt"/>
                        </a:rPr>
                        <a:t>48,1%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O" sz="1200" b="1" i="0" u="none" strike="noStrike" dirty="0">
                          <a:solidFill>
                            <a:srgbClr val="B47C38"/>
                          </a:solidFill>
                          <a:effectLst/>
                          <a:latin typeface="+mj-lt"/>
                        </a:rPr>
                        <a:t>50,0%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graphicFrame>
        <p:nvGraphicFramePr>
          <p:cNvPr id="42" name="41 Tabla"/>
          <p:cNvGraphicFramePr>
            <a:graphicFrameLocks noGrp="1"/>
          </p:cNvGraphicFramePr>
          <p:nvPr>
            <p:extLst>
              <p:ext uri="{D42A27DB-BD31-4B8C-83A1-F6EECF244321}">
                <p14:modId xmlns:p14="http://schemas.microsoft.com/office/powerpoint/2010/main" val="434136694"/>
              </p:ext>
            </p:extLst>
          </p:nvPr>
        </p:nvGraphicFramePr>
        <p:xfrm>
          <a:off x="5498275" y="4368267"/>
          <a:ext cx="6048000" cy="619125"/>
        </p:xfrm>
        <a:graphic>
          <a:graphicData uri="http://schemas.openxmlformats.org/drawingml/2006/table">
            <a:tbl>
              <a:tblPr firstRow="1" bandRow="1"/>
              <a:tblGrid>
                <a:gridCol w="1512000"/>
                <a:gridCol w="1512000"/>
                <a:gridCol w="1512000"/>
                <a:gridCol w="1512000"/>
              </a:tblGrid>
              <a:tr h="3500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t"/>
                      <a:r>
                        <a:rPr lang="es-CO" sz="1000" b="1" kern="1200" dirty="0">
                          <a:solidFill>
                            <a:schemeClr val="tx2"/>
                          </a:solidFill>
                          <a:latin typeface="+mj-lt"/>
                          <a:ea typeface="+mn-ea"/>
                          <a:cs typeface="+mn-cs"/>
                        </a:rPr>
                        <a:t>Publicaciones, </a:t>
                      </a:r>
                      <a:endParaRPr lang="es-CO" sz="1000" b="1" kern="1200" dirty="0" smtClean="0">
                        <a:solidFill>
                          <a:schemeClr val="tx2"/>
                        </a:solidFill>
                        <a:latin typeface="+mj-lt"/>
                        <a:ea typeface="+mn-ea"/>
                        <a:cs typeface="+mn-cs"/>
                      </a:endParaRPr>
                    </a:p>
                    <a:p>
                      <a:pPr algn="ctr" fontAlgn="t"/>
                      <a:r>
                        <a:rPr lang="es-CO" sz="1000" b="1" kern="1200" dirty="0" smtClean="0">
                          <a:solidFill>
                            <a:schemeClr val="tx2"/>
                          </a:solidFill>
                          <a:latin typeface="+mj-lt"/>
                          <a:ea typeface="+mn-ea"/>
                          <a:cs typeface="+mn-cs"/>
                        </a:rPr>
                        <a:t>boletines</a:t>
                      </a:r>
                      <a:r>
                        <a:rPr lang="es-CO" sz="1000" b="1" kern="1200" dirty="0">
                          <a:solidFill>
                            <a:schemeClr val="tx2"/>
                          </a:solidFill>
                          <a:latin typeface="+mj-lt"/>
                          <a:ea typeface="+mn-ea"/>
                          <a:cs typeface="+mn-cs"/>
                        </a:rPr>
                        <a:t>, informes </a:t>
                      </a:r>
                      <a:endParaRPr lang="es-CO" sz="1000" b="1" kern="1200" dirty="0" smtClean="0">
                        <a:solidFill>
                          <a:schemeClr val="tx2"/>
                        </a:solidFill>
                        <a:latin typeface="+mj-lt"/>
                        <a:ea typeface="+mn-ea"/>
                        <a:cs typeface="+mn-cs"/>
                      </a:endParaRPr>
                    </a:p>
                    <a:p>
                      <a:pPr algn="ctr" fontAlgn="t"/>
                      <a:r>
                        <a:rPr lang="es-CO" sz="1000" b="1" kern="1200" dirty="0" smtClean="0">
                          <a:solidFill>
                            <a:schemeClr val="tx2"/>
                          </a:solidFill>
                          <a:latin typeface="+mj-lt"/>
                          <a:ea typeface="+mn-ea"/>
                          <a:cs typeface="+mn-cs"/>
                        </a:rPr>
                        <a:t>o </a:t>
                      </a:r>
                      <a:r>
                        <a:rPr lang="es-CO" sz="1000" b="1" kern="1200" dirty="0">
                          <a:solidFill>
                            <a:schemeClr val="tx2"/>
                          </a:solidFill>
                          <a:latin typeface="+mj-lt"/>
                          <a:ea typeface="+mn-ea"/>
                          <a:cs typeface="+mn-cs"/>
                        </a:rPr>
                        <a:t>reportajes </a:t>
                      </a:r>
                      <a:endParaRPr lang="es-CO" sz="1000" b="1" kern="1200" dirty="0" smtClean="0">
                        <a:solidFill>
                          <a:schemeClr val="tx2"/>
                        </a:solidFill>
                        <a:latin typeface="+mj-lt"/>
                        <a:ea typeface="+mn-ea"/>
                        <a:cs typeface="+mn-cs"/>
                      </a:endParaRPr>
                    </a:p>
                    <a:p>
                      <a:pPr algn="ctr" fontAlgn="t"/>
                      <a:r>
                        <a:rPr lang="es-CO" sz="900" b="1" kern="1200" dirty="0" smtClean="0">
                          <a:solidFill>
                            <a:schemeClr val="tx2"/>
                          </a:solidFill>
                          <a:latin typeface="+mj-lt"/>
                          <a:ea typeface="+mn-ea"/>
                          <a:cs typeface="+mn-cs"/>
                        </a:rPr>
                        <a:t>(</a:t>
                      </a:r>
                      <a:r>
                        <a:rPr lang="es-CO" sz="900" b="1" kern="1200" dirty="0">
                          <a:solidFill>
                            <a:schemeClr val="tx2"/>
                          </a:solidFill>
                          <a:latin typeface="+mj-lt"/>
                          <a:ea typeface="+mn-ea"/>
                          <a:cs typeface="+mn-cs"/>
                        </a:rPr>
                        <a:t>Impresos/Página Web</a:t>
                      </a:r>
                      <a:r>
                        <a:rPr lang="es-CO" sz="1000" b="1" kern="1200" dirty="0">
                          <a:solidFill>
                            <a:schemeClr val="tx2"/>
                          </a:solidFill>
                          <a:latin typeface="+mj-lt"/>
                          <a:ea typeface="+mn-ea"/>
                          <a:cs typeface="+mn-cs"/>
                        </a:rPr>
                        <a:t>)</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t"/>
                      <a:r>
                        <a:rPr lang="es-CO" sz="1000" b="1" kern="1200" dirty="0">
                          <a:solidFill>
                            <a:schemeClr val="tx2"/>
                          </a:solidFill>
                          <a:latin typeface="+mj-lt"/>
                          <a:ea typeface="+mn-ea"/>
                          <a:cs typeface="+mn-cs"/>
                        </a:rPr>
                        <a:t>Redes Sociales </a:t>
                      </a:r>
                      <a:endParaRPr lang="es-CO" sz="1000" b="1" kern="1200" dirty="0" smtClean="0">
                        <a:solidFill>
                          <a:schemeClr val="tx2"/>
                        </a:solidFill>
                        <a:latin typeface="+mj-lt"/>
                        <a:ea typeface="+mn-ea"/>
                        <a:cs typeface="+mn-cs"/>
                      </a:endParaRPr>
                    </a:p>
                    <a:p>
                      <a:pPr algn="ctr" fontAlgn="t"/>
                      <a:r>
                        <a:rPr lang="es-CO" sz="900" b="1" kern="1200" dirty="0" smtClean="0">
                          <a:solidFill>
                            <a:schemeClr val="tx2"/>
                          </a:solidFill>
                          <a:latin typeface="+mj-lt"/>
                          <a:ea typeface="+mn-ea"/>
                          <a:cs typeface="+mn-cs"/>
                        </a:rPr>
                        <a:t>(X, </a:t>
                      </a:r>
                      <a:r>
                        <a:rPr lang="es-CO" sz="900" b="1" kern="1200" dirty="0">
                          <a:solidFill>
                            <a:schemeClr val="tx2"/>
                          </a:solidFill>
                          <a:latin typeface="+mj-lt"/>
                          <a:ea typeface="+mn-ea"/>
                          <a:cs typeface="+mn-cs"/>
                        </a:rPr>
                        <a:t>Facebook, otras)</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t"/>
                      <a:r>
                        <a:rPr lang="es-CO" sz="1000" b="1" kern="1200" dirty="0">
                          <a:solidFill>
                            <a:schemeClr val="tx2"/>
                          </a:solidFill>
                          <a:latin typeface="+mj-lt"/>
                          <a:ea typeface="+mn-ea"/>
                          <a:cs typeface="+mn-cs"/>
                        </a:rPr>
                        <a:t>Chat, Foros </a:t>
                      </a:r>
                      <a:endParaRPr lang="es-CO" sz="1000" b="1" kern="1200" dirty="0" smtClean="0">
                        <a:solidFill>
                          <a:schemeClr val="tx2"/>
                        </a:solidFill>
                        <a:latin typeface="+mj-lt"/>
                        <a:ea typeface="+mn-ea"/>
                        <a:cs typeface="+mn-cs"/>
                      </a:endParaRPr>
                    </a:p>
                    <a:p>
                      <a:pPr algn="ctr" fontAlgn="t"/>
                      <a:r>
                        <a:rPr lang="es-CO" sz="1000" b="1" kern="1200" dirty="0" smtClean="0">
                          <a:solidFill>
                            <a:schemeClr val="tx2"/>
                          </a:solidFill>
                          <a:latin typeface="+mj-lt"/>
                          <a:ea typeface="+mn-ea"/>
                          <a:cs typeface="+mn-cs"/>
                        </a:rPr>
                        <a:t>en </a:t>
                      </a:r>
                      <a:r>
                        <a:rPr lang="es-CO" sz="1000" b="1" kern="1200" dirty="0">
                          <a:solidFill>
                            <a:schemeClr val="tx2"/>
                          </a:solidFill>
                          <a:latin typeface="+mj-lt"/>
                          <a:ea typeface="+mn-ea"/>
                          <a:cs typeface="+mn-cs"/>
                        </a:rPr>
                        <a:t>Línea, </a:t>
                      </a:r>
                      <a:endParaRPr lang="es-CO" sz="1000" b="1" kern="1200" dirty="0" smtClean="0">
                        <a:solidFill>
                          <a:schemeClr val="tx2"/>
                        </a:solidFill>
                        <a:latin typeface="+mj-lt"/>
                        <a:ea typeface="+mn-ea"/>
                        <a:cs typeface="+mn-cs"/>
                      </a:endParaRPr>
                    </a:p>
                    <a:p>
                      <a:pPr algn="ctr" fontAlgn="t"/>
                      <a:r>
                        <a:rPr lang="es-CO" sz="1000" b="1" kern="1200" dirty="0" smtClean="0">
                          <a:solidFill>
                            <a:schemeClr val="tx2"/>
                          </a:solidFill>
                          <a:latin typeface="+mj-lt"/>
                          <a:ea typeface="+mn-ea"/>
                          <a:cs typeface="+mn-cs"/>
                        </a:rPr>
                        <a:t>Blogs </a:t>
                      </a:r>
                      <a:r>
                        <a:rPr lang="es-CO" sz="1000" b="1" kern="1200" dirty="0">
                          <a:solidFill>
                            <a:schemeClr val="tx2"/>
                          </a:solidFill>
                          <a:latin typeface="+mj-lt"/>
                          <a:ea typeface="+mn-ea"/>
                          <a:cs typeface="+mn-cs"/>
                        </a:rPr>
                        <a:t>en Internet</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t"/>
                      <a:r>
                        <a:rPr lang="es-ES" sz="1000" b="1" kern="1200" dirty="0">
                          <a:solidFill>
                            <a:schemeClr val="tx2"/>
                          </a:solidFill>
                          <a:latin typeface="+mj-lt"/>
                          <a:ea typeface="+mn-ea"/>
                          <a:cs typeface="+mn-cs"/>
                        </a:rPr>
                        <a:t>Programas en </a:t>
                      </a:r>
                      <a:endParaRPr lang="es-ES" sz="1000" b="1" kern="1200" dirty="0" smtClean="0">
                        <a:solidFill>
                          <a:schemeClr val="tx2"/>
                        </a:solidFill>
                        <a:latin typeface="+mj-lt"/>
                        <a:ea typeface="+mn-ea"/>
                        <a:cs typeface="+mn-cs"/>
                      </a:endParaRPr>
                    </a:p>
                    <a:p>
                      <a:pPr algn="ctr" fontAlgn="t"/>
                      <a:r>
                        <a:rPr lang="es-ES" sz="1000" b="1" kern="1200" dirty="0" smtClean="0">
                          <a:solidFill>
                            <a:schemeClr val="tx2"/>
                          </a:solidFill>
                          <a:latin typeface="+mj-lt"/>
                          <a:ea typeface="+mn-ea"/>
                          <a:cs typeface="+mn-cs"/>
                        </a:rPr>
                        <a:t>Medios </a:t>
                      </a:r>
                    </a:p>
                    <a:p>
                      <a:pPr algn="ctr" fontAlgn="t"/>
                      <a:r>
                        <a:rPr lang="es-ES" sz="1000" b="1" kern="1200" dirty="0" smtClean="0">
                          <a:solidFill>
                            <a:schemeClr val="tx2"/>
                          </a:solidFill>
                          <a:latin typeface="+mj-lt"/>
                          <a:ea typeface="+mn-ea"/>
                          <a:cs typeface="+mn-cs"/>
                        </a:rPr>
                        <a:t>de </a:t>
                      </a:r>
                      <a:r>
                        <a:rPr lang="es-ES" sz="1000" b="1" kern="1200" dirty="0">
                          <a:solidFill>
                            <a:schemeClr val="tx2"/>
                          </a:solidFill>
                          <a:latin typeface="+mj-lt"/>
                          <a:ea typeface="+mn-ea"/>
                          <a:cs typeface="+mn-cs"/>
                        </a:rPr>
                        <a:t>Comunicación </a:t>
                      </a:r>
                      <a:endParaRPr lang="es-ES" sz="1000" b="1" kern="1200" dirty="0" smtClean="0">
                        <a:solidFill>
                          <a:schemeClr val="tx2"/>
                        </a:solidFill>
                        <a:latin typeface="+mj-lt"/>
                        <a:ea typeface="+mn-ea"/>
                        <a:cs typeface="+mn-cs"/>
                      </a:endParaRPr>
                    </a:p>
                    <a:p>
                      <a:pPr algn="ctr" fontAlgn="t"/>
                      <a:r>
                        <a:rPr lang="es-ES" sz="900" b="1" kern="1200" dirty="0" smtClean="0">
                          <a:solidFill>
                            <a:schemeClr val="tx2"/>
                          </a:solidFill>
                          <a:latin typeface="+mj-lt"/>
                          <a:ea typeface="+mn-ea"/>
                          <a:cs typeface="+mn-cs"/>
                        </a:rPr>
                        <a:t>(</a:t>
                      </a:r>
                      <a:r>
                        <a:rPr lang="es-ES" sz="900" b="1" kern="1200" dirty="0">
                          <a:solidFill>
                            <a:schemeClr val="tx2"/>
                          </a:solidFill>
                          <a:latin typeface="+mj-lt"/>
                          <a:ea typeface="+mn-ea"/>
                          <a:cs typeface="+mn-cs"/>
                        </a:rPr>
                        <a:t>Radio, Televisión)</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5915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rPr>
              <a:t>Rendición de Cuentas</a:t>
            </a:r>
            <a:endParaRPr lang="es-CO" sz="2400" b="1" dirty="0">
              <a:solidFill>
                <a:schemeClr val="accent1"/>
              </a:solidFill>
            </a:endParaRPr>
          </a:p>
        </p:txBody>
      </p:sp>
      <p:sp>
        <p:nvSpPr>
          <p:cNvPr id="12" name="11 Rectángulo"/>
          <p:cNvSpPr/>
          <p:nvPr/>
        </p:nvSpPr>
        <p:spPr>
          <a:xfrm>
            <a:off x="4625408" y="6073534"/>
            <a:ext cx="7566591" cy="553998"/>
          </a:xfrm>
          <a:prstGeom prst="rect">
            <a:avLst/>
          </a:prstGeom>
        </p:spPr>
        <p:txBody>
          <a:bodyPr wrap="square">
            <a:spAutoFit/>
          </a:bodyPr>
          <a:lstStyle/>
          <a:p>
            <a:pPr lvl="0"/>
            <a:r>
              <a:rPr lang="es-ES" sz="1000" b="1" dirty="0">
                <a:solidFill>
                  <a:schemeClr val="tx2"/>
                </a:solidFill>
              </a:rPr>
              <a:t>P22. </a:t>
            </a:r>
            <a:r>
              <a:rPr lang="es-ES" sz="1000" dirty="0">
                <a:solidFill>
                  <a:schemeClr val="tx2"/>
                </a:solidFill>
              </a:rPr>
              <a:t>En la jornada que participó, ¿Se dieron a conocer los temas de su interés sobre la gestión del </a:t>
            </a:r>
            <a:r>
              <a:rPr lang="es-ES" sz="1000" dirty="0" err="1">
                <a:solidFill>
                  <a:schemeClr val="tx2"/>
                </a:solidFill>
              </a:rPr>
              <a:t>MinTIC</a:t>
            </a:r>
            <a:r>
              <a:rPr lang="es-ES" sz="1000" dirty="0">
                <a:solidFill>
                  <a:schemeClr val="tx2"/>
                </a:solidFill>
              </a:rPr>
              <a:t> durante 2022?</a:t>
            </a:r>
          </a:p>
          <a:p>
            <a:r>
              <a:rPr lang="es-ES" sz="1000" b="1" dirty="0">
                <a:solidFill>
                  <a:schemeClr val="tx2"/>
                </a:solidFill>
              </a:rPr>
              <a:t>P23. </a:t>
            </a:r>
            <a:r>
              <a:rPr lang="es-ES" sz="1000" dirty="0">
                <a:solidFill>
                  <a:schemeClr val="tx2"/>
                </a:solidFill>
              </a:rPr>
              <a:t>En la jornada que participó, ¿Considera que la información se entregó completa y con lenguaje claro?</a:t>
            </a:r>
            <a:endParaRPr lang="es-CO" sz="1000" dirty="0">
              <a:solidFill>
                <a:schemeClr val="tx2"/>
              </a:solidFill>
            </a:endParaRPr>
          </a:p>
          <a:p>
            <a:pPr lvl="0"/>
            <a:r>
              <a:rPr lang="es-ES" sz="1000" b="1" dirty="0">
                <a:solidFill>
                  <a:schemeClr val="tx2"/>
                </a:solidFill>
              </a:rPr>
              <a:t>P24. </a:t>
            </a:r>
            <a:r>
              <a:rPr lang="es-ES" sz="1000" dirty="0">
                <a:solidFill>
                  <a:schemeClr val="tx2"/>
                </a:solidFill>
              </a:rPr>
              <a:t>En una escala de 1 a 5, donde 5 es muy satisfecho y 1 muy insatisfecho, ¿Qué tan satisfecho se encuentra…</a:t>
            </a:r>
            <a:endParaRPr lang="es-CO" sz="1000" dirty="0">
              <a:solidFill>
                <a:schemeClr val="tx2"/>
              </a:solidFill>
            </a:endParaRPr>
          </a:p>
        </p:txBody>
      </p:sp>
      <p:sp>
        <p:nvSpPr>
          <p:cNvPr id="14" name="13 Rectángulo"/>
          <p:cNvSpPr/>
          <p:nvPr/>
        </p:nvSpPr>
        <p:spPr>
          <a:xfrm>
            <a:off x="212160" y="1720035"/>
            <a:ext cx="3744000" cy="646331"/>
          </a:xfrm>
          <a:prstGeom prst="rect">
            <a:avLst/>
          </a:prstGeom>
        </p:spPr>
        <p:txBody>
          <a:bodyPr wrap="square">
            <a:spAutoFit/>
          </a:bodyPr>
          <a:lstStyle/>
          <a:p>
            <a:pPr algn="ctr" defTabSz="913851"/>
            <a:r>
              <a:rPr lang="es-ES" sz="1200" b="1" dirty="0" smtClean="0">
                <a:solidFill>
                  <a:schemeClr val="tx2"/>
                </a:solidFill>
              </a:rPr>
              <a:t>En la jornada que participó </a:t>
            </a:r>
          </a:p>
          <a:p>
            <a:pPr algn="ctr" defTabSz="913851"/>
            <a:r>
              <a:rPr lang="es-ES" sz="1200" b="1" dirty="0" smtClean="0">
                <a:solidFill>
                  <a:schemeClr val="tx2"/>
                </a:solidFill>
              </a:rPr>
              <a:t>¿Se dieron a conocer los temas de su interés sobre la gestión del </a:t>
            </a:r>
            <a:r>
              <a:rPr lang="es-ES" sz="1200" b="1" dirty="0" err="1" smtClean="0">
                <a:solidFill>
                  <a:schemeClr val="tx2"/>
                </a:solidFill>
              </a:rPr>
              <a:t>MinTIC</a:t>
            </a:r>
            <a:r>
              <a:rPr lang="es-ES" sz="1200" b="1" dirty="0" smtClean="0">
                <a:solidFill>
                  <a:schemeClr val="tx2"/>
                </a:solidFill>
              </a:rPr>
              <a:t>?</a:t>
            </a:r>
            <a:endParaRPr lang="es-CO" sz="1200" b="1" dirty="0">
              <a:solidFill>
                <a:schemeClr val="tx2"/>
              </a:solidFill>
            </a:endParaRPr>
          </a:p>
        </p:txBody>
      </p:sp>
      <p:graphicFrame>
        <p:nvGraphicFramePr>
          <p:cNvPr id="15" name="14 Gráfico"/>
          <p:cNvGraphicFramePr/>
          <p:nvPr>
            <p:extLst>
              <p:ext uri="{D42A27DB-BD31-4B8C-83A1-F6EECF244321}">
                <p14:modId xmlns:p14="http://schemas.microsoft.com/office/powerpoint/2010/main" val="715804053"/>
              </p:ext>
            </p:extLst>
          </p:nvPr>
        </p:nvGraphicFramePr>
        <p:xfrm>
          <a:off x="194160" y="2705434"/>
          <a:ext cx="3780000" cy="2754061"/>
        </p:xfrm>
        <a:graphic>
          <a:graphicData uri="http://schemas.openxmlformats.org/drawingml/2006/chart">
            <c:chart xmlns:c="http://schemas.openxmlformats.org/drawingml/2006/chart" xmlns:r="http://schemas.openxmlformats.org/officeDocument/2006/relationships" r:id="rId2"/>
          </a:graphicData>
        </a:graphic>
      </p:graphicFrame>
      <p:sp>
        <p:nvSpPr>
          <p:cNvPr id="16" name="15 Rectángulo"/>
          <p:cNvSpPr/>
          <p:nvPr/>
        </p:nvSpPr>
        <p:spPr>
          <a:xfrm>
            <a:off x="4625408" y="1720035"/>
            <a:ext cx="3744000" cy="646331"/>
          </a:xfrm>
          <a:prstGeom prst="rect">
            <a:avLst/>
          </a:prstGeom>
        </p:spPr>
        <p:txBody>
          <a:bodyPr wrap="square">
            <a:spAutoFit/>
          </a:bodyPr>
          <a:lstStyle/>
          <a:p>
            <a:pPr algn="ctr" defTabSz="913851"/>
            <a:r>
              <a:rPr lang="es-ES" sz="1200" b="1" dirty="0" smtClean="0">
                <a:solidFill>
                  <a:schemeClr val="tx2"/>
                </a:solidFill>
              </a:rPr>
              <a:t>En </a:t>
            </a:r>
            <a:r>
              <a:rPr lang="es-ES" sz="1200" b="1" dirty="0">
                <a:solidFill>
                  <a:schemeClr val="tx2"/>
                </a:solidFill>
              </a:rPr>
              <a:t>la jornada que participó, </a:t>
            </a:r>
            <a:endParaRPr lang="es-ES" sz="1200" b="1" dirty="0" smtClean="0">
              <a:solidFill>
                <a:schemeClr val="tx2"/>
              </a:solidFill>
            </a:endParaRPr>
          </a:p>
          <a:p>
            <a:pPr algn="ctr" defTabSz="913851"/>
            <a:r>
              <a:rPr lang="es-ES" sz="1200" b="1" dirty="0" smtClean="0">
                <a:solidFill>
                  <a:schemeClr val="tx2"/>
                </a:solidFill>
              </a:rPr>
              <a:t>¿</a:t>
            </a:r>
            <a:r>
              <a:rPr lang="es-ES" sz="1200" b="1" dirty="0">
                <a:solidFill>
                  <a:schemeClr val="tx2"/>
                </a:solidFill>
              </a:rPr>
              <a:t>Considera que la información se entregó completa y con lenguaje claro?</a:t>
            </a:r>
            <a:endParaRPr lang="es-CO" sz="1200" b="1" dirty="0">
              <a:solidFill>
                <a:schemeClr val="tx2"/>
              </a:solidFill>
            </a:endParaRPr>
          </a:p>
        </p:txBody>
      </p:sp>
      <p:graphicFrame>
        <p:nvGraphicFramePr>
          <p:cNvPr id="17" name="16 Gráfico"/>
          <p:cNvGraphicFramePr/>
          <p:nvPr>
            <p:extLst>
              <p:ext uri="{D42A27DB-BD31-4B8C-83A1-F6EECF244321}">
                <p14:modId xmlns:p14="http://schemas.microsoft.com/office/powerpoint/2010/main" val="3084731571"/>
              </p:ext>
            </p:extLst>
          </p:nvPr>
        </p:nvGraphicFramePr>
        <p:xfrm>
          <a:off x="4607408" y="2705434"/>
          <a:ext cx="3780000" cy="2754061"/>
        </p:xfrm>
        <a:graphic>
          <a:graphicData uri="http://schemas.openxmlformats.org/drawingml/2006/chart">
            <c:chart xmlns:c="http://schemas.openxmlformats.org/drawingml/2006/chart" xmlns:r="http://schemas.openxmlformats.org/officeDocument/2006/relationships" r:id="rId3"/>
          </a:graphicData>
        </a:graphic>
      </p:graphicFrame>
      <p:sp>
        <p:nvSpPr>
          <p:cNvPr id="18" name="17 Rectángulo"/>
          <p:cNvSpPr/>
          <p:nvPr/>
        </p:nvSpPr>
        <p:spPr>
          <a:xfrm>
            <a:off x="10988941" y="5928018"/>
            <a:ext cx="843501" cy="261610"/>
          </a:xfrm>
          <a:prstGeom prst="rect">
            <a:avLst/>
          </a:prstGeom>
        </p:spPr>
        <p:txBody>
          <a:bodyPr wrap="none">
            <a:spAutoFit/>
          </a:bodyPr>
          <a:lstStyle/>
          <a:p>
            <a:pPr defTabSz="913851"/>
            <a:r>
              <a:rPr lang="es-ES" sz="1100" b="1" dirty="0" smtClean="0">
                <a:solidFill>
                  <a:schemeClr val="tx2"/>
                </a:solidFill>
              </a:rPr>
              <a:t>Base: 353</a:t>
            </a:r>
            <a:endParaRPr lang="es-CO" sz="1100" dirty="0">
              <a:solidFill>
                <a:schemeClr val="tx2"/>
              </a:solidFill>
            </a:endParaRPr>
          </a:p>
        </p:txBody>
      </p:sp>
      <p:sp>
        <p:nvSpPr>
          <p:cNvPr id="19" name="18 Rectángulo redondeado"/>
          <p:cNvSpPr/>
          <p:nvPr/>
        </p:nvSpPr>
        <p:spPr>
          <a:xfrm>
            <a:off x="8777708" y="3990362"/>
            <a:ext cx="2933026" cy="766508"/>
          </a:xfrm>
          <a:prstGeom prst="roundRect">
            <a:avLst/>
          </a:prstGeom>
          <a:solidFill>
            <a:sysClr val="window" lastClr="FFFFFF">
              <a:lumMod val="95000"/>
            </a:sysClr>
          </a:solidFill>
          <a:ln w="12700" cap="flat" cmpd="sng" algn="ctr">
            <a:noFill/>
            <a:prstDash val="solid"/>
            <a:miter lim="800000"/>
          </a:ln>
          <a:effectLst/>
        </p:spPr>
      </p:sp>
      <p:sp>
        <p:nvSpPr>
          <p:cNvPr id="21" name="20 Conector"/>
          <p:cNvSpPr/>
          <p:nvPr/>
        </p:nvSpPr>
        <p:spPr>
          <a:xfrm>
            <a:off x="9830221" y="3187323"/>
            <a:ext cx="828000" cy="828000"/>
          </a:xfrm>
          <a:prstGeom prst="flowChartConnector">
            <a:avLst/>
          </a:prstGeom>
          <a:solidFill>
            <a:srgbClr val="5B9BD5">
              <a:lumMod val="20000"/>
              <a:lumOff val="80000"/>
            </a:srgbClr>
          </a:solidFill>
          <a:ln w="76200" cap="flat" cmpd="sng" algn="ctr">
            <a:noFill/>
            <a:prstDash val="solid"/>
            <a:miter lim="800000"/>
          </a:ln>
          <a:effectLst/>
        </p:spPr>
        <p:txBody>
          <a:bodyPr lIns="91386" tIns="45693" rIns="91386" bIns="45693" rtlCol="0" anchor="ctr"/>
          <a:lstStyle/>
          <a:p>
            <a:pPr marL="0" marR="0" lvl="0" indent="0" algn="ctr" defTabSz="913851"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smtClean="0">
              <a:ln>
                <a:noFill/>
              </a:ln>
              <a:solidFill>
                <a:prstClr val="white"/>
              </a:solidFill>
              <a:effectLst/>
              <a:uLnTx/>
              <a:uFillTx/>
              <a:ea typeface="+mn-ea"/>
              <a:cs typeface="+mn-cs"/>
            </a:endParaRPr>
          </a:p>
        </p:txBody>
      </p:sp>
      <p:sp>
        <p:nvSpPr>
          <p:cNvPr id="23" name="22 Rectángulo"/>
          <p:cNvSpPr/>
          <p:nvPr/>
        </p:nvSpPr>
        <p:spPr>
          <a:xfrm>
            <a:off x="8955020" y="4004284"/>
            <a:ext cx="2578402" cy="738664"/>
          </a:xfrm>
          <a:prstGeom prst="rect">
            <a:avLst/>
          </a:prstGeom>
        </p:spPr>
        <p:txBody>
          <a:bodyPr wrap="square">
            <a:spAutoFit/>
          </a:bodyPr>
          <a:lstStyle/>
          <a:p>
            <a:pPr defTabSz="913851"/>
            <a:r>
              <a:rPr lang="es-CO" sz="1400" b="1" dirty="0">
                <a:solidFill>
                  <a:srgbClr val="4472C4">
                    <a:lumMod val="50000"/>
                  </a:srgbClr>
                </a:solidFill>
              </a:rPr>
              <a:t>Satisfacción </a:t>
            </a:r>
            <a:r>
              <a:rPr lang="es-ES" sz="1400" b="1" dirty="0">
                <a:solidFill>
                  <a:srgbClr val="4472C4">
                    <a:lumMod val="50000"/>
                  </a:srgbClr>
                </a:solidFill>
              </a:rPr>
              <a:t>f</a:t>
            </a:r>
            <a:r>
              <a:rPr lang="es-ES" sz="1400" b="1" dirty="0" smtClean="0">
                <a:solidFill>
                  <a:srgbClr val="4472C4">
                    <a:lumMod val="50000"/>
                  </a:srgbClr>
                </a:solidFill>
              </a:rPr>
              <a:t>rente </a:t>
            </a:r>
            <a:r>
              <a:rPr lang="es-ES" sz="1400" b="1" dirty="0">
                <a:solidFill>
                  <a:srgbClr val="4472C4">
                    <a:lumMod val="50000"/>
                  </a:srgbClr>
                </a:solidFill>
              </a:rPr>
              <a:t>al ejercicio </a:t>
            </a:r>
            <a:r>
              <a:rPr lang="es-ES" sz="1400" b="1" dirty="0" smtClean="0">
                <a:solidFill>
                  <a:srgbClr val="4472C4">
                    <a:lumMod val="50000"/>
                  </a:srgbClr>
                </a:solidFill>
              </a:rPr>
              <a:t>de rendición </a:t>
            </a:r>
            <a:r>
              <a:rPr lang="es-ES" sz="1400" b="1" dirty="0">
                <a:solidFill>
                  <a:srgbClr val="4472C4">
                    <a:lumMod val="50000"/>
                  </a:srgbClr>
                </a:solidFill>
              </a:rPr>
              <a:t>de cuentas </a:t>
            </a:r>
            <a:r>
              <a:rPr lang="es-ES" sz="1400" b="1" dirty="0" smtClean="0">
                <a:solidFill>
                  <a:srgbClr val="4472C4">
                    <a:lumMod val="50000"/>
                  </a:srgbClr>
                </a:solidFill>
              </a:rPr>
              <a:t>del  </a:t>
            </a:r>
            <a:r>
              <a:rPr lang="es-ES" sz="1400" b="1" dirty="0" err="1" smtClean="0">
                <a:solidFill>
                  <a:srgbClr val="4472C4">
                    <a:lumMod val="50000"/>
                  </a:srgbClr>
                </a:solidFill>
              </a:rPr>
              <a:t>MinTIC</a:t>
            </a:r>
            <a:endParaRPr lang="es-ES" sz="1400" b="1" dirty="0">
              <a:solidFill>
                <a:srgbClr val="4472C4">
                  <a:lumMod val="50000"/>
                </a:srgbClr>
              </a:solidFill>
            </a:endParaRPr>
          </a:p>
        </p:txBody>
      </p:sp>
      <p:sp>
        <p:nvSpPr>
          <p:cNvPr id="24" name="23 Rectángulo"/>
          <p:cNvSpPr/>
          <p:nvPr/>
        </p:nvSpPr>
        <p:spPr>
          <a:xfrm>
            <a:off x="9867355" y="3308936"/>
            <a:ext cx="753732" cy="584775"/>
          </a:xfrm>
          <a:prstGeom prst="rect">
            <a:avLst/>
          </a:prstGeom>
        </p:spPr>
        <p:txBody>
          <a:bodyPr wrap="none">
            <a:spAutoFit/>
          </a:bodyPr>
          <a:lstStyle/>
          <a:p>
            <a:pPr defTabSz="913851"/>
            <a:r>
              <a:rPr lang="es-ES" sz="3200" b="1" dirty="0" smtClean="0">
                <a:solidFill>
                  <a:srgbClr val="FFC000"/>
                </a:solidFill>
              </a:rPr>
              <a:t>4,1</a:t>
            </a:r>
            <a:endParaRPr lang="es-CO" sz="3200" dirty="0">
              <a:solidFill>
                <a:srgbClr val="FFC000"/>
              </a:solidFill>
            </a:endParaRPr>
          </a:p>
        </p:txBody>
      </p:sp>
      <p:sp>
        <p:nvSpPr>
          <p:cNvPr id="25" name="24 Rectángulo"/>
          <p:cNvSpPr/>
          <p:nvPr/>
        </p:nvSpPr>
        <p:spPr>
          <a:xfrm>
            <a:off x="968922" y="5194746"/>
            <a:ext cx="1053494" cy="276999"/>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srgbClr val="5B9BD5">
                    <a:lumMod val="50000"/>
                  </a:srgbClr>
                </a:solidFill>
                <a:effectLst/>
                <a:uLnTx/>
                <a:uFillTx/>
              </a:rPr>
              <a:t>2021: 87,7%</a:t>
            </a:r>
            <a:endParaRPr kumimoji="0" lang="es-CO" sz="1200" b="1" i="0" u="none" strike="noStrike" kern="0" cap="none" spc="0" normalizeH="0" baseline="0" noProof="0" dirty="0" smtClean="0">
              <a:ln>
                <a:noFill/>
              </a:ln>
              <a:solidFill>
                <a:srgbClr val="5B9BD5">
                  <a:lumMod val="50000"/>
                </a:srgbClr>
              </a:solidFill>
              <a:effectLst/>
              <a:uLnTx/>
              <a:uFillTx/>
            </a:endParaRPr>
          </a:p>
        </p:txBody>
      </p:sp>
      <p:sp>
        <p:nvSpPr>
          <p:cNvPr id="26" name="25 Rectángulo"/>
          <p:cNvSpPr/>
          <p:nvPr/>
        </p:nvSpPr>
        <p:spPr>
          <a:xfrm>
            <a:off x="5188354" y="5194746"/>
            <a:ext cx="1053494" cy="276999"/>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srgbClr val="5B9BD5">
                    <a:lumMod val="50000"/>
                  </a:srgbClr>
                </a:solidFill>
                <a:effectLst/>
                <a:uLnTx/>
                <a:uFillTx/>
              </a:rPr>
              <a:t>2021: 92,2%</a:t>
            </a:r>
            <a:endParaRPr kumimoji="0" lang="es-CO" sz="1200" b="1" i="0" u="none" strike="noStrike" kern="0" cap="none" spc="0" normalizeH="0" baseline="0" noProof="0" dirty="0" smtClean="0">
              <a:ln>
                <a:noFill/>
              </a:ln>
              <a:solidFill>
                <a:srgbClr val="5B9BD5">
                  <a:lumMod val="50000"/>
                </a:srgbClr>
              </a:solidFill>
              <a:effectLst/>
              <a:uLnTx/>
              <a:uFillTx/>
            </a:endParaRPr>
          </a:p>
        </p:txBody>
      </p:sp>
      <p:sp>
        <p:nvSpPr>
          <p:cNvPr id="27" name="26 Rectángulo"/>
          <p:cNvSpPr/>
          <p:nvPr/>
        </p:nvSpPr>
        <p:spPr>
          <a:xfrm>
            <a:off x="10805432" y="3646664"/>
            <a:ext cx="833883" cy="276999"/>
          </a:xfrm>
          <a:prstGeom prst="rect">
            <a:avLst/>
          </a:prstGeom>
          <a:solidFill>
            <a:sysClr val="window" lastClr="FFFFFF">
              <a:lumMod val="95000"/>
            </a:sysClr>
          </a:solidFill>
        </p:spPr>
        <p:txBody>
          <a:bodyPr wrap="none">
            <a:spAutoFit/>
          </a:bodyPr>
          <a:lstStyle/>
          <a:p>
            <a:pPr marL="0" marR="0" lvl="0" indent="0" algn="ctr" defTabSz="913851"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srgbClr val="5B9BD5">
                    <a:lumMod val="50000"/>
                  </a:srgbClr>
                </a:solidFill>
                <a:effectLst/>
                <a:uLnTx/>
                <a:uFillTx/>
              </a:rPr>
              <a:t>2021: 4,5</a:t>
            </a:r>
            <a:endParaRPr kumimoji="0" lang="es-CO" sz="1200" b="1" i="0" u="none" strike="noStrike" kern="0" cap="none" spc="0" normalizeH="0" baseline="0" noProof="0" dirty="0" smtClean="0">
              <a:ln>
                <a:noFill/>
              </a:ln>
              <a:solidFill>
                <a:srgbClr val="5B9BD5">
                  <a:lumMod val="50000"/>
                </a:srgbClr>
              </a:solidFill>
              <a:effectLst/>
              <a:uLnTx/>
              <a:uFillTx/>
            </a:endParaRPr>
          </a:p>
        </p:txBody>
      </p:sp>
      <p:sp>
        <p:nvSpPr>
          <p:cNvPr id="20" name="19 Rectángulo"/>
          <p:cNvSpPr/>
          <p:nvPr/>
        </p:nvSpPr>
        <p:spPr>
          <a:xfrm>
            <a:off x="111077"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spTree>
    <p:extLst>
      <p:ext uri="{BB962C8B-B14F-4D97-AF65-F5344CB8AC3E}">
        <p14:creationId xmlns:p14="http://schemas.microsoft.com/office/powerpoint/2010/main" val="3269569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Mujer sentada en un banco&#10;&#10;Descripción generada automáticamente con confianza media">
            <a:extLst>
              <a:ext uri="{FF2B5EF4-FFF2-40B4-BE49-F238E27FC236}">
                <a16:creationId xmlns:a16="http://schemas.microsoft.com/office/drawing/2014/main" xmlns="" id="{B38C4604-21BF-0B3A-E4C5-F94F5EE1DD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25" r="7826"/>
          <a:stretch/>
        </p:blipFill>
        <p:spPr>
          <a:xfrm>
            <a:off x="3257773" y="1109749"/>
            <a:ext cx="8934227" cy="5680875"/>
          </a:xfrm>
          <a:prstGeom prst="rect">
            <a:avLst/>
          </a:prstGeom>
        </p:spPr>
      </p:pic>
      <p:sp>
        <p:nvSpPr>
          <p:cNvPr id="23" name="Rectángulo 22">
            <a:extLst>
              <a:ext uri="{FF2B5EF4-FFF2-40B4-BE49-F238E27FC236}">
                <a16:creationId xmlns:a16="http://schemas.microsoft.com/office/drawing/2014/main" xmlns="" id="{014176DB-6871-A672-A7A7-7912690882FE}"/>
              </a:ext>
            </a:extLst>
          </p:cNvPr>
          <p:cNvSpPr/>
          <p:nvPr/>
        </p:nvSpPr>
        <p:spPr>
          <a:xfrm rot="10800000">
            <a:off x="3810000" y="3113928"/>
            <a:ext cx="8382000" cy="3671966"/>
          </a:xfrm>
          <a:prstGeom prst="rect">
            <a:avLst/>
          </a:prstGeom>
          <a:gradFill>
            <a:gsLst>
              <a:gs pos="12000">
                <a:schemeClr val="tx1">
                  <a:alpha val="65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xmlns="" id="{F6C371E2-1879-8A84-4DAF-71CB28F6C160}"/>
              </a:ext>
            </a:extLst>
          </p:cNvPr>
          <p:cNvPicPr>
            <a:picLocks noChangeAspect="1"/>
          </p:cNvPicPr>
          <p:nvPr/>
        </p:nvPicPr>
        <p:blipFill rotWithShape="1">
          <a:blip r:embed="rId3">
            <a:extLst>
              <a:ext uri="{28A0092B-C50C-407E-A947-70E740481C1C}">
                <a14:useLocalDpi xmlns:a14="http://schemas.microsoft.com/office/drawing/2010/main" val="0"/>
              </a:ext>
            </a:extLst>
          </a:blip>
          <a:srcRect l="-178" r="13006"/>
          <a:stretch/>
        </p:blipFill>
        <p:spPr>
          <a:xfrm>
            <a:off x="0" y="174512"/>
            <a:ext cx="10357874" cy="6683487"/>
          </a:xfrm>
          <a:prstGeom prst="rect">
            <a:avLst/>
          </a:prstGeom>
        </p:spPr>
      </p:pic>
      <p:sp>
        <p:nvSpPr>
          <p:cNvPr id="21" name="Título 3">
            <a:extLst>
              <a:ext uri="{FF2B5EF4-FFF2-40B4-BE49-F238E27FC236}">
                <a16:creationId xmlns:a16="http://schemas.microsoft.com/office/drawing/2014/main" xmlns="" id="{58F0BB4D-4412-B689-F974-4A40409C74A9}"/>
              </a:ext>
            </a:extLst>
          </p:cNvPr>
          <p:cNvSpPr>
            <a:spLocks noGrp="1"/>
          </p:cNvSpPr>
          <p:nvPr>
            <p:ph type="ctrTitle"/>
          </p:nvPr>
        </p:nvSpPr>
        <p:spPr>
          <a:xfrm>
            <a:off x="1025539" y="3890182"/>
            <a:ext cx="4709941" cy="746194"/>
          </a:xfrm>
        </p:spPr>
        <p:txBody>
          <a:bodyPr>
            <a:normAutofit fontScale="90000"/>
          </a:bodyPr>
          <a:lstStyle/>
          <a:p>
            <a:r>
              <a:rPr lang="es-CO" sz="4800" b="1" dirty="0" smtClean="0">
                <a:solidFill>
                  <a:schemeClr val="bg1"/>
                </a:solidFill>
                <a:latin typeface="Helvetica" pitchFamily="2" charset="0"/>
              </a:rPr>
              <a:t>Conclusiones</a:t>
            </a:r>
            <a:endParaRPr lang="es-CO" sz="4800" b="1" dirty="0">
              <a:solidFill>
                <a:schemeClr val="bg1"/>
              </a:solidFill>
              <a:latin typeface="Helvetica" pitchFamily="2" charset="0"/>
            </a:endParaRPr>
          </a:p>
        </p:txBody>
      </p:sp>
      <p:pic>
        <p:nvPicPr>
          <p:cNvPr id="22" name="Imagen 21" descr="Icono&#10;&#10;Descripción generada automáticamente">
            <a:extLst>
              <a:ext uri="{FF2B5EF4-FFF2-40B4-BE49-F238E27FC236}">
                <a16:creationId xmlns:a16="http://schemas.microsoft.com/office/drawing/2014/main" xmlns="" id="{213ED3F5-ECF8-6A1C-46DE-4F8C8A744582}"/>
              </a:ext>
            </a:extLst>
          </p:cNvPr>
          <p:cNvPicPr>
            <a:picLocks noChangeAspect="1"/>
          </p:cNvPicPr>
          <p:nvPr/>
        </p:nvPicPr>
        <p:blipFill>
          <a:blip r:embed="rId4" cstate="print">
            <a:alphaModFix amt="51000"/>
            <a:extLst>
              <a:ext uri="{28A0092B-C50C-407E-A947-70E740481C1C}">
                <a14:useLocalDpi xmlns:a14="http://schemas.microsoft.com/office/drawing/2010/main" val="0"/>
              </a:ext>
            </a:extLst>
          </a:blip>
          <a:stretch>
            <a:fillRect/>
          </a:stretch>
        </p:blipFill>
        <p:spPr>
          <a:xfrm rot="1628693">
            <a:off x="-1428224" y="2548946"/>
            <a:ext cx="2554891" cy="3428664"/>
          </a:xfrm>
          <a:prstGeom prst="rect">
            <a:avLst/>
          </a:prstGeom>
        </p:spPr>
      </p:pic>
      <p:sp>
        <p:nvSpPr>
          <p:cNvPr id="24" name="object 60">
            <a:extLst>
              <a:ext uri="{FF2B5EF4-FFF2-40B4-BE49-F238E27FC236}">
                <a16:creationId xmlns:a16="http://schemas.microsoft.com/office/drawing/2014/main" xmlns="" id="{8790E0AF-80DF-5B9A-20E0-3C167C9550F1}"/>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5">
                  <a:extLst>
                    <a:ext uri="{A12FA001-AC4F-418D-AE19-62706E023703}">
                      <ahyp:hlinkClr xmlns:ahyp="http://schemas.microsoft.com/office/drawing/2018/hyperlinkcolor" xmlns="" val="tx"/>
                    </a:ext>
                  </a:extLst>
                </a:hlinkClick>
              </a:rPr>
              <a:t>www.mintic.gov.co</a:t>
            </a:r>
            <a:endParaRPr sz="940" dirty="0">
              <a:solidFill>
                <a:schemeClr val="bg1"/>
              </a:solidFill>
              <a:latin typeface="Arial"/>
              <a:cs typeface="Arial"/>
            </a:endParaRPr>
          </a:p>
        </p:txBody>
      </p:sp>
      <p:pic>
        <p:nvPicPr>
          <p:cNvPr id="26" name="Imagen 25" descr="Patrón de fondo&#10;&#10;Descripción generada automáticamente con confianza media">
            <a:extLst>
              <a:ext uri="{FF2B5EF4-FFF2-40B4-BE49-F238E27FC236}">
                <a16:creationId xmlns:a16="http://schemas.microsoft.com/office/drawing/2014/main" xmlns="" id="{7EA878B7-1CFA-FF91-A135-477DE30FAA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1501" y="4630836"/>
            <a:ext cx="6578600" cy="3962400"/>
          </a:xfrm>
          <a:prstGeom prst="rect">
            <a:avLst/>
          </a:prstGeom>
        </p:spPr>
      </p:pic>
    </p:spTree>
    <p:extLst>
      <p:ext uri="{BB962C8B-B14F-4D97-AF65-F5344CB8AC3E}">
        <p14:creationId xmlns:p14="http://schemas.microsoft.com/office/powerpoint/2010/main" val="872998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0">
            <a:extLst>
              <a:ext uri="{FF2B5EF4-FFF2-40B4-BE49-F238E27FC236}">
                <a16:creationId xmlns:a16="http://schemas.microsoft.com/office/drawing/2014/main" xmlns="" id="{0A8941C2-8186-7B1C-DBA6-9E86A1EE5705}"/>
              </a:ext>
            </a:extLst>
          </p:cNvPr>
          <p:cNvSpPr txBox="1"/>
          <p:nvPr/>
        </p:nvSpPr>
        <p:spPr>
          <a:xfrm>
            <a:off x="3048000" y="726919"/>
            <a:ext cx="6096000" cy="830997"/>
          </a:xfrm>
          <a:prstGeom prst="rect">
            <a:avLst/>
          </a:prstGeom>
          <a:noFill/>
        </p:spPr>
        <p:txBody>
          <a:bodyPr wrap="square">
            <a:spAutoFit/>
          </a:bodyPr>
          <a:lstStyle/>
          <a:p>
            <a:pPr algn="ctr"/>
            <a:r>
              <a:rPr lang="es-CO" sz="2400" b="1" dirty="0" smtClean="0">
                <a:solidFill>
                  <a:schemeClr val="accent1"/>
                </a:solidFill>
              </a:rPr>
              <a:t>Ranking de Calidad de los Servicios por Dependencias</a:t>
            </a:r>
            <a:endParaRPr lang="es-CO" sz="2400" b="1" dirty="0">
              <a:solidFill>
                <a:schemeClr val="accent1"/>
              </a:solidFill>
            </a:endParaRPr>
          </a:p>
        </p:txBody>
      </p:sp>
      <p:graphicFrame>
        <p:nvGraphicFramePr>
          <p:cNvPr id="7" name="6 Gráfico"/>
          <p:cNvGraphicFramePr/>
          <p:nvPr>
            <p:extLst>
              <p:ext uri="{D42A27DB-BD31-4B8C-83A1-F6EECF244321}">
                <p14:modId xmlns:p14="http://schemas.microsoft.com/office/powerpoint/2010/main" val="2060342775"/>
              </p:ext>
            </p:extLst>
          </p:nvPr>
        </p:nvGraphicFramePr>
        <p:xfrm>
          <a:off x="-1638950" y="1636746"/>
          <a:ext cx="10751365" cy="500053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ector recto 20">
            <a:extLst>
              <a:ext uri="{FF2B5EF4-FFF2-40B4-BE49-F238E27FC236}">
                <a16:creationId xmlns:a16="http://schemas.microsoft.com/office/drawing/2014/main" xmlns="" id="{6027F0E6-B9C3-D3F7-185F-EEBA6010BD99}"/>
              </a:ext>
            </a:extLst>
          </p:cNvPr>
          <p:cNvCxnSpPr>
            <a:cxnSpLocks/>
          </p:cNvCxnSpPr>
          <p:nvPr/>
        </p:nvCxnSpPr>
        <p:spPr>
          <a:xfrm>
            <a:off x="308276" y="5516998"/>
            <a:ext cx="8568000" cy="0"/>
          </a:xfrm>
          <a:prstGeom prst="line">
            <a:avLst/>
          </a:prstGeom>
          <a:ln>
            <a:solidFill>
              <a:srgbClr val="E99B52"/>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10096906" y="6271046"/>
            <a:ext cx="1876532" cy="338554"/>
          </a:xfrm>
          <a:prstGeom prst="rect">
            <a:avLst/>
          </a:prstGeom>
          <a:solidFill>
            <a:schemeClr val="bg2"/>
          </a:solidFill>
        </p:spPr>
        <p:txBody>
          <a:bodyPr wrap="square">
            <a:spAutoFit/>
          </a:bodyPr>
          <a:lstStyle/>
          <a:p>
            <a:pPr algn="ctr" defTabSz="913851"/>
            <a:r>
              <a:rPr lang="es-ES" sz="1600" b="1" dirty="0" smtClean="0">
                <a:solidFill>
                  <a:schemeClr val="tx2"/>
                </a:solidFill>
                <a:latin typeface="+mj-lt"/>
              </a:rPr>
              <a:t>Objetivo  </a:t>
            </a:r>
            <a:r>
              <a:rPr lang="es-ES" sz="1600" b="1" dirty="0" smtClean="0">
                <a:solidFill>
                  <a:schemeClr val="tx2"/>
                </a:solidFill>
                <a:latin typeface="+mj-lt"/>
              </a:rPr>
              <a:t>3,9</a:t>
            </a:r>
            <a:endParaRPr lang="es-CO" sz="1600" b="1" dirty="0">
              <a:solidFill>
                <a:schemeClr val="tx2"/>
              </a:solidFill>
              <a:latin typeface="+mj-lt"/>
            </a:endParaRPr>
          </a:p>
        </p:txBody>
      </p:sp>
      <p:cxnSp>
        <p:nvCxnSpPr>
          <p:cNvPr id="9" name="8 Conector recto"/>
          <p:cNvCxnSpPr/>
          <p:nvPr/>
        </p:nvCxnSpPr>
        <p:spPr>
          <a:xfrm>
            <a:off x="19932895" y="3170338"/>
            <a:ext cx="0" cy="151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346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xmlns="" id="{AAC550C6-E84D-16D9-7378-1E85BF2B3B2B}"/>
              </a:ext>
            </a:extLst>
          </p:cNvPr>
          <p:cNvSpPr/>
          <p:nvPr/>
        </p:nvSpPr>
        <p:spPr>
          <a:xfrm>
            <a:off x="-512328" y="1752525"/>
            <a:ext cx="2198714" cy="784830"/>
          </a:xfrm>
          <a:prstGeom prst="roundRect">
            <a:avLst>
              <a:gd name="adj" fmla="val 50000"/>
            </a:avLst>
          </a:prstGeom>
          <a:solidFill>
            <a:srgbClr val="E8A0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descr="Logotipo&#10;&#10;Descripción generada automáticamente">
            <a:extLst>
              <a:ext uri="{FF2B5EF4-FFF2-40B4-BE49-F238E27FC236}">
                <a16:creationId xmlns:a16="http://schemas.microsoft.com/office/drawing/2014/main" xmlns="" id="{C66BB7D3-4CB6-283D-20D2-201DB64F3607}"/>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rot="269580">
            <a:off x="7151279" y="3958951"/>
            <a:ext cx="4953278" cy="4804679"/>
          </a:xfrm>
          <a:prstGeom prst="rect">
            <a:avLst/>
          </a:prstGeom>
          <a:effectLst>
            <a:outerShdw blurRad="50800" dist="50800" sx="1000" sy="1000" algn="ctr" rotWithShape="0">
              <a:srgbClr val="000000"/>
            </a:outerShdw>
          </a:effectLst>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chemeClr val="bg1"/>
              </a:solidFill>
              <a:latin typeface="Arial"/>
              <a:cs typeface="Arial"/>
            </a:endParaRPr>
          </a:p>
        </p:txBody>
      </p:sp>
      <p:pic>
        <p:nvPicPr>
          <p:cNvPr id="8" name="Gráfico 7" descr="Marca de insignia1 con relleno sólido">
            <a:extLst>
              <a:ext uri="{FF2B5EF4-FFF2-40B4-BE49-F238E27FC236}">
                <a16:creationId xmlns:a16="http://schemas.microsoft.com/office/drawing/2014/main" xmlns="" id="{C93D6B81-DE9B-EA66-0796-A6F4EF9BC8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6" y="1830201"/>
            <a:ext cx="629753" cy="629753"/>
          </a:xfrm>
          <a:prstGeom prst="rect">
            <a:avLst/>
          </a:prstGeom>
        </p:spPr>
      </p:pic>
      <p:sp>
        <p:nvSpPr>
          <p:cNvPr id="14" name="Rectángulo redondeado 13">
            <a:extLst>
              <a:ext uri="{FF2B5EF4-FFF2-40B4-BE49-F238E27FC236}">
                <a16:creationId xmlns:a16="http://schemas.microsoft.com/office/drawing/2014/main" xmlns="" id="{6E1A26E1-3FF1-2E27-AF6C-4723B0315A47}"/>
              </a:ext>
            </a:extLst>
          </p:cNvPr>
          <p:cNvSpPr/>
          <p:nvPr/>
        </p:nvSpPr>
        <p:spPr>
          <a:xfrm>
            <a:off x="-531947" y="3401645"/>
            <a:ext cx="2198714" cy="784830"/>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Gráfico 14" descr="Marca de insignia1 con relleno sólido">
            <a:extLst>
              <a:ext uri="{FF2B5EF4-FFF2-40B4-BE49-F238E27FC236}">
                <a16:creationId xmlns:a16="http://schemas.microsoft.com/office/drawing/2014/main" xmlns="" id="{236E2B41-786B-7AF7-1B05-3445974041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5" y="3479321"/>
            <a:ext cx="629753" cy="629753"/>
          </a:xfrm>
          <a:prstGeom prst="rect">
            <a:avLst/>
          </a:prstGeom>
        </p:spPr>
      </p:pic>
      <p:sp>
        <p:nvSpPr>
          <p:cNvPr id="17" name="Rectángulo redondeado 16">
            <a:extLst>
              <a:ext uri="{FF2B5EF4-FFF2-40B4-BE49-F238E27FC236}">
                <a16:creationId xmlns:a16="http://schemas.microsoft.com/office/drawing/2014/main" xmlns="" id="{52E1F74E-EDEA-A67D-AE58-6877AE7A3652}"/>
              </a:ext>
            </a:extLst>
          </p:cNvPr>
          <p:cNvSpPr/>
          <p:nvPr/>
        </p:nvSpPr>
        <p:spPr>
          <a:xfrm>
            <a:off x="-518398" y="4427389"/>
            <a:ext cx="2198714" cy="784830"/>
          </a:xfrm>
          <a:prstGeom prst="roundRect">
            <a:avLst>
              <a:gd name="adj" fmla="val 50000"/>
            </a:avLst>
          </a:prstGeom>
          <a:solidFill>
            <a:srgbClr val="E8A0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Gráfico 18" descr="Marca de insignia1 con relleno sólido">
            <a:extLst>
              <a:ext uri="{FF2B5EF4-FFF2-40B4-BE49-F238E27FC236}">
                <a16:creationId xmlns:a16="http://schemas.microsoft.com/office/drawing/2014/main" xmlns="" id="{451A8A93-DD10-1BDF-EB3E-30CF922B13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4" y="4491187"/>
            <a:ext cx="629753" cy="629753"/>
          </a:xfrm>
          <a:prstGeom prst="rect">
            <a:avLst/>
          </a:prstGeom>
        </p:spPr>
      </p:pic>
      <p:sp>
        <p:nvSpPr>
          <p:cNvPr id="20" name="Rectángulo redondeado 19">
            <a:extLst>
              <a:ext uri="{FF2B5EF4-FFF2-40B4-BE49-F238E27FC236}">
                <a16:creationId xmlns:a16="http://schemas.microsoft.com/office/drawing/2014/main" xmlns="" id="{8CBD3241-CCCE-E337-6082-4B5D7F13774B}"/>
              </a:ext>
            </a:extLst>
          </p:cNvPr>
          <p:cNvSpPr/>
          <p:nvPr/>
        </p:nvSpPr>
        <p:spPr>
          <a:xfrm>
            <a:off x="-546127" y="5412706"/>
            <a:ext cx="2198714" cy="784830"/>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descr="Marca de insignia1 con relleno sólido">
            <a:extLst>
              <a:ext uri="{FF2B5EF4-FFF2-40B4-BE49-F238E27FC236}">
                <a16:creationId xmlns:a16="http://schemas.microsoft.com/office/drawing/2014/main" xmlns="" id="{94CFD176-2D8E-69BE-004C-45C5971206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3" y="5490382"/>
            <a:ext cx="629753" cy="629753"/>
          </a:xfrm>
          <a:prstGeom prst="rect">
            <a:avLst/>
          </a:prstGeom>
        </p:spPr>
      </p:pic>
      <p:sp>
        <p:nvSpPr>
          <p:cNvPr id="2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rPr>
              <a:t>Conclusiones</a:t>
            </a:r>
            <a:endParaRPr lang="es-CO" sz="2400" b="1" dirty="0">
              <a:solidFill>
                <a:schemeClr val="accent1"/>
              </a:solidFill>
            </a:endParaRPr>
          </a:p>
        </p:txBody>
      </p:sp>
      <p:sp>
        <p:nvSpPr>
          <p:cNvPr id="2" name="1 Rectángulo"/>
          <p:cNvSpPr/>
          <p:nvPr/>
        </p:nvSpPr>
        <p:spPr>
          <a:xfrm>
            <a:off x="1981200" y="1700749"/>
            <a:ext cx="9715500" cy="4524315"/>
          </a:xfrm>
          <a:prstGeom prst="rect">
            <a:avLst/>
          </a:prstGeom>
        </p:spPr>
        <p:txBody>
          <a:bodyPr wrap="square">
            <a:spAutoFit/>
          </a:bodyPr>
          <a:lstStyle/>
          <a:p>
            <a:pPr algn="just"/>
            <a:r>
              <a:rPr lang="es-ES" sz="1600" dirty="0">
                <a:solidFill>
                  <a:schemeClr val="tx2"/>
                </a:solidFill>
              </a:rPr>
              <a:t>A nivel general, </a:t>
            </a:r>
            <a:r>
              <a:rPr lang="es-ES" sz="1600" b="1" dirty="0">
                <a:solidFill>
                  <a:schemeClr val="tx2"/>
                </a:solidFill>
              </a:rPr>
              <a:t>la satisfacción de los servicios ofrecidos por el </a:t>
            </a:r>
            <a:r>
              <a:rPr lang="es-ES" sz="1600" b="1" dirty="0" err="1">
                <a:solidFill>
                  <a:schemeClr val="tx2"/>
                </a:solidFill>
              </a:rPr>
              <a:t>MinTIC</a:t>
            </a:r>
            <a:r>
              <a:rPr lang="es-ES" sz="1600" b="1" dirty="0">
                <a:solidFill>
                  <a:schemeClr val="tx2"/>
                </a:solidFill>
              </a:rPr>
              <a:t> </a:t>
            </a:r>
            <a:r>
              <a:rPr lang="es-ES" sz="1600" dirty="0">
                <a:solidFill>
                  <a:schemeClr val="tx2"/>
                </a:solidFill>
              </a:rPr>
              <a:t>tiene un </a:t>
            </a:r>
            <a:r>
              <a:rPr lang="es-ES" sz="1600" b="1" dirty="0">
                <a:solidFill>
                  <a:schemeClr val="tx2"/>
                </a:solidFill>
              </a:rPr>
              <a:t>promedio de 4,0</a:t>
            </a:r>
            <a:r>
              <a:rPr lang="es-ES" sz="1600" dirty="0">
                <a:solidFill>
                  <a:schemeClr val="tx2"/>
                </a:solidFill>
              </a:rPr>
              <a:t>, mostrando una </a:t>
            </a:r>
            <a:r>
              <a:rPr lang="es-ES" sz="1600" b="1" dirty="0">
                <a:solidFill>
                  <a:schemeClr val="tx2"/>
                </a:solidFill>
              </a:rPr>
              <a:t>disminución respecto al 2021</a:t>
            </a:r>
            <a:r>
              <a:rPr lang="es-ES" sz="1600" dirty="0">
                <a:solidFill>
                  <a:schemeClr val="tx2"/>
                </a:solidFill>
              </a:rPr>
              <a:t>. </a:t>
            </a:r>
            <a:endParaRPr lang="es-ES" sz="1600" dirty="0" smtClean="0">
              <a:solidFill>
                <a:schemeClr val="tx2"/>
              </a:solidFill>
            </a:endParaRPr>
          </a:p>
          <a:p>
            <a:pPr algn="just"/>
            <a:r>
              <a:rPr lang="es-ES" sz="1600" b="1" dirty="0" smtClean="0">
                <a:solidFill>
                  <a:schemeClr val="tx2"/>
                </a:solidFill>
              </a:rPr>
              <a:t>Sobresale </a:t>
            </a:r>
            <a:r>
              <a:rPr lang="es-CO" sz="1600" b="1" dirty="0" smtClean="0">
                <a:solidFill>
                  <a:schemeClr val="tx2"/>
                </a:solidFill>
              </a:rPr>
              <a:t>GIT </a:t>
            </a:r>
            <a:r>
              <a:rPr lang="es-CO" sz="1600" b="1" dirty="0">
                <a:solidFill>
                  <a:schemeClr val="tx2"/>
                </a:solidFill>
              </a:rPr>
              <a:t>Fortalecimiento al Sistema de Medios </a:t>
            </a:r>
            <a:r>
              <a:rPr lang="es-CO" sz="1600" b="1" dirty="0" smtClean="0">
                <a:solidFill>
                  <a:schemeClr val="tx2"/>
                </a:solidFill>
              </a:rPr>
              <a:t>Públicos</a:t>
            </a:r>
            <a:r>
              <a:rPr lang="es-ES" sz="1600" b="1" dirty="0" smtClean="0">
                <a:solidFill>
                  <a:schemeClr val="tx2"/>
                </a:solidFill>
              </a:rPr>
              <a:t>, </a:t>
            </a:r>
            <a:r>
              <a:rPr lang="es-ES" sz="1600" b="1" dirty="0">
                <a:solidFill>
                  <a:schemeClr val="tx2"/>
                </a:solidFill>
              </a:rPr>
              <a:t>Dirección de Industria </a:t>
            </a:r>
            <a:r>
              <a:rPr lang="es-ES" sz="1600" b="1" dirty="0" smtClean="0">
                <a:solidFill>
                  <a:schemeClr val="tx2"/>
                </a:solidFill>
              </a:rPr>
              <a:t>de Comunicaciones y Dirección de Economía digital</a:t>
            </a:r>
            <a:r>
              <a:rPr lang="es-ES" sz="1600" dirty="0" smtClean="0">
                <a:solidFill>
                  <a:schemeClr val="tx2"/>
                </a:solidFill>
              </a:rPr>
              <a:t>. Sin embargo, es importante </a:t>
            </a:r>
            <a:r>
              <a:rPr lang="es-ES" sz="1600" b="1" dirty="0" smtClean="0">
                <a:solidFill>
                  <a:schemeClr val="tx2"/>
                </a:solidFill>
              </a:rPr>
              <a:t>implementar acciones </a:t>
            </a:r>
            <a:r>
              <a:rPr lang="es-ES" sz="1600" dirty="0" smtClean="0">
                <a:solidFill>
                  <a:schemeClr val="tx2"/>
                </a:solidFill>
              </a:rPr>
              <a:t>para </a:t>
            </a:r>
            <a:r>
              <a:rPr lang="es-ES" sz="1600" b="1" dirty="0" smtClean="0">
                <a:solidFill>
                  <a:schemeClr val="tx2"/>
                </a:solidFill>
              </a:rPr>
              <a:t>la </a:t>
            </a:r>
            <a:r>
              <a:rPr lang="es-ES" sz="1600" b="1" dirty="0">
                <a:solidFill>
                  <a:schemeClr val="tx2"/>
                </a:solidFill>
              </a:rPr>
              <a:t>Dirección de Apropiación </a:t>
            </a:r>
            <a:r>
              <a:rPr lang="es-ES" sz="1600" b="1" dirty="0" smtClean="0">
                <a:solidFill>
                  <a:schemeClr val="tx2"/>
                </a:solidFill>
              </a:rPr>
              <a:t>TIC</a:t>
            </a:r>
            <a:r>
              <a:rPr lang="es-CO" sz="1600" b="1" dirty="0">
                <a:solidFill>
                  <a:schemeClr val="tx2"/>
                </a:solidFill>
              </a:rPr>
              <a:t> </a:t>
            </a:r>
            <a:r>
              <a:rPr lang="es-ES" sz="1600" b="1" dirty="0" smtClean="0">
                <a:solidFill>
                  <a:schemeClr val="tx2"/>
                </a:solidFill>
              </a:rPr>
              <a:t>y </a:t>
            </a:r>
            <a:r>
              <a:rPr lang="es-ES" sz="1600" b="1" dirty="0" smtClean="0">
                <a:solidFill>
                  <a:schemeClr val="tx2"/>
                </a:solidFill>
              </a:rPr>
              <a:t>la Dirección </a:t>
            </a:r>
            <a:r>
              <a:rPr lang="es-ES" sz="1600" b="1" dirty="0" smtClean="0">
                <a:solidFill>
                  <a:schemeClr val="tx2"/>
                </a:solidFill>
              </a:rPr>
              <a:t>de Infraestructura</a:t>
            </a:r>
            <a:r>
              <a:rPr lang="es-ES" sz="1600" dirty="0" smtClean="0">
                <a:solidFill>
                  <a:schemeClr val="tx2"/>
                </a:solidFill>
              </a:rPr>
              <a:t> que presentan las calificaciones más bajas. </a:t>
            </a:r>
          </a:p>
          <a:p>
            <a:pPr algn="just"/>
            <a:endParaRPr lang="es-ES" sz="1600" dirty="0">
              <a:solidFill>
                <a:schemeClr val="tx2"/>
              </a:solidFill>
            </a:endParaRPr>
          </a:p>
          <a:p>
            <a:pPr algn="just"/>
            <a:r>
              <a:rPr lang="es-ES" sz="1600" dirty="0">
                <a:solidFill>
                  <a:schemeClr val="tx2"/>
                </a:solidFill>
              </a:rPr>
              <a:t>Así las cosas, la </a:t>
            </a:r>
            <a:r>
              <a:rPr lang="es-ES" sz="1600" b="1" dirty="0">
                <a:solidFill>
                  <a:schemeClr val="tx2"/>
                </a:solidFill>
              </a:rPr>
              <a:t>satisfacción General con el </a:t>
            </a:r>
            <a:r>
              <a:rPr lang="es-ES" sz="1600" b="1" dirty="0" err="1">
                <a:solidFill>
                  <a:schemeClr val="tx2"/>
                </a:solidFill>
              </a:rPr>
              <a:t>MinTIC</a:t>
            </a:r>
            <a:r>
              <a:rPr lang="es-ES" sz="1600" b="1" dirty="0">
                <a:solidFill>
                  <a:schemeClr val="tx2"/>
                </a:solidFill>
              </a:rPr>
              <a:t> </a:t>
            </a:r>
            <a:r>
              <a:rPr lang="es-ES" sz="1600" dirty="0">
                <a:solidFill>
                  <a:schemeClr val="tx2"/>
                </a:solidFill>
              </a:rPr>
              <a:t>se encuentra </a:t>
            </a:r>
            <a:r>
              <a:rPr lang="es-ES" sz="1600" b="1" dirty="0">
                <a:solidFill>
                  <a:schemeClr val="tx2"/>
                </a:solidFill>
              </a:rPr>
              <a:t>en los mismos niveles de satisfacción que los servicios (4,0) </a:t>
            </a:r>
            <a:r>
              <a:rPr lang="es-ES" sz="1600" dirty="0">
                <a:solidFill>
                  <a:schemeClr val="tx2"/>
                </a:solidFill>
              </a:rPr>
              <a:t>donde se observa una disminución de 10 puntos en aquellas personas que manifiestan estar “</a:t>
            </a:r>
            <a:r>
              <a:rPr lang="es-ES" sz="1600" i="1" dirty="0">
                <a:solidFill>
                  <a:schemeClr val="tx2"/>
                </a:solidFill>
              </a:rPr>
              <a:t>Muy satisfechas”</a:t>
            </a:r>
            <a:r>
              <a:rPr lang="es-ES" sz="1600" dirty="0">
                <a:solidFill>
                  <a:schemeClr val="tx2"/>
                </a:solidFill>
              </a:rPr>
              <a:t>.  </a:t>
            </a:r>
          </a:p>
          <a:p>
            <a:pPr algn="just"/>
            <a:endParaRPr lang="es-ES" sz="1600" dirty="0">
              <a:solidFill>
                <a:schemeClr val="tx2"/>
              </a:solidFill>
            </a:endParaRPr>
          </a:p>
          <a:p>
            <a:pPr algn="just"/>
            <a:r>
              <a:rPr lang="es-ES" sz="1600" dirty="0">
                <a:solidFill>
                  <a:schemeClr val="tx2"/>
                </a:solidFill>
              </a:rPr>
              <a:t>Una </a:t>
            </a:r>
            <a:r>
              <a:rPr lang="es-ES" sz="1600" b="1" dirty="0">
                <a:solidFill>
                  <a:schemeClr val="tx2"/>
                </a:solidFill>
              </a:rPr>
              <a:t>distribución similar</a:t>
            </a:r>
            <a:r>
              <a:rPr lang="es-ES" sz="1600" dirty="0">
                <a:solidFill>
                  <a:schemeClr val="tx2"/>
                </a:solidFill>
              </a:rPr>
              <a:t>, se observa con  la </a:t>
            </a:r>
            <a:r>
              <a:rPr lang="es-ES" sz="1600" b="1" dirty="0">
                <a:solidFill>
                  <a:schemeClr val="tx2"/>
                </a:solidFill>
              </a:rPr>
              <a:t>Satisfacción con el cumplimiento de los valores institucionales </a:t>
            </a:r>
            <a:r>
              <a:rPr lang="es-ES" sz="1600" dirty="0">
                <a:solidFill>
                  <a:schemeClr val="tx2"/>
                </a:solidFill>
              </a:rPr>
              <a:t>(honestidad, respeto, diligencia, justicia y responsabilidad) por parte de los funcionarios públicos del Ministerio TIC, aspecto incluido en esta medición y cuyo promedio también se encuentra en 4,0. </a:t>
            </a:r>
            <a:endParaRPr lang="es-CO" sz="1600" dirty="0">
              <a:solidFill>
                <a:schemeClr val="tx2"/>
              </a:solidFill>
            </a:endParaRPr>
          </a:p>
          <a:p>
            <a:pPr algn="just"/>
            <a:endParaRPr lang="es-ES" sz="1600" dirty="0">
              <a:solidFill>
                <a:schemeClr val="tx2"/>
              </a:solidFill>
            </a:endParaRPr>
          </a:p>
          <a:p>
            <a:pPr algn="just"/>
            <a:r>
              <a:rPr lang="es-ES" sz="1600" dirty="0">
                <a:solidFill>
                  <a:schemeClr val="tx2"/>
                </a:solidFill>
              </a:rPr>
              <a:t>L</a:t>
            </a:r>
            <a:r>
              <a:rPr lang="es-ES" sz="1600" b="1" dirty="0">
                <a:solidFill>
                  <a:schemeClr val="tx2"/>
                </a:solidFill>
              </a:rPr>
              <a:t>a mitad de las personas </a:t>
            </a:r>
            <a:r>
              <a:rPr lang="es-ES" sz="1600" dirty="0">
                <a:solidFill>
                  <a:schemeClr val="tx2"/>
                </a:solidFill>
              </a:rPr>
              <a:t>encuestadas </a:t>
            </a:r>
            <a:r>
              <a:rPr lang="es-ES" sz="1600" b="1" dirty="0">
                <a:solidFill>
                  <a:schemeClr val="tx2"/>
                </a:solidFill>
              </a:rPr>
              <a:t>conocen el Portal TIC, </a:t>
            </a:r>
            <a:r>
              <a:rPr lang="es-ES" sz="1600" dirty="0">
                <a:solidFill>
                  <a:schemeClr val="tx2"/>
                </a:solidFill>
              </a:rPr>
              <a:t>teniendo una </a:t>
            </a:r>
            <a:r>
              <a:rPr lang="es-ES" sz="1600" b="1" dirty="0">
                <a:solidFill>
                  <a:schemeClr val="tx2"/>
                </a:solidFill>
              </a:rPr>
              <a:t>buena percepción </a:t>
            </a:r>
            <a:r>
              <a:rPr lang="es-ES" sz="1600" dirty="0">
                <a:solidFill>
                  <a:schemeClr val="tx2"/>
                </a:solidFill>
              </a:rPr>
              <a:t>de la calidad de la información publicada; menos del 2% se encuentran insatisfechos. </a:t>
            </a:r>
          </a:p>
        </p:txBody>
      </p:sp>
    </p:spTree>
    <p:extLst>
      <p:ext uri="{BB962C8B-B14F-4D97-AF65-F5344CB8AC3E}">
        <p14:creationId xmlns:p14="http://schemas.microsoft.com/office/powerpoint/2010/main" val="26480703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xmlns="" id="{AAC550C6-E84D-16D9-7378-1E85BF2B3B2B}"/>
              </a:ext>
            </a:extLst>
          </p:cNvPr>
          <p:cNvSpPr/>
          <p:nvPr/>
        </p:nvSpPr>
        <p:spPr>
          <a:xfrm>
            <a:off x="-512328" y="1714425"/>
            <a:ext cx="2198714" cy="784830"/>
          </a:xfrm>
          <a:prstGeom prst="roundRect">
            <a:avLst>
              <a:gd name="adj" fmla="val 50000"/>
            </a:avLst>
          </a:prstGeom>
          <a:solidFill>
            <a:srgbClr val="E8A0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descr="Logotipo&#10;&#10;Descripción generada automáticamente">
            <a:extLst>
              <a:ext uri="{FF2B5EF4-FFF2-40B4-BE49-F238E27FC236}">
                <a16:creationId xmlns:a16="http://schemas.microsoft.com/office/drawing/2014/main" xmlns="" id="{C66BB7D3-4CB6-283D-20D2-201DB64F3607}"/>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rot="269580">
            <a:off x="7151279" y="3958951"/>
            <a:ext cx="4953278" cy="4804679"/>
          </a:xfrm>
          <a:prstGeom prst="rect">
            <a:avLst/>
          </a:prstGeom>
          <a:effectLst>
            <a:outerShdw blurRad="50800" dist="50800" sx="1000" sy="1000" algn="ctr" rotWithShape="0">
              <a:srgbClr val="000000"/>
            </a:outerShdw>
          </a:effectLst>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chemeClr val="bg1"/>
              </a:solidFill>
              <a:latin typeface="Arial"/>
              <a:cs typeface="Arial"/>
            </a:endParaRPr>
          </a:p>
        </p:txBody>
      </p:sp>
      <p:pic>
        <p:nvPicPr>
          <p:cNvPr id="8" name="Gráfico 7" descr="Marca de insignia1 con relleno sólido">
            <a:extLst>
              <a:ext uri="{FF2B5EF4-FFF2-40B4-BE49-F238E27FC236}">
                <a16:creationId xmlns:a16="http://schemas.microsoft.com/office/drawing/2014/main" xmlns="" id="{C93D6B81-DE9B-EA66-0796-A6F4EF9BC8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6" y="1792101"/>
            <a:ext cx="629753" cy="629753"/>
          </a:xfrm>
          <a:prstGeom prst="rect">
            <a:avLst/>
          </a:prstGeom>
        </p:spPr>
      </p:pic>
      <p:sp>
        <p:nvSpPr>
          <p:cNvPr id="14" name="Rectángulo redondeado 13">
            <a:extLst>
              <a:ext uri="{FF2B5EF4-FFF2-40B4-BE49-F238E27FC236}">
                <a16:creationId xmlns:a16="http://schemas.microsoft.com/office/drawing/2014/main" xmlns="" id="{6E1A26E1-3FF1-2E27-AF6C-4723B0315A47}"/>
              </a:ext>
            </a:extLst>
          </p:cNvPr>
          <p:cNvSpPr/>
          <p:nvPr/>
        </p:nvSpPr>
        <p:spPr>
          <a:xfrm>
            <a:off x="-531947" y="3474375"/>
            <a:ext cx="2198714" cy="784830"/>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Gráfico 14" descr="Marca de insignia1 con relleno sólido">
            <a:extLst>
              <a:ext uri="{FF2B5EF4-FFF2-40B4-BE49-F238E27FC236}">
                <a16:creationId xmlns:a16="http://schemas.microsoft.com/office/drawing/2014/main" xmlns="" id="{236E2B41-786B-7AF7-1B05-3445974041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5" y="3552051"/>
            <a:ext cx="629753" cy="629753"/>
          </a:xfrm>
          <a:prstGeom prst="rect">
            <a:avLst/>
          </a:prstGeom>
        </p:spPr>
      </p:pic>
      <p:sp>
        <p:nvSpPr>
          <p:cNvPr id="17" name="Rectángulo redondeado 16">
            <a:extLst>
              <a:ext uri="{FF2B5EF4-FFF2-40B4-BE49-F238E27FC236}">
                <a16:creationId xmlns:a16="http://schemas.microsoft.com/office/drawing/2014/main" xmlns="" id="{52E1F74E-EDEA-A67D-AE58-6877AE7A3652}"/>
              </a:ext>
            </a:extLst>
          </p:cNvPr>
          <p:cNvSpPr/>
          <p:nvPr/>
        </p:nvSpPr>
        <p:spPr>
          <a:xfrm>
            <a:off x="-518398" y="4481069"/>
            <a:ext cx="2198714" cy="784830"/>
          </a:xfrm>
          <a:prstGeom prst="roundRect">
            <a:avLst>
              <a:gd name="adj" fmla="val 50000"/>
            </a:avLst>
          </a:prstGeom>
          <a:solidFill>
            <a:srgbClr val="E8A0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Gráfico 18" descr="Marca de insignia1 con relleno sólido">
            <a:extLst>
              <a:ext uri="{FF2B5EF4-FFF2-40B4-BE49-F238E27FC236}">
                <a16:creationId xmlns:a16="http://schemas.microsoft.com/office/drawing/2014/main" xmlns="" id="{451A8A93-DD10-1BDF-EB3E-30CF922B13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4" y="4544867"/>
            <a:ext cx="629753" cy="629753"/>
          </a:xfrm>
          <a:prstGeom prst="rect">
            <a:avLst/>
          </a:prstGeom>
        </p:spPr>
      </p:pic>
      <p:sp>
        <p:nvSpPr>
          <p:cNvPr id="20" name="Rectángulo redondeado 19">
            <a:extLst>
              <a:ext uri="{FF2B5EF4-FFF2-40B4-BE49-F238E27FC236}">
                <a16:creationId xmlns:a16="http://schemas.microsoft.com/office/drawing/2014/main" xmlns="" id="{8CBD3241-CCCE-E337-6082-4B5D7F13774B}"/>
              </a:ext>
            </a:extLst>
          </p:cNvPr>
          <p:cNvSpPr/>
          <p:nvPr/>
        </p:nvSpPr>
        <p:spPr>
          <a:xfrm>
            <a:off x="-546127" y="5641306"/>
            <a:ext cx="2198714" cy="784830"/>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Gráfico 20" descr="Marca de insignia1 con relleno sólido">
            <a:extLst>
              <a:ext uri="{FF2B5EF4-FFF2-40B4-BE49-F238E27FC236}">
                <a16:creationId xmlns:a16="http://schemas.microsoft.com/office/drawing/2014/main" xmlns="" id="{94CFD176-2D8E-69BE-004C-45C5971206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4173" y="5718982"/>
            <a:ext cx="629753" cy="629753"/>
          </a:xfrm>
          <a:prstGeom prst="rect">
            <a:avLst/>
          </a:prstGeom>
        </p:spPr>
      </p:pic>
      <p:sp>
        <p:nvSpPr>
          <p:cNvPr id="2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rPr>
              <a:t>Conclusiones</a:t>
            </a:r>
            <a:endParaRPr lang="es-CO" sz="2400" b="1" dirty="0">
              <a:solidFill>
                <a:schemeClr val="accent1"/>
              </a:solidFill>
            </a:endParaRPr>
          </a:p>
        </p:txBody>
      </p:sp>
      <p:sp>
        <p:nvSpPr>
          <p:cNvPr id="2" name="1 Rectángulo"/>
          <p:cNvSpPr/>
          <p:nvPr/>
        </p:nvSpPr>
        <p:spPr>
          <a:xfrm>
            <a:off x="1981200" y="1700749"/>
            <a:ext cx="9715500" cy="4770537"/>
          </a:xfrm>
          <a:prstGeom prst="rect">
            <a:avLst/>
          </a:prstGeom>
        </p:spPr>
        <p:txBody>
          <a:bodyPr wrap="square">
            <a:spAutoFit/>
          </a:bodyPr>
          <a:lstStyle/>
          <a:p>
            <a:pPr algn="just"/>
            <a:r>
              <a:rPr lang="es-ES" sz="1600" dirty="0">
                <a:solidFill>
                  <a:schemeClr val="tx2"/>
                </a:solidFill>
              </a:rPr>
              <a:t>El </a:t>
            </a:r>
            <a:r>
              <a:rPr lang="es-ES" sz="1600" b="1" dirty="0">
                <a:solidFill>
                  <a:schemeClr val="tx2"/>
                </a:solidFill>
              </a:rPr>
              <a:t>canal de atención de mayor preferencia es el canal virtual </a:t>
            </a:r>
            <a:r>
              <a:rPr lang="es-ES" sz="1600" dirty="0">
                <a:solidFill>
                  <a:schemeClr val="tx2"/>
                </a:solidFill>
              </a:rPr>
              <a:t>en donde </a:t>
            </a:r>
            <a:r>
              <a:rPr lang="es-CO" sz="1600" dirty="0">
                <a:solidFill>
                  <a:schemeClr val="tx2"/>
                </a:solidFill>
              </a:rPr>
              <a:t>la </a:t>
            </a:r>
            <a:r>
              <a:rPr lang="es-CO" sz="1600" b="1" dirty="0">
                <a:solidFill>
                  <a:schemeClr val="tx2"/>
                </a:solidFill>
              </a:rPr>
              <a:t>página Web </a:t>
            </a:r>
            <a:r>
              <a:rPr lang="es-CO" sz="1600" dirty="0">
                <a:solidFill>
                  <a:schemeClr val="tx2"/>
                </a:solidFill>
              </a:rPr>
              <a:t>es la más </a:t>
            </a:r>
            <a:r>
              <a:rPr lang="es-CO" sz="1600" b="1" dirty="0">
                <a:solidFill>
                  <a:schemeClr val="tx2"/>
                </a:solidFill>
              </a:rPr>
              <a:t>consultada  (83%). </a:t>
            </a:r>
            <a:r>
              <a:rPr lang="es-CO" sz="1600" dirty="0">
                <a:solidFill>
                  <a:schemeClr val="tx2"/>
                </a:solidFill>
              </a:rPr>
              <a:t>A mejorar en las </a:t>
            </a:r>
            <a:r>
              <a:rPr lang="es-CO" sz="1600" b="1" dirty="0">
                <a:solidFill>
                  <a:schemeClr val="tx2"/>
                </a:solidFill>
              </a:rPr>
              <a:t>ayudas </a:t>
            </a:r>
            <a:r>
              <a:rPr lang="es-ES" sz="1600" b="1" dirty="0">
                <a:solidFill>
                  <a:schemeClr val="tx2"/>
                </a:solidFill>
              </a:rPr>
              <a:t>en el acceso para personas en condición de discapacidad</a:t>
            </a:r>
            <a:r>
              <a:rPr lang="es-ES" sz="1600" dirty="0">
                <a:solidFill>
                  <a:schemeClr val="tx2"/>
                </a:solidFill>
              </a:rPr>
              <a:t>. </a:t>
            </a:r>
          </a:p>
          <a:p>
            <a:pPr algn="just"/>
            <a:r>
              <a:rPr lang="es-ES" sz="1600" dirty="0">
                <a:solidFill>
                  <a:schemeClr val="tx2"/>
                </a:solidFill>
              </a:rPr>
              <a:t>En cuanto al </a:t>
            </a:r>
            <a:r>
              <a:rPr lang="es-ES" sz="1600" b="1" dirty="0">
                <a:solidFill>
                  <a:schemeClr val="tx2"/>
                </a:solidFill>
              </a:rPr>
              <a:t>canal telefónico </a:t>
            </a:r>
            <a:r>
              <a:rPr lang="es-ES" sz="1600" dirty="0">
                <a:solidFill>
                  <a:schemeClr val="tx2"/>
                </a:solidFill>
              </a:rPr>
              <a:t>(51% de preferencia) </a:t>
            </a:r>
            <a:r>
              <a:rPr lang="es-ES" sz="1600" b="1" dirty="0">
                <a:solidFill>
                  <a:schemeClr val="tx2"/>
                </a:solidFill>
              </a:rPr>
              <a:t>se debería trabajar el tiempo de espera</a:t>
            </a:r>
            <a:r>
              <a:rPr lang="es-ES" sz="1600" dirty="0">
                <a:solidFill>
                  <a:schemeClr val="tx2"/>
                </a:solidFill>
              </a:rPr>
              <a:t>. </a:t>
            </a:r>
          </a:p>
          <a:p>
            <a:pPr algn="just"/>
            <a:r>
              <a:rPr lang="es-ES" sz="1600" dirty="0">
                <a:solidFill>
                  <a:schemeClr val="tx2"/>
                </a:solidFill>
              </a:rPr>
              <a:t>El </a:t>
            </a:r>
            <a:r>
              <a:rPr lang="es-ES" sz="1600" b="1" dirty="0">
                <a:solidFill>
                  <a:schemeClr val="tx2"/>
                </a:solidFill>
              </a:rPr>
              <a:t>canal presencial </a:t>
            </a:r>
            <a:r>
              <a:rPr lang="es-ES" sz="1600" dirty="0">
                <a:solidFill>
                  <a:schemeClr val="tx2"/>
                </a:solidFill>
              </a:rPr>
              <a:t>es el </a:t>
            </a:r>
            <a:r>
              <a:rPr lang="es-ES" sz="1600" b="1" dirty="0">
                <a:solidFill>
                  <a:schemeClr val="tx2"/>
                </a:solidFill>
              </a:rPr>
              <a:t>menos preferido y usado </a:t>
            </a:r>
            <a:r>
              <a:rPr lang="es-ES" sz="1600" dirty="0">
                <a:solidFill>
                  <a:schemeClr val="tx2"/>
                </a:solidFill>
              </a:rPr>
              <a:t>(solo el 25% asistió a las instalaciones); </a:t>
            </a:r>
            <a:r>
              <a:rPr lang="es-CO" sz="1600" dirty="0">
                <a:solidFill>
                  <a:schemeClr val="tx2"/>
                </a:solidFill>
              </a:rPr>
              <a:t>a mejorar, </a:t>
            </a:r>
            <a:r>
              <a:rPr lang="es-CO" sz="1600" b="1" dirty="0">
                <a:solidFill>
                  <a:schemeClr val="tx2"/>
                </a:solidFill>
              </a:rPr>
              <a:t>las ayudas </a:t>
            </a:r>
            <a:r>
              <a:rPr lang="es-ES" sz="1600" b="1" dirty="0">
                <a:solidFill>
                  <a:schemeClr val="tx2"/>
                </a:solidFill>
              </a:rPr>
              <a:t>en el acceso para personas en condición de discapacidad. </a:t>
            </a:r>
          </a:p>
          <a:p>
            <a:pPr algn="just"/>
            <a:endParaRPr lang="es-ES" sz="1600" dirty="0">
              <a:solidFill>
                <a:schemeClr val="tx2"/>
              </a:solidFill>
            </a:endParaRPr>
          </a:p>
          <a:p>
            <a:pPr algn="just"/>
            <a:r>
              <a:rPr lang="es-ES" sz="1600" dirty="0">
                <a:solidFill>
                  <a:schemeClr val="tx2"/>
                </a:solidFill>
              </a:rPr>
              <a:t>Solo el </a:t>
            </a:r>
            <a:r>
              <a:rPr lang="es-ES" sz="1600" b="1" dirty="0">
                <a:solidFill>
                  <a:schemeClr val="tx2"/>
                </a:solidFill>
              </a:rPr>
              <a:t>16% </a:t>
            </a:r>
            <a:r>
              <a:rPr lang="es-ES" sz="1600" dirty="0">
                <a:solidFill>
                  <a:schemeClr val="tx2"/>
                </a:solidFill>
              </a:rPr>
              <a:t>de los encuestados </a:t>
            </a:r>
            <a:r>
              <a:rPr lang="es-ES" sz="1600" b="1" dirty="0">
                <a:solidFill>
                  <a:schemeClr val="tx2"/>
                </a:solidFill>
              </a:rPr>
              <a:t>Interpuso el año pasado peticiones, quejas, reclamos, sugerencias, solicitudes o denuncias al  </a:t>
            </a:r>
            <a:r>
              <a:rPr lang="es-ES" sz="1600" b="1" dirty="0" err="1">
                <a:solidFill>
                  <a:schemeClr val="tx2"/>
                </a:solidFill>
              </a:rPr>
              <a:t>MinTIC</a:t>
            </a:r>
            <a:r>
              <a:rPr lang="es-ES" sz="1600" dirty="0">
                <a:solidFill>
                  <a:schemeClr val="tx2"/>
                </a:solidFill>
              </a:rPr>
              <a:t>, teniendo una </a:t>
            </a:r>
            <a:r>
              <a:rPr lang="es-ES" sz="1600" b="1" dirty="0">
                <a:solidFill>
                  <a:schemeClr val="tx2"/>
                </a:solidFill>
              </a:rPr>
              <a:t>calificación(estable) de 3,8 </a:t>
            </a:r>
            <a:r>
              <a:rPr lang="es-ES" sz="1600" dirty="0">
                <a:solidFill>
                  <a:schemeClr val="tx2"/>
                </a:solidFill>
              </a:rPr>
              <a:t>en la satisfacción con la experiencia de este proceso.  </a:t>
            </a:r>
          </a:p>
          <a:p>
            <a:pPr algn="just"/>
            <a:endParaRPr lang="es-ES" sz="1600" dirty="0">
              <a:solidFill>
                <a:schemeClr val="tx2"/>
              </a:solidFill>
            </a:endParaRPr>
          </a:p>
          <a:p>
            <a:pPr algn="just"/>
            <a:r>
              <a:rPr lang="es-ES" sz="1600" dirty="0">
                <a:solidFill>
                  <a:schemeClr val="tx2"/>
                </a:solidFill>
              </a:rPr>
              <a:t>Similar a esto, un </a:t>
            </a:r>
            <a:r>
              <a:rPr lang="es-ES" sz="1600" b="1" dirty="0">
                <a:solidFill>
                  <a:schemeClr val="tx2"/>
                </a:solidFill>
              </a:rPr>
              <a:t>15% </a:t>
            </a:r>
            <a:r>
              <a:rPr lang="es-ES" sz="1600" dirty="0">
                <a:solidFill>
                  <a:schemeClr val="tx2"/>
                </a:solidFill>
              </a:rPr>
              <a:t>de los encuestados </a:t>
            </a:r>
            <a:r>
              <a:rPr lang="es-ES" sz="1600" b="1" dirty="0">
                <a:solidFill>
                  <a:schemeClr val="tx2"/>
                </a:solidFill>
              </a:rPr>
              <a:t>participó en alguna jornada de rendición de cuentas de la gestión 2022 del </a:t>
            </a:r>
            <a:r>
              <a:rPr lang="es-ES" sz="1600" b="1" dirty="0" err="1">
                <a:solidFill>
                  <a:schemeClr val="tx2"/>
                </a:solidFill>
              </a:rPr>
              <a:t>MinTIC</a:t>
            </a:r>
            <a:r>
              <a:rPr lang="es-ES" sz="1600" dirty="0">
                <a:solidFill>
                  <a:schemeClr val="tx2"/>
                </a:solidFill>
              </a:rPr>
              <a:t>. La </a:t>
            </a:r>
            <a:r>
              <a:rPr lang="es-ES" sz="1600" b="1" dirty="0">
                <a:solidFill>
                  <a:schemeClr val="tx2"/>
                </a:solidFill>
              </a:rPr>
              <a:t>información relacionada con la gestión del </a:t>
            </a:r>
            <a:r>
              <a:rPr lang="es-ES" sz="1600" b="1" dirty="0" err="1">
                <a:solidFill>
                  <a:schemeClr val="tx2"/>
                </a:solidFill>
              </a:rPr>
              <a:t>MinTIC</a:t>
            </a:r>
            <a:r>
              <a:rPr lang="es-ES" sz="1600" b="1" dirty="0">
                <a:solidFill>
                  <a:schemeClr val="tx2"/>
                </a:solidFill>
              </a:rPr>
              <a:t> </a:t>
            </a:r>
            <a:r>
              <a:rPr lang="es-ES" sz="1600" dirty="0">
                <a:solidFill>
                  <a:schemeClr val="tx2"/>
                </a:solidFill>
              </a:rPr>
              <a:t>la obtuvieron principalmente de </a:t>
            </a:r>
            <a:r>
              <a:rPr lang="es-CO" sz="1600" b="1" dirty="0">
                <a:solidFill>
                  <a:schemeClr val="tx2"/>
                </a:solidFill>
              </a:rPr>
              <a:t>Publicaciones, boletines, informes o reportajes (Impresos/Página Web) y Redes Sociales (Twitter, Facebook, otras)</a:t>
            </a:r>
          </a:p>
          <a:p>
            <a:pPr algn="just"/>
            <a:endParaRPr lang="es-ES" sz="1600" dirty="0">
              <a:solidFill>
                <a:schemeClr val="tx2"/>
              </a:solidFill>
            </a:endParaRPr>
          </a:p>
          <a:p>
            <a:pPr algn="just"/>
            <a:r>
              <a:rPr lang="es-ES" sz="1600" dirty="0">
                <a:solidFill>
                  <a:schemeClr val="tx2"/>
                </a:solidFill>
              </a:rPr>
              <a:t>Así mismo, </a:t>
            </a:r>
            <a:r>
              <a:rPr lang="es-ES" sz="1600" b="1" dirty="0">
                <a:solidFill>
                  <a:schemeClr val="tx2"/>
                </a:solidFill>
              </a:rPr>
              <a:t>9 de cada 10 </a:t>
            </a:r>
            <a:r>
              <a:rPr lang="es-ES" sz="1600" dirty="0">
                <a:solidFill>
                  <a:schemeClr val="tx2"/>
                </a:solidFill>
              </a:rPr>
              <a:t>encuestados reportaron que en la jornada en que participaron </a:t>
            </a:r>
            <a:r>
              <a:rPr lang="es-ES" sz="1600" b="1" dirty="0">
                <a:solidFill>
                  <a:schemeClr val="tx2"/>
                </a:solidFill>
              </a:rPr>
              <a:t>se dieron a conocer los temas de su interés sobre la gestión del </a:t>
            </a:r>
            <a:r>
              <a:rPr lang="es-ES" sz="1600" b="1" dirty="0" err="1">
                <a:solidFill>
                  <a:schemeClr val="tx2"/>
                </a:solidFill>
              </a:rPr>
              <a:t>MinTIC</a:t>
            </a:r>
            <a:r>
              <a:rPr lang="es-ES" sz="1600" b="1" dirty="0">
                <a:solidFill>
                  <a:schemeClr val="tx2"/>
                </a:solidFill>
              </a:rPr>
              <a:t>  y la información se entregó completa y con lenguaje claro</a:t>
            </a:r>
            <a:r>
              <a:rPr lang="es-ES" sz="1600" b="1" dirty="0" smtClean="0">
                <a:solidFill>
                  <a:schemeClr val="tx2"/>
                </a:solidFill>
              </a:rPr>
              <a:t>.</a:t>
            </a:r>
            <a:endParaRPr lang="es-CO" sz="1600" b="1" dirty="0">
              <a:solidFill>
                <a:schemeClr val="tx2"/>
              </a:solidFill>
            </a:endParaRPr>
          </a:p>
        </p:txBody>
      </p:sp>
    </p:spTree>
    <p:extLst>
      <p:ext uri="{BB962C8B-B14F-4D97-AF65-F5344CB8AC3E}">
        <p14:creationId xmlns:p14="http://schemas.microsoft.com/office/powerpoint/2010/main" val="1536255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0">
            <a:extLst>
              <a:ext uri="{FF2B5EF4-FFF2-40B4-BE49-F238E27FC236}">
                <a16:creationId xmlns:a16="http://schemas.microsoft.com/office/drawing/2014/main" xmlns="" id="{0A8941C2-8186-7B1C-DBA6-9E86A1EE5705}"/>
              </a:ext>
            </a:extLst>
          </p:cNvPr>
          <p:cNvSpPr txBox="1"/>
          <p:nvPr/>
        </p:nvSpPr>
        <p:spPr>
          <a:xfrm>
            <a:off x="2883922" y="269719"/>
            <a:ext cx="6096000" cy="461665"/>
          </a:xfrm>
          <a:prstGeom prst="rect">
            <a:avLst/>
          </a:prstGeom>
          <a:noFill/>
        </p:spPr>
        <p:txBody>
          <a:bodyPr wrap="square">
            <a:spAutoFit/>
          </a:bodyPr>
          <a:lstStyle/>
          <a:p>
            <a:pPr algn="ctr"/>
            <a:r>
              <a:rPr lang="es-CO" sz="2400" b="1" dirty="0" smtClean="0">
                <a:solidFill>
                  <a:schemeClr val="accent1"/>
                </a:solidFill>
              </a:rPr>
              <a:t>Conclusiones</a:t>
            </a:r>
            <a:endParaRPr lang="es-CO" sz="2400" b="1" dirty="0">
              <a:solidFill>
                <a:schemeClr val="accent1"/>
              </a:solidFill>
            </a:endParaRPr>
          </a:p>
        </p:txBody>
      </p:sp>
      <p:sp>
        <p:nvSpPr>
          <p:cNvPr id="4" name="Freeform 20">
            <a:extLst>
              <a:ext uri="{FF2B5EF4-FFF2-40B4-BE49-F238E27FC236}">
                <a16:creationId xmlns:a16="http://schemas.microsoft.com/office/drawing/2014/main" xmlns="" id="{60A85C26-B7E9-4628-92C1-D6ED1A5749B1}"/>
              </a:ext>
            </a:extLst>
          </p:cNvPr>
          <p:cNvSpPr>
            <a:spLocks noChangeArrowheads="1"/>
          </p:cNvSpPr>
          <p:nvPr/>
        </p:nvSpPr>
        <p:spPr bwMode="auto">
          <a:xfrm>
            <a:off x="1205169" y="981354"/>
            <a:ext cx="10855452" cy="432000"/>
          </a:xfrm>
          <a:prstGeom prst="round2SameRect">
            <a:avLst/>
          </a:prstGeom>
          <a:solidFill>
            <a:srgbClr val="E8A043"/>
          </a:solidFill>
          <a:ln>
            <a:noFill/>
          </a:ln>
          <a:effectLst/>
          <a:extLst/>
        </p:spPr>
        <p:txBody>
          <a:bodyPr wrap="none" anchor="ctr"/>
          <a:lstStyle/>
          <a:p>
            <a:pPr marL="0" marR="0" lvl="0" indent="0" defTabSz="91385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aphicFrame>
        <p:nvGraphicFramePr>
          <p:cNvPr id="7" name="6 Tabla"/>
          <p:cNvGraphicFramePr>
            <a:graphicFrameLocks noGrp="1"/>
          </p:cNvGraphicFramePr>
          <p:nvPr>
            <p:extLst>
              <p:ext uri="{D42A27DB-BD31-4B8C-83A1-F6EECF244321}">
                <p14:modId xmlns:p14="http://schemas.microsoft.com/office/powerpoint/2010/main" val="87613148"/>
              </p:ext>
            </p:extLst>
          </p:nvPr>
        </p:nvGraphicFramePr>
        <p:xfrm>
          <a:off x="118043" y="986659"/>
          <a:ext cx="11947287" cy="5009337"/>
        </p:xfrm>
        <a:graphic>
          <a:graphicData uri="http://schemas.openxmlformats.org/drawingml/2006/table">
            <a:tbl>
              <a:tblPr firstRow="1" bandRow="1"/>
              <a:tblGrid>
                <a:gridCol w="1078175"/>
                <a:gridCol w="3660790"/>
                <a:gridCol w="7208322"/>
              </a:tblGrid>
              <a:tr h="4279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s-CO" sz="1000" dirty="0">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1" i="0" u="none" strike="noStrike" kern="1200" dirty="0" smtClean="0">
                          <a:solidFill>
                            <a:schemeClr val="bg1"/>
                          </a:solidFill>
                          <a:effectLst/>
                          <a:latin typeface="+mj-lt"/>
                          <a:ea typeface="+mn-ea"/>
                          <a:cs typeface="+mn-cs"/>
                        </a:rPr>
                        <a:t>GIT Fortalecimiento al Sistema</a:t>
                      </a:r>
                    </a:p>
                    <a:p>
                      <a:pPr marL="0" marR="0" indent="0" algn="ctr" defTabSz="914400" rtl="0" eaLnBrk="1" fontAlgn="ctr" latinLnBrk="0" hangingPunct="1">
                        <a:lnSpc>
                          <a:spcPct val="100000"/>
                        </a:lnSpc>
                        <a:spcBef>
                          <a:spcPts val="0"/>
                        </a:spcBef>
                        <a:spcAft>
                          <a:spcPts val="0"/>
                        </a:spcAft>
                        <a:buClrTx/>
                        <a:buSzTx/>
                        <a:buFontTx/>
                        <a:buNone/>
                        <a:tabLst/>
                        <a:defRPr/>
                      </a:pPr>
                      <a:r>
                        <a:rPr lang="es-CO" sz="1400" b="1" i="0" u="none" strike="noStrike" kern="1200" dirty="0" smtClean="0">
                          <a:solidFill>
                            <a:schemeClr val="bg1"/>
                          </a:solidFill>
                          <a:effectLst/>
                          <a:latin typeface="+mj-lt"/>
                          <a:ea typeface="+mn-ea"/>
                          <a:cs typeface="+mn-cs"/>
                        </a:rPr>
                        <a:t> de Medios Públicos</a:t>
                      </a:r>
                      <a:endParaRPr lang="es-CO" sz="1400" b="1" i="0" u="none" strike="noStrike" kern="1200" dirty="0">
                        <a:solidFill>
                          <a:schemeClr val="bg1"/>
                        </a:solidFill>
                        <a:effectLst/>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fontAlgn="ctr" latinLnBrk="0" hangingPunct="1"/>
                      <a:r>
                        <a:rPr lang="es-ES" sz="1400" b="1" i="0" u="none" strike="noStrike" kern="1200" dirty="0" smtClean="0">
                          <a:solidFill>
                            <a:schemeClr val="bg1"/>
                          </a:solidFill>
                          <a:effectLst/>
                          <a:latin typeface="+mj-lt"/>
                          <a:ea typeface="+mn-ea"/>
                          <a:cs typeface="+mn-cs"/>
                        </a:rPr>
                        <a:t>Dirección de Industria de Comunicaciones</a:t>
                      </a:r>
                      <a:endParaRPr lang="es-ES" sz="1400" b="1" i="0" u="none" strike="noStrike" kern="1200" dirty="0">
                        <a:solidFill>
                          <a:schemeClr val="bg1"/>
                        </a:solidFill>
                        <a:effectLst/>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934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Satisfacción</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4,4</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4,3</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6262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Satisfacción </a:t>
                      </a:r>
                    </a:p>
                    <a:p>
                      <a:pPr algn="ctr" fontAlgn="ctr"/>
                      <a:r>
                        <a:rPr lang="es-ES" sz="1200" b="1" i="0" u="none" strike="noStrike" dirty="0" smtClean="0">
                          <a:solidFill>
                            <a:schemeClr val="tx2"/>
                          </a:solidFill>
                          <a:effectLst/>
                          <a:latin typeface="+mj-lt"/>
                        </a:rPr>
                        <a:t>Sub Servicios</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N/A</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auto" latinLnBrk="0" hangingPunct="1">
                        <a:lnSpc>
                          <a:spcPct val="100000"/>
                        </a:lnSpc>
                        <a:spcBef>
                          <a:spcPts val="0"/>
                        </a:spcBef>
                        <a:spcAft>
                          <a:spcPts val="0"/>
                        </a:spcAft>
                        <a:buClrTx/>
                        <a:buSzTx/>
                        <a:buFontTx/>
                        <a:buNone/>
                        <a:tabLst/>
                        <a:defRPr/>
                      </a:pPr>
                      <a:r>
                        <a:rPr lang="es-ES" sz="1200" b="1" dirty="0" smtClean="0">
                          <a:solidFill>
                            <a:schemeClr val="tx2"/>
                          </a:solidFill>
                          <a:latin typeface="+mj-lt"/>
                        </a:rPr>
                        <a:t>Radioaficionados, </a:t>
                      </a:r>
                      <a:r>
                        <a:rPr lang="es-ES" sz="1200" b="1" kern="1200" dirty="0" smtClean="0">
                          <a:solidFill>
                            <a:schemeClr val="tx2"/>
                          </a:solidFill>
                          <a:latin typeface="+mj-lt"/>
                          <a:ea typeface="+mn-ea"/>
                          <a:cs typeface="+mn-cs"/>
                        </a:rPr>
                        <a:t>banda ciudadana y asociaciones         4,4</a:t>
                      </a:r>
                    </a:p>
                    <a:p>
                      <a:pPr marL="0" marR="0" indent="0" algn="l" defTabSz="913851"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2"/>
                          </a:solidFill>
                          <a:latin typeface="+mj-lt"/>
                          <a:ea typeface="+mn-ea"/>
                          <a:cs typeface="+mn-cs"/>
                        </a:rPr>
                        <a:t>Registro único de TIC                                                            4,5</a:t>
                      </a:r>
                    </a:p>
                    <a:p>
                      <a:pPr marL="0" marR="0" indent="0" algn="l" defTabSz="913851" rtl="0" eaLnBrk="1" fontAlgn="auto" latinLnBrk="0" hangingPunct="1">
                        <a:lnSpc>
                          <a:spcPct val="100000"/>
                        </a:lnSpc>
                        <a:spcBef>
                          <a:spcPts val="0"/>
                        </a:spcBef>
                        <a:spcAft>
                          <a:spcPts val="0"/>
                        </a:spcAft>
                        <a:buClrTx/>
                        <a:buSzTx/>
                        <a:buFontTx/>
                        <a:buNone/>
                        <a:tabLst/>
                        <a:defRPr/>
                      </a:pPr>
                      <a:r>
                        <a:rPr lang="es-ES" sz="1200" b="1" dirty="0" smtClean="0">
                          <a:solidFill>
                            <a:schemeClr val="tx2"/>
                          </a:solidFill>
                          <a:latin typeface="+mj-lt"/>
                        </a:rPr>
                        <a:t>AVETM                                                                                     4,0</a:t>
                      </a:r>
                      <a:endParaRPr lang="es-CO" sz="1200" b="1" kern="1200" dirty="0" smtClean="0">
                        <a:solidFill>
                          <a:schemeClr val="tx2"/>
                        </a:solidFill>
                        <a:latin typeface="+mj-lt"/>
                        <a:ea typeface="+mn-ea"/>
                        <a:cs typeface="+mn-cs"/>
                      </a:endParaRPr>
                    </a:p>
                    <a:p>
                      <a:pPr marL="0" marR="0" indent="0" algn="l" defTabSz="913851" rtl="0" eaLnBrk="1" fontAlgn="auto" latinLnBrk="0" hangingPunct="1">
                        <a:lnSpc>
                          <a:spcPct val="100000"/>
                        </a:lnSpc>
                        <a:spcBef>
                          <a:spcPts val="0"/>
                        </a:spcBef>
                        <a:spcAft>
                          <a:spcPts val="0"/>
                        </a:spcAft>
                        <a:buClrTx/>
                        <a:buSzTx/>
                        <a:buFontTx/>
                        <a:buNone/>
                        <a:tabLst/>
                        <a:defRPr/>
                      </a:pPr>
                      <a:r>
                        <a:rPr lang="es-ES" sz="1200" b="1" dirty="0" smtClean="0">
                          <a:solidFill>
                            <a:schemeClr val="tx2"/>
                          </a:solidFill>
                          <a:latin typeface="+mj-lt"/>
                        </a:rPr>
                        <a:t>Espectro radioeléctrico                                                         4,4</a:t>
                      </a:r>
                      <a:endParaRPr lang="es-CO" sz="1200" dirty="0" smtClean="0">
                        <a:solidFill>
                          <a:schemeClr val="tx2"/>
                        </a:solidFill>
                        <a:latin typeface="+mj-lt"/>
                      </a:endParaRPr>
                    </a:p>
                    <a:p>
                      <a:pPr marL="0" marR="0" indent="0" algn="l" defTabSz="913851" rtl="0" eaLnBrk="1" fontAlgn="auto" latinLnBrk="0" hangingPunct="1">
                        <a:lnSpc>
                          <a:spcPct val="100000"/>
                        </a:lnSpc>
                        <a:spcBef>
                          <a:spcPts val="0"/>
                        </a:spcBef>
                        <a:spcAft>
                          <a:spcPts val="0"/>
                        </a:spcAft>
                        <a:buClrTx/>
                        <a:buSzTx/>
                        <a:buFontTx/>
                        <a:buNone/>
                        <a:tabLst/>
                        <a:defRPr/>
                      </a:pPr>
                      <a:r>
                        <a:rPr lang="es-ES" sz="1200" b="1" dirty="0" smtClean="0">
                          <a:solidFill>
                            <a:schemeClr val="tx2"/>
                          </a:solidFill>
                          <a:latin typeface="+mj-lt"/>
                        </a:rPr>
                        <a:t>Radiodifusión                                                                         4,4</a:t>
                      </a:r>
                    </a:p>
                    <a:p>
                      <a:pPr marL="0" marR="0" indent="0" algn="l" defTabSz="913851" rtl="0" eaLnBrk="1" fontAlgn="auto" latinLnBrk="0" hangingPunct="1">
                        <a:lnSpc>
                          <a:spcPct val="100000"/>
                        </a:lnSpc>
                        <a:spcBef>
                          <a:spcPts val="0"/>
                        </a:spcBef>
                        <a:spcAft>
                          <a:spcPts val="0"/>
                        </a:spcAft>
                        <a:buClrTx/>
                        <a:buSzTx/>
                        <a:buFontTx/>
                        <a:buNone/>
                        <a:tabLst/>
                        <a:defRPr/>
                      </a:pPr>
                      <a:r>
                        <a:rPr lang="es-ES" sz="1200" b="1" dirty="0" smtClean="0">
                          <a:solidFill>
                            <a:schemeClr val="tx2"/>
                          </a:solidFill>
                          <a:latin typeface="+mj-lt"/>
                        </a:rPr>
                        <a:t>Servicios Postales                                                                 4,2</a:t>
                      </a:r>
                      <a:endParaRPr lang="es-CO" sz="1200" dirty="0" smtClean="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r h="10887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Sobresale</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a:buFont typeface="Arial" panose="020B0604020202020204" pitchFamily="34" charset="0"/>
                        <a:buChar char="•"/>
                      </a:pPr>
                      <a:endParaRPr lang="es-ES" sz="1200" dirty="0" smtClean="0">
                        <a:solidFill>
                          <a:schemeClr val="tx2"/>
                        </a:solidFill>
                        <a:latin typeface="+mj-lt"/>
                      </a:endParaRPr>
                    </a:p>
                    <a:p>
                      <a:pPr marL="171450" indent="-171450" algn="l">
                        <a:buFont typeface="Arial" panose="020B0604020202020204" pitchFamily="34" charset="0"/>
                        <a:buChar char="•"/>
                      </a:pPr>
                      <a:r>
                        <a:rPr lang="es-ES" sz="1200" dirty="0" smtClean="0">
                          <a:solidFill>
                            <a:schemeClr val="tx2"/>
                          </a:solidFill>
                          <a:latin typeface="+mj-lt"/>
                        </a:rPr>
                        <a:t>La amabilidad y actitud de respeto del personal que le atendió</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s-ES" sz="1200" b="1" dirty="0" smtClean="0">
                          <a:solidFill>
                            <a:schemeClr val="tx2"/>
                          </a:solidFill>
                          <a:latin typeface="+mj-lt"/>
                        </a:rPr>
                        <a:t>Radioaficionados:</a:t>
                      </a:r>
                      <a:r>
                        <a:rPr lang="es-ES" sz="1200" b="1" baseline="0" dirty="0" smtClean="0">
                          <a:solidFill>
                            <a:schemeClr val="tx2"/>
                          </a:solidFill>
                          <a:latin typeface="+mj-lt"/>
                        </a:rPr>
                        <a:t> </a:t>
                      </a:r>
                    </a:p>
                    <a:p>
                      <a:pPr marL="171450" indent="-171450" algn="l">
                        <a:buFont typeface="Arial" panose="020B0604020202020204" pitchFamily="34" charset="0"/>
                        <a:buChar char="•"/>
                      </a:pPr>
                      <a:r>
                        <a:rPr lang="es-ES" sz="1200" dirty="0" smtClean="0">
                          <a:solidFill>
                            <a:schemeClr val="tx2"/>
                          </a:solidFill>
                          <a:latin typeface="+mj-lt"/>
                        </a:rPr>
                        <a:t>La utilidad del servicio de Radioaficionados, Banda Ciudadana y Asociaciones frente a sus necesidades</a:t>
                      </a:r>
                    </a:p>
                    <a:p>
                      <a:pPr marL="171450" indent="-171450" algn="l">
                        <a:buFont typeface="Arial" panose="020B0604020202020204" pitchFamily="34" charset="0"/>
                        <a:buChar char="•"/>
                      </a:pPr>
                      <a:r>
                        <a:rPr lang="es-ES" sz="1200" dirty="0" smtClean="0">
                          <a:solidFill>
                            <a:schemeClr val="tx2"/>
                          </a:solidFill>
                          <a:latin typeface="+mj-lt"/>
                        </a:rPr>
                        <a:t>Registro Único</a:t>
                      </a:r>
                      <a:r>
                        <a:rPr lang="es-ES" sz="1200" baseline="0" dirty="0" smtClean="0">
                          <a:solidFill>
                            <a:schemeClr val="tx2"/>
                          </a:solidFill>
                          <a:latin typeface="+mj-lt"/>
                        </a:rPr>
                        <a:t> de TIC: </a:t>
                      </a:r>
                      <a:r>
                        <a:rPr lang="es-ES" sz="1200" kern="1200" dirty="0" smtClean="0">
                          <a:solidFill>
                            <a:schemeClr val="tx2"/>
                          </a:solidFill>
                          <a:latin typeface="+mj-lt"/>
                          <a:ea typeface="+mn-ea"/>
                          <a:cs typeface="+mn-cs"/>
                        </a:rPr>
                        <a:t>La amabilidad y actitud de respeto del personal</a:t>
                      </a:r>
                    </a:p>
                    <a:p>
                      <a:pPr marL="0" marR="0" indent="0" algn="l" defTabSz="913851" rtl="0" eaLnBrk="1" fontAlgn="auto" latinLnBrk="0" hangingPunct="1">
                        <a:lnSpc>
                          <a:spcPct val="100000"/>
                        </a:lnSpc>
                        <a:spcBef>
                          <a:spcPts val="0"/>
                        </a:spcBef>
                        <a:spcAft>
                          <a:spcPts val="0"/>
                        </a:spcAft>
                        <a:buClrTx/>
                        <a:buSzTx/>
                        <a:buFontTx/>
                        <a:buNone/>
                        <a:tabLst/>
                        <a:defRPr/>
                      </a:pPr>
                      <a:endParaRPr lang="es-ES" sz="1200" b="1" dirty="0" smtClean="0">
                        <a:solidFill>
                          <a:schemeClr val="tx2"/>
                        </a:solidFill>
                        <a:latin typeface="+mj-lt"/>
                      </a:endParaRPr>
                    </a:p>
                    <a:p>
                      <a:pPr marL="0" marR="0" indent="0" algn="l" defTabSz="913851" rtl="0" eaLnBrk="1" fontAlgn="auto" latinLnBrk="0" hangingPunct="1">
                        <a:lnSpc>
                          <a:spcPct val="100000"/>
                        </a:lnSpc>
                        <a:spcBef>
                          <a:spcPts val="0"/>
                        </a:spcBef>
                        <a:spcAft>
                          <a:spcPts val="0"/>
                        </a:spcAft>
                        <a:buClrTx/>
                        <a:buSzTx/>
                        <a:buFontTx/>
                        <a:buNone/>
                        <a:tabLst/>
                        <a:defRPr/>
                      </a:pPr>
                      <a:r>
                        <a:rPr lang="es-ES" sz="1200" b="1" dirty="0" smtClean="0">
                          <a:solidFill>
                            <a:schemeClr val="tx2"/>
                          </a:solidFill>
                          <a:latin typeface="+mj-lt"/>
                        </a:rPr>
                        <a:t>Espectro radioeléctrico/Radiodifusión/ Servicios Postales </a:t>
                      </a:r>
                    </a:p>
                    <a:p>
                      <a:pPr marL="171450" indent="-171450" algn="l">
                        <a:buFont typeface="Arial" panose="020B0604020202020204" pitchFamily="34" charset="0"/>
                        <a:buChar char="•"/>
                      </a:pPr>
                      <a:r>
                        <a:rPr lang="es-ES" sz="1200" dirty="0" smtClean="0">
                          <a:solidFill>
                            <a:schemeClr val="tx2"/>
                          </a:solidFill>
                          <a:latin typeface="+mj-lt"/>
                        </a:rPr>
                        <a:t>La amabilidad y actitud de respeto del personal que le atendió</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1738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A mejorar</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fontAlgn="b">
                        <a:buFont typeface="Arial" panose="020B0604020202020204" pitchFamily="34" charset="0"/>
                        <a:buChar char="•"/>
                      </a:pPr>
                      <a:endParaRPr lang="es-ES" sz="1200" u="none" strike="noStrike" dirty="0" smtClean="0">
                        <a:solidFill>
                          <a:schemeClr val="tx2"/>
                        </a:solidFill>
                        <a:effectLst/>
                        <a:latin typeface="+mj-lt"/>
                      </a:endParaRPr>
                    </a:p>
                    <a:p>
                      <a:pPr marL="171450" indent="-171450" algn="l" fontAlgn="b">
                        <a:buFont typeface="Arial" panose="020B0604020202020204" pitchFamily="34" charset="0"/>
                        <a:buChar char="•"/>
                      </a:pPr>
                      <a:r>
                        <a:rPr lang="es-ES" sz="1200" u="none" strike="noStrike" dirty="0" smtClean="0">
                          <a:solidFill>
                            <a:schemeClr val="tx2"/>
                          </a:solidFill>
                          <a:effectLst/>
                          <a:latin typeface="+mj-lt"/>
                        </a:rPr>
                        <a:t>Todos los indicadores</a:t>
                      </a:r>
                      <a:r>
                        <a:rPr lang="es-ES" sz="1200" u="none" strike="noStrike" baseline="0" dirty="0" smtClean="0">
                          <a:solidFill>
                            <a:schemeClr val="tx2"/>
                          </a:solidFill>
                          <a:effectLst/>
                          <a:latin typeface="+mj-lt"/>
                        </a:rPr>
                        <a:t> se encuentran por encima de la meta</a:t>
                      </a:r>
                      <a:endParaRPr lang="es-ES" sz="1200" b="0" i="0" u="none" strike="noStrike" dirty="0" smtClean="0">
                        <a:solidFill>
                          <a:schemeClr val="tx2"/>
                        </a:solidFill>
                        <a:effectLst/>
                        <a:latin typeface="+mj-lt"/>
                      </a:endParaRPr>
                    </a:p>
                    <a:p>
                      <a:pPr algn="ctr"/>
                      <a:endParaRPr lang="es-CO" sz="1200" dirty="0">
                        <a:solidFill>
                          <a:schemeClr val="tx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auto" latinLnBrk="0" hangingPunct="1">
                        <a:lnSpc>
                          <a:spcPct val="100000"/>
                        </a:lnSpc>
                        <a:spcBef>
                          <a:spcPts val="0"/>
                        </a:spcBef>
                        <a:spcAft>
                          <a:spcPts val="0"/>
                        </a:spcAft>
                        <a:buClrTx/>
                        <a:buSzTx/>
                        <a:buFontTx/>
                        <a:buNone/>
                        <a:tabLst/>
                        <a:defRPr/>
                      </a:pPr>
                      <a:endParaRPr lang="es-ES" sz="1200" b="1" dirty="0" smtClean="0">
                        <a:solidFill>
                          <a:schemeClr val="tx2"/>
                        </a:solidFill>
                        <a:latin typeface="+mj-lt"/>
                      </a:endParaRPr>
                    </a:p>
                    <a:p>
                      <a:pPr marL="0" marR="0" indent="0" algn="l" defTabSz="914400" rtl="0" eaLnBrk="1" fontAlgn="b" latinLnBrk="0" hangingPunct="1">
                        <a:lnSpc>
                          <a:spcPct val="100000"/>
                        </a:lnSpc>
                        <a:spcBef>
                          <a:spcPts val="0"/>
                        </a:spcBef>
                        <a:spcAft>
                          <a:spcPts val="0"/>
                        </a:spcAft>
                        <a:buClrTx/>
                        <a:buSzTx/>
                        <a:buFontTx/>
                        <a:buNone/>
                        <a:tabLst/>
                        <a:defRPr/>
                      </a:pPr>
                      <a:r>
                        <a:rPr lang="es-ES" sz="1200" u="none" strike="noStrike" kern="1200" dirty="0" smtClean="0">
                          <a:solidFill>
                            <a:schemeClr val="tx2"/>
                          </a:solidFill>
                          <a:effectLst/>
                          <a:latin typeface="+mj-lt"/>
                          <a:ea typeface="+mn-ea"/>
                          <a:cs typeface="+mn-cs"/>
                        </a:rPr>
                        <a:t>Aunque</a:t>
                      </a:r>
                      <a:r>
                        <a:rPr lang="es-ES" sz="1200" u="none" strike="noStrike" kern="1200" baseline="0" dirty="0" smtClean="0">
                          <a:solidFill>
                            <a:schemeClr val="tx2"/>
                          </a:solidFill>
                          <a:effectLst/>
                          <a:latin typeface="+mj-lt"/>
                          <a:ea typeface="+mn-ea"/>
                          <a:cs typeface="+mn-cs"/>
                        </a:rPr>
                        <a:t> t</a:t>
                      </a:r>
                      <a:r>
                        <a:rPr lang="es-ES" sz="1200" u="none" strike="noStrike" kern="1200" dirty="0" smtClean="0">
                          <a:solidFill>
                            <a:schemeClr val="tx2"/>
                          </a:solidFill>
                          <a:effectLst/>
                          <a:latin typeface="+mj-lt"/>
                          <a:ea typeface="+mn-ea"/>
                          <a:cs typeface="+mn-cs"/>
                        </a:rPr>
                        <a:t>odos los indicadores</a:t>
                      </a:r>
                      <a:r>
                        <a:rPr lang="es-ES" sz="1200" u="none" strike="noStrike" kern="1200" baseline="0" dirty="0" smtClean="0">
                          <a:solidFill>
                            <a:schemeClr val="tx2"/>
                          </a:solidFill>
                          <a:effectLst/>
                          <a:latin typeface="+mj-lt"/>
                          <a:ea typeface="+mn-ea"/>
                          <a:cs typeface="+mn-cs"/>
                        </a:rPr>
                        <a:t> se encuentran por encima de la meta, los indicadores más bajos son los siguientes para </a:t>
                      </a:r>
                      <a:r>
                        <a:rPr lang="es-ES" sz="1200" b="1" kern="1200" dirty="0" smtClean="0">
                          <a:solidFill>
                            <a:schemeClr val="tx2"/>
                          </a:solidFill>
                          <a:latin typeface="+mj-lt"/>
                          <a:ea typeface="+mn-ea"/>
                          <a:cs typeface="+mn-cs"/>
                        </a:rPr>
                        <a:t>AVETM </a:t>
                      </a:r>
                    </a:p>
                    <a:p>
                      <a:pPr marL="171450" indent="-171450" algn="l" fontAlgn="b">
                        <a:buFont typeface="Arial" panose="020B0604020202020204" pitchFamily="34" charset="0"/>
                        <a:buChar char="•"/>
                      </a:pPr>
                      <a:r>
                        <a:rPr lang="es-ES" sz="1200" u="none" strike="noStrike" dirty="0" smtClean="0">
                          <a:solidFill>
                            <a:schemeClr val="tx2"/>
                          </a:solidFill>
                          <a:effectLst/>
                          <a:latin typeface="+mj-lt"/>
                        </a:rPr>
                        <a:t>La utilidad del servicio de Autorización para venta de equipos terminales móviles (AVETM) frente a</a:t>
                      </a:r>
                      <a:r>
                        <a:rPr lang="es-ES" sz="1200" u="none" strike="noStrike" baseline="0" dirty="0" smtClean="0">
                          <a:solidFill>
                            <a:schemeClr val="tx2"/>
                          </a:solidFill>
                          <a:effectLst/>
                          <a:latin typeface="+mj-lt"/>
                        </a:rPr>
                        <a:t> </a:t>
                      </a:r>
                      <a:r>
                        <a:rPr lang="es-ES" sz="1200" u="none" strike="noStrike" dirty="0" smtClean="0">
                          <a:solidFill>
                            <a:schemeClr val="tx2"/>
                          </a:solidFill>
                          <a:effectLst/>
                          <a:latin typeface="+mj-lt"/>
                        </a:rPr>
                        <a:t>sus necesidades</a:t>
                      </a:r>
                    </a:p>
                    <a:p>
                      <a:pPr marL="171450" indent="-171450" algn="l" fontAlgn="b">
                        <a:buFont typeface="Arial" panose="020B0604020202020204" pitchFamily="34" charset="0"/>
                        <a:buChar char="•"/>
                      </a:pPr>
                      <a:r>
                        <a:rPr lang="es-ES" sz="1200" b="0" i="0" u="none" strike="noStrike" dirty="0" smtClean="0">
                          <a:solidFill>
                            <a:schemeClr val="tx2"/>
                          </a:solidFill>
                          <a:effectLst/>
                          <a:latin typeface="+mj-lt"/>
                        </a:rPr>
                        <a:t>La calidad del servicio de Autorización para venta de equipos terminales móviles (AVETM)</a:t>
                      </a:r>
                      <a:r>
                        <a:rPr lang="es-ES" sz="1200" b="0" i="0" u="none" strike="noStrike" baseline="0" dirty="0" smtClean="0">
                          <a:solidFill>
                            <a:schemeClr val="tx2"/>
                          </a:solidFill>
                          <a:effectLst/>
                          <a:latin typeface="+mj-lt"/>
                        </a:rPr>
                        <a:t> </a:t>
                      </a:r>
                      <a:r>
                        <a:rPr lang="es-ES" sz="1200" b="0" i="0" u="none" strike="noStrike" dirty="0" smtClean="0">
                          <a:solidFill>
                            <a:schemeClr val="tx2"/>
                          </a:solidFill>
                          <a:effectLst/>
                          <a:latin typeface="+mj-lt"/>
                        </a:rPr>
                        <a:t>proporcionado</a:t>
                      </a:r>
                      <a:endParaRPr lang="es-ES" sz="1200" dirty="0" smtClean="0">
                        <a:solidFill>
                          <a:schemeClr val="tx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1310510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0">
            <a:extLst>
              <a:ext uri="{FF2B5EF4-FFF2-40B4-BE49-F238E27FC236}">
                <a16:creationId xmlns:a16="http://schemas.microsoft.com/office/drawing/2014/main" xmlns="" id="{0A8941C2-8186-7B1C-DBA6-9E86A1EE5705}"/>
              </a:ext>
            </a:extLst>
          </p:cNvPr>
          <p:cNvSpPr txBox="1"/>
          <p:nvPr/>
        </p:nvSpPr>
        <p:spPr>
          <a:xfrm>
            <a:off x="2883922" y="269719"/>
            <a:ext cx="6096000" cy="461665"/>
          </a:xfrm>
          <a:prstGeom prst="rect">
            <a:avLst/>
          </a:prstGeom>
          <a:noFill/>
        </p:spPr>
        <p:txBody>
          <a:bodyPr wrap="square">
            <a:spAutoFit/>
          </a:bodyPr>
          <a:lstStyle/>
          <a:p>
            <a:pPr algn="ctr"/>
            <a:r>
              <a:rPr lang="es-CO" sz="2400" b="1" dirty="0" smtClean="0">
                <a:solidFill>
                  <a:schemeClr val="accent1"/>
                </a:solidFill>
              </a:rPr>
              <a:t>Conclusiones</a:t>
            </a:r>
            <a:endParaRPr lang="es-CO" sz="2400" b="1" dirty="0">
              <a:solidFill>
                <a:schemeClr val="accent1"/>
              </a:solidFill>
            </a:endParaRPr>
          </a:p>
        </p:txBody>
      </p:sp>
      <p:sp>
        <p:nvSpPr>
          <p:cNvPr id="9" name="Freeform 20">
            <a:extLst>
              <a:ext uri="{FF2B5EF4-FFF2-40B4-BE49-F238E27FC236}">
                <a16:creationId xmlns:a16="http://schemas.microsoft.com/office/drawing/2014/main" xmlns="" id="{60A85C26-B7E9-4628-92C1-D6ED1A5749B1}"/>
              </a:ext>
            </a:extLst>
          </p:cNvPr>
          <p:cNvSpPr>
            <a:spLocks noChangeArrowheads="1"/>
          </p:cNvSpPr>
          <p:nvPr/>
        </p:nvSpPr>
        <p:spPr bwMode="auto">
          <a:xfrm>
            <a:off x="1205169" y="1057554"/>
            <a:ext cx="10855452" cy="396000"/>
          </a:xfrm>
          <a:prstGeom prst="round2SameRect">
            <a:avLst/>
          </a:prstGeom>
          <a:solidFill>
            <a:srgbClr val="E8A043"/>
          </a:solidFill>
          <a:ln>
            <a:noFill/>
          </a:ln>
          <a:effectLst/>
          <a:extLst/>
        </p:spPr>
        <p:txBody>
          <a:bodyPr wrap="none" anchor="ctr"/>
          <a:lstStyle/>
          <a:p>
            <a:pPr marL="0" marR="0" lvl="0" indent="0" defTabSz="91385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aphicFrame>
        <p:nvGraphicFramePr>
          <p:cNvPr id="10" name="9 Tabla"/>
          <p:cNvGraphicFramePr>
            <a:graphicFrameLocks noGrp="1"/>
          </p:cNvGraphicFramePr>
          <p:nvPr>
            <p:extLst>
              <p:ext uri="{D42A27DB-BD31-4B8C-83A1-F6EECF244321}">
                <p14:modId xmlns:p14="http://schemas.microsoft.com/office/powerpoint/2010/main" val="1359722326"/>
              </p:ext>
            </p:extLst>
          </p:nvPr>
        </p:nvGraphicFramePr>
        <p:xfrm>
          <a:off x="118043" y="1031328"/>
          <a:ext cx="11947286" cy="4984627"/>
        </p:xfrm>
        <a:graphic>
          <a:graphicData uri="http://schemas.openxmlformats.org/drawingml/2006/table">
            <a:tbl>
              <a:tblPr firstRow="1" bandRow="1"/>
              <a:tblGrid>
                <a:gridCol w="1078175"/>
                <a:gridCol w="3623037"/>
                <a:gridCol w="3623037"/>
                <a:gridCol w="3623037"/>
              </a:tblGrid>
              <a:tr h="4476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s-CO" sz="1000" dirty="0">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3851" rtl="0" eaLnBrk="1" fontAlgn="auto" latinLnBrk="0" hangingPunct="1">
                        <a:lnSpc>
                          <a:spcPct val="100000"/>
                        </a:lnSpc>
                        <a:spcBef>
                          <a:spcPts val="0"/>
                        </a:spcBef>
                        <a:spcAft>
                          <a:spcPts val="0"/>
                        </a:spcAft>
                        <a:buClrTx/>
                        <a:buSzTx/>
                        <a:buFontTx/>
                        <a:buNone/>
                        <a:tabLst/>
                        <a:defRPr/>
                      </a:pPr>
                      <a:r>
                        <a:rPr lang="es-CO" sz="1400" b="1" i="0" u="none" strike="noStrike" dirty="0" smtClean="0">
                          <a:solidFill>
                            <a:schemeClr val="bg1"/>
                          </a:solidFill>
                          <a:effectLst/>
                          <a:latin typeface="+mj-lt"/>
                        </a:rPr>
                        <a:t>Dirección de Economía Digital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3851" rtl="0" eaLnBrk="1" fontAlgn="auto" latinLnBrk="0" hangingPunct="1">
                        <a:lnSpc>
                          <a:spcPct val="100000"/>
                        </a:lnSpc>
                        <a:spcBef>
                          <a:spcPts val="0"/>
                        </a:spcBef>
                        <a:spcAft>
                          <a:spcPts val="0"/>
                        </a:spcAft>
                        <a:buClrTx/>
                        <a:buSzTx/>
                        <a:buFontTx/>
                        <a:buNone/>
                        <a:tabLst/>
                        <a:defRPr/>
                      </a:pPr>
                      <a:r>
                        <a:rPr lang="es-CO" sz="1400" b="1" i="0" u="none" strike="noStrike" dirty="0" smtClean="0">
                          <a:solidFill>
                            <a:schemeClr val="bg1"/>
                          </a:solidFill>
                          <a:effectLst/>
                          <a:latin typeface="+mj-lt"/>
                        </a:rPr>
                        <a:t>Funcionarios y Contratistas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3851" rtl="0" eaLnBrk="1" fontAlgn="auto" latinLnBrk="0" hangingPunct="1">
                        <a:lnSpc>
                          <a:spcPct val="100000"/>
                        </a:lnSpc>
                        <a:spcBef>
                          <a:spcPts val="0"/>
                        </a:spcBef>
                        <a:spcAft>
                          <a:spcPts val="0"/>
                        </a:spcAft>
                        <a:buClrTx/>
                        <a:buSzTx/>
                        <a:buFontTx/>
                        <a:buNone/>
                        <a:tabLst/>
                        <a:defRPr/>
                      </a:pPr>
                      <a:r>
                        <a:rPr lang="es-CO" sz="1400" b="1" i="0" u="none" strike="noStrike" dirty="0" smtClean="0">
                          <a:solidFill>
                            <a:schemeClr val="bg1"/>
                          </a:solidFill>
                          <a:effectLst/>
                          <a:latin typeface="+mj-lt"/>
                        </a:rPr>
                        <a:t>Dirección de Gobierno Digital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934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Satisfacción</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4,3</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4,1</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4,0</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2018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Satisfacción </a:t>
                      </a:r>
                    </a:p>
                    <a:p>
                      <a:pPr algn="ctr" fontAlgn="ctr"/>
                      <a:r>
                        <a:rPr lang="es-ES" sz="1200" b="1" i="0" u="none" strike="noStrike" dirty="0" smtClean="0">
                          <a:solidFill>
                            <a:schemeClr val="tx2"/>
                          </a:solidFill>
                          <a:effectLst/>
                          <a:latin typeface="+mj-lt"/>
                        </a:rPr>
                        <a:t>Sub Servicios</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CO" sz="1200" b="1" kern="1200" dirty="0" smtClean="0">
                          <a:solidFill>
                            <a:schemeClr val="tx2"/>
                          </a:solidFill>
                          <a:latin typeface="+mj-lt"/>
                          <a:ea typeface="+mn-ea"/>
                          <a:cs typeface="+mn-cs"/>
                        </a:rPr>
                        <a:t>Formación Habilidades Digitales 4,3</a:t>
                      </a:r>
                      <a:endParaRPr lang="es-ES" sz="1200" b="1" kern="1200" dirty="0" smtClean="0">
                        <a:solidFill>
                          <a:schemeClr val="tx2"/>
                        </a:solidFill>
                        <a:latin typeface="+mj-lt"/>
                        <a:ea typeface="+mn-ea"/>
                        <a:cs typeface="+mn-cs"/>
                      </a:endParaRPr>
                    </a:p>
                    <a:p>
                      <a:pPr marL="0" marR="0" indent="0" algn="l" defTabSz="913851" rtl="0" eaLnBrk="1" fontAlgn="auto" latinLnBrk="0" hangingPunct="1">
                        <a:lnSpc>
                          <a:spcPct val="100000"/>
                        </a:lnSpc>
                        <a:spcBef>
                          <a:spcPts val="0"/>
                        </a:spcBef>
                        <a:spcAft>
                          <a:spcPts val="0"/>
                        </a:spcAft>
                        <a:buClrTx/>
                        <a:buSzTx/>
                        <a:buFontTx/>
                        <a:buNone/>
                        <a:tabLst/>
                        <a:defRPr/>
                      </a:pPr>
                      <a:r>
                        <a:rPr lang="es-CO" sz="1200" b="1" kern="1200" dirty="0" smtClean="0">
                          <a:solidFill>
                            <a:schemeClr val="tx2"/>
                          </a:solidFill>
                          <a:latin typeface="+mj-lt"/>
                          <a:ea typeface="+mn-ea"/>
                          <a:cs typeface="+mn-cs"/>
                        </a:rPr>
                        <a:t>Emprendedores, empresas Negocios Digitales 4,4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s-ES" sz="1200" b="1" dirty="0" smtClean="0">
                          <a:solidFill>
                            <a:schemeClr val="tx2"/>
                          </a:solidFill>
                          <a:latin typeface="+mj-lt"/>
                        </a:rPr>
                        <a:t>Funcionarios</a:t>
                      </a:r>
                      <a:r>
                        <a:rPr lang="es-ES" sz="1200" b="1" baseline="0" dirty="0" smtClean="0">
                          <a:solidFill>
                            <a:schemeClr val="tx2"/>
                          </a:solidFill>
                          <a:latin typeface="+mj-lt"/>
                        </a:rPr>
                        <a:t>  4,1</a:t>
                      </a:r>
                    </a:p>
                    <a:p>
                      <a:pPr algn="l"/>
                      <a:r>
                        <a:rPr lang="es-ES" sz="1200" b="1" baseline="0" dirty="0" smtClean="0">
                          <a:solidFill>
                            <a:schemeClr val="tx2"/>
                          </a:solidFill>
                          <a:latin typeface="+mj-lt"/>
                        </a:rPr>
                        <a:t>Contratistas    4,3</a:t>
                      </a:r>
                      <a:endParaRPr lang="es-CO" sz="1200" b="1" dirty="0">
                        <a:solidFill>
                          <a:schemeClr val="tx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N/A</a:t>
                      </a:r>
                      <a:endParaRPr lang="es-CO" sz="1200" b="1" dirty="0">
                        <a:solidFill>
                          <a:schemeClr val="tx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r h="10887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Sobresale</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ctr" latinLnBrk="0" hangingPunct="1">
                        <a:lnSpc>
                          <a:spcPct val="100000"/>
                        </a:lnSpc>
                        <a:spcBef>
                          <a:spcPts val="0"/>
                        </a:spcBef>
                        <a:spcAft>
                          <a:spcPts val="0"/>
                        </a:spcAft>
                        <a:buClrTx/>
                        <a:buSzTx/>
                        <a:buFontTx/>
                        <a:buNone/>
                        <a:tabLst/>
                        <a:defRPr/>
                      </a:pPr>
                      <a:endParaRPr lang="es-CO" sz="1200" b="1" u="none" strike="noStrike" kern="1200" dirty="0" smtClean="0">
                        <a:solidFill>
                          <a:schemeClr val="tx2"/>
                        </a:solidFill>
                        <a:effectLst/>
                        <a:latin typeface="+mj-lt"/>
                        <a:ea typeface="+mn-ea"/>
                        <a:cs typeface="+mn-cs"/>
                      </a:endParaRPr>
                    </a:p>
                    <a:p>
                      <a:pPr marL="0" marR="0" indent="0" algn="l" defTabSz="913851" rtl="0" eaLnBrk="1" fontAlgn="ctr" latinLnBrk="0" hangingPunct="1">
                        <a:lnSpc>
                          <a:spcPct val="100000"/>
                        </a:lnSpc>
                        <a:spcBef>
                          <a:spcPts val="0"/>
                        </a:spcBef>
                        <a:spcAft>
                          <a:spcPts val="0"/>
                        </a:spcAft>
                        <a:buClrTx/>
                        <a:buSzTx/>
                        <a:buFontTx/>
                        <a:buNone/>
                        <a:tabLst/>
                        <a:defRPr/>
                      </a:pPr>
                      <a:r>
                        <a:rPr lang="es-CO" sz="1200" b="1" u="none" strike="noStrike" kern="1200" dirty="0" smtClean="0">
                          <a:solidFill>
                            <a:schemeClr val="tx2"/>
                          </a:solidFill>
                          <a:effectLst/>
                          <a:latin typeface="+mj-lt"/>
                          <a:ea typeface="+mn-ea"/>
                          <a:cs typeface="+mn-cs"/>
                        </a:rPr>
                        <a:t>Formación Habilidades Digitales /</a:t>
                      </a:r>
                      <a:r>
                        <a:rPr lang="es-ES" sz="1200" b="1" u="none" strike="noStrike" kern="1200" dirty="0" smtClean="0">
                          <a:solidFill>
                            <a:schemeClr val="tx2"/>
                          </a:solidFill>
                          <a:effectLst/>
                          <a:latin typeface="+mj-lt"/>
                          <a:ea typeface="+mn-ea"/>
                          <a:cs typeface="+mn-cs"/>
                        </a:rPr>
                        <a:t> </a:t>
                      </a:r>
                      <a:r>
                        <a:rPr lang="es-CO" sz="1200" b="1" u="none" strike="noStrike" kern="1200" dirty="0" smtClean="0">
                          <a:solidFill>
                            <a:schemeClr val="tx2"/>
                          </a:solidFill>
                          <a:effectLst/>
                          <a:latin typeface="+mj-lt"/>
                          <a:ea typeface="+mn-ea"/>
                          <a:cs typeface="+mn-cs"/>
                        </a:rPr>
                        <a:t>Emprendedores, empresas Negocios Digitales</a:t>
                      </a:r>
                      <a:endParaRPr lang="es-ES" sz="1200" b="1" u="none" strike="noStrike" kern="1200" dirty="0" smtClean="0">
                        <a:solidFill>
                          <a:schemeClr val="tx2"/>
                        </a:solidFill>
                        <a:effectLst/>
                        <a:latin typeface="+mj-lt"/>
                        <a:ea typeface="+mn-ea"/>
                        <a:cs typeface="+mn-cs"/>
                      </a:endParaRPr>
                    </a:p>
                    <a:p>
                      <a:pPr marL="171450" indent="-171450" algn="l" fontAlgn="ctr">
                        <a:buFont typeface="Arial" panose="020B0604020202020204" pitchFamily="34" charset="0"/>
                        <a:buChar char="•"/>
                      </a:pPr>
                      <a:r>
                        <a:rPr lang="es-ES" sz="1200" u="none" strike="noStrike" dirty="0" smtClean="0">
                          <a:solidFill>
                            <a:schemeClr val="tx2"/>
                          </a:solidFill>
                          <a:effectLst/>
                          <a:latin typeface="+mj-lt"/>
                        </a:rPr>
                        <a:t>Amabilidad y actitud de respeto del Docente</a:t>
                      </a:r>
                    </a:p>
                    <a:p>
                      <a:pPr marL="171450" indent="-171450" algn="l" fontAlgn="ctr">
                        <a:buFont typeface="Arial" panose="020B0604020202020204" pitchFamily="34" charset="0"/>
                        <a:buChar char="•"/>
                      </a:pPr>
                      <a:r>
                        <a:rPr lang="es-ES" sz="1200" u="none" strike="noStrike" dirty="0" smtClean="0">
                          <a:solidFill>
                            <a:schemeClr val="tx2"/>
                          </a:solidFill>
                          <a:effectLst/>
                          <a:latin typeface="+mj-lt"/>
                        </a:rPr>
                        <a:t>El trato de los </a:t>
                      </a:r>
                      <a:r>
                        <a:rPr lang="es-ES" sz="1200" u="none" strike="noStrike" baseline="0" dirty="0" smtClean="0">
                          <a:solidFill>
                            <a:schemeClr val="tx2"/>
                          </a:solidFill>
                          <a:effectLst/>
                          <a:latin typeface="+mj-lt"/>
                        </a:rPr>
                        <a:t> </a:t>
                      </a:r>
                      <a:r>
                        <a:rPr lang="es-ES" sz="1200" u="none" strike="noStrike" dirty="0" smtClean="0">
                          <a:solidFill>
                            <a:schemeClr val="tx2"/>
                          </a:solidFill>
                          <a:effectLst/>
                          <a:latin typeface="+mj-lt"/>
                        </a:rPr>
                        <a:t>docentes</a:t>
                      </a:r>
                      <a:endParaRPr lang="es-ES" sz="1200" b="0" i="0" u="none" strike="noStrike" dirty="0" smtClean="0">
                        <a:solidFill>
                          <a:schemeClr val="tx2"/>
                        </a:solidFill>
                        <a:effectLst/>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7800" indent="-177800" algn="l">
                        <a:buFont typeface="Arial" panose="020B0604020202020204" pitchFamily="34" charset="0"/>
                        <a:buChar char="•"/>
                      </a:pPr>
                      <a:endParaRPr lang="es-ES" sz="1200" u="none" strike="noStrike" dirty="0" smtClean="0">
                        <a:solidFill>
                          <a:schemeClr val="tx2"/>
                        </a:solidFill>
                        <a:effectLst/>
                        <a:latin typeface="+mj-lt"/>
                      </a:endParaRPr>
                    </a:p>
                    <a:p>
                      <a:pPr marL="177800" indent="-177800" algn="l">
                        <a:buFont typeface="Arial" panose="020B0604020202020204" pitchFamily="34" charset="0"/>
                        <a:buChar char="•"/>
                      </a:pPr>
                      <a:r>
                        <a:rPr lang="es-ES" sz="1200" u="none" strike="noStrike" dirty="0" smtClean="0">
                          <a:solidFill>
                            <a:schemeClr val="tx2"/>
                          </a:solidFill>
                          <a:effectLst/>
                          <a:latin typeface="+mj-lt"/>
                        </a:rPr>
                        <a:t>La calidad del servicio de vigilancia prestada en el edificio Murillo Toro</a:t>
                      </a:r>
                    </a:p>
                    <a:p>
                      <a:pPr marL="177800" indent="-177800" algn="l">
                        <a:buFont typeface="Arial" panose="020B0604020202020204" pitchFamily="34" charset="0"/>
                        <a:buChar char="•"/>
                      </a:pPr>
                      <a:endParaRPr lang="es-ES" sz="1200" u="none" strike="noStrike" dirty="0" smtClean="0">
                        <a:solidFill>
                          <a:schemeClr val="tx2"/>
                        </a:solidFill>
                        <a:effectLst/>
                        <a:latin typeface="+mj-lt"/>
                      </a:endParaRPr>
                    </a:p>
                    <a:p>
                      <a:pPr marL="177800" indent="-177800" algn="l">
                        <a:buFont typeface="Arial" panose="020B0604020202020204" pitchFamily="34" charset="0"/>
                        <a:buChar char="•"/>
                      </a:pPr>
                      <a:r>
                        <a:rPr lang="es-ES" sz="1200" u="none" strike="noStrike" dirty="0" smtClean="0">
                          <a:solidFill>
                            <a:schemeClr val="tx2"/>
                          </a:solidFill>
                          <a:effectLst/>
                          <a:latin typeface="+mj-lt"/>
                        </a:rPr>
                        <a:t>La atención suministrada por el personal de la empresa de vigilancia</a:t>
                      </a:r>
                      <a:endParaRPr lang="es-ES" sz="1200" b="0" i="0" u="none" strike="noStrike" dirty="0" smtClean="0">
                        <a:solidFill>
                          <a:schemeClr val="tx2"/>
                        </a:solidFill>
                        <a:effectLst/>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indent="-171450" algn="l" defTabSz="91385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u="none" strike="noStrike" dirty="0" smtClean="0">
                        <a:solidFill>
                          <a:schemeClr val="tx2"/>
                        </a:solidFill>
                        <a:effectLst/>
                        <a:latin typeface="+mj-lt"/>
                      </a:endParaRPr>
                    </a:p>
                    <a:p>
                      <a:pPr marL="171450" marR="0" indent="-171450" algn="l" defTabSz="9138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none" strike="noStrike" dirty="0" smtClean="0">
                          <a:solidFill>
                            <a:schemeClr val="tx2"/>
                          </a:solidFill>
                          <a:effectLst/>
                          <a:latin typeface="+mj-lt"/>
                        </a:rPr>
                        <a:t>Calidad del servicio de soporte del uso del portal de datos abiertos</a:t>
                      </a:r>
                      <a:endParaRPr lang="es-ES" sz="1200" b="0" i="0" u="none" strike="noStrike" dirty="0" smtClean="0">
                        <a:solidFill>
                          <a:schemeClr val="tx2"/>
                        </a:solidFill>
                        <a:effectLst/>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24338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A mejorar</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endParaRPr lang="es-CO" sz="1200" b="1" u="none" strike="noStrike" kern="1200" dirty="0" smtClean="0">
                        <a:solidFill>
                          <a:schemeClr val="tx2"/>
                        </a:solidFill>
                        <a:effectLst/>
                        <a:latin typeface="+mj-lt"/>
                        <a:ea typeface="+mn-ea"/>
                        <a:cs typeface="+mn-cs"/>
                      </a:endParaRPr>
                    </a:p>
                    <a:p>
                      <a:pPr marL="171450" indent="-171450" algn="l" fontAlgn="b">
                        <a:buFont typeface="Arial" panose="020B0604020202020204" pitchFamily="34" charset="0"/>
                        <a:buChar char="•"/>
                      </a:pPr>
                      <a:r>
                        <a:rPr lang="es-ES" sz="1200" u="none" strike="noStrike" kern="1200" dirty="0" smtClean="0">
                          <a:solidFill>
                            <a:schemeClr val="tx2"/>
                          </a:solidFill>
                          <a:effectLst/>
                          <a:latin typeface="+mj-lt"/>
                          <a:ea typeface="+mn-ea"/>
                          <a:cs typeface="+mn-cs"/>
                        </a:rPr>
                        <a:t>Todos los indicadores</a:t>
                      </a:r>
                      <a:r>
                        <a:rPr lang="es-ES" sz="1200" u="none" strike="noStrike" kern="1200" baseline="0" dirty="0" smtClean="0">
                          <a:solidFill>
                            <a:schemeClr val="tx2"/>
                          </a:solidFill>
                          <a:effectLst/>
                          <a:latin typeface="+mj-lt"/>
                          <a:ea typeface="+mn-ea"/>
                          <a:cs typeface="+mn-cs"/>
                        </a:rPr>
                        <a:t> se encuentran por encima de la meta</a:t>
                      </a:r>
                      <a:endParaRPr lang="es-ES" sz="1200" b="0" i="0" u="none" strike="noStrike" kern="1200" dirty="0" smtClean="0">
                        <a:solidFill>
                          <a:schemeClr val="tx2"/>
                        </a:solidFill>
                        <a:effectLst/>
                        <a:latin typeface="+mj-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b="0" u="none" strike="noStrike" dirty="0" smtClean="0">
                        <a:solidFill>
                          <a:schemeClr val="tx2"/>
                        </a:solidFill>
                        <a:effectLst/>
                        <a:latin typeface="+mj-lt"/>
                      </a:endParaRPr>
                    </a:p>
                    <a:p>
                      <a:pPr marL="171450" marR="0" indent="-171450" algn="l" defTabSz="9138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u="none" strike="noStrike" dirty="0" smtClean="0">
                          <a:solidFill>
                            <a:schemeClr val="tx2"/>
                          </a:solidFill>
                          <a:effectLst/>
                          <a:latin typeface="+mj-lt"/>
                        </a:rPr>
                        <a:t>La calidad de la información sobre el servicio solicitado </a:t>
                      </a:r>
                      <a:r>
                        <a:rPr lang="es-ES" sz="1200" u="none" strike="noStrike" dirty="0" smtClean="0">
                          <a:solidFill>
                            <a:schemeClr val="tx2"/>
                          </a:solidFill>
                          <a:effectLst/>
                          <a:latin typeface="+mj-lt"/>
                        </a:rPr>
                        <a:t>a la Subdirección para la Gestión del Talento Humano</a:t>
                      </a:r>
                      <a:endParaRPr lang="es-ES" sz="1200" b="1" i="0" u="none" strike="noStrike" dirty="0" smtClean="0">
                        <a:solidFill>
                          <a:schemeClr val="tx2"/>
                        </a:solidFill>
                        <a:effectLst/>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u="none" strike="noStrike" kern="1200" dirty="0" smtClean="0">
                          <a:solidFill>
                            <a:schemeClr val="tx2"/>
                          </a:solidFill>
                          <a:effectLst/>
                          <a:latin typeface="+mj-lt"/>
                          <a:ea typeface="+mn-ea"/>
                          <a:cs typeface="+mn-cs"/>
                        </a:rPr>
                        <a:t>Aunque</a:t>
                      </a:r>
                      <a:r>
                        <a:rPr lang="es-ES" sz="1200" u="none" strike="noStrike" kern="1200" baseline="0" dirty="0" smtClean="0">
                          <a:solidFill>
                            <a:schemeClr val="tx2"/>
                          </a:solidFill>
                          <a:effectLst/>
                          <a:latin typeface="+mj-lt"/>
                          <a:ea typeface="+mn-ea"/>
                          <a:cs typeface="+mn-cs"/>
                        </a:rPr>
                        <a:t> t</a:t>
                      </a:r>
                      <a:r>
                        <a:rPr lang="es-ES" sz="1200" u="none" strike="noStrike" kern="1200" dirty="0" smtClean="0">
                          <a:solidFill>
                            <a:schemeClr val="tx2"/>
                          </a:solidFill>
                          <a:effectLst/>
                          <a:latin typeface="+mj-lt"/>
                          <a:ea typeface="+mn-ea"/>
                          <a:cs typeface="+mn-cs"/>
                        </a:rPr>
                        <a:t>odos los indicadores</a:t>
                      </a:r>
                      <a:r>
                        <a:rPr lang="es-ES" sz="1200" u="none" strike="noStrike" kern="1200" baseline="0" dirty="0" smtClean="0">
                          <a:solidFill>
                            <a:schemeClr val="tx2"/>
                          </a:solidFill>
                          <a:effectLst/>
                          <a:latin typeface="+mj-lt"/>
                          <a:ea typeface="+mn-ea"/>
                          <a:cs typeface="+mn-cs"/>
                        </a:rPr>
                        <a:t> se encuentran por encima de la meta, los indicadores más bajos son los siguientes:</a:t>
                      </a:r>
                    </a:p>
                    <a:p>
                      <a:pPr marL="171450" marR="0" indent="-171450" algn="l" defTabSz="91385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u="none" strike="noStrike" dirty="0" smtClean="0">
                        <a:solidFill>
                          <a:schemeClr val="tx2"/>
                        </a:solidFill>
                        <a:effectLst/>
                        <a:latin typeface="+mj-lt"/>
                      </a:endParaRPr>
                    </a:p>
                    <a:p>
                      <a:pPr marL="171450" marR="0" indent="-171450" algn="l" defTabSz="9138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none" strike="noStrike" dirty="0" smtClean="0">
                          <a:solidFill>
                            <a:schemeClr val="tx2"/>
                          </a:solidFill>
                          <a:effectLst/>
                          <a:latin typeface="+mj-lt"/>
                        </a:rPr>
                        <a:t>La oportunidad en la prestación del servicio de soporte del portal de datos abiertos</a:t>
                      </a:r>
                      <a:endParaRPr lang="es-ES" sz="1200" b="0" i="0" u="none" strike="noStrike" dirty="0" smtClean="0">
                        <a:solidFill>
                          <a:schemeClr val="tx2"/>
                        </a:solidFill>
                        <a:effectLst/>
                        <a:latin typeface="+mj-lt"/>
                      </a:endParaRPr>
                    </a:p>
                    <a:p>
                      <a:pPr marL="0" indent="0" algn="l">
                        <a:buFont typeface="Arial" panose="020B0604020202020204" pitchFamily="34" charset="0"/>
                        <a:buNone/>
                      </a:pPr>
                      <a:endParaRPr lang="es-ES" sz="1200" dirty="0" smtClean="0">
                        <a:solidFill>
                          <a:schemeClr val="tx2"/>
                        </a:solidFill>
                        <a:latin typeface="+mj-lt"/>
                      </a:endParaRPr>
                    </a:p>
                    <a:p>
                      <a:pPr marL="171450" marR="0" indent="-171450" algn="l" defTabSz="9138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none" strike="noStrike" dirty="0" smtClean="0">
                          <a:solidFill>
                            <a:schemeClr val="tx2"/>
                          </a:solidFill>
                          <a:effectLst/>
                          <a:latin typeface="+mj-lt"/>
                        </a:rPr>
                        <a:t>La calidad de la documentación y soporte técnico proporcionados para la apertura, calidad y uso de Datos Abiertos</a:t>
                      </a:r>
                      <a:endParaRPr lang="es-ES" sz="1200" b="0" i="0" u="none" strike="noStrike" dirty="0" smtClean="0">
                        <a:solidFill>
                          <a:schemeClr val="tx2"/>
                        </a:solidFill>
                        <a:effectLst/>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30380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Helvetica" pitchFamily="2" charset="0"/>
              </a:rPr>
              <a:t>Ficha Técnica- Objetivos</a:t>
            </a:r>
            <a:endParaRPr lang="es-CO" sz="2400" b="1" dirty="0">
              <a:solidFill>
                <a:schemeClr val="accent1"/>
              </a:solidFill>
              <a:latin typeface="Helvetica" pitchFamily="2" charset="0"/>
            </a:endParaRPr>
          </a:p>
        </p:txBody>
      </p:sp>
      <p:sp>
        <p:nvSpPr>
          <p:cNvPr id="5" name="1 Título"/>
          <p:cNvSpPr txBox="1">
            <a:spLocks/>
          </p:cNvSpPr>
          <p:nvPr/>
        </p:nvSpPr>
        <p:spPr>
          <a:xfrm>
            <a:off x="761928" y="1506502"/>
            <a:ext cx="10668144" cy="4119384"/>
          </a:xfrm>
          <a:prstGeom prst="rect">
            <a:avLst/>
          </a:prstGeom>
        </p:spPr>
        <p:txBody>
          <a:bodyPr anchor="t">
            <a:noAutofit/>
          </a:bodyPr>
          <a:lstStyle>
            <a:lvl1pPr algn="l" defTabSz="913851" rtl="0" eaLnBrk="1" latinLnBrk="0" hangingPunct="1">
              <a:lnSpc>
                <a:spcPct val="90000"/>
              </a:lnSpc>
              <a:spcBef>
                <a:spcPct val="0"/>
              </a:spcBef>
              <a:buNone/>
              <a:defRPr sz="4800" b="1" kern="1200">
                <a:solidFill>
                  <a:schemeClr val="accent5">
                    <a:lumMod val="50000"/>
                  </a:schemeClr>
                </a:solidFill>
                <a:latin typeface="Century Gothic" panose="020B0502020202020204" pitchFamily="34" charset="0"/>
                <a:ea typeface="+mj-ea"/>
                <a:cs typeface="+mj-cs"/>
              </a:defRPr>
            </a:lvl1pPr>
          </a:lstStyle>
          <a:p>
            <a:pPr algn="just"/>
            <a:r>
              <a:rPr lang="es-ES" sz="1600" b="0" dirty="0">
                <a:solidFill>
                  <a:schemeClr val="tx2"/>
                </a:solidFill>
                <a:latin typeface="+mj-lt"/>
              </a:rPr>
              <a:t>En el contexto del marco normativo que orienta el quehacer </a:t>
            </a:r>
            <a:r>
              <a:rPr lang="es-ES" sz="1600" b="0" dirty="0" smtClean="0">
                <a:solidFill>
                  <a:schemeClr val="tx2"/>
                </a:solidFill>
                <a:latin typeface="+mj-lt"/>
              </a:rPr>
              <a:t>del </a:t>
            </a:r>
            <a:r>
              <a:rPr lang="es-ES" sz="1600" b="0" dirty="0" err="1" smtClean="0">
                <a:solidFill>
                  <a:schemeClr val="tx2"/>
                </a:solidFill>
                <a:latin typeface="+mj-lt"/>
              </a:rPr>
              <a:t>MinTic</a:t>
            </a:r>
            <a:r>
              <a:rPr lang="es-ES" sz="1600" b="0" dirty="0" smtClean="0">
                <a:solidFill>
                  <a:schemeClr val="tx2"/>
                </a:solidFill>
                <a:latin typeface="+mj-lt"/>
              </a:rPr>
              <a:t> descrito anteriormente</a:t>
            </a:r>
            <a:r>
              <a:rPr lang="es-ES" sz="1600" b="0" dirty="0">
                <a:solidFill>
                  <a:schemeClr val="tx2"/>
                </a:solidFill>
                <a:latin typeface="+mj-lt"/>
              </a:rPr>
              <a:t>, el objetivo de este contrato </a:t>
            </a:r>
            <a:r>
              <a:rPr lang="es-ES" sz="1600" b="0" dirty="0" smtClean="0">
                <a:solidFill>
                  <a:schemeClr val="tx2"/>
                </a:solidFill>
                <a:latin typeface="+mj-lt"/>
              </a:rPr>
              <a:t>es </a:t>
            </a:r>
            <a:r>
              <a:rPr lang="es-ES" sz="1600" i="1" dirty="0" smtClean="0">
                <a:solidFill>
                  <a:schemeClr val="tx2"/>
                </a:solidFill>
                <a:latin typeface="+mj-lt"/>
              </a:rPr>
              <a:t>Realizar </a:t>
            </a:r>
            <a:r>
              <a:rPr lang="es-ES" sz="1600" i="1" dirty="0">
                <a:solidFill>
                  <a:schemeClr val="tx2"/>
                </a:solidFill>
                <a:latin typeface="+mj-lt"/>
              </a:rPr>
              <a:t>la encuesta de satisfacción a </a:t>
            </a:r>
            <a:r>
              <a:rPr lang="es-ES" sz="1600" i="1" dirty="0" smtClean="0">
                <a:solidFill>
                  <a:schemeClr val="tx2"/>
                </a:solidFill>
                <a:latin typeface="+mj-lt"/>
              </a:rPr>
              <a:t>los grupos </a:t>
            </a:r>
            <a:r>
              <a:rPr lang="es-ES" sz="1600" i="1" dirty="0">
                <a:solidFill>
                  <a:schemeClr val="tx2"/>
                </a:solidFill>
                <a:latin typeface="+mj-lt"/>
              </a:rPr>
              <a:t>de interés </a:t>
            </a:r>
            <a:r>
              <a:rPr lang="es-ES" sz="1600" i="1" dirty="0" smtClean="0">
                <a:solidFill>
                  <a:schemeClr val="tx2"/>
                </a:solidFill>
                <a:latin typeface="+mj-lt"/>
              </a:rPr>
              <a:t>del </a:t>
            </a:r>
            <a:r>
              <a:rPr lang="es-ES" sz="1600" i="1" dirty="0" err="1" smtClean="0">
                <a:solidFill>
                  <a:schemeClr val="tx2"/>
                </a:solidFill>
                <a:latin typeface="+mj-lt"/>
              </a:rPr>
              <a:t>MinTic</a:t>
            </a:r>
            <a:r>
              <a:rPr lang="es-ES" sz="1600" i="1" dirty="0" smtClean="0">
                <a:solidFill>
                  <a:schemeClr val="tx2"/>
                </a:solidFill>
                <a:latin typeface="+mj-lt"/>
              </a:rPr>
              <a:t> </a:t>
            </a:r>
            <a:r>
              <a:rPr lang="es-ES" sz="1600" i="1" dirty="0">
                <a:solidFill>
                  <a:schemeClr val="tx2"/>
                </a:solidFill>
                <a:latin typeface="+mj-lt"/>
              </a:rPr>
              <a:t>respecto de los bienes y servicios ofrecidos por la </a:t>
            </a:r>
            <a:r>
              <a:rPr lang="es-ES" sz="1600" i="1" dirty="0" smtClean="0">
                <a:solidFill>
                  <a:schemeClr val="tx2"/>
                </a:solidFill>
                <a:latin typeface="+mj-lt"/>
              </a:rPr>
              <a:t>entidad durante </a:t>
            </a:r>
            <a:r>
              <a:rPr lang="es-ES" sz="1600" i="1" dirty="0">
                <a:solidFill>
                  <a:schemeClr val="tx2"/>
                </a:solidFill>
                <a:latin typeface="+mj-lt"/>
              </a:rPr>
              <a:t>el periodo comprendido entre enero </a:t>
            </a:r>
            <a:r>
              <a:rPr lang="es-ES" sz="1600" i="1" dirty="0" smtClean="0">
                <a:solidFill>
                  <a:schemeClr val="tx2"/>
                </a:solidFill>
                <a:latin typeface="+mj-lt"/>
              </a:rPr>
              <a:t>2022 </a:t>
            </a:r>
            <a:r>
              <a:rPr lang="es-ES" sz="1600" i="1" dirty="0">
                <a:solidFill>
                  <a:schemeClr val="tx2"/>
                </a:solidFill>
                <a:latin typeface="+mj-lt"/>
              </a:rPr>
              <a:t>a diciembre </a:t>
            </a:r>
            <a:r>
              <a:rPr lang="es-ES" sz="1600" i="1" dirty="0" smtClean="0">
                <a:solidFill>
                  <a:schemeClr val="tx2"/>
                </a:solidFill>
                <a:latin typeface="+mj-lt"/>
              </a:rPr>
              <a:t>2022.</a:t>
            </a:r>
            <a:endParaRPr lang="es-ES" sz="1600" i="1" dirty="0">
              <a:solidFill>
                <a:schemeClr val="tx2"/>
              </a:solidFill>
              <a:latin typeface="+mj-lt"/>
            </a:endParaRPr>
          </a:p>
          <a:p>
            <a:pPr algn="just"/>
            <a:endParaRPr lang="es-ES" sz="1600" b="0" dirty="0" smtClean="0">
              <a:solidFill>
                <a:schemeClr val="tx2"/>
              </a:solidFill>
              <a:latin typeface="+mj-lt"/>
            </a:endParaRPr>
          </a:p>
          <a:p>
            <a:pPr algn="just"/>
            <a:r>
              <a:rPr lang="es-ES" sz="1600" b="0" dirty="0" smtClean="0">
                <a:solidFill>
                  <a:schemeClr val="tx2"/>
                </a:solidFill>
                <a:latin typeface="+mj-lt"/>
              </a:rPr>
              <a:t>Lo </a:t>
            </a:r>
            <a:r>
              <a:rPr lang="es-ES" sz="1600" b="0" dirty="0">
                <a:solidFill>
                  <a:schemeClr val="tx2"/>
                </a:solidFill>
                <a:latin typeface="+mj-lt"/>
              </a:rPr>
              <a:t>anterior, con el fin de obtener información estratégica </a:t>
            </a:r>
            <a:r>
              <a:rPr lang="es-ES" sz="1600" b="0" dirty="0" smtClean="0">
                <a:solidFill>
                  <a:schemeClr val="tx2"/>
                </a:solidFill>
                <a:latin typeface="+mj-lt"/>
              </a:rPr>
              <a:t>que permita </a:t>
            </a:r>
            <a:r>
              <a:rPr lang="es-ES" sz="1600" b="0" dirty="0">
                <a:solidFill>
                  <a:schemeClr val="tx2"/>
                </a:solidFill>
                <a:latin typeface="+mj-lt"/>
              </a:rPr>
              <a:t>medir la satisfacción de los grupos de interés frente a </a:t>
            </a:r>
            <a:r>
              <a:rPr lang="es-ES" sz="1600" b="0" dirty="0" smtClean="0">
                <a:solidFill>
                  <a:schemeClr val="tx2"/>
                </a:solidFill>
                <a:latin typeface="+mj-lt"/>
              </a:rPr>
              <a:t>la oferta </a:t>
            </a:r>
            <a:r>
              <a:rPr lang="es-ES" sz="1600" b="0" dirty="0">
                <a:solidFill>
                  <a:schemeClr val="tx2"/>
                </a:solidFill>
                <a:latin typeface="+mj-lt"/>
              </a:rPr>
              <a:t>institucional de la entidad el desarrollo e implementación </a:t>
            </a:r>
            <a:r>
              <a:rPr lang="es-ES" sz="1600" b="0" dirty="0" smtClean="0">
                <a:solidFill>
                  <a:schemeClr val="tx2"/>
                </a:solidFill>
                <a:latin typeface="+mj-lt"/>
              </a:rPr>
              <a:t>de las </a:t>
            </a:r>
            <a:r>
              <a:rPr lang="es-ES" sz="1600" b="0" dirty="0">
                <a:solidFill>
                  <a:schemeClr val="tx2"/>
                </a:solidFill>
                <a:latin typeface="+mj-lt"/>
              </a:rPr>
              <a:t>estrategias adoptadas por la entidad y que faciliten la toma </a:t>
            </a:r>
            <a:r>
              <a:rPr lang="es-ES" sz="1600" b="0" dirty="0" smtClean="0">
                <a:solidFill>
                  <a:schemeClr val="tx2"/>
                </a:solidFill>
                <a:latin typeface="+mj-lt"/>
              </a:rPr>
              <a:t>de decisiones </a:t>
            </a:r>
            <a:r>
              <a:rPr lang="es-ES" sz="1600" b="0" dirty="0">
                <a:solidFill>
                  <a:schemeClr val="tx2"/>
                </a:solidFill>
                <a:latin typeface="+mj-lt"/>
              </a:rPr>
              <a:t>en cuanto a implementación de procesos, y a partir </a:t>
            </a:r>
            <a:r>
              <a:rPr lang="es-ES" sz="1600" b="0" dirty="0" smtClean="0">
                <a:solidFill>
                  <a:schemeClr val="tx2"/>
                </a:solidFill>
                <a:latin typeface="+mj-lt"/>
              </a:rPr>
              <a:t>de ello </a:t>
            </a:r>
            <a:r>
              <a:rPr lang="es-ES" sz="1600" b="0" dirty="0">
                <a:solidFill>
                  <a:schemeClr val="tx2"/>
                </a:solidFill>
                <a:latin typeface="+mj-lt"/>
              </a:rPr>
              <a:t>fortalecer el desarrollo y ejecución de evaluaciones de </a:t>
            </a:r>
            <a:r>
              <a:rPr lang="es-ES" sz="1600" b="0" dirty="0" smtClean="0">
                <a:solidFill>
                  <a:schemeClr val="tx2"/>
                </a:solidFill>
                <a:latin typeface="+mj-lt"/>
              </a:rPr>
              <a:t>planes, programas</a:t>
            </a:r>
            <a:r>
              <a:rPr lang="es-ES" sz="1600" b="0" dirty="0">
                <a:solidFill>
                  <a:schemeClr val="tx2"/>
                </a:solidFill>
                <a:latin typeface="+mj-lt"/>
              </a:rPr>
              <a:t>, proyectos, iniciativas, y demás investigaciones </a:t>
            </a:r>
            <a:r>
              <a:rPr lang="es-ES" sz="1600" b="0" dirty="0" smtClean="0">
                <a:solidFill>
                  <a:schemeClr val="tx2"/>
                </a:solidFill>
                <a:latin typeface="+mj-lt"/>
              </a:rPr>
              <a:t>que generen </a:t>
            </a:r>
            <a:r>
              <a:rPr lang="es-ES" sz="1600" b="0" dirty="0">
                <a:solidFill>
                  <a:schemeClr val="tx2"/>
                </a:solidFill>
                <a:latin typeface="+mj-lt"/>
              </a:rPr>
              <a:t>información insumo para la toma de decisiones de política</a:t>
            </a:r>
          </a:p>
          <a:p>
            <a:pPr algn="just"/>
            <a:r>
              <a:rPr lang="es-ES" sz="1600" b="0" dirty="0">
                <a:solidFill>
                  <a:schemeClr val="tx2"/>
                </a:solidFill>
                <a:latin typeface="+mj-lt"/>
              </a:rPr>
              <a:t>pública. </a:t>
            </a:r>
            <a:endParaRPr lang="es-ES" sz="1600" b="0" dirty="0" smtClean="0">
              <a:solidFill>
                <a:schemeClr val="tx2"/>
              </a:solidFill>
              <a:latin typeface="+mj-lt"/>
            </a:endParaRPr>
          </a:p>
          <a:p>
            <a:pPr algn="just"/>
            <a:endParaRPr lang="es-CO" sz="1600" dirty="0" smtClean="0">
              <a:solidFill>
                <a:schemeClr val="tx2"/>
              </a:solidFill>
              <a:latin typeface="+mj-lt"/>
            </a:endParaRPr>
          </a:p>
          <a:p>
            <a:pPr algn="just"/>
            <a:r>
              <a:rPr lang="es-CO" sz="1600" dirty="0">
                <a:solidFill>
                  <a:schemeClr val="tx2"/>
                </a:solidFill>
                <a:latin typeface="+mj-lt"/>
              </a:rPr>
              <a:t>O</a:t>
            </a:r>
            <a:r>
              <a:rPr lang="es-CO" sz="1600" dirty="0" smtClean="0">
                <a:solidFill>
                  <a:schemeClr val="tx2"/>
                </a:solidFill>
                <a:latin typeface="+mj-lt"/>
              </a:rPr>
              <a:t>bjetivos </a:t>
            </a:r>
            <a:r>
              <a:rPr lang="es-CO" sz="1600" dirty="0">
                <a:solidFill>
                  <a:schemeClr val="tx2"/>
                </a:solidFill>
                <a:latin typeface="+mj-lt"/>
              </a:rPr>
              <a:t>específicos:</a:t>
            </a:r>
          </a:p>
          <a:p>
            <a:pPr marL="342900" indent="-342900" algn="just">
              <a:buFont typeface="+mj-lt"/>
              <a:buAutoNum type="arabicPeriod"/>
            </a:pPr>
            <a:endParaRPr lang="es-CO" sz="1600" b="0" dirty="0" smtClean="0">
              <a:solidFill>
                <a:schemeClr val="tx2"/>
              </a:solidFill>
              <a:latin typeface="+mj-lt"/>
            </a:endParaRPr>
          </a:p>
          <a:p>
            <a:pPr marL="342900" indent="-342900" algn="just">
              <a:buFont typeface="+mj-lt"/>
              <a:buAutoNum type="arabicPeriod"/>
            </a:pPr>
            <a:r>
              <a:rPr lang="es-ES" sz="1600" b="0" dirty="0" smtClean="0">
                <a:solidFill>
                  <a:schemeClr val="tx2"/>
                </a:solidFill>
                <a:latin typeface="+mj-lt"/>
              </a:rPr>
              <a:t>Identificar </a:t>
            </a:r>
            <a:r>
              <a:rPr lang="es-ES" sz="1600" b="0" dirty="0">
                <a:solidFill>
                  <a:schemeClr val="tx2"/>
                </a:solidFill>
                <a:latin typeface="+mj-lt"/>
              </a:rPr>
              <a:t>el </a:t>
            </a:r>
            <a:r>
              <a:rPr lang="es-ES" sz="1600" dirty="0">
                <a:solidFill>
                  <a:schemeClr val="tx2"/>
                </a:solidFill>
                <a:latin typeface="+mj-lt"/>
              </a:rPr>
              <a:t>nivel de satisfacción de los grupos de interés </a:t>
            </a:r>
            <a:r>
              <a:rPr lang="es-ES" sz="1600" dirty="0" smtClean="0">
                <a:solidFill>
                  <a:schemeClr val="tx2"/>
                </a:solidFill>
                <a:latin typeface="+mj-lt"/>
              </a:rPr>
              <a:t>del </a:t>
            </a:r>
            <a:r>
              <a:rPr lang="es-ES" sz="1600" dirty="0" err="1" smtClean="0">
                <a:solidFill>
                  <a:schemeClr val="tx2"/>
                </a:solidFill>
                <a:latin typeface="+mj-lt"/>
              </a:rPr>
              <a:t>MinTic</a:t>
            </a:r>
            <a:r>
              <a:rPr lang="es-ES" sz="1600" b="0" dirty="0" smtClean="0">
                <a:solidFill>
                  <a:schemeClr val="tx2"/>
                </a:solidFill>
                <a:latin typeface="+mj-lt"/>
              </a:rPr>
              <a:t> </a:t>
            </a:r>
            <a:r>
              <a:rPr lang="es-ES" sz="1600" b="0" dirty="0">
                <a:solidFill>
                  <a:schemeClr val="tx2"/>
                </a:solidFill>
                <a:latin typeface="+mj-lt"/>
              </a:rPr>
              <a:t>con respecto a los bienes y servicios ofrecidos en </a:t>
            </a:r>
            <a:r>
              <a:rPr lang="es-ES" sz="1600" b="0" dirty="0" smtClean="0">
                <a:solidFill>
                  <a:schemeClr val="tx2"/>
                </a:solidFill>
                <a:latin typeface="+mj-lt"/>
              </a:rPr>
              <a:t>el periodo </a:t>
            </a:r>
            <a:r>
              <a:rPr lang="es-ES" sz="1600" b="0" dirty="0">
                <a:solidFill>
                  <a:schemeClr val="tx2"/>
                </a:solidFill>
                <a:latin typeface="+mj-lt"/>
              </a:rPr>
              <a:t>enero – diciembre de </a:t>
            </a:r>
            <a:r>
              <a:rPr lang="es-ES" sz="1600" b="0" dirty="0" smtClean="0">
                <a:solidFill>
                  <a:schemeClr val="tx2"/>
                </a:solidFill>
                <a:latin typeface="+mj-lt"/>
              </a:rPr>
              <a:t>2022, </a:t>
            </a:r>
            <a:r>
              <a:rPr lang="es-ES" sz="1600" b="0" dirty="0">
                <a:solidFill>
                  <a:schemeClr val="tx2"/>
                </a:solidFill>
                <a:latin typeface="+mj-lt"/>
              </a:rPr>
              <a:t>así como las fortalezas </a:t>
            </a:r>
            <a:r>
              <a:rPr lang="es-ES" sz="1600" b="0" dirty="0" smtClean="0">
                <a:solidFill>
                  <a:schemeClr val="tx2"/>
                </a:solidFill>
                <a:latin typeface="+mj-lt"/>
              </a:rPr>
              <a:t>y </a:t>
            </a:r>
            <a:r>
              <a:rPr lang="es-CO" sz="1600" b="0" dirty="0" smtClean="0">
                <a:solidFill>
                  <a:schemeClr val="tx2"/>
                </a:solidFill>
                <a:latin typeface="+mj-lt"/>
              </a:rPr>
              <a:t>oportunidades </a:t>
            </a:r>
            <a:r>
              <a:rPr lang="es-CO" sz="1600" b="0" dirty="0">
                <a:solidFill>
                  <a:schemeClr val="tx2"/>
                </a:solidFill>
                <a:latin typeface="+mj-lt"/>
              </a:rPr>
              <a:t>de </a:t>
            </a:r>
            <a:r>
              <a:rPr lang="es-CO" sz="1600" b="0" dirty="0" smtClean="0">
                <a:solidFill>
                  <a:schemeClr val="tx2"/>
                </a:solidFill>
                <a:latin typeface="+mj-lt"/>
              </a:rPr>
              <a:t>mejora.</a:t>
            </a:r>
          </a:p>
          <a:p>
            <a:pPr marL="342900" indent="-342900" algn="just">
              <a:buFont typeface="+mj-lt"/>
              <a:buAutoNum type="arabicPeriod"/>
            </a:pPr>
            <a:endParaRPr lang="es-CO" sz="1600" b="0" dirty="0" smtClean="0">
              <a:solidFill>
                <a:schemeClr val="tx2"/>
              </a:solidFill>
              <a:latin typeface="+mj-lt"/>
            </a:endParaRPr>
          </a:p>
          <a:p>
            <a:pPr marL="342900" indent="-342900" algn="just">
              <a:buFont typeface="+mj-lt"/>
              <a:buAutoNum type="arabicPeriod"/>
            </a:pPr>
            <a:r>
              <a:rPr lang="es-ES" sz="1600" b="0" dirty="0" smtClean="0">
                <a:solidFill>
                  <a:schemeClr val="tx2"/>
                </a:solidFill>
                <a:latin typeface="+mj-lt"/>
              </a:rPr>
              <a:t>Comparar </a:t>
            </a:r>
            <a:r>
              <a:rPr lang="es-ES" sz="1600" b="0" dirty="0">
                <a:solidFill>
                  <a:schemeClr val="tx2"/>
                </a:solidFill>
                <a:latin typeface="+mj-lt"/>
              </a:rPr>
              <a:t>los resultados </a:t>
            </a:r>
            <a:r>
              <a:rPr lang="es-ES" sz="1600" dirty="0">
                <a:solidFill>
                  <a:schemeClr val="tx2"/>
                </a:solidFill>
                <a:latin typeface="+mj-lt"/>
              </a:rPr>
              <a:t>obtenidos con las </a:t>
            </a:r>
            <a:r>
              <a:rPr lang="es-ES" sz="1600" dirty="0" smtClean="0">
                <a:solidFill>
                  <a:schemeClr val="tx2"/>
                </a:solidFill>
                <a:latin typeface="+mj-lt"/>
              </a:rPr>
              <a:t>mediciones realizadas </a:t>
            </a:r>
            <a:r>
              <a:rPr lang="es-ES" sz="1600" dirty="0">
                <a:solidFill>
                  <a:schemeClr val="tx2"/>
                </a:solidFill>
                <a:latin typeface="+mj-lt"/>
              </a:rPr>
              <a:t>anteriormente respecto de la satisfacción de </a:t>
            </a:r>
            <a:r>
              <a:rPr lang="es-ES" sz="1600" dirty="0" smtClean="0">
                <a:solidFill>
                  <a:schemeClr val="tx2"/>
                </a:solidFill>
                <a:latin typeface="+mj-lt"/>
              </a:rPr>
              <a:t>los grupos </a:t>
            </a:r>
            <a:r>
              <a:rPr lang="es-ES" sz="1600" dirty="0">
                <a:solidFill>
                  <a:schemeClr val="tx2"/>
                </a:solidFill>
                <a:latin typeface="+mj-lt"/>
              </a:rPr>
              <a:t>de interés del </a:t>
            </a:r>
            <a:r>
              <a:rPr lang="es-ES" sz="1600" dirty="0" err="1">
                <a:solidFill>
                  <a:schemeClr val="tx2"/>
                </a:solidFill>
                <a:latin typeface="+mj-lt"/>
              </a:rPr>
              <a:t>MinTic</a:t>
            </a:r>
            <a:r>
              <a:rPr lang="es-ES" sz="1600" b="0" dirty="0">
                <a:solidFill>
                  <a:schemeClr val="tx2"/>
                </a:solidFill>
                <a:latin typeface="+mj-lt"/>
              </a:rPr>
              <a:t>, frente a los bienes y </a:t>
            </a:r>
            <a:r>
              <a:rPr lang="es-ES" sz="1600" b="0" dirty="0" smtClean="0">
                <a:solidFill>
                  <a:schemeClr val="tx2"/>
                </a:solidFill>
                <a:latin typeface="+mj-lt"/>
              </a:rPr>
              <a:t>servicios </a:t>
            </a:r>
            <a:r>
              <a:rPr lang="es-CO" sz="1600" b="0" dirty="0" smtClean="0">
                <a:solidFill>
                  <a:schemeClr val="tx2"/>
                </a:solidFill>
                <a:latin typeface="+mj-lt"/>
              </a:rPr>
              <a:t>ofrecidos </a:t>
            </a:r>
            <a:r>
              <a:rPr lang="es-CO" sz="1600" b="0" dirty="0">
                <a:solidFill>
                  <a:schemeClr val="tx2"/>
                </a:solidFill>
                <a:latin typeface="+mj-lt"/>
              </a:rPr>
              <a:t>por la Entidad.</a:t>
            </a:r>
            <a:endParaRPr lang="es-ES" sz="1600" b="0" dirty="0" smtClean="0">
              <a:solidFill>
                <a:schemeClr val="tx2"/>
              </a:solidFill>
              <a:latin typeface="+mj-lt"/>
            </a:endParaRPr>
          </a:p>
        </p:txBody>
      </p:sp>
    </p:spTree>
    <p:extLst>
      <p:ext uri="{BB962C8B-B14F-4D97-AF65-F5344CB8AC3E}">
        <p14:creationId xmlns:p14="http://schemas.microsoft.com/office/powerpoint/2010/main" val="3526511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0">
            <a:extLst>
              <a:ext uri="{FF2B5EF4-FFF2-40B4-BE49-F238E27FC236}">
                <a16:creationId xmlns:a16="http://schemas.microsoft.com/office/drawing/2014/main" xmlns="" id="{0A8941C2-8186-7B1C-DBA6-9E86A1EE5705}"/>
              </a:ext>
            </a:extLst>
          </p:cNvPr>
          <p:cNvSpPr txBox="1"/>
          <p:nvPr/>
        </p:nvSpPr>
        <p:spPr>
          <a:xfrm>
            <a:off x="2883922" y="269719"/>
            <a:ext cx="6096000" cy="461665"/>
          </a:xfrm>
          <a:prstGeom prst="rect">
            <a:avLst/>
          </a:prstGeom>
          <a:noFill/>
        </p:spPr>
        <p:txBody>
          <a:bodyPr wrap="square">
            <a:spAutoFit/>
          </a:bodyPr>
          <a:lstStyle/>
          <a:p>
            <a:pPr algn="ctr"/>
            <a:r>
              <a:rPr lang="es-CO" sz="2400" b="1" dirty="0" smtClean="0">
                <a:solidFill>
                  <a:schemeClr val="accent1"/>
                </a:solidFill>
              </a:rPr>
              <a:t>Conclusiones</a:t>
            </a:r>
            <a:endParaRPr lang="es-CO" sz="2400" b="1" dirty="0">
              <a:solidFill>
                <a:schemeClr val="accent1"/>
              </a:solidFill>
            </a:endParaRPr>
          </a:p>
        </p:txBody>
      </p:sp>
      <p:sp>
        <p:nvSpPr>
          <p:cNvPr id="8" name="Freeform 20">
            <a:extLst>
              <a:ext uri="{FF2B5EF4-FFF2-40B4-BE49-F238E27FC236}">
                <a16:creationId xmlns:a16="http://schemas.microsoft.com/office/drawing/2014/main" xmlns="" id="{60A85C26-B7E9-4628-92C1-D6ED1A5749B1}"/>
              </a:ext>
            </a:extLst>
          </p:cNvPr>
          <p:cNvSpPr>
            <a:spLocks noChangeArrowheads="1"/>
          </p:cNvSpPr>
          <p:nvPr/>
        </p:nvSpPr>
        <p:spPr bwMode="auto">
          <a:xfrm>
            <a:off x="1204300" y="1019454"/>
            <a:ext cx="10836000" cy="396000"/>
          </a:xfrm>
          <a:prstGeom prst="round2SameRect">
            <a:avLst/>
          </a:prstGeom>
          <a:solidFill>
            <a:srgbClr val="E8A043"/>
          </a:solidFill>
          <a:ln>
            <a:noFill/>
          </a:ln>
          <a:effectLst/>
          <a:extLst/>
        </p:spPr>
        <p:txBody>
          <a:bodyPr wrap="none" anchor="ctr"/>
          <a:lstStyle/>
          <a:p>
            <a:pPr marL="0" marR="0" lvl="0" indent="0" defTabSz="91385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aphicFrame>
        <p:nvGraphicFramePr>
          <p:cNvPr id="11" name="10 Tabla"/>
          <p:cNvGraphicFramePr>
            <a:graphicFrameLocks noGrp="1"/>
          </p:cNvGraphicFramePr>
          <p:nvPr>
            <p:extLst>
              <p:ext uri="{D42A27DB-BD31-4B8C-83A1-F6EECF244321}">
                <p14:modId xmlns:p14="http://schemas.microsoft.com/office/powerpoint/2010/main" val="1465756567"/>
              </p:ext>
            </p:extLst>
          </p:nvPr>
        </p:nvGraphicFramePr>
        <p:xfrm>
          <a:off x="118043" y="1008994"/>
          <a:ext cx="11947289" cy="5659188"/>
        </p:xfrm>
        <a:graphic>
          <a:graphicData uri="http://schemas.openxmlformats.org/drawingml/2006/table">
            <a:tbl>
              <a:tblPr firstRow="1" bandRow="1"/>
              <a:tblGrid>
                <a:gridCol w="1069312"/>
                <a:gridCol w="3302758"/>
                <a:gridCol w="3889612"/>
                <a:gridCol w="3685607"/>
              </a:tblGrid>
              <a:tr h="4318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s-CO" sz="1200" dirty="0">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3851" rtl="0" eaLnBrk="1" fontAlgn="auto" latinLnBrk="0" hangingPunct="1">
                        <a:lnSpc>
                          <a:spcPct val="100000"/>
                        </a:lnSpc>
                        <a:spcBef>
                          <a:spcPts val="0"/>
                        </a:spcBef>
                        <a:spcAft>
                          <a:spcPts val="0"/>
                        </a:spcAft>
                        <a:buClrTx/>
                        <a:buSzTx/>
                        <a:buFontTx/>
                        <a:buNone/>
                        <a:tabLst/>
                        <a:defRPr/>
                      </a:pPr>
                      <a:r>
                        <a:rPr lang="es-ES" sz="1400" b="1" i="0" u="none" strike="noStrike" kern="1200" dirty="0" smtClean="0">
                          <a:solidFill>
                            <a:schemeClr val="bg1"/>
                          </a:solidFill>
                          <a:effectLst/>
                          <a:latin typeface="+mj-lt"/>
                          <a:ea typeface="+mn-ea"/>
                          <a:cs typeface="+mn-cs"/>
                        </a:rPr>
                        <a:t>Oficina de Fomento Regional TIC</a:t>
                      </a:r>
                      <a:endParaRPr lang="es-CO" sz="1400" b="1" i="0" u="none" strike="noStrike" kern="1200" dirty="0" smtClean="0">
                        <a:solidFill>
                          <a:schemeClr val="bg1"/>
                        </a:solidFill>
                        <a:effectLst/>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3851" rtl="0" eaLnBrk="1" fontAlgn="auto" latinLnBrk="0" hangingPunct="1">
                        <a:lnSpc>
                          <a:spcPct val="100000"/>
                        </a:lnSpc>
                        <a:spcBef>
                          <a:spcPts val="0"/>
                        </a:spcBef>
                        <a:spcAft>
                          <a:spcPts val="0"/>
                        </a:spcAft>
                        <a:buClrTx/>
                        <a:buSzTx/>
                        <a:buFontTx/>
                        <a:buNone/>
                        <a:tabLst/>
                        <a:defRPr/>
                      </a:pPr>
                      <a:r>
                        <a:rPr lang="es-ES" sz="1400" b="1" i="0" u="none" strike="noStrike" kern="1200" dirty="0" smtClean="0">
                          <a:solidFill>
                            <a:schemeClr val="bg1"/>
                          </a:solidFill>
                          <a:effectLst/>
                          <a:latin typeface="+mj-lt"/>
                          <a:ea typeface="+mn-ea"/>
                          <a:cs typeface="+mn-cs"/>
                        </a:rPr>
                        <a:t>Dirección de Apropiación TIC</a:t>
                      </a:r>
                      <a:endParaRPr lang="es-CO" sz="1400" b="1" i="0" u="none" strike="noStrike" kern="1200" dirty="0">
                        <a:solidFill>
                          <a:schemeClr val="bg1"/>
                        </a:solidFill>
                        <a:effectLst/>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3851" rtl="0" eaLnBrk="1" fontAlgn="auto" latinLnBrk="0" hangingPunct="1">
                        <a:lnSpc>
                          <a:spcPct val="100000"/>
                        </a:lnSpc>
                        <a:spcBef>
                          <a:spcPts val="0"/>
                        </a:spcBef>
                        <a:spcAft>
                          <a:spcPts val="0"/>
                        </a:spcAft>
                        <a:buClrTx/>
                        <a:buSzTx/>
                        <a:buFontTx/>
                        <a:buNone/>
                        <a:tabLst/>
                        <a:defRPr/>
                      </a:pPr>
                      <a:r>
                        <a:rPr lang="es-CO" sz="1400" b="1" i="0" u="none" strike="noStrike" kern="1200" dirty="0" smtClean="0">
                          <a:solidFill>
                            <a:schemeClr val="bg1"/>
                          </a:solidFill>
                          <a:effectLst/>
                          <a:latin typeface="+mj-lt"/>
                          <a:ea typeface="+mn-ea"/>
                          <a:cs typeface="+mn-cs"/>
                        </a:rPr>
                        <a:t>Dirección de Infraestructura </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934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Satisfacción</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3,9</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3,8</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ES" sz="1200" b="1" dirty="0" smtClean="0">
                          <a:solidFill>
                            <a:schemeClr val="tx2"/>
                          </a:solidFill>
                          <a:latin typeface="+mj-lt"/>
                        </a:rPr>
                        <a:t>2,9</a:t>
                      </a:r>
                      <a:endParaRPr lang="es-CO" sz="1200" b="1" dirty="0">
                        <a:solidFill>
                          <a:schemeClr val="tx2"/>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2018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Satisfacción </a:t>
                      </a:r>
                    </a:p>
                    <a:p>
                      <a:pPr algn="ctr" fontAlgn="ctr"/>
                      <a:r>
                        <a:rPr lang="es-ES" sz="1200" b="1" i="0" u="none" strike="noStrike" dirty="0" smtClean="0">
                          <a:solidFill>
                            <a:schemeClr val="tx2"/>
                          </a:solidFill>
                          <a:effectLst/>
                          <a:latin typeface="+mj-lt"/>
                        </a:rPr>
                        <a:t>Sub Servicios</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s-ES" sz="1200" b="1" dirty="0" smtClean="0">
                          <a:solidFill>
                            <a:schemeClr val="tx2"/>
                          </a:solidFill>
                          <a:latin typeface="+mj-lt"/>
                        </a:rPr>
                        <a:t>Fomento      4.0</a:t>
                      </a:r>
                    </a:p>
                    <a:p>
                      <a:pPr algn="l"/>
                      <a:r>
                        <a:rPr lang="es-ES" sz="1200" b="1" dirty="0" smtClean="0">
                          <a:solidFill>
                            <a:schemeClr val="tx2"/>
                          </a:solidFill>
                          <a:latin typeface="+mj-lt"/>
                        </a:rPr>
                        <a:t>CIOS            3,9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auto" latinLnBrk="0" hangingPunct="1">
                        <a:lnSpc>
                          <a:spcPct val="100000"/>
                        </a:lnSpc>
                        <a:spcBef>
                          <a:spcPts val="0"/>
                        </a:spcBef>
                        <a:spcAft>
                          <a:spcPts val="0"/>
                        </a:spcAft>
                        <a:buClrTx/>
                        <a:buSzTx/>
                        <a:buFontTx/>
                        <a:buNone/>
                        <a:tabLst/>
                        <a:defRPr/>
                      </a:pPr>
                      <a:r>
                        <a:rPr lang="es-CO" sz="1200" b="1" u="none" strike="noStrike" dirty="0" smtClean="0">
                          <a:solidFill>
                            <a:schemeClr val="tx2"/>
                          </a:solidFill>
                          <a:effectLst/>
                          <a:latin typeface="+mj-lt"/>
                        </a:rPr>
                        <a:t>Acompañamiento pedagógico                              3,8</a:t>
                      </a:r>
                    </a:p>
                    <a:p>
                      <a:pPr marL="0" marR="0" indent="0" algn="l" defTabSz="913851" rtl="0" eaLnBrk="1" fontAlgn="auto" latinLnBrk="0" hangingPunct="1">
                        <a:lnSpc>
                          <a:spcPct val="100000"/>
                        </a:lnSpc>
                        <a:spcBef>
                          <a:spcPts val="0"/>
                        </a:spcBef>
                        <a:spcAft>
                          <a:spcPts val="0"/>
                        </a:spcAft>
                        <a:buClrTx/>
                        <a:buSzTx/>
                        <a:buFontTx/>
                        <a:buNone/>
                        <a:tabLst/>
                        <a:defRPr/>
                      </a:pPr>
                      <a:r>
                        <a:rPr lang="es-CO" sz="1200" b="1" u="none" strike="noStrike" dirty="0" smtClean="0">
                          <a:solidFill>
                            <a:schemeClr val="tx2"/>
                          </a:solidFill>
                          <a:effectLst/>
                          <a:latin typeface="+mj-lt"/>
                        </a:rPr>
                        <a:t>Academia  líderes formadores (TIC CONFÍO+)    </a:t>
                      </a:r>
                      <a:r>
                        <a:rPr lang="es-ES" sz="1200" b="1" i="0" u="none" strike="noStrike" dirty="0" smtClean="0">
                          <a:solidFill>
                            <a:schemeClr val="tx2"/>
                          </a:solidFill>
                          <a:effectLst/>
                          <a:latin typeface="+mj-lt"/>
                        </a:rPr>
                        <a:t>3,6</a:t>
                      </a:r>
                    </a:p>
                    <a:p>
                      <a:pPr marL="0" marR="0" indent="0" algn="l" defTabSz="913851" rtl="0" eaLnBrk="1" fontAlgn="auto" latinLnBrk="0" hangingPunct="1">
                        <a:lnSpc>
                          <a:spcPct val="100000"/>
                        </a:lnSpc>
                        <a:spcBef>
                          <a:spcPts val="0"/>
                        </a:spcBef>
                        <a:spcAft>
                          <a:spcPts val="0"/>
                        </a:spcAft>
                        <a:buClrTx/>
                        <a:buSzTx/>
                        <a:buFontTx/>
                        <a:buNone/>
                        <a:tabLst/>
                        <a:defRPr/>
                      </a:pPr>
                      <a:r>
                        <a:rPr lang="es-CO" sz="1200" b="1" u="none" strike="noStrike" dirty="0" smtClean="0">
                          <a:solidFill>
                            <a:schemeClr val="tx2"/>
                          </a:solidFill>
                          <a:effectLst/>
                          <a:latin typeface="+mj-lt"/>
                        </a:rPr>
                        <a:t>Llegamos con TIC                                                  </a:t>
                      </a:r>
                      <a:r>
                        <a:rPr lang="es-ES" sz="1200" b="1" i="0" u="none" strike="noStrike" kern="1200" dirty="0" smtClean="0">
                          <a:solidFill>
                            <a:schemeClr val="tx2"/>
                          </a:solidFill>
                          <a:effectLst/>
                          <a:latin typeface="+mj-lt"/>
                          <a:ea typeface="+mn-ea"/>
                          <a:cs typeface="+mn-cs"/>
                        </a:rPr>
                        <a:t>3,8</a:t>
                      </a:r>
                      <a:endParaRPr lang="es-CO" sz="1200" b="1" i="0" u="none" strike="noStrike" dirty="0" smtClean="0">
                        <a:solidFill>
                          <a:schemeClr val="tx2"/>
                        </a:solidFill>
                        <a:effectLst/>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s-CO" sz="1200" dirty="0">
                        <a:solidFill>
                          <a:schemeClr val="tx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r h="10887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Sobresale</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ES" sz="1200" b="1" u="none" strike="noStrike" kern="1200" dirty="0" smtClean="0">
                          <a:solidFill>
                            <a:schemeClr val="tx2"/>
                          </a:solidFill>
                          <a:effectLst/>
                          <a:latin typeface="+mj-lt"/>
                          <a:ea typeface="+mn-ea"/>
                          <a:cs typeface="+mn-cs"/>
                        </a:rPr>
                        <a:t>Fomento: </a:t>
                      </a:r>
                    </a:p>
                    <a:p>
                      <a:pPr marL="171450" indent="-171450" algn="l" fontAlgn="ctr">
                        <a:buFont typeface="Arial" panose="020B0604020202020204" pitchFamily="34" charset="0"/>
                        <a:buChar char="•"/>
                      </a:pPr>
                      <a:r>
                        <a:rPr lang="es-ES" sz="1200" u="none" strike="noStrike" dirty="0" smtClean="0">
                          <a:solidFill>
                            <a:schemeClr val="tx2"/>
                          </a:solidFill>
                          <a:effectLst/>
                          <a:latin typeface="+mj-lt"/>
                        </a:rPr>
                        <a:t>La calidad  de la información </a:t>
                      </a:r>
                      <a:r>
                        <a:rPr lang="es-ES" sz="1200" u="none" strike="noStrike" baseline="0" dirty="0" smtClean="0">
                          <a:solidFill>
                            <a:schemeClr val="tx2"/>
                          </a:solidFill>
                          <a:effectLst/>
                          <a:latin typeface="+mj-lt"/>
                        </a:rPr>
                        <a:t> </a:t>
                      </a:r>
                      <a:r>
                        <a:rPr lang="es-ES" sz="1200" u="none" strike="noStrike" dirty="0" smtClean="0">
                          <a:solidFill>
                            <a:schemeClr val="tx2"/>
                          </a:solidFill>
                          <a:effectLst/>
                          <a:latin typeface="+mj-lt"/>
                        </a:rPr>
                        <a:t>divulgada por el</a:t>
                      </a:r>
                      <a:r>
                        <a:rPr lang="es-ES" sz="1200" u="none" strike="noStrike" baseline="0" dirty="0" smtClean="0">
                          <a:solidFill>
                            <a:schemeClr val="tx2"/>
                          </a:solidFill>
                          <a:effectLst/>
                          <a:latin typeface="+mj-lt"/>
                        </a:rPr>
                        <a:t> </a:t>
                      </a:r>
                      <a:r>
                        <a:rPr lang="es-ES" sz="1200" u="none" strike="noStrike" dirty="0" smtClean="0">
                          <a:solidFill>
                            <a:schemeClr val="tx2"/>
                          </a:solidFill>
                          <a:effectLst/>
                          <a:latin typeface="+mj-lt"/>
                        </a:rPr>
                        <a:t>Ministerio</a:t>
                      </a:r>
                    </a:p>
                    <a:p>
                      <a:pPr marL="171450" indent="-171450" algn="l" fontAlgn="ctr">
                        <a:buFont typeface="Arial" panose="020B0604020202020204" pitchFamily="34" charset="0"/>
                        <a:buChar char="•"/>
                      </a:pPr>
                      <a:endParaRPr lang="es-ES" sz="1200" b="0" i="0" u="none" strike="noStrike" dirty="0" smtClean="0">
                        <a:solidFill>
                          <a:schemeClr val="tx2"/>
                        </a:solidFill>
                        <a:effectLst/>
                        <a:latin typeface="+mj-lt"/>
                      </a:endParaRPr>
                    </a:p>
                    <a:p>
                      <a:pPr algn="l" fontAlgn="ctr"/>
                      <a:r>
                        <a:rPr lang="es-ES" sz="1200" b="1" dirty="0" smtClean="0">
                          <a:solidFill>
                            <a:schemeClr val="tx2"/>
                          </a:solidFill>
                          <a:latin typeface="+mj-lt"/>
                        </a:rPr>
                        <a:t>CIOS: </a:t>
                      </a:r>
                    </a:p>
                    <a:p>
                      <a:pPr marL="171450" indent="-171450" algn="l" fontAlgn="ctr">
                        <a:buFont typeface="Arial" panose="020B0604020202020204" pitchFamily="34" charset="0"/>
                        <a:buChar char="•"/>
                      </a:pPr>
                      <a:r>
                        <a:rPr lang="es-ES" sz="1200" b="0" i="0" u="none" strike="noStrike" dirty="0" smtClean="0">
                          <a:solidFill>
                            <a:schemeClr val="tx2"/>
                          </a:solidFill>
                          <a:effectLst/>
                          <a:latin typeface="+mj-lt"/>
                        </a:rPr>
                        <a:t>La amabilidad y </a:t>
                      </a:r>
                      <a:r>
                        <a:rPr lang="es-ES" sz="1200" b="0" i="0" u="none" strike="noStrike" baseline="0" dirty="0" smtClean="0">
                          <a:solidFill>
                            <a:schemeClr val="tx2"/>
                          </a:solidFill>
                          <a:effectLst/>
                          <a:latin typeface="+mj-lt"/>
                        </a:rPr>
                        <a:t> </a:t>
                      </a:r>
                      <a:r>
                        <a:rPr lang="es-ES" sz="1200" b="0" i="0" u="none" strike="noStrike" dirty="0" smtClean="0">
                          <a:solidFill>
                            <a:schemeClr val="tx2"/>
                          </a:solidFill>
                          <a:effectLst/>
                          <a:latin typeface="+mj-lt"/>
                        </a:rPr>
                        <a:t>actitud de respeto </a:t>
                      </a:r>
                      <a:r>
                        <a:rPr lang="es-ES" sz="1200" b="0" i="0" u="none" strike="noStrike" baseline="0" dirty="0" smtClean="0">
                          <a:solidFill>
                            <a:schemeClr val="tx2"/>
                          </a:solidFill>
                          <a:effectLst/>
                          <a:latin typeface="+mj-lt"/>
                        </a:rPr>
                        <a:t> </a:t>
                      </a:r>
                      <a:r>
                        <a:rPr lang="es-ES" sz="1200" b="0" i="0" u="none" strike="noStrike" dirty="0" smtClean="0">
                          <a:solidFill>
                            <a:schemeClr val="tx2"/>
                          </a:solidFill>
                          <a:effectLst/>
                          <a:latin typeface="+mj-lt"/>
                        </a:rPr>
                        <a:t>del personal</a:t>
                      </a:r>
                      <a:r>
                        <a:rPr lang="es-ES" sz="1200" b="0" i="0" u="none" strike="noStrike" baseline="0" dirty="0" smtClean="0">
                          <a:solidFill>
                            <a:schemeClr val="tx2"/>
                          </a:solidFill>
                          <a:effectLst/>
                          <a:latin typeface="+mj-lt"/>
                        </a:rPr>
                        <a:t> </a:t>
                      </a:r>
                      <a:r>
                        <a:rPr lang="es-ES" sz="1200" b="0" i="0" u="none" strike="noStrike" dirty="0" smtClean="0">
                          <a:solidFill>
                            <a:schemeClr val="tx2"/>
                          </a:solidFill>
                          <a:effectLst/>
                          <a:latin typeface="+mj-lt"/>
                        </a:rPr>
                        <a:t>que le atendió</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auto" latinLnBrk="0" hangingPunct="1">
                        <a:lnSpc>
                          <a:spcPct val="100000"/>
                        </a:lnSpc>
                        <a:spcBef>
                          <a:spcPts val="0"/>
                        </a:spcBef>
                        <a:spcAft>
                          <a:spcPts val="0"/>
                        </a:spcAft>
                        <a:buClrTx/>
                        <a:buSzTx/>
                        <a:buFontTx/>
                        <a:buNone/>
                        <a:tabLst/>
                        <a:defRPr/>
                      </a:pPr>
                      <a:r>
                        <a:rPr lang="es-CO" sz="1200" b="1" u="none" strike="noStrike" dirty="0" smtClean="0">
                          <a:solidFill>
                            <a:schemeClr val="tx2"/>
                          </a:solidFill>
                          <a:effectLst/>
                          <a:latin typeface="+mj-lt"/>
                        </a:rPr>
                        <a:t>Acompañamiento de pedagógico</a:t>
                      </a:r>
                    </a:p>
                    <a:p>
                      <a:pPr marL="171450" marR="0" indent="-171450" algn="l" defTabSz="9138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none" strike="noStrike" dirty="0" smtClean="0">
                          <a:solidFill>
                            <a:schemeClr val="tx2"/>
                          </a:solidFill>
                          <a:effectLst/>
                          <a:latin typeface="+mj-lt"/>
                        </a:rPr>
                        <a:t>La amabilidad y actitud de respeto del embajador al momento de realizar el acompañamiento pedagógico en el uso seguro y responsable de las TIC</a:t>
                      </a:r>
                      <a:endParaRPr lang="es-ES" sz="1200" b="0" i="0" u="none" strike="noStrike" dirty="0" smtClean="0">
                        <a:solidFill>
                          <a:schemeClr val="tx2"/>
                        </a:solidFill>
                        <a:effectLst/>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defTabSz="913851" rtl="0" eaLnBrk="1" latinLnBrk="0" hangingPunct="1">
                        <a:buFont typeface="Arial" panose="020B0604020202020204" pitchFamily="34" charset="0"/>
                        <a:buChar char="•"/>
                      </a:pPr>
                      <a:endParaRPr lang="es-ES" sz="1200" kern="1200" dirty="0" smtClean="0">
                        <a:solidFill>
                          <a:schemeClr val="tx2"/>
                        </a:solidFill>
                        <a:latin typeface="+mj-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r>
              <a:tr h="21471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s-ES" sz="1200" b="1" i="0" u="none" strike="noStrike" dirty="0" smtClean="0">
                          <a:solidFill>
                            <a:schemeClr val="tx2"/>
                          </a:solidFill>
                          <a:effectLst/>
                          <a:latin typeface="+mj-lt"/>
                        </a:rPr>
                        <a:t>A mejorar</a:t>
                      </a:r>
                      <a:endParaRPr lang="es-CO" sz="1200" b="1" i="0" u="none" strike="noStrike" dirty="0">
                        <a:solidFill>
                          <a:schemeClr val="tx2"/>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ES" sz="1100" u="none" strike="noStrike" kern="1200" dirty="0" smtClean="0">
                          <a:solidFill>
                            <a:schemeClr val="tx2"/>
                          </a:solidFill>
                          <a:effectLst/>
                          <a:latin typeface="+mj-lt"/>
                          <a:ea typeface="+mn-ea"/>
                          <a:cs typeface="+mn-cs"/>
                        </a:rPr>
                        <a:t>A reforzar todos los indicadores menos la </a:t>
                      </a:r>
                      <a:r>
                        <a:rPr lang="es-ES" sz="1100" b="0" i="0" u="none" strike="noStrike" kern="1200" dirty="0" smtClean="0">
                          <a:solidFill>
                            <a:schemeClr val="tx2"/>
                          </a:solidFill>
                          <a:effectLst/>
                          <a:latin typeface="+mj-lt"/>
                          <a:ea typeface="+mn-ea"/>
                          <a:cs typeface="+mn-cs"/>
                        </a:rPr>
                        <a:t>amabilidad y</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actitud</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de respeto del </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personal que le atendió</a:t>
                      </a:r>
                      <a:endParaRPr lang="es-ES" sz="1100" b="0" i="0" u="none" strike="noStrike" kern="1200" dirty="0">
                        <a:solidFill>
                          <a:schemeClr val="tx2"/>
                        </a:solidFill>
                        <a:effectLst/>
                        <a:latin typeface="+mj-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3851" rtl="0" eaLnBrk="1" fontAlgn="ctr" latinLnBrk="0" hangingPunct="1">
                        <a:lnSpc>
                          <a:spcPct val="100000"/>
                        </a:lnSpc>
                        <a:spcBef>
                          <a:spcPts val="0"/>
                        </a:spcBef>
                        <a:spcAft>
                          <a:spcPts val="0"/>
                        </a:spcAft>
                        <a:buClrTx/>
                        <a:buSzTx/>
                        <a:buFontTx/>
                        <a:buNone/>
                        <a:tabLst/>
                        <a:defRPr/>
                      </a:pPr>
                      <a:r>
                        <a:rPr lang="es-CO" sz="1100" b="1" u="none" strike="noStrike" dirty="0" smtClean="0">
                          <a:solidFill>
                            <a:schemeClr val="tx2"/>
                          </a:solidFill>
                          <a:effectLst/>
                          <a:latin typeface="+mj-lt"/>
                        </a:rPr>
                        <a:t>Academia de líderes formadores (En TIC CONFÍO+)</a:t>
                      </a:r>
                      <a:endParaRPr lang="es-CO" sz="1100" b="1" i="0" u="none" strike="noStrike" dirty="0" smtClean="0">
                        <a:solidFill>
                          <a:schemeClr val="tx2"/>
                        </a:solidFill>
                        <a:effectLst/>
                        <a:latin typeface="+mj-lt"/>
                      </a:endParaRPr>
                    </a:p>
                    <a:p>
                      <a:pPr marL="0" indent="0" algn="l" fontAlgn="ctr">
                        <a:buFont typeface="Arial" panose="020B0604020202020204" pitchFamily="34" charset="0"/>
                        <a:buNone/>
                      </a:pPr>
                      <a:r>
                        <a:rPr lang="es-ES" sz="1100" u="none" strike="noStrike" kern="1200" dirty="0" smtClean="0">
                          <a:solidFill>
                            <a:schemeClr val="tx2"/>
                          </a:solidFill>
                          <a:effectLst/>
                          <a:latin typeface="+mj-lt"/>
                          <a:ea typeface="+mn-ea"/>
                          <a:cs typeface="+mn-cs"/>
                        </a:rPr>
                        <a:t>A reforzar todos los indicadores</a:t>
                      </a:r>
                    </a:p>
                    <a:p>
                      <a:pPr marL="0" indent="0" algn="l" fontAlgn="ctr">
                        <a:buFont typeface="Arial" panose="020B0604020202020204" pitchFamily="34" charset="0"/>
                        <a:buNone/>
                      </a:pPr>
                      <a:endParaRPr lang="es-ES" sz="1100" u="none" strike="noStrike" kern="1200" dirty="0" smtClean="0">
                        <a:solidFill>
                          <a:schemeClr val="tx2"/>
                        </a:solidFill>
                        <a:effectLst/>
                        <a:latin typeface="+mj-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s-CO" sz="1100" b="1" u="none" strike="noStrike" kern="1200" dirty="0" smtClean="0">
                          <a:solidFill>
                            <a:schemeClr val="tx2"/>
                          </a:solidFill>
                          <a:effectLst/>
                          <a:latin typeface="+mj-lt"/>
                          <a:ea typeface="+mn-ea"/>
                          <a:cs typeface="+mn-cs"/>
                        </a:rPr>
                        <a:t>Acompañamiento de pedagógico.</a:t>
                      </a:r>
                      <a:r>
                        <a:rPr lang="es-CO" sz="1100" b="1" u="none" strike="noStrike" kern="1200" baseline="0" dirty="0" smtClean="0">
                          <a:solidFill>
                            <a:schemeClr val="tx2"/>
                          </a:solidFill>
                          <a:effectLst/>
                          <a:latin typeface="+mj-lt"/>
                          <a:ea typeface="+mn-ea"/>
                          <a:cs typeface="+mn-cs"/>
                        </a:rPr>
                        <a:t> </a:t>
                      </a:r>
                      <a:endParaRPr lang="es-ES" sz="1100" b="0" u="none" strike="noStrike" kern="1200" baseline="0" dirty="0" smtClean="0">
                        <a:solidFill>
                          <a:schemeClr val="tx2"/>
                        </a:solidFill>
                        <a:effectLst/>
                        <a:latin typeface="+mj-lt"/>
                        <a:ea typeface="+mn-ea"/>
                        <a:cs typeface="+mn-cs"/>
                      </a:endParaRPr>
                    </a:p>
                    <a:p>
                      <a:pPr algn="l" fontAlgn="ctr"/>
                      <a:r>
                        <a:rPr lang="es-ES" sz="1100" u="none" strike="noStrike" kern="1200" dirty="0" smtClean="0">
                          <a:solidFill>
                            <a:schemeClr val="tx2"/>
                          </a:solidFill>
                          <a:effectLst/>
                          <a:latin typeface="+mj-lt"/>
                          <a:ea typeface="+mn-ea"/>
                          <a:cs typeface="+mn-cs"/>
                        </a:rPr>
                        <a:t>A reforzar todos los indicadores menos la amabilidad y actitud de respeto del embajador al momento de realizar el</a:t>
                      </a:r>
                      <a:r>
                        <a:rPr lang="es-ES" sz="1100" u="none" strike="noStrike" kern="1200" baseline="0" dirty="0" smtClean="0">
                          <a:solidFill>
                            <a:schemeClr val="tx2"/>
                          </a:solidFill>
                          <a:effectLst/>
                          <a:latin typeface="+mj-lt"/>
                          <a:ea typeface="+mn-ea"/>
                          <a:cs typeface="+mn-cs"/>
                        </a:rPr>
                        <a:t> </a:t>
                      </a:r>
                      <a:r>
                        <a:rPr lang="es-ES" sz="1100" u="none" strike="noStrike" kern="1200" dirty="0" smtClean="0">
                          <a:solidFill>
                            <a:schemeClr val="tx2"/>
                          </a:solidFill>
                          <a:effectLst/>
                          <a:latin typeface="+mj-lt"/>
                          <a:ea typeface="+mn-ea"/>
                          <a:cs typeface="+mn-cs"/>
                        </a:rPr>
                        <a:t>acompañamiento pedagógico en el uso seguro y</a:t>
                      </a:r>
                      <a:r>
                        <a:rPr lang="es-ES" sz="1100" u="none" strike="noStrike" kern="1200" baseline="0" dirty="0" smtClean="0">
                          <a:solidFill>
                            <a:schemeClr val="tx2"/>
                          </a:solidFill>
                          <a:effectLst/>
                          <a:latin typeface="+mj-lt"/>
                          <a:ea typeface="+mn-ea"/>
                          <a:cs typeface="+mn-cs"/>
                        </a:rPr>
                        <a:t> </a:t>
                      </a:r>
                      <a:r>
                        <a:rPr lang="es-ES" sz="1100" u="none" strike="noStrike" kern="1200" dirty="0" smtClean="0">
                          <a:solidFill>
                            <a:schemeClr val="tx2"/>
                          </a:solidFill>
                          <a:effectLst/>
                          <a:latin typeface="+mj-lt"/>
                          <a:ea typeface="+mn-ea"/>
                          <a:cs typeface="+mn-cs"/>
                        </a:rPr>
                        <a:t>responsable </a:t>
                      </a:r>
                      <a:r>
                        <a:rPr lang="es-ES" sz="1100" u="none" strike="noStrike" kern="1200" baseline="0" dirty="0" smtClean="0">
                          <a:solidFill>
                            <a:schemeClr val="tx2"/>
                          </a:solidFill>
                          <a:effectLst/>
                          <a:latin typeface="+mj-lt"/>
                          <a:ea typeface="+mn-ea"/>
                          <a:cs typeface="+mn-cs"/>
                        </a:rPr>
                        <a:t> </a:t>
                      </a:r>
                      <a:r>
                        <a:rPr lang="es-ES" sz="1100" u="none" strike="noStrike" kern="1200" dirty="0" smtClean="0">
                          <a:solidFill>
                            <a:schemeClr val="tx2"/>
                          </a:solidFill>
                          <a:effectLst/>
                          <a:latin typeface="+mj-lt"/>
                          <a:ea typeface="+mn-ea"/>
                          <a:cs typeface="+mn-cs"/>
                        </a:rPr>
                        <a:t>de las TIC</a:t>
                      </a:r>
                      <a:endParaRPr lang="es-ES" sz="1100" b="0" i="0" u="none" strike="noStrike" kern="1200" dirty="0" smtClean="0">
                        <a:solidFill>
                          <a:schemeClr val="tx2"/>
                        </a:solidFill>
                        <a:effectLst/>
                        <a:latin typeface="+mj-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s-CO" sz="1100" b="1" u="none" strike="noStrike" kern="1200" dirty="0" smtClean="0">
                        <a:solidFill>
                          <a:schemeClr val="tx2"/>
                        </a:solidFill>
                        <a:effectLst/>
                        <a:latin typeface="+mj-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s-CO" sz="1100" b="1" u="none" strike="noStrike" kern="1200" dirty="0" smtClean="0">
                          <a:solidFill>
                            <a:schemeClr val="tx2"/>
                          </a:solidFill>
                          <a:effectLst/>
                          <a:latin typeface="+mj-lt"/>
                          <a:ea typeface="+mn-ea"/>
                          <a:cs typeface="+mn-cs"/>
                        </a:rPr>
                        <a:t>Llegamos con TIC </a:t>
                      </a:r>
                    </a:p>
                    <a:p>
                      <a:pPr marL="171450" indent="-171450" algn="l" fontAlgn="ctr">
                        <a:buFont typeface="Arial" panose="020B0604020202020204" pitchFamily="34" charset="0"/>
                        <a:buChar char="•"/>
                      </a:pPr>
                      <a:r>
                        <a:rPr lang="es-ES" sz="1100" b="0" i="0" u="none" strike="noStrike" kern="1200" dirty="0" smtClean="0">
                          <a:solidFill>
                            <a:schemeClr val="tx2"/>
                          </a:solidFill>
                          <a:effectLst/>
                          <a:latin typeface="+mj-lt"/>
                          <a:ea typeface="+mn-ea"/>
                          <a:cs typeface="+mn-cs"/>
                        </a:rPr>
                        <a:t>Accesibilidad </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de la plataforma de la formación en</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Competencias y </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habilidades digitales</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para el uso efectivo de </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las TIC </a:t>
                      </a:r>
                    </a:p>
                    <a:p>
                      <a:pPr marL="171450" indent="-171450" algn="l" fontAlgn="ctr">
                        <a:buFont typeface="Arial" panose="020B0604020202020204" pitchFamily="34" charset="0"/>
                        <a:buChar char="•"/>
                      </a:pPr>
                      <a:r>
                        <a:rPr lang="es-ES" sz="1100" b="0" i="0" u="none" strike="noStrike" kern="1200" dirty="0" smtClean="0">
                          <a:solidFill>
                            <a:schemeClr val="tx2"/>
                          </a:solidFill>
                          <a:effectLst/>
                          <a:latin typeface="+mj-lt"/>
                          <a:ea typeface="+mn-ea"/>
                          <a:cs typeface="+mn-cs"/>
                        </a:rPr>
                        <a:t>Oportunidad de </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la formación en competencias y habilidades digitales para el uso efectivo</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de las TIC</a:t>
                      </a:r>
                    </a:p>
                    <a:p>
                      <a:pPr marL="171450" indent="-171450" algn="l" fontAlgn="ctr">
                        <a:buFont typeface="Arial" panose="020B0604020202020204" pitchFamily="34" charset="0"/>
                        <a:buChar char="•"/>
                      </a:pPr>
                      <a:r>
                        <a:rPr lang="es-ES" sz="1100" b="0" i="0" u="none" strike="noStrike" kern="1200" dirty="0" smtClean="0">
                          <a:solidFill>
                            <a:schemeClr val="tx2"/>
                          </a:solidFill>
                          <a:effectLst/>
                          <a:latin typeface="+mj-lt"/>
                          <a:ea typeface="+mn-ea"/>
                          <a:cs typeface="+mn-cs"/>
                        </a:rPr>
                        <a:t>Calidad de formación en competencias y </a:t>
                      </a:r>
                      <a:r>
                        <a:rPr lang="es-ES" sz="1100" b="0" i="0" u="none" strike="noStrike" kern="1200" baseline="0" dirty="0" smtClean="0">
                          <a:solidFill>
                            <a:schemeClr val="tx2"/>
                          </a:solidFill>
                          <a:effectLst/>
                          <a:latin typeface="+mj-lt"/>
                          <a:ea typeface="+mn-ea"/>
                          <a:cs typeface="+mn-cs"/>
                        </a:rPr>
                        <a:t> </a:t>
                      </a:r>
                      <a:r>
                        <a:rPr lang="es-ES" sz="1100" b="0" i="0" u="none" strike="noStrike" kern="1200" dirty="0" smtClean="0">
                          <a:solidFill>
                            <a:schemeClr val="tx2"/>
                          </a:solidFill>
                          <a:effectLst/>
                          <a:latin typeface="+mj-lt"/>
                          <a:ea typeface="+mn-ea"/>
                          <a:cs typeface="+mn-cs"/>
                        </a:rPr>
                        <a:t>habilidades digitales para el uso efectivo de las TIC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fontAlgn="ctr">
                        <a:buFont typeface="Arial" panose="020B0604020202020204" pitchFamily="34" charset="0"/>
                        <a:buNone/>
                      </a:pPr>
                      <a:r>
                        <a:rPr lang="es-ES" sz="1100" u="none" strike="noStrike" kern="1200" dirty="0" smtClean="0">
                          <a:solidFill>
                            <a:schemeClr val="tx2"/>
                          </a:solidFill>
                          <a:effectLst/>
                          <a:latin typeface="+mj-lt"/>
                          <a:ea typeface="+mn-ea"/>
                          <a:cs typeface="+mn-cs"/>
                        </a:rPr>
                        <a:t>A reforzar todos los indicadores</a:t>
                      </a:r>
                      <a:r>
                        <a:rPr lang="es-ES" sz="1100" dirty="0" smtClean="0">
                          <a:solidFill>
                            <a:schemeClr val="tx2"/>
                          </a:solidFill>
                          <a:latin typeface="+mj-lt"/>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294336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68151" y="4278840"/>
            <a:ext cx="3170622" cy="956558"/>
          </a:xfrm>
          <a:prstGeom prst="rect">
            <a:avLst/>
          </a:prstGeom>
        </p:spPr>
        <p:txBody>
          <a:bodyPr vert="horz" wrap="square" lIns="0" tIns="7316" rIns="0" bIns="0" rtlCol="0">
            <a:spAutoFit/>
          </a:bodyPr>
          <a:lstStyle/>
          <a:p>
            <a:pPr marL="7701" marR="316908">
              <a:lnSpc>
                <a:spcPct val="101200"/>
              </a:lnSpc>
              <a:spcBef>
                <a:spcPts val="58"/>
              </a:spcBef>
            </a:pPr>
            <a:r>
              <a:rPr sz="1031" spc="9" dirty="0">
                <a:solidFill>
                  <a:srgbClr val="424242"/>
                </a:solidFill>
                <a:latin typeface="Microsoft Sans Serif"/>
                <a:cs typeface="Microsoft Sans Serif"/>
              </a:rPr>
              <a:t>Ministerio</a:t>
            </a:r>
            <a:r>
              <a:rPr sz="1031" spc="-6" dirty="0">
                <a:solidFill>
                  <a:srgbClr val="424242"/>
                </a:solidFill>
                <a:latin typeface="Microsoft Sans Serif"/>
                <a:cs typeface="Microsoft Sans Serif"/>
              </a:rPr>
              <a:t> </a:t>
            </a:r>
            <a:r>
              <a:rPr sz="1031" spc="3" dirty="0">
                <a:solidFill>
                  <a:srgbClr val="424242"/>
                </a:solidFill>
                <a:latin typeface="Microsoft Sans Serif"/>
                <a:cs typeface="Microsoft Sans Serif"/>
              </a:rPr>
              <a:t>de</a:t>
            </a:r>
            <a:r>
              <a:rPr sz="1031" spc="-3" dirty="0">
                <a:solidFill>
                  <a:srgbClr val="424242"/>
                </a:solidFill>
                <a:latin typeface="Microsoft Sans Serif"/>
                <a:cs typeface="Microsoft Sans Serif"/>
              </a:rPr>
              <a:t> </a:t>
            </a:r>
            <a:r>
              <a:rPr sz="1031" spc="-9" dirty="0">
                <a:solidFill>
                  <a:srgbClr val="424242"/>
                </a:solidFill>
                <a:latin typeface="Microsoft Sans Serif"/>
                <a:cs typeface="Microsoft Sans Serif"/>
              </a:rPr>
              <a:t>Tecnologías</a:t>
            </a:r>
            <a:r>
              <a:rPr sz="1031" spc="-3" dirty="0">
                <a:solidFill>
                  <a:srgbClr val="424242"/>
                </a:solidFill>
                <a:latin typeface="Microsoft Sans Serif"/>
                <a:cs typeface="Microsoft Sans Serif"/>
              </a:rPr>
              <a:t> </a:t>
            </a:r>
            <a:r>
              <a:rPr sz="1031" spc="3" dirty="0">
                <a:solidFill>
                  <a:srgbClr val="424242"/>
                </a:solidFill>
                <a:latin typeface="Microsoft Sans Serif"/>
                <a:cs typeface="Microsoft Sans Serif"/>
              </a:rPr>
              <a:t>de</a:t>
            </a:r>
            <a:r>
              <a:rPr sz="1031" spc="-3" dirty="0">
                <a:solidFill>
                  <a:srgbClr val="424242"/>
                </a:solidFill>
                <a:latin typeface="Microsoft Sans Serif"/>
                <a:cs typeface="Microsoft Sans Serif"/>
              </a:rPr>
              <a:t> </a:t>
            </a:r>
            <a:r>
              <a:rPr sz="1031" spc="-9" dirty="0">
                <a:solidFill>
                  <a:srgbClr val="424242"/>
                </a:solidFill>
                <a:latin typeface="Microsoft Sans Serif"/>
                <a:cs typeface="Microsoft Sans Serif"/>
              </a:rPr>
              <a:t>la</a:t>
            </a:r>
            <a:r>
              <a:rPr sz="1031" spc="-3" dirty="0">
                <a:solidFill>
                  <a:srgbClr val="424242"/>
                </a:solidFill>
                <a:latin typeface="Microsoft Sans Serif"/>
                <a:cs typeface="Microsoft Sans Serif"/>
              </a:rPr>
              <a:t> </a:t>
            </a:r>
            <a:r>
              <a:rPr sz="1031" spc="9" dirty="0" err="1">
                <a:solidFill>
                  <a:srgbClr val="424242"/>
                </a:solidFill>
                <a:latin typeface="Microsoft Sans Serif"/>
                <a:cs typeface="Microsoft Sans Serif"/>
              </a:rPr>
              <a:t>Información</a:t>
            </a:r>
            <a:r>
              <a:rPr sz="1031" spc="-3" dirty="0">
                <a:solidFill>
                  <a:srgbClr val="424242"/>
                </a:solidFill>
                <a:latin typeface="Microsoft Sans Serif"/>
                <a:cs typeface="Microsoft Sans Serif"/>
              </a:rPr>
              <a:t> </a:t>
            </a:r>
            <a:r>
              <a:rPr lang="es-ES" sz="1031" spc="-3" dirty="0">
                <a:solidFill>
                  <a:srgbClr val="424242"/>
                </a:solidFill>
                <a:latin typeface="Microsoft Sans Serif"/>
                <a:cs typeface="Microsoft Sans Serif"/>
              </a:rPr>
              <a:t/>
            </a:r>
            <a:br>
              <a:rPr lang="es-ES" sz="1031" spc="-3" dirty="0">
                <a:solidFill>
                  <a:srgbClr val="424242"/>
                </a:solidFill>
                <a:latin typeface="Microsoft Sans Serif"/>
                <a:cs typeface="Microsoft Sans Serif"/>
              </a:rPr>
            </a:br>
            <a:r>
              <a:rPr sz="1031" spc="18" dirty="0">
                <a:solidFill>
                  <a:srgbClr val="424242"/>
                </a:solidFill>
                <a:latin typeface="Microsoft Sans Serif"/>
                <a:cs typeface="Microsoft Sans Serif"/>
              </a:rPr>
              <a:t>y</a:t>
            </a:r>
            <a:r>
              <a:rPr sz="1031" spc="-3" dirty="0">
                <a:solidFill>
                  <a:srgbClr val="424242"/>
                </a:solidFill>
                <a:latin typeface="Microsoft Sans Serif"/>
                <a:cs typeface="Microsoft Sans Serif"/>
              </a:rPr>
              <a:t> </a:t>
            </a:r>
            <a:r>
              <a:rPr sz="1031" spc="-12" dirty="0">
                <a:solidFill>
                  <a:srgbClr val="424242"/>
                </a:solidFill>
                <a:latin typeface="Microsoft Sans Serif"/>
                <a:cs typeface="Microsoft Sans Serif"/>
              </a:rPr>
              <a:t>las </a:t>
            </a:r>
            <a:r>
              <a:rPr sz="1031" spc="-263" dirty="0">
                <a:solidFill>
                  <a:srgbClr val="424242"/>
                </a:solidFill>
                <a:latin typeface="Microsoft Sans Serif"/>
                <a:cs typeface="Microsoft Sans Serif"/>
              </a:rPr>
              <a:t> </a:t>
            </a:r>
            <a:r>
              <a:rPr sz="1031" spc="-3" dirty="0">
                <a:solidFill>
                  <a:srgbClr val="424242"/>
                </a:solidFill>
                <a:latin typeface="Microsoft Sans Serif"/>
                <a:cs typeface="Microsoft Sans Serif"/>
              </a:rPr>
              <a:t>Comunicaciones</a:t>
            </a:r>
            <a:endParaRPr sz="1031" dirty="0">
              <a:latin typeface="Microsoft Sans Serif"/>
              <a:cs typeface="Microsoft Sans Serif"/>
            </a:endParaRPr>
          </a:p>
          <a:p>
            <a:pPr marL="7701">
              <a:spcBef>
                <a:spcPts val="15"/>
              </a:spcBef>
            </a:pPr>
            <a:r>
              <a:rPr sz="1031" spc="6" dirty="0">
                <a:solidFill>
                  <a:srgbClr val="424242"/>
                </a:solidFill>
                <a:latin typeface="Microsoft Sans Serif"/>
                <a:cs typeface="Microsoft Sans Serif"/>
              </a:rPr>
              <a:t>Tel:+57(601)</a:t>
            </a:r>
            <a:r>
              <a:rPr sz="1031" spc="-12" dirty="0">
                <a:solidFill>
                  <a:srgbClr val="424242"/>
                </a:solidFill>
                <a:latin typeface="Microsoft Sans Serif"/>
                <a:cs typeface="Microsoft Sans Serif"/>
              </a:rPr>
              <a:t> </a:t>
            </a:r>
            <a:r>
              <a:rPr sz="1031" spc="52" dirty="0">
                <a:solidFill>
                  <a:srgbClr val="424242"/>
                </a:solidFill>
                <a:latin typeface="Microsoft Sans Serif"/>
                <a:cs typeface="Microsoft Sans Serif"/>
              </a:rPr>
              <a:t>344</a:t>
            </a:r>
            <a:r>
              <a:rPr sz="1031" spc="-12" dirty="0">
                <a:solidFill>
                  <a:srgbClr val="424242"/>
                </a:solidFill>
                <a:latin typeface="Microsoft Sans Serif"/>
                <a:cs typeface="Microsoft Sans Serif"/>
              </a:rPr>
              <a:t> </a:t>
            </a:r>
            <a:r>
              <a:rPr sz="1031" spc="52" dirty="0">
                <a:solidFill>
                  <a:srgbClr val="424242"/>
                </a:solidFill>
                <a:latin typeface="Microsoft Sans Serif"/>
                <a:cs typeface="Microsoft Sans Serif"/>
              </a:rPr>
              <a:t>34</a:t>
            </a:r>
            <a:r>
              <a:rPr sz="1031" spc="-9" dirty="0">
                <a:solidFill>
                  <a:srgbClr val="424242"/>
                </a:solidFill>
                <a:latin typeface="Microsoft Sans Serif"/>
                <a:cs typeface="Microsoft Sans Serif"/>
              </a:rPr>
              <a:t> </a:t>
            </a:r>
            <a:r>
              <a:rPr sz="1031" spc="52" dirty="0">
                <a:solidFill>
                  <a:srgbClr val="424242"/>
                </a:solidFill>
                <a:latin typeface="Microsoft Sans Serif"/>
                <a:cs typeface="Microsoft Sans Serif"/>
              </a:rPr>
              <a:t>60</a:t>
            </a:r>
            <a:endParaRPr sz="1031" dirty="0">
              <a:latin typeface="Microsoft Sans Serif"/>
              <a:cs typeface="Microsoft Sans Serif"/>
            </a:endParaRPr>
          </a:p>
          <a:p>
            <a:pPr marL="7701" marR="3081">
              <a:lnSpc>
                <a:spcPct val="101200"/>
              </a:lnSpc>
            </a:pPr>
            <a:r>
              <a:rPr sz="1031" spc="-12" dirty="0">
                <a:solidFill>
                  <a:srgbClr val="424242"/>
                </a:solidFill>
                <a:latin typeface="Microsoft Sans Serif"/>
                <a:cs typeface="Microsoft Sans Serif"/>
              </a:rPr>
              <a:t>Edif.</a:t>
            </a:r>
            <a:r>
              <a:rPr sz="1031" spc="-6" dirty="0">
                <a:solidFill>
                  <a:srgbClr val="424242"/>
                </a:solidFill>
                <a:latin typeface="Microsoft Sans Serif"/>
                <a:cs typeface="Microsoft Sans Serif"/>
              </a:rPr>
              <a:t> </a:t>
            </a:r>
            <a:r>
              <a:rPr sz="1031" spc="9" dirty="0">
                <a:solidFill>
                  <a:srgbClr val="424242"/>
                </a:solidFill>
                <a:latin typeface="Microsoft Sans Serif"/>
                <a:cs typeface="Microsoft Sans Serif"/>
              </a:rPr>
              <a:t>Murillo</a:t>
            </a:r>
            <a:r>
              <a:rPr sz="1031" spc="-3" dirty="0">
                <a:solidFill>
                  <a:srgbClr val="424242"/>
                </a:solidFill>
                <a:latin typeface="Microsoft Sans Serif"/>
                <a:cs typeface="Microsoft Sans Serif"/>
              </a:rPr>
              <a:t> </a:t>
            </a:r>
            <a:r>
              <a:rPr sz="1031" spc="-18" dirty="0">
                <a:solidFill>
                  <a:srgbClr val="424242"/>
                </a:solidFill>
                <a:latin typeface="Microsoft Sans Serif"/>
                <a:cs typeface="Microsoft Sans Serif"/>
              </a:rPr>
              <a:t>Toro</a:t>
            </a:r>
            <a:r>
              <a:rPr sz="1031" spc="-6" dirty="0">
                <a:solidFill>
                  <a:srgbClr val="424242"/>
                </a:solidFill>
                <a:latin typeface="Microsoft Sans Serif"/>
                <a:cs typeface="Microsoft Sans Serif"/>
              </a:rPr>
              <a:t> </a:t>
            </a:r>
            <a:r>
              <a:rPr sz="1031" spc="-24" dirty="0">
                <a:solidFill>
                  <a:srgbClr val="424242"/>
                </a:solidFill>
                <a:latin typeface="Microsoft Sans Serif"/>
                <a:cs typeface="Microsoft Sans Serif"/>
              </a:rPr>
              <a:t>Cra.</a:t>
            </a:r>
            <a:r>
              <a:rPr sz="1031" spc="-3" dirty="0">
                <a:solidFill>
                  <a:srgbClr val="424242"/>
                </a:solidFill>
                <a:latin typeface="Microsoft Sans Serif"/>
                <a:cs typeface="Microsoft Sans Serif"/>
              </a:rPr>
              <a:t> </a:t>
            </a:r>
            <a:r>
              <a:rPr sz="1031" spc="15" dirty="0">
                <a:solidFill>
                  <a:srgbClr val="424242"/>
                </a:solidFill>
                <a:latin typeface="Microsoft Sans Serif"/>
                <a:cs typeface="Microsoft Sans Serif"/>
              </a:rPr>
              <a:t>8a</a:t>
            </a:r>
            <a:r>
              <a:rPr sz="1031" spc="-3" dirty="0">
                <a:solidFill>
                  <a:srgbClr val="424242"/>
                </a:solidFill>
                <a:latin typeface="Microsoft Sans Serif"/>
                <a:cs typeface="Microsoft Sans Serif"/>
              </a:rPr>
              <a:t> </a:t>
            </a:r>
            <a:r>
              <a:rPr sz="1031" spc="9" dirty="0">
                <a:solidFill>
                  <a:srgbClr val="424242"/>
                </a:solidFill>
                <a:latin typeface="Microsoft Sans Serif"/>
                <a:cs typeface="Microsoft Sans Serif"/>
              </a:rPr>
              <a:t>entre</a:t>
            </a:r>
            <a:r>
              <a:rPr sz="1031" spc="-6" dirty="0">
                <a:solidFill>
                  <a:srgbClr val="424242"/>
                </a:solidFill>
                <a:latin typeface="Microsoft Sans Serif"/>
                <a:cs typeface="Microsoft Sans Serif"/>
              </a:rPr>
              <a:t> </a:t>
            </a:r>
            <a:r>
              <a:rPr sz="1031" spc="-12" dirty="0">
                <a:solidFill>
                  <a:srgbClr val="424242"/>
                </a:solidFill>
                <a:latin typeface="Microsoft Sans Serif"/>
                <a:cs typeface="Microsoft Sans Serif"/>
              </a:rPr>
              <a:t>calles</a:t>
            </a:r>
            <a:r>
              <a:rPr sz="1031" spc="-3" dirty="0">
                <a:solidFill>
                  <a:srgbClr val="424242"/>
                </a:solidFill>
                <a:latin typeface="Microsoft Sans Serif"/>
                <a:cs typeface="Microsoft Sans Serif"/>
              </a:rPr>
              <a:t> </a:t>
            </a:r>
            <a:r>
              <a:rPr sz="1031" spc="52" dirty="0">
                <a:solidFill>
                  <a:srgbClr val="424242"/>
                </a:solidFill>
                <a:latin typeface="Microsoft Sans Serif"/>
                <a:cs typeface="Microsoft Sans Serif"/>
              </a:rPr>
              <a:t>12</a:t>
            </a:r>
            <a:r>
              <a:rPr sz="1031" spc="-3" dirty="0">
                <a:solidFill>
                  <a:srgbClr val="424242"/>
                </a:solidFill>
                <a:latin typeface="Microsoft Sans Serif"/>
                <a:cs typeface="Microsoft Sans Serif"/>
              </a:rPr>
              <a:t> </a:t>
            </a:r>
            <a:r>
              <a:rPr sz="1031" spc="18" dirty="0">
                <a:solidFill>
                  <a:srgbClr val="424242"/>
                </a:solidFill>
                <a:latin typeface="Microsoft Sans Serif"/>
                <a:cs typeface="Microsoft Sans Serif"/>
              </a:rPr>
              <a:t>y</a:t>
            </a:r>
            <a:r>
              <a:rPr sz="1031" spc="-6" dirty="0">
                <a:solidFill>
                  <a:srgbClr val="424242"/>
                </a:solidFill>
                <a:latin typeface="Microsoft Sans Serif"/>
                <a:cs typeface="Microsoft Sans Serif"/>
              </a:rPr>
              <a:t> </a:t>
            </a:r>
            <a:r>
              <a:rPr sz="1031" spc="18" dirty="0">
                <a:solidFill>
                  <a:srgbClr val="424242"/>
                </a:solidFill>
                <a:latin typeface="Microsoft Sans Serif"/>
                <a:cs typeface="Microsoft Sans Serif"/>
              </a:rPr>
              <a:t>13,</a:t>
            </a:r>
            <a:r>
              <a:rPr sz="1031" spc="-3" dirty="0">
                <a:solidFill>
                  <a:srgbClr val="424242"/>
                </a:solidFill>
                <a:latin typeface="Microsoft Sans Serif"/>
                <a:cs typeface="Microsoft Sans Serif"/>
              </a:rPr>
              <a:t> </a:t>
            </a:r>
            <a:r>
              <a:rPr sz="1031" spc="9" dirty="0">
                <a:solidFill>
                  <a:srgbClr val="424242"/>
                </a:solidFill>
                <a:latin typeface="Microsoft Sans Serif"/>
                <a:cs typeface="Microsoft Sans Serif"/>
              </a:rPr>
              <a:t>Bogotá, </a:t>
            </a:r>
            <a:r>
              <a:rPr sz="1031" spc="-263" dirty="0">
                <a:solidFill>
                  <a:srgbClr val="424242"/>
                </a:solidFill>
                <a:latin typeface="Microsoft Sans Serif"/>
                <a:cs typeface="Microsoft Sans Serif"/>
              </a:rPr>
              <a:t> </a:t>
            </a:r>
            <a:r>
              <a:rPr sz="1031" dirty="0">
                <a:solidFill>
                  <a:srgbClr val="424242"/>
                </a:solidFill>
                <a:latin typeface="Microsoft Sans Serif"/>
                <a:cs typeface="Microsoft Sans Serif"/>
              </a:rPr>
              <a:t>Colombia</a:t>
            </a:r>
            <a:r>
              <a:rPr sz="1031" spc="3" dirty="0">
                <a:solidFill>
                  <a:srgbClr val="424242"/>
                </a:solidFill>
                <a:latin typeface="Microsoft Sans Serif"/>
                <a:cs typeface="Microsoft Sans Serif"/>
              </a:rPr>
              <a:t> </a:t>
            </a:r>
            <a:r>
              <a:rPr sz="1031" spc="100" dirty="0">
                <a:solidFill>
                  <a:srgbClr val="424242"/>
                </a:solidFill>
                <a:latin typeface="Microsoft Sans Serif"/>
                <a:cs typeface="Microsoft Sans Serif"/>
              </a:rPr>
              <a:t>- </a:t>
            </a:r>
            <a:r>
              <a:rPr sz="1031" spc="6" dirty="0">
                <a:solidFill>
                  <a:srgbClr val="424242"/>
                </a:solidFill>
                <a:latin typeface="Microsoft Sans Serif"/>
                <a:cs typeface="Microsoft Sans Serif"/>
              </a:rPr>
              <a:t>Código</a:t>
            </a:r>
            <a:r>
              <a:rPr sz="1031" spc="9" dirty="0">
                <a:solidFill>
                  <a:srgbClr val="424242"/>
                </a:solidFill>
                <a:latin typeface="Microsoft Sans Serif"/>
                <a:cs typeface="Microsoft Sans Serif"/>
              </a:rPr>
              <a:t> </a:t>
            </a:r>
            <a:r>
              <a:rPr sz="1031" dirty="0">
                <a:solidFill>
                  <a:srgbClr val="424242"/>
                </a:solidFill>
                <a:latin typeface="Microsoft Sans Serif"/>
                <a:cs typeface="Microsoft Sans Serif"/>
              </a:rPr>
              <a:t>Postal</a:t>
            </a:r>
            <a:r>
              <a:rPr sz="1031" spc="273" dirty="0">
                <a:solidFill>
                  <a:srgbClr val="424242"/>
                </a:solidFill>
                <a:latin typeface="Microsoft Sans Serif"/>
                <a:cs typeface="Microsoft Sans Serif"/>
              </a:rPr>
              <a:t> </a:t>
            </a:r>
            <a:r>
              <a:rPr sz="1031" spc="52" dirty="0">
                <a:solidFill>
                  <a:srgbClr val="424242"/>
                </a:solidFill>
                <a:latin typeface="Microsoft Sans Serif"/>
                <a:cs typeface="Microsoft Sans Serif"/>
              </a:rPr>
              <a:t>111711 </a:t>
            </a:r>
            <a:r>
              <a:rPr sz="1031" spc="55" dirty="0">
                <a:solidFill>
                  <a:srgbClr val="424242"/>
                </a:solidFill>
                <a:latin typeface="Microsoft Sans Serif"/>
                <a:cs typeface="Microsoft Sans Serif"/>
              </a:rPr>
              <a:t> </a:t>
            </a:r>
            <a:r>
              <a:rPr sz="1031" spc="18" dirty="0">
                <a:solidFill>
                  <a:srgbClr val="424242"/>
                </a:solidFill>
                <a:latin typeface="Microsoft Sans Serif"/>
                <a:cs typeface="Microsoft Sans Serif"/>
                <a:hlinkClick r:id="rId2"/>
              </a:rPr>
              <a:t>www.mintic.gov.co</a:t>
            </a:r>
            <a:endParaRPr sz="1031" dirty="0">
              <a:latin typeface="Microsoft Sans Serif"/>
              <a:cs typeface="Microsoft Sans Serif"/>
            </a:endParaRPr>
          </a:p>
        </p:txBody>
      </p:sp>
      <p:sp>
        <p:nvSpPr>
          <p:cNvPr id="3" name="object 3"/>
          <p:cNvSpPr txBox="1"/>
          <p:nvPr/>
        </p:nvSpPr>
        <p:spPr>
          <a:xfrm>
            <a:off x="3204307" y="4165648"/>
            <a:ext cx="2142114" cy="1080630"/>
          </a:xfrm>
          <a:prstGeom prst="rect">
            <a:avLst/>
          </a:prstGeom>
        </p:spPr>
        <p:txBody>
          <a:bodyPr vert="horz" wrap="square" lIns="0" tIns="7316" rIns="0" bIns="0" rtlCol="0">
            <a:spAutoFit/>
          </a:bodyPr>
          <a:lstStyle/>
          <a:p>
            <a:pPr marL="7701">
              <a:spcBef>
                <a:spcPts val="58"/>
              </a:spcBef>
            </a:pPr>
            <a:r>
              <a:rPr sz="6974" b="1" spc="306" dirty="0" smtClean="0">
                <a:solidFill>
                  <a:srgbClr val="E79F46"/>
                </a:solidFill>
                <a:latin typeface="Arial"/>
                <a:cs typeface="Arial"/>
              </a:rPr>
              <a:t>202</a:t>
            </a:r>
            <a:r>
              <a:rPr lang="es-ES" sz="6974" b="1" spc="306" dirty="0" smtClean="0">
                <a:solidFill>
                  <a:srgbClr val="E79F46"/>
                </a:solidFill>
                <a:latin typeface="Arial"/>
                <a:cs typeface="Arial"/>
              </a:rPr>
              <a:t>4</a:t>
            </a:r>
            <a:endParaRPr sz="6974" dirty="0">
              <a:latin typeface="Arial"/>
              <a:cs typeface="Arial"/>
            </a:endParaRPr>
          </a:p>
        </p:txBody>
      </p:sp>
      <p:sp>
        <p:nvSpPr>
          <p:cNvPr id="4" name="object 4"/>
          <p:cNvSpPr/>
          <p:nvPr/>
        </p:nvSpPr>
        <p:spPr>
          <a:xfrm>
            <a:off x="5566499" y="4235704"/>
            <a:ext cx="45053" cy="1100129"/>
          </a:xfrm>
          <a:custGeom>
            <a:avLst/>
            <a:gdLst/>
            <a:ahLst/>
            <a:cxnLst/>
            <a:rect l="l" t="t" r="r" b="b"/>
            <a:pathLst>
              <a:path w="74295" h="1814195">
                <a:moveTo>
                  <a:pt x="73861" y="0"/>
                </a:moveTo>
                <a:lnTo>
                  <a:pt x="0" y="0"/>
                </a:lnTo>
                <a:lnTo>
                  <a:pt x="0" y="1813787"/>
                </a:lnTo>
                <a:lnTo>
                  <a:pt x="73861" y="1813787"/>
                </a:lnTo>
                <a:lnTo>
                  <a:pt x="73861" y="0"/>
                </a:lnTo>
                <a:close/>
              </a:path>
            </a:pathLst>
          </a:custGeom>
          <a:solidFill>
            <a:srgbClr val="E79F46"/>
          </a:solidFill>
        </p:spPr>
        <p:txBody>
          <a:bodyPr wrap="square" lIns="0" tIns="0" rIns="0" bIns="0" rtlCol="0"/>
          <a:lstStyle/>
          <a:p>
            <a:endParaRPr sz="1092"/>
          </a:p>
        </p:txBody>
      </p:sp>
      <p:sp>
        <p:nvSpPr>
          <p:cNvPr id="18" name="object 18"/>
          <p:cNvSpPr/>
          <p:nvPr/>
        </p:nvSpPr>
        <p:spPr>
          <a:xfrm>
            <a:off x="428" y="6682366"/>
            <a:ext cx="12191144" cy="175204"/>
          </a:xfrm>
          <a:custGeom>
            <a:avLst/>
            <a:gdLst/>
            <a:ahLst/>
            <a:cxnLst/>
            <a:rect l="l" t="t" r="r" b="b"/>
            <a:pathLst>
              <a:path w="20104100" h="288925">
                <a:moveTo>
                  <a:pt x="20104099" y="0"/>
                </a:moveTo>
                <a:lnTo>
                  <a:pt x="0" y="0"/>
                </a:lnTo>
                <a:lnTo>
                  <a:pt x="0" y="288305"/>
                </a:lnTo>
                <a:lnTo>
                  <a:pt x="20104099" y="288305"/>
                </a:lnTo>
                <a:lnTo>
                  <a:pt x="20104099" y="0"/>
                </a:lnTo>
                <a:close/>
              </a:path>
            </a:pathLst>
          </a:custGeom>
          <a:solidFill>
            <a:srgbClr val="E79F46"/>
          </a:solidFill>
        </p:spPr>
        <p:txBody>
          <a:bodyPr wrap="square" lIns="0" tIns="0" rIns="0" bIns="0" rtlCol="0"/>
          <a:lstStyle/>
          <a:p>
            <a:endParaRPr sz="1092"/>
          </a:p>
        </p:txBody>
      </p:sp>
      <p:sp>
        <p:nvSpPr>
          <p:cNvPr id="22" name="object 60">
            <a:extLst>
              <a:ext uri="{FF2B5EF4-FFF2-40B4-BE49-F238E27FC236}">
                <a16:creationId xmlns:a16="http://schemas.microsoft.com/office/drawing/2014/main" xmlns="" id="{D7871D6E-492D-2CDB-0309-ED5FE2331AC9}"/>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2">
                  <a:extLst>
                    <a:ext uri="{A12FA001-AC4F-418D-AE19-62706E023703}">
                      <ahyp:hlinkClr xmlns:ahyp="http://schemas.microsoft.com/office/drawing/2018/hyperlinkcolor" xmlns="" val="tx"/>
                    </a:ext>
                  </a:extLst>
                </a:hlinkClick>
              </a:rPr>
              <a:t>www.mintic.gov.co</a:t>
            </a:r>
            <a:endParaRPr sz="940" dirty="0">
              <a:solidFill>
                <a:schemeClr val="bg1"/>
              </a:solidFill>
              <a:latin typeface="Arial"/>
              <a:cs typeface="Arial"/>
            </a:endParaRPr>
          </a:p>
        </p:txBody>
      </p:sp>
      <p:pic>
        <p:nvPicPr>
          <p:cNvPr id="24" name="Imagen 23">
            <a:extLst>
              <a:ext uri="{FF2B5EF4-FFF2-40B4-BE49-F238E27FC236}">
                <a16:creationId xmlns:a16="http://schemas.microsoft.com/office/drawing/2014/main" xmlns="" id="{FF64405D-A738-C308-BF20-E64F993BB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675" y="1739914"/>
            <a:ext cx="3762476" cy="1438216"/>
          </a:xfrm>
          <a:prstGeom prst="rect">
            <a:avLst/>
          </a:prstGeom>
        </p:spPr>
      </p:pic>
      <p:pic>
        <p:nvPicPr>
          <p:cNvPr id="26" name="Imagen 25">
            <a:extLst>
              <a:ext uri="{FF2B5EF4-FFF2-40B4-BE49-F238E27FC236}">
                <a16:creationId xmlns:a16="http://schemas.microsoft.com/office/drawing/2014/main" xmlns="" id="{41E267BC-E448-5334-5F28-10226244A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283" y="1902564"/>
            <a:ext cx="1848310" cy="1085137"/>
          </a:xfrm>
          <a:prstGeom prst="rect">
            <a:avLst/>
          </a:prstGeom>
        </p:spPr>
      </p:pic>
      <p:pic>
        <p:nvPicPr>
          <p:cNvPr id="6" name="Imagen 5" descr="Logotipo&#10;&#10;Descripción generada automáticamente">
            <a:extLst>
              <a:ext uri="{FF2B5EF4-FFF2-40B4-BE49-F238E27FC236}">
                <a16:creationId xmlns:a16="http://schemas.microsoft.com/office/drawing/2014/main" xmlns="" id="{4A169B01-4CFA-53F0-B9D6-FB66EB9A8C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4639" y="5508826"/>
            <a:ext cx="923508" cy="900112"/>
          </a:xfrm>
          <a:prstGeom prst="rect">
            <a:avLst/>
          </a:prstGeom>
        </p:spPr>
      </p:pic>
    </p:spTree>
    <p:extLst>
      <p:ext uri="{BB962C8B-B14F-4D97-AF65-F5344CB8AC3E}">
        <p14:creationId xmlns:p14="http://schemas.microsoft.com/office/powerpoint/2010/main" val="17491770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075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0">
            <a:extLst>
              <a:ext uri="{FF2B5EF4-FFF2-40B4-BE49-F238E27FC236}">
                <a16:creationId xmlns:a16="http://schemas.microsoft.com/office/drawing/2014/main" xmlns="" id="{0A8941C2-8186-7B1C-DBA6-9E86A1EE5705}"/>
              </a:ext>
            </a:extLst>
          </p:cNvPr>
          <p:cNvSpPr txBox="1"/>
          <p:nvPr/>
        </p:nvSpPr>
        <p:spPr>
          <a:xfrm>
            <a:off x="2883922" y="726919"/>
            <a:ext cx="6096000" cy="461665"/>
          </a:xfrm>
          <a:prstGeom prst="rect">
            <a:avLst/>
          </a:prstGeom>
          <a:noFill/>
        </p:spPr>
        <p:txBody>
          <a:bodyPr wrap="square">
            <a:spAutoFit/>
          </a:bodyPr>
          <a:lstStyle/>
          <a:p>
            <a:pPr algn="ctr"/>
            <a:r>
              <a:rPr lang="es-CO" sz="2400" b="1" dirty="0" smtClean="0">
                <a:solidFill>
                  <a:schemeClr val="accent1"/>
                </a:solidFill>
                <a:latin typeface="Helvetica" pitchFamily="2" charset="0"/>
              </a:rPr>
              <a:t>Ficha Técnica- Alcance Metodológico</a:t>
            </a:r>
            <a:endParaRPr lang="es-CO" sz="2400" b="1" dirty="0">
              <a:solidFill>
                <a:schemeClr val="accent1"/>
              </a:solidFill>
              <a:latin typeface="Helvetica" pitchFamily="2"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190328690"/>
              </p:ext>
            </p:extLst>
          </p:nvPr>
        </p:nvGraphicFramePr>
        <p:xfrm>
          <a:off x="34715" y="1385251"/>
          <a:ext cx="12157286" cy="4996445"/>
        </p:xfrm>
        <a:graphic>
          <a:graphicData uri="http://schemas.openxmlformats.org/drawingml/2006/table">
            <a:tbl>
              <a:tblPr firstRow="1" bandRow="1">
                <a:tableStyleId>{5C22544A-7EE6-4342-B048-85BDC9FD1C3A}</a:tableStyleId>
              </a:tblPr>
              <a:tblGrid>
                <a:gridCol w="2558360">
                  <a:extLst>
                    <a:ext uri="{9D8B030D-6E8A-4147-A177-3AD203B41FA5}">
                      <a16:colId xmlns="" xmlns:a16="http://schemas.microsoft.com/office/drawing/2014/main" val="20000"/>
                    </a:ext>
                  </a:extLst>
                </a:gridCol>
                <a:gridCol w="9598926"/>
              </a:tblGrid>
              <a:tr h="395785">
                <a:tc>
                  <a:txBody>
                    <a:bodyPr/>
                    <a:lstStyle/>
                    <a:p>
                      <a:r>
                        <a:rPr lang="es-CO" sz="1400" b="1" dirty="0" smtClean="0">
                          <a:solidFill>
                            <a:schemeClr val="tx2"/>
                          </a:solidFill>
                          <a:latin typeface="+mn-lt"/>
                        </a:rPr>
                        <a:t>Empresa encuestadora</a:t>
                      </a:r>
                      <a:endParaRPr lang="es-CO" sz="1400" b="1" dirty="0">
                        <a:solidFill>
                          <a:schemeClr val="tx2"/>
                        </a:solidFill>
                        <a:latin typeface="+mn-lt"/>
                      </a:endParaRPr>
                    </a:p>
                  </a:txBody>
                  <a:tcPr anchor="ctr">
                    <a:lnL w="12700" cmpd="sng">
                      <a:noFill/>
                    </a:lnL>
                    <a:lnR w="12700" cmpd="sng">
                      <a:noFill/>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CO" sz="1400" b="0" dirty="0" err="1" smtClean="0">
                          <a:solidFill>
                            <a:schemeClr val="tx2"/>
                          </a:solidFill>
                          <a:latin typeface="+mn-lt"/>
                        </a:rPr>
                        <a:t>YanHaas</a:t>
                      </a:r>
                      <a:r>
                        <a:rPr lang="es-CO" sz="1400" b="0" dirty="0" smtClean="0">
                          <a:solidFill>
                            <a:schemeClr val="tx2"/>
                          </a:solidFill>
                          <a:latin typeface="+mn-lt"/>
                        </a:rPr>
                        <a:t> S.A.</a:t>
                      </a:r>
                      <a:endParaRPr lang="es-CO" sz="1400" b="0" dirty="0">
                        <a:solidFill>
                          <a:schemeClr val="tx2"/>
                        </a:solidFill>
                        <a:latin typeface="+mn-lt"/>
                      </a:endParaRPr>
                    </a:p>
                  </a:txBody>
                  <a:tcPr anchor="ctr">
                    <a:lnL w="12700" cmpd="sng">
                      <a:noFill/>
                    </a:lnL>
                    <a:lnR w="12700" cmpd="sng">
                      <a:noFill/>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95785">
                <a:tc>
                  <a:txBody>
                    <a:bodyPr/>
                    <a:lstStyle/>
                    <a:p>
                      <a:r>
                        <a:rPr lang="es-CO" sz="1400" b="1" dirty="0" smtClean="0">
                          <a:solidFill>
                            <a:schemeClr val="tx2"/>
                          </a:solidFill>
                          <a:latin typeface="+mn-lt"/>
                        </a:rPr>
                        <a:t>Entidad Contratante</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ES" sz="1400" b="0" dirty="0" smtClean="0">
                          <a:solidFill>
                            <a:schemeClr val="tx2"/>
                          </a:solidFill>
                          <a:latin typeface="+mn-lt"/>
                        </a:rPr>
                        <a:t>Fondo</a:t>
                      </a:r>
                      <a:r>
                        <a:rPr lang="es-ES" sz="1400" b="0" baseline="0" dirty="0" smtClean="0">
                          <a:solidFill>
                            <a:schemeClr val="tx2"/>
                          </a:solidFill>
                          <a:latin typeface="+mn-lt"/>
                        </a:rPr>
                        <a:t> Único de Tecnologías de la Información y las Comunicaciones</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95785">
                <a:tc>
                  <a:txBody>
                    <a:bodyPr/>
                    <a:lstStyle/>
                    <a:p>
                      <a:r>
                        <a:rPr lang="es-CO" sz="1400" b="1" dirty="0" smtClean="0">
                          <a:solidFill>
                            <a:schemeClr val="tx2"/>
                          </a:solidFill>
                          <a:latin typeface="+mn-lt"/>
                        </a:rPr>
                        <a:t>Universo</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ES" sz="1400" b="0" dirty="0" smtClean="0">
                          <a:solidFill>
                            <a:schemeClr val="tx2"/>
                          </a:solidFill>
                          <a:latin typeface="+mn-lt"/>
                        </a:rPr>
                        <a:t>96.789</a:t>
                      </a:r>
                      <a:r>
                        <a:rPr lang="es-ES" sz="1400" b="0" baseline="0" dirty="0" smtClean="0">
                          <a:solidFill>
                            <a:schemeClr val="tx2"/>
                          </a:solidFill>
                          <a:latin typeface="+mn-lt"/>
                        </a:rPr>
                        <a:t> </a:t>
                      </a:r>
                      <a:r>
                        <a:rPr lang="es-ES" sz="1400" b="0" dirty="0" smtClean="0">
                          <a:solidFill>
                            <a:schemeClr val="tx2"/>
                          </a:solidFill>
                          <a:latin typeface="+mn-lt"/>
                        </a:rPr>
                        <a:t>Personas naturales y jurídicas, usuarias y/o beneficiarias de 19* bienes y servicios ofrecidos por el MINTIC  durante la vigencia 2022.</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95785">
                <a:tc>
                  <a:txBody>
                    <a:bodyPr/>
                    <a:lstStyle/>
                    <a:p>
                      <a:r>
                        <a:rPr lang="es-CO" sz="1400" b="1" dirty="0" smtClean="0">
                          <a:solidFill>
                            <a:schemeClr val="tx2"/>
                          </a:solidFill>
                          <a:latin typeface="+mn-lt"/>
                        </a:rPr>
                        <a:t>Marco de Muestreo </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ES" sz="1400" b="0" dirty="0" smtClean="0">
                          <a:solidFill>
                            <a:schemeClr val="tx2"/>
                          </a:solidFill>
                          <a:latin typeface="+mn-lt"/>
                        </a:rPr>
                        <a:t>Conformado a partir de la base de datos con registros de bienes y/o servicios ofrecidos por el MINTIC y usuarios y/o</a:t>
                      </a:r>
                      <a:r>
                        <a:rPr lang="es-ES" sz="1400" b="0" baseline="0" dirty="0" smtClean="0">
                          <a:solidFill>
                            <a:schemeClr val="tx2"/>
                          </a:solidFill>
                          <a:latin typeface="+mn-lt"/>
                        </a:rPr>
                        <a:t> </a:t>
                      </a:r>
                      <a:r>
                        <a:rPr lang="es-ES" sz="1400" b="0" dirty="0" smtClean="0">
                          <a:solidFill>
                            <a:schemeClr val="tx2"/>
                          </a:solidFill>
                          <a:latin typeface="+mn-lt"/>
                        </a:rPr>
                        <a:t>beneficiarios según dependencias encargadas de la prestación de cada uno de estos durante la vigencia 2022.</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95785">
                <a:tc>
                  <a:txBody>
                    <a:bodyPr/>
                    <a:lstStyle/>
                    <a:p>
                      <a:r>
                        <a:rPr lang="es-CO" sz="1400" b="1" dirty="0" smtClean="0">
                          <a:solidFill>
                            <a:schemeClr val="tx2"/>
                          </a:solidFill>
                          <a:latin typeface="+mn-lt"/>
                        </a:rPr>
                        <a:t>Unidades</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ES" sz="1400" b="0" dirty="0" smtClean="0">
                          <a:solidFill>
                            <a:schemeClr val="tx2"/>
                          </a:solidFill>
                          <a:latin typeface="+mn-lt"/>
                        </a:rPr>
                        <a:t>Las unidades estadísticas (observación, análisis y muestreo) son las personas naturales y jurídicas usuarias y/o beneficiarias de los bienes y servicios ofrecidos por MINTIC durante la </a:t>
                      </a:r>
                      <a:r>
                        <a:rPr lang="es-CO" sz="1400" b="0" dirty="0" smtClean="0">
                          <a:solidFill>
                            <a:schemeClr val="tx2"/>
                          </a:solidFill>
                          <a:latin typeface="+mn-lt"/>
                        </a:rPr>
                        <a:t>vigencia 2022</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95785">
                <a:tc>
                  <a:txBody>
                    <a:bodyPr/>
                    <a:lstStyle/>
                    <a:p>
                      <a:r>
                        <a:rPr lang="es-CO" sz="1400" b="1" dirty="0" smtClean="0">
                          <a:solidFill>
                            <a:schemeClr val="tx2"/>
                          </a:solidFill>
                          <a:latin typeface="+mn-lt"/>
                        </a:rPr>
                        <a:t>Diseño de Muestreo</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CO" sz="1400" b="0" dirty="0" smtClean="0">
                          <a:solidFill>
                            <a:schemeClr val="tx2"/>
                          </a:solidFill>
                          <a:latin typeface="+mn-lt"/>
                        </a:rPr>
                        <a:t>Estratificado, empleando un Muestreo Aleatorio Simple en cada uno de los estratos.</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785">
                <a:tc>
                  <a:txBody>
                    <a:bodyPr/>
                    <a:lstStyle/>
                    <a:p>
                      <a:r>
                        <a:rPr lang="es-ES" sz="1400" b="1" dirty="0" smtClean="0">
                          <a:solidFill>
                            <a:schemeClr val="tx2"/>
                          </a:solidFill>
                          <a:latin typeface="+mn-lt"/>
                        </a:rPr>
                        <a:t>Tamaño de la muestra</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ES" sz="1400" b="0" dirty="0" smtClean="0">
                          <a:solidFill>
                            <a:schemeClr val="tx2"/>
                          </a:solidFill>
                          <a:latin typeface="+mn-lt"/>
                        </a:rPr>
                        <a:t>2.570  encuestas a personas naturales y jurídicas usuarias y/o beneficiarias de los bienes y servicios ofrecidos por</a:t>
                      </a:r>
                      <a:r>
                        <a:rPr lang="es-ES" sz="1400" b="0" baseline="0" dirty="0" smtClean="0">
                          <a:solidFill>
                            <a:schemeClr val="tx2"/>
                          </a:solidFill>
                          <a:latin typeface="+mn-lt"/>
                        </a:rPr>
                        <a:t> </a:t>
                      </a:r>
                      <a:r>
                        <a:rPr lang="es-ES" sz="1400" b="0" dirty="0" smtClean="0">
                          <a:solidFill>
                            <a:schemeClr val="tx2"/>
                          </a:solidFill>
                          <a:latin typeface="+mn-lt"/>
                        </a:rPr>
                        <a:t>MINTIC durante la vigencia 2022</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785">
                <a:tc>
                  <a:txBody>
                    <a:bodyPr/>
                    <a:lstStyle/>
                    <a:p>
                      <a:r>
                        <a:rPr lang="es-CO" sz="1400" b="1" dirty="0" smtClean="0">
                          <a:solidFill>
                            <a:schemeClr val="tx2"/>
                          </a:solidFill>
                          <a:latin typeface="+mn-lt"/>
                        </a:rPr>
                        <a:t>Técnica de Recolección </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CO" sz="1400" b="0" dirty="0" smtClean="0">
                          <a:solidFill>
                            <a:schemeClr val="tx2"/>
                          </a:solidFill>
                          <a:latin typeface="+mn-lt"/>
                        </a:rPr>
                        <a:t>Encuestas telefónicas y/o Online </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785">
                <a:tc>
                  <a:txBody>
                    <a:bodyPr/>
                    <a:lstStyle/>
                    <a:p>
                      <a:r>
                        <a:rPr lang="es-CO" sz="1400" b="1" dirty="0" smtClean="0">
                          <a:solidFill>
                            <a:schemeClr val="tx2"/>
                          </a:solidFill>
                          <a:latin typeface="+mn-lt"/>
                        </a:rPr>
                        <a:t>Fecha de Recolección</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CO" sz="1400" b="0" dirty="0" smtClean="0">
                          <a:solidFill>
                            <a:schemeClr val="tx2"/>
                          </a:solidFill>
                          <a:latin typeface="+mn-lt"/>
                        </a:rPr>
                        <a:t>14/12/2023 - 29/12/2023</a:t>
                      </a:r>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5785">
                <a:tc>
                  <a:txBody>
                    <a:bodyPr/>
                    <a:lstStyle/>
                    <a:p>
                      <a:r>
                        <a:rPr lang="es-CO" sz="1400" b="1" dirty="0" smtClean="0">
                          <a:solidFill>
                            <a:schemeClr val="tx2"/>
                          </a:solidFill>
                          <a:latin typeface="+mn-lt"/>
                        </a:rPr>
                        <a:t>Precisión	</a:t>
                      </a:r>
                      <a:endParaRPr lang="es-CO" sz="1400" b="1"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CO" sz="1400" b="0" dirty="0" smtClean="0">
                          <a:solidFill>
                            <a:schemeClr val="tx2"/>
                          </a:solidFill>
                          <a:latin typeface="+mn-lt"/>
                        </a:rPr>
                        <a:t>Nivel de confianza: 95%</a:t>
                      </a:r>
                    </a:p>
                    <a:p>
                      <a:pPr algn="just"/>
                      <a:r>
                        <a:rPr lang="es-ES" sz="1400" b="0" dirty="0" smtClean="0">
                          <a:solidFill>
                            <a:schemeClr val="tx2"/>
                          </a:solidFill>
                          <a:latin typeface="+mn-lt"/>
                        </a:rPr>
                        <a:t>Margen de error: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dirty="0" smtClean="0">
                          <a:solidFill>
                            <a:schemeClr val="tx2"/>
                          </a:solidFill>
                          <a:latin typeface="+mn-lt"/>
                        </a:rPr>
                        <a:t>± 1,9%</a:t>
                      </a:r>
                      <a:endParaRPr lang="es-CO" sz="1400" b="0" dirty="0" smtClean="0">
                        <a:solidFill>
                          <a:schemeClr val="tx2"/>
                        </a:solidFill>
                        <a:latin typeface="+mn-lt"/>
                      </a:endParaRPr>
                    </a:p>
                    <a:p>
                      <a:pPr algn="just"/>
                      <a:endParaRPr lang="es-CO" sz="1400" b="0" dirty="0">
                        <a:solidFill>
                          <a:schemeClr val="tx2"/>
                        </a:solidFill>
                        <a:latin typeface="+mn-lt"/>
                      </a:endParaRPr>
                    </a:p>
                  </a:txBody>
                  <a:tcPr anchor="ctr">
                    <a:lnL w="12700" cmpd="sng">
                      <a:noFill/>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7" name="Freeform 21"/>
          <p:cNvSpPr>
            <a:spLocks/>
          </p:cNvSpPr>
          <p:nvPr/>
        </p:nvSpPr>
        <p:spPr bwMode="auto">
          <a:xfrm rot="16200000">
            <a:off x="2371960" y="1486071"/>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8" name="Freeform 21"/>
          <p:cNvSpPr>
            <a:spLocks/>
          </p:cNvSpPr>
          <p:nvPr/>
        </p:nvSpPr>
        <p:spPr bwMode="auto">
          <a:xfrm rot="16200000">
            <a:off x="2371960" y="2327603"/>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9" name="Freeform 21"/>
          <p:cNvSpPr>
            <a:spLocks/>
          </p:cNvSpPr>
          <p:nvPr/>
        </p:nvSpPr>
        <p:spPr bwMode="auto">
          <a:xfrm rot="16200000">
            <a:off x="2371960" y="2805487"/>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10" name="Freeform 21"/>
          <p:cNvSpPr>
            <a:spLocks/>
          </p:cNvSpPr>
          <p:nvPr/>
        </p:nvSpPr>
        <p:spPr bwMode="auto">
          <a:xfrm rot="16200000">
            <a:off x="2371960" y="1895172"/>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11" name="Freeform 21"/>
          <p:cNvSpPr>
            <a:spLocks/>
          </p:cNvSpPr>
          <p:nvPr/>
        </p:nvSpPr>
        <p:spPr bwMode="auto">
          <a:xfrm rot="16200000">
            <a:off x="2371960" y="3834626"/>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12" name="Freeform 21"/>
          <p:cNvSpPr>
            <a:spLocks/>
          </p:cNvSpPr>
          <p:nvPr/>
        </p:nvSpPr>
        <p:spPr bwMode="auto">
          <a:xfrm rot="16200000">
            <a:off x="2371960" y="3380905"/>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13" name="Freeform 21"/>
          <p:cNvSpPr>
            <a:spLocks/>
          </p:cNvSpPr>
          <p:nvPr/>
        </p:nvSpPr>
        <p:spPr bwMode="auto">
          <a:xfrm rot="16200000">
            <a:off x="2371960" y="4253059"/>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14" name="Freeform 21"/>
          <p:cNvSpPr>
            <a:spLocks/>
          </p:cNvSpPr>
          <p:nvPr/>
        </p:nvSpPr>
        <p:spPr bwMode="auto">
          <a:xfrm rot="16200000">
            <a:off x="2371961" y="4732127"/>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15" name="Freeform 21"/>
          <p:cNvSpPr>
            <a:spLocks/>
          </p:cNvSpPr>
          <p:nvPr/>
        </p:nvSpPr>
        <p:spPr bwMode="auto">
          <a:xfrm rot="16200000">
            <a:off x="2371960" y="5556546"/>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
        <p:nvSpPr>
          <p:cNvPr id="16" name="Freeform 21"/>
          <p:cNvSpPr>
            <a:spLocks/>
          </p:cNvSpPr>
          <p:nvPr/>
        </p:nvSpPr>
        <p:spPr bwMode="auto">
          <a:xfrm rot="16200000">
            <a:off x="2371960" y="5143769"/>
            <a:ext cx="149967" cy="216000"/>
          </a:xfrm>
          <a:custGeom>
            <a:avLst/>
            <a:gdLst>
              <a:gd name="T0" fmla="*/ 2147483647 w 286"/>
              <a:gd name="T1" fmla="*/ 2147483647 h 347"/>
              <a:gd name="T2" fmla="*/ 2147483647 w 286"/>
              <a:gd name="T3" fmla="*/ 2147483647 h 347"/>
              <a:gd name="T4" fmla="*/ 2147483647 w 286"/>
              <a:gd name="T5" fmla="*/ 2147483647 h 347"/>
              <a:gd name="T6" fmla="*/ 2147483647 w 286"/>
              <a:gd name="T7" fmla="*/ 2147483647 h 347"/>
              <a:gd name="T8" fmla="*/ 2147483647 w 286"/>
              <a:gd name="T9" fmla="*/ 2147483647 h 347"/>
              <a:gd name="T10" fmla="*/ 2147483647 w 286"/>
              <a:gd name="T11" fmla="*/ 2147483647 h 347"/>
              <a:gd name="T12" fmla="*/ 2147483647 w 286"/>
              <a:gd name="T13" fmla="*/ 2147483647 h 347"/>
              <a:gd name="T14" fmla="*/ 2147483647 w 286"/>
              <a:gd name="T15" fmla="*/ 2147483647 h 347"/>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347"/>
              <a:gd name="T26" fmla="*/ 286 w 286"/>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347">
                <a:moveTo>
                  <a:pt x="98" y="30"/>
                </a:moveTo>
                <a:cubicBezTo>
                  <a:pt x="83" y="60"/>
                  <a:pt x="113" y="181"/>
                  <a:pt x="98" y="211"/>
                </a:cubicBezTo>
                <a:cubicBezTo>
                  <a:pt x="83" y="241"/>
                  <a:pt x="0" y="188"/>
                  <a:pt x="7" y="211"/>
                </a:cubicBezTo>
                <a:cubicBezTo>
                  <a:pt x="14" y="234"/>
                  <a:pt x="98" y="347"/>
                  <a:pt x="143" y="347"/>
                </a:cubicBezTo>
                <a:cubicBezTo>
                  <a:pt x="188" y="347"/>
                  <a:pt x="272" y="234"/>
                  <a:pt x="279" y="211"/>
                </a:cubicBezTo>
                <a:cubicBezTo>
                  <a:pt x="286" y="188"/>
                  <a:pt x="203" y="241"/>
                  <a:pt x="188" y="211"/>
                </a:cubicBezTo>
                <a:cubicBezTo>
                  <a:pt x="173" y="181"/>
                  <a:pt x="203" y="60"/>
                  <a:pt x="188" y="30"/>
                </a:cubicBezTo>
                <a:cubicBezTo>
                  <a:pt x="173" y="0"/>
                  <a:pt x="113" y="0"/>
                  <a:pt x="98" y="30"/>
                </a:cubicBezTo>
                <a:close/>
              </a:path>
            </a:pathLst>
          </a:custGeom>
          <a:solidFill>
            <a:srgbClr val="FFFFFF"/>
          </a:solidFill>
          <a:ln w="25400">
            <a:solidFill>
              <a:schemeClr val="accent1"/>
            </a:solidFill>
            <a:round/>
            <a:headEnd/>
            <a:tailEnd/>
          </a:ln>
          <a:effectLst/>
        </p:spPr>
        <p:txBody>
          <a:bodyPr lIns="91436" tIns="45718" rIns="91436" bIns="45718"/>
          <a:lstStyle/>
          <a:p>
            <a:pPr>
              <a:defRPr/>
            </a:pPr>
            <a:endParaRPr lang="es-CO" sz="1575" dirty="0">
              <a:solidFill>
                <a:schemeClr val="tx2"/>
              </a:solidFill>
              <a:latin typeface="+mj-lt"/>
            </a:endParaRPr>
          </a:p>
        </p:txBody>
      </p:sp>
    </p:spTree>
    <p:extLst>
      <p:ext uri="{BB962C8B-B14F-4D97-AF65-F5344CB8AC3E}">
        <p14:creationId xmlns:p14="http://schemas.microsoft.com/office/powerpoint/2010/main" val="3794329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0">
            <a:extLst>
              <a:ext uri="{FF2B5EF4-FFF2-40B4-BE49-F238E27FC236}">
                <a16:creationId xmlns:a16="http://schemas.microsoft.com/office/drawing/2014/main" xmlns="" id="{60A85C26-B7E9-4628-92C1-D6ED1A5749B1}"/>
              </a:ext>
            </a:extLst>
          </p:cNvPr>
          <p:cNvSpPr>
            <a:spLocks noChangeArrowheads="1"/>
          </p:cNvSpPr>
          <p:nvPr/>
        </p:nvSpPr>
        <p:spPr bwMode="auto">
          <a:xfrm>
            <a:off x="1155511" y="1256824"/>
            <a:ext cx="9880979" cy="432000"/>
          </a:xfrm>
          <a:prstGeom prst="round2SameRect">
            <a:avLst/>
          </a:prstGeom>
          <a:solidFill>
            <a:srgbClr val="E8A043"/>
          </a:solidFill>
          <a:ln>
            <a:noFill/>
          </a:ln>
          <a:effectLst/>
          <a:extLst/>
        </p:spPr>
        <p:txBody>
          <a:bodyPr wrap="none" anchor="ctr"/>
          <a:lstStyle/>
          <a:p>
            <a:pPr marL="0" marR="0" lvl="0" indent="0" defTabSz="913851"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endParaRPr>
          </a:p>
        </p:txBody>
      </p:sp>
      <p:sp>
        <p:nvSpPr>
          <p:cNvPr id="4" name="CuadroTexto 20">
            <a:extLst>
              <a:ext uri="{FF2B5EF4-FFF2-40B4-BE49-F238E27FC236}">
                <a16:creationId xmlns:a16="http://schemas.microsoft.com/office/drawing/2014/main" xmlns="" id="{0A8941C2-8186-7B1C-DBA6-9E86A1EE5705}"/>
              </a:ext>
            </a:extLst>
          </p:cNvPr>
          <p:cNvSpPr txBox="1"/>
          <p:nvPr/>
        </p:nvSpPr>
        <p:spPr>
          <a:xfrm>
            <a:off x="3048000" y="726919"/>
            <a:ext cx="6096000" cy="461665"/>
          </a:xfrm>
          <a:prstGeom prst="rect">
            <a:avLst/>
          </a:prstGeom>
          <a:noFill/>
        </p:spPr>
        <p:txBody>
          <a:bodyPr wrap="square">
            <a:spAutoFit/>
          </a:bodyPr>
          <a:lstStyle/>
          <a:p>
            <a:pPr algn="ctr"/>
            <a:r>
              <a:rPr lang="es-CO" sz="2400" b="1" dirty="0" smtClean="0">
                <a:solidFill>
                  <a:schemeClr val="accent1"/>
                </a:solidFill>
                <a:latin typeface="Helvetica" pitchFamily="2" charset="0"/>
              </a:rPr>
              <a:t>Ficha Técnica- Alcance Muestra</a:t>
            </a:r>
            <a:endParaRPr lang="es-CO" sz="2400" b="1" dirty="0">
              <a:solidFill>
                <a:schemeClr val="accent1"/>
              </a:solidFill>
              <a:latin typeface="Helvetica" pitchFamily="2" charset="0"/>
            </a:endParaRPr>
          </a:p>
        </p:txBody>
      </p:sp>
      <p:graphicFrame>
        <p:nvGraphicFramePr>
          <p:cNvPr id="20" name="19 Tabla"/>
          <p:cNvGraphicFramePr>
            <a:graphicFrameLocks noGrp="1"/>
          </p:cNvGraphicFramePr>
          <p:nvPr>
            <p:extLst>
              <p:ext uri="{D42A27DB-BD31-4B8C-83A1-F6EECF244321}">
                <p14:modId xmlns:p14="http://schemas.microsoft.com/office/powerpoint/2010/main" val="2865041865"/>
              </p:ext>
            </p:extLst>
          </p:nvPr>
        </p:nvGraphicFramePr>
        <p:xfrm>
          <a:off x="1167844" y="1255592"/>
          <a:ext cx="9856313" cy="5267314"/>
        </p:xfrm>
        <a:graphic>
          <a:graphicData uri="http://schemas.openxmlformats.org/drawingml/2006/table">
            <a:tbl>
              <a:tblPr/>
              <a:tblGrid>
                <a:gridCol w="2647665"/>
                <a:gridCol w="4900132"/>
                <a:gridCol w="1154258"/>
                <a:gridCol w="1154258"/>
              </a:tblGrid>
              <a:tr h="43672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400" b="1" i="0" u="none" strike="noStrike" dirty="0" smtClean="0">
                          <a:solidFill>
                            <a:srgbClr val="FFFFFF"/>
                          </a:solidFill>
                          <a:effectLst/>
                          <a:latin typeface="+mn-lt"/>
                        </a:rPr>
                        <a:t>Servicios</a:t>
                      </a:r>
                      <a:endParaRPr lang="es-CO" sz="1400" b="1" i="0" u="none" strike="noStrike" dirty="0">
                        <a:solidFill>
                          <a:srgbClr val="FFFFFF"/>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O" sz="11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400" b="1" i="0" u="none" strike="noStrike" dirty="0" smtClean="0">
                          <a:solidFill>
                            <a:srgbClr val="FFFFFF"/>
                          </a:solidFill>
                          <a:effectLst/>
                          <a:latin typeface="+mn-lt"/>
                        </a:rPr>
                        <a:t>Universo</a:t>
                      </a:r>
                      <a:endParaRPr lang="es-CO" sz="1400" b="1" i="0" u="none" strike="noStrike" dirty="0">
                        <a:solidFill>
                          <a:srgbClr val="FFFFFF"/>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400" b="1" i="0" u="none" strike="noStrike" dirty="0">
                          <a:solidFill>
                            <a:srgbClr val="FFFFFF"/>
                          </a:solidFill>
                          <a:effectLst/>
                          <a:latin typeface="+mn-lt"/>
                        </a:rPr>
                        <a:t>Total</a:t>
                      </a:r>
                      <a:br>
                        <a:rPr lang="es-CO" sz="1400" b="1" i="0" u="none" strike="noStrike" dirty="0">
                          <a:solidFill>
                            <a:srgbClr val="FFFFFF"/>
                          </a:solidFill>
                          <a:effectLst/>
                          <a:latin typeface="+mn-lt"/>
                        </a:rPr>
                      </a:br>
                      <a:r>
                        <a:rPr lang="es-CO" sz="1400" b="1" i="0" u="none" strike="noStrike" dirty="0">
                          <a:solidFill>
                            <a:srgbClr val="FFFFFF"/>
                          </a:solidFill>
                          <a:effectLst/>
                          <a:latin typeface="+mn-lt"/>
                        </a:rPr>
                        <a:t>Realizadas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20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3851"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tx2"/>
                          </a:solidFill>
                          <a:effectLst/>
                          <a:latin typeface="+mn-lt"/>
                        </a:rPr>
                        <a:t>Dirección de Infraestructura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Dirección de Infraestructura</a:t>
                      </a:r>
                      <a:endParaRPr lang="es-CO" sz="1200" b="0"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3.397</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115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b="1" i="0" u="none" strike="noStrike" dirty="0" smtClean="0">
                          <a:solidFill>
                            <a:schemeClr val="tx2"/>
                          </a:solidFill>
                          <a:effectLst/>
                          <a:latin typeface="+mn-lt"/>
                        </a:rPr>
                        <a:t>Funcionarios y Contratistas</a:t>
                      </a:r>
                      <a:endParaRPr lang="es-CO" sz="1200" b="1"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Funcionarios</a:t>
                      </a:r>
                      <a:endParaRPr lang="es-CO" sz="1200" b="0"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573</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120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Contratistas</a:t>
                      </a:r>
                      <a:endParaRPr lang="es-CO" sz="1200" b="0"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791</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114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row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b="1" i="0" u="none" strike="noStrike" dirty="0" smtClean="0">
                          <a:solidFill>
                            <a:schemeClr val="tx2"/>
                          </a:solidFill>
                          <a:effectLst/>
                          <a:latin typeface="+mn-lt"/>
                        </a:rPr>
                        <a:t>Dirección de Industria </a:t>
                      </a:r>
                    </a:p>
                    <a:p>
                      <a:pPr algn="ctr" fontAlgn="ctr"/>
                      <a:r>
                        <a:rPr lang="es-ES" sz="1200" b="1" i="0" u="none" strike="noStrike" dirty="0" smtClean="0">
                          <a:solidFill>
                            <a:schemeClr val="tx2"/>
                          </a:solidFill>
                          <a:effectLst/>
                          <a:latin typeface="+mn-lt"/>
                        </a:rPr>
                        <a:t>de Comunicaciones</a:t>
                      </a:r>
                      <a:endParaRPr lang="es-ES" sz="1200" b="1"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1200" b="0" i="0" u="none" strike="noStrike" dirty="0" smtClean="0">
                          <a:solidFill>
                            <a:schemeClr val="tx2"/>
                          </a:solidFill>
                          <a:effectLst/>
                          <a:latin typeface="+mn-lt"/>
                        </a:rPr>
                        <a:t>  Radioaficionados</a:t>
                      </a:r>
                      <a:r>
                        <a:rPr lang="es-ES" sz="1200" b="0" i="0" u="none" strike="noStrike" dirty="0">
                          <a:solidFill>
                            <a:schemeClr val="tx2"/>
                          </a:solidFill>
                          <a:effectLst/>
                          <a:latin typeface="+mn-lt"/>
                        </a:rPr>
                        <a:t>, banda ciudadana y asociaciones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585</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102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Registro </a:t>
                      </a:r>
                      <a:r>
                        <a:rPr lang="es-CO" sz="1200" b="0" i="0" u="none" strike="noStrike" dirty="0">
                          <a:solidFill>
                            <a:schemeClr val="tx2"/>
                          </a:solidFill>
                          <a:effectLst/>
                          <a:latin typeface="+mn-lt"/>
                        </a:rPr>
                        <a:t>único de TIC</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474</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80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ES"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1200" b="0" i="0" u="none" strike="noStrike" dirty="0" smtClean="0">
                          <a:solidFill>
                            <a:schemeClr val="tx2"/>
                          </a:solidFill>
                          <a:effectLst/>
                          <a:latin typeface="+mn-lt"/>
                        </a:rPr>
                        <a:t>  AVETM </a:t>
                      </a:r>
                      <a:r>
                        <a:rPr lang="es-ES" sz="1200" b="0" i="0" u="none" strike="noStrike" dirty="0">
                          <a:solidFill>
                            <a:schemeClr val="tx2"/>
                          </a:solidFill>
                          <a:effectLst/>
                          <a:latin typeface="+mn-lt"/>
                        </a:rPr>
                        <a:t>(autorización para venta de equipos terminales móviles)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2.740</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108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Espectro </a:t>
                      </a:r>
                      <a:r>
                        <a:rPr lang="es-CO" sz="1200" b="0" i="0" u="none" strike="noStrike" dirty="0">
                          <a:solidFill>
                            <a:schemeClr val="tx2"/>
                          </a:solidFill>
                          <a:effectLst/>
                          <a:latin typeface="+mn-lt"/>
                        </a:rPr>
                        <a:t>radioeléctrico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ES" sz="1200" b="0" i="0" u="none" strike="noStrike" kern="1200" dirty="0" smtClean="0">
                          <a:solidFill>
                            <a:schemeClr val="tx2"/>
                          </a:solidFill>
                          <a:effectLst/>
                          <a:latin typeface="+mn-lt"/>
                          <a:ea typeface="+mn-ea"/>
                          <a:cs typeface="+mn-cs"/>
                        </a:rPr>
                        <a:t>208</a:t>
                      </a:r>
                      <a:endParaRPr lang="es-CO" sz="1200" b="0" i="0" u="none" strike="noStrike" kern="1200" dirty="0">
                        <a:solidFill>
                          <a:schemeClr val="tx2"/>
                        </a:solidFill>
                        <a:effectLst/>
                        <a:latin typeface="+mn-lt"/>
                        <a:ea typeface="+mn-ea"/>
                        <a:cs typeface="+mn-cs"/>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42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Radiodifusión</a:t>
                      </a:r>
                      <a:endParaRPr lang="es-CO" sz="1200" b="0"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ES" sz="1200" b="0" i="0" u="none" strike="noStrike" kern="1200" dirty="0" smtClean="0">
                          <a:solidFill>
                            <a:schemeClr val="tx2"/>
                          </a:solidFill>
                          <a:effectLst/>
                          <a:latin typeface="+mn-lt"/>
                          <a:ea typeface="+mn-ea"/>
                          <a:cs typeface="+mn-cs"/>
                        </a:rPr>
                        <a:t>190</a:t>
                      </a:r>
                      <a:endParaRPr lang="es-CO" sz="1200" b="0" i="0" u="none" strike="noStrike" kern="1200" dirty="0">
                        <a:solidFill>
                          <a:schemeClr val="tx2"/>
                        </a:solidFill>
                        <a:effectLst/>
                        <a:latin typeface="+mn-lt"/>
                        <a:ea typeface="+mn-ea"/>
                        <a:cs typeface="+mn-cs"/>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48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Servicios </a:t>
                      </a:r>
                      <a:r>
                        <a:rPr lang="es-CO" sz="1200" b="0" i="0" u="none" strike="noStrike" dirty="0">
                          <a:solidFill>
                            <a:schemeClr val="tx2"/>
                          </a:solidFill>
                          <a:effectLst/>
                          <a:latin typeface="+mn-lt"/>
                        </a:rPr>
                        <a:t>Postales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smtClean="0">
                          <a:solidFill>
                            <a:schemeClr val="tx2"/>
                          </a:solidFill>
                          <a:effectLst/>
                          <a:latin typeface="+mn-lt"/>
                          <a:ea typeface="+mn-ea"/>
                          <a:cs typeface="+mn-cs"/>
                        </a:rPr>
                        <a:t>145</a:t>
                      </a:r>
                      <a:endParaRPr lang="es-CO" sz="1200" b="0" i="0" u="none" strike="noStrike" kern="1200" dirty="0">
                        <a:solidFill>
                          <a:schemeClr val="tx2"/>
                        </a:solidFill>
                        <a:effectLst/>
                        <a:latin typeface="+mn-lt"/>
                        <a:ea typeface="+mn-ea"/>
                        <a:cs typeface="+mn-cs"/>
                      </a:endParaRP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25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b="1" i="0" u="none" strike="noStrike" dirty="0" smtClean="0">
                          <a:solidFill>
                            <a:schemeClr val="tx2"/>
                          </a:solidFill>
                          <a:effectLst/>
                          <a:latin typeface="+mn-lt"/>
                        </a:rPr>
                        <a:t>Dirección</a:t>
                      </a:r>
                      <a:r>
                        <a:rPr lang="es-ES" sz="1200" b="1" i="0" u="none" strike="noStrike" baseline="0" dirty="0" smtClean="0">
                          <a:solidFill>
                            <a:schemeClr val="tx2"/>
                          </a:solidFill>
                          <a:effectLst/>
                          <a:latin typeface="+mn-lt"/>
                        </a:rPr>
                        <a:t> de Apropiación TIC</a:t>
                      </a:r>
                      <a:endParaRPr lang="es-CO" sz="1200" b="1"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Acompañamiento </a:t>
                      </a:r>
                      <a:r>
                        <a:rPr lang="es-CO" sz="1200" b="0" i="0" u="none" strike="noStrike" dirty="0">
                          <a:solidFill>
                            <a:schemeClr val="tx2"/>
                          </a:solidFill>
                          <a:effectLst/>
                          <a:latin typeface="+mn-lt"/>
                        </a:rPr>
                        <a:t>de pedagógico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1.634</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187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Academia </a:t>
                      </a:r>
                      <a:r>
                        <a:rPr lang="es-CO" sz="1200" b="0" i="0" u="none" strike="noStrike" dirty="0">
                          <a:solidFill>
                            <a:schemeClr val="tx2"/>
                          </a:solidFill>
                          <a:effectLst/>
                          <a:latin typeface="+mn-lt"/>
                        </a:rPr>
                        <a:t>de líderes formadores (En TIC CONFÍO+)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7.257</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210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Llegamos </a:t>
                      </a:r>
                      <a:r>
                        <a:rPr lang="es-CO" sz="1200" b="0" i="0" u="none" strike="noStrike" dirty="0">
                          <a:solidFill>
                            <a:schemeClr val="tx2"/>
                          </a:solidFill>
                          <a:effectLst/>
                          <a:latin typeface="+mn-lt"/>
                        </a:rPr>
                        <a:t>con TIC</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60.858</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405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b="1" i="0" u="none" strike="noStrike" dirty="0" smtClean="0">
                          <a:solidFill>
                            <a:schemeClr val="tx2"/>
                          </a:solidFill>
                          <a:effectLst/>
                          <a:latin typeface="+mn-lt"/>
                        </a:rPr>
                        <a:t>Dirección de </a:t>
                      </a:r>
                    </a:p>
                    <a:p>
                      <a:pPr algn="ctr" fontAlgn="ctr"/>
                      <a:r>
                        <a:rPr lang="es-ES" sz="1200" b="1" i="0" u="none" strike="noStrike" dirty="0" smtClean="0">
                          <a:solidFill>
                            <a:schemeClr val="tx2"/>
                          </a:solidFill>
                          <a:effectLst/>
                          <a:latin typeface="+mn-lt"/>
                        </a:rPr>
                        <a:t>Gobierno Digital</a:t>
                      </a:r>
                      <a:endParaRPr lang="es-CO" sz="1200" b="1"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Datos </a:t>
                      </a:r>
                      <a:r>
                        <a:rPr lang="es-CO" sz="1200" b="0" i="0" u="none" strike="noStrike" dirty="0">
                          <a:solidFill>
                            <a:schemeClr val="tx2"/>
                          </a:solidFill>
                          <a:effectLst/>
                          <a:latin typeface="+mn-lt"/>
                        </a:rPr>
                        <a:t>Abiertos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501</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82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b="1" i="0" u="none" strike="noStrike" dirty="0" smtClean="0">
                          <a:solidFill>
                            <a:schemeClr val="tx2"/>
                          </a:solidFill>
                          <a:effectLst/>
                          <a:latin typeface="+mn-lt"/>
                        </a:rPr>
                        <a:t>Dirección de </a:t>
                      </a:r>
                    </a:p>
                    <a:p>
                      <a:pPr algn="ctr" fontAlgn="ctr"/>
                      <a:r>
                        <a:rPr lang="es-ES" sz="1200" b="1" i="0" u="none" strike="noStrike" dirty="0" smtClean="0">
                          <a:solidFill>
                            <a:schemeClr val="tx2"/>
                          </a:solidFill>
                          <a:effectLst/>
                          <a:latin typeface="+mn-lt"/>
                        </a:rPr>
                        <a:t>Economía Digital</a:t>
                      </a:r>
                      <a:endParaRPr lang="es-CO" sz="1200" b="1"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dirty="0" smtClean="0">
                          <a:solidFill>
                            <a:schemeClr val="tx2"/>
                          </a:solidFill>
                          <a:effectLst/>
                          <a:latin typeface="+mn-lt"/>
                        </a:rPr>
                        <a:t>  Formación </a:t>
                      </a:r>
                      <a:r>
                        <a:rPr lang="es-CO" sz="1200" b="0" i="0" u="none" strike="noStrike" dirty="0">
                          <a:solidFill>
                            <a:schemeClr val="tx2"/>
                          </a:solidFill>
                          <a:effectLst/>
                          <a:latin typeface="+mn-lt"/>
                        </a:rPr>
                        <a:t>Habilidades Digitales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4.384</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304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kern="1200" dirty="0" smtClean="0">
                          <a:solidFill>
                            <a:schemeClr val="tx2"/>
                          </a:solidFill>
                          <a:effectLst/>
                          <a:latin typeface="+mn-lt"/>
                          <a:ea typeface="+mn-ea"/>
                          <a:cs typeface="+mn-cs"/>
                        </a:rPr>
                        <a:t>  Emprendedores</a:t>
                      </a:r>
                      <a:r>
                        <a:rPr lang="es-CO" sz="1200" b="0" i="0" u="none" strike="noStrike" kern="1200" dirty="0">
                          <a:solidFill>
                            <a:schemeClr val="tx2"/>
                          </a:solidFill>
                          <a:effectLst/>
                          <a:latin typeface="+mn-lt"/>
                          <a:ea typeface="+mn-ea"/>
                          <a:cs typeface="+mn-cs"/>
                        </a:rPr>
                        <a:t>, empresas Negocios Digitales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348</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90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b="1" i="0" u="none" strike="noStrike" dirty="0" smtClean="0">
                          <a:solidFill>
                            <a:schemeClr val="tx2"/>
                          </a:solidFill>
                          <a:effectLst/>
                          <a:latin typeface="+mn-lt"/>
                        </a:rPr>
                        <a:t>Oficina de Fomento Regional TIC</a:t>
                      </a:r>
                      <a:endParaRPr lang="es-CO" sz="1200" b="1" i="0" u="none" strike="noStrike" dirty="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kern="1200" dirty="0" smtClean="0">
                          <a:solidFill>
                            <a:schemeClr val="tx2"/>
                          </a:solidFill>
                          <a:effectLst/>
                          <a:latin typeface="+mn-lt"/>
                          <a:ea typeface="+mn-ea"/>
                          <a:cs typeface="+mn-cs"/>
                        </a:rPr>
                        <a:t>  Fomento</a:t>
                      </a:r>
                      <a:endParaRPr lang="es-CO" sz="1200" b="0" i="0" u="none" strike="noStrike" kern="1200" dirty="0">
                        <a:solidFill>
                          <a:schemeClr val="tx2"/>
                        </a:solidFill>
                        <a:effectLst/>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1.024</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80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vMerge="1">
                  <a:txBody>
                    <a:bodyPr/>
                    <a:lstStyle/>
                    <a:p>
                      <a:pPr algn="l" fontAlgn="ctr"/>
                      <a:endParaRPr lang="es-CO" sz="12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kern="1200" dirty="0" smtClean="0">
                          <a:solidFill>
                            <a:schemeClr val="tx2"/>
                          </a:solidFill>
                          <a:effectLst/>
                          <a:latin typeface="+mn-lt"/>
                          <a:ea typeface="+mn-ea"/>
                          <a:cs typeface="+mn-cs"/>
                        </a:rPr>
                        <a:t>  CIOS</a:t>
                      </a:r>
                      <a:endParaRPr lang="es-CO" sz="1200" b="0" i="0" u="none" strike="noStrike" kern="1200" dirty="0">
                        <a:solidFill>
                          <a:schemeClr val="tx2"/>
                        </a:solidFill>
                        <a:effectLst/>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11.572</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410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0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1" i="0" u="none" strike="noStrike" dirty="0" smtClean="0">
                          <a:solidFill>
                            <a:schemeClr val="tx2"/>
                          </a:solidFill>
                          <a:effectLst/>
                          <a:latin typeface="+mn-lt"/>
                        </a:rPr>
                        <a:t>GIT</a:t>
                      </a:r>
                      <a:r>
                        <a:rPr lang="es-CO" sz="1200" b="1" i="0" u="none" strike="noStrike" baseline="0" dirty="0" smtClean="0">
                          <a:solidFill>
                            <a:schemeClr val="tx2"/>
                          </a:solidFill>
                          <a:effectLst/>
                          <a:latin typeface="+mn-lt"/>
                        </a:rPr>
                        <a:t> Fortalecimiento al Sistema</a:t>
                      </a:r>
                    </a:p>
                    <a:p>
                      <a:pPr algn="ctr" fontAlgn="ctr"/>
                      <a:r>
                        <a:rPr lang="es-CO" sz="1200" b="1" i="0" u="none" strike="noStrike" baseline="0" dirty="0" smtClean="0">
                          <a:solidFill>
                            <a:schemeClr val="tx2"/>
                          </a:solidFill>
                          <a:effectLst/>
                          <a:latin typeface="+mn-lt"/>
                        </a:rPr>
                        <a:t> de </a:t>
                      </a:r>
                      <a:r>
                        <a:rPr lang="es-CO" sz="1200" b="1" i="0" u="none" strike="noStrike" dirty="0" smtClean="0">
                          <a:solidFill>
                            <a:schemeClr val="tx2"/>
                          </a:solidFill>
                          <a:effectLst/>
                          <a:latin typeface="+mn-lt"/>
                        </a:rPr>
                        <a:t>Medios </a:t>
                      </a:r>
                      <a:r>
                        <a:rPr lang="es-CO" sz="1200" b="1" i="0" u="none" strike="noStrike" dirty="0">
                          <a:solidFill>
                            <a:schemeClr val="tx2"/>
                          </a:solidFill>
                          <a:effectLst/>
                          <a:latin typeface="+mn-lt"/>
                        </a:rPr>
                        <a:t>Públicos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1200" b="0" i="0" u="none" strike="noStrike" kern="1200" dirty="0" smtClean="0">
                          <a:solidFill>
                            <a:schemeClr val="tx2"/>
                          </a:solidFill>
                          <a:effectLst/>
                          <a:latin typeface="+mn-lt"/>
                          <a:ea typeface="+mn-ea"/>
                          <a:cs typeface="+mn-cs"/>
                        </a:rPr>
                        <a:t>  GIT Fortalecimiento al Sistema de Medios Públicos</a:t>
                      </a:r>
                      <a:endParaRPr lang="es-CO" sz="1200" b="0" i="0" u="none" strike="noStrike" kern="1200" dirty="0">
                        <a:solidFill>
                          <a:schemeClr val="tx2"/>
                        </a:solidFill>
                        <a:effectLst/>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90</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42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3357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b="1" i="0" u="none" strike="noStrike" dirty="0" smtClean="0">
                          <a:solidFill>
                            <a:schemeClr val="tx2"/>
                          </a:solidFill>
                          <a:effectLst/>
                          <a:latin typeface="+mn-lt"/>
                        </a:rPr>
                        <a:t>GIT de Planeación </a:t>
                      </a:r>
                      <a:r>
                        <a:rPr lang="es-ES" sz="1200" b="1" i="0" u="none" strike="noStrike" dirty="0">
                          <a:solidFill>
                            <a:schemeClr val="tx2"/>
                          </a:solidFill>
                          <a:effectLst/>
                          <a:latin typeface="+mn-lt"/>
                        </a:rPr>
                        <a:t>y Seguimiento </a:t>
                      </a:r>
                      <a:endParaRPr lang="es-ES" sz="1200" b="1" i="0" u="none" strike="noStrike" dirty="0" smtClean="0">
                        <a:solidFill>
                          <a:schemeClr val="tx2"/>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1200" b="0" i="0" u="none" strike="noStrike" dirty="0" smtClean="0">
                          <a:solidFill>
                            <a:schemeClr val="tx2"/>
                          </a:solidFill>
                          <a:effectLst/>
                          <a:latin typeface="+mn-lt"/>
                        </a:rPr>
                        <a:t>  GIT de</a:t>
                      </a:r>
                      <a:r>
                        <a:rPr lang="es-ES" sz="1200" b="0" i="0" u="none" strike="noStrike" baseline="0" dirty="0" smtClean="0">
                          <a:solidFill>
                            <a:schemeClr val="tx2"/>
                          </a:solidFill>
                          <a:effectLst/>
                          <a:latin typeface="+mn-lt"/>
                        </a:rPr>
                        <a:t> </a:t>
                      </a:r>
                      <a:r>
                        <a:rPr lang="es-ES" sz="1200" b="0" i="0" u="none" strike="noStrike" dirty="0" smtClean="0">
                          <a:solidFill>
                            <a:schemeClr val="tx2"/>
                          </a:solidFill>
                          <a:effectLst/>
                          <a:latin typeface="+mn-lt"/>
                        </a:rPr>
                        <a:t>Planeación </a:t>
                      </a:r>
                      <a:r>
                        <a:rPr lang="es-ES" sz="1200" b="0" i="0" u="none" strike="noStrike" dirty="0">
                          <a:solidFill>
                            <a:schemeClr val="tx2"/>
                          </a:solidFill>
                          <a:effectLst/>
                          <a:latin typeface="+mn-lt"/>
                        </a:rPr>
                        <a:t>y Seguimiento </a:t>
                      </a:r>
                      <a:endParaRPr lang="es-ES" sz="1200" b="0" i="0" u="none" strike="noStrike" dirty="0" smtClean="0">
                        <a:solidFill>
                          <a:schemeClr val="tx2"/>
                        </a:solidFill>
                        <a:effectLst/>
                        <a:latin typeface="+mn-lt"/>
                      </a:endParaRPr>
                    </a:p>
                    <a:p>
                      <a:pPr algn="l" fontAlgn="ctr"/>
                      <a:r>
                        <a:rPr lang="es-ES" sz="800" b="1" i="0" u="none" strike="noStrike" dirty="0" smtClean="0">
                          <a:solidFill>
                            <a:schemeClr val="tx2"/>
                          </a:solidFill>
                          <a:effectLst/>
                          <a:latin typeface="+mn-lt"/>
                        </a:rPr>
                        <a:t>  *</a:t>
                      </a:r>
                      <a:r>
                        <a:rPr lang="es-ES" sz="800" b="1" i="0" u="none" strike="noStrike" dirty="0">
                          <a:solidFill>
                            <a:schemeClr val="tx2"/>
                          </a:solidFill>
                          <a:effectLst/>
                          <a:latin typeface="+mn-lt"/>
                        </a:rPr>
                        <a:t>Base con 18 registros aunque las preguntas del servicio son transversales a todas las personas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3851" rtl="0" eaLnBrk="1" fontAlgn="ctr" latinLnBrk="0" hangingPunct="1">
                        <a:lnSpc>
                          <a:spcPct val="107000"/>
                        </a:lnSpc>
                        <a:spcAft>
                          <a:spcPts val="0"/>
                        </a:spcAft>
                      </a:pPr>
                      <a:r>
                        <a:rPr lang="es-CO" sz="1200" b="0" i="0" u="none" strike="noStrike" kern="1200" dirty="0">
                          <a:solidFill>
                            <a:schemeClr val="tx2"/>
                          </a:solidFill>
                          <a:effectLst/>
                          <a:latin typeface="+mn-lt"/>
                          <a:ea typeface="+mn-ea"/>
                          <a:cs typeface="+mn-cs"/>
                        </a:rPr>
                        <a:t>18</a:t>
                      </a:r>
                    </a:p>
                  </a:txBody>
                  <a:tcPr marL="44450" marR="4445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0" i="0" u="none" strike="noStrike" dirty="0">
                          <a:solidFill>
                            <a:schemeClr val="tx2"/>
                          </a:solidFill>
                          <a:effectLst/>
                          <a:latin typeface="+mn-lt"/>
                        </a:rPr>
                        <a:t>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1970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1" i="0" u="none" strike="noStrike" dirty="0" smtClean="0">
                          <a:solidFill>
                            <a:srgbClr val="FFFFFF"/>
                          </a:solidFill>
                          <a:effectLst/>
                          <a:latin typeface="+mn-lt"/>
                        </a:rPr>
                        <a:t>Total</a:t>
                      </a:r>
                      <a:endParaRPr lang="es-CO" sz="1200" b="1" i="0" u="none" strike="noStrike" dirty="0">
                        <a:solidFill>
                          <a:srgbClr val="FFFFFF"/>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A043"/>
                    </a:solidFill>
                  </a:tcPr>
                </a:tc>
                <a:tc hMerge="1">
                  <a:txBody>
                    <a:bodyPr/>
                    <a:lstStyle/>
                    <a:p>
                      <a:pPr algn="ctr" fontAlgn="ctr"/>
                      <a:endParaRPr lang="es-CO" sz="11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3851" rtl="0" eaLnBrk="1" fontAlgn="ctr" latinLnBrk="0" hangingPunct="1">
                        <a:lnSpc>
                          <a:spcPct val="100000"/>
                        </a:lnSpc>
                        <a:spcBef>
                          <a:spcPts val="0"/>
                        </a:spcBef>
                        <a:spcAft>
                          <a:spcPts val="0"/>
                        </a:spcAft>
                        <a:buClrTx/>
                        <a:buSzTx/>
                        <a:buFontTx/>
                        <a:buNone/>
                        <a:tabLst/>
                        <a:defRPr/>
                      </a:pPr>
                      <a:r>
                        <a:rPr lang="es-CO" sz="1200" b="1" i="0" u="none" strike="noStrike" kern="1200" dirty="0" smtClean="0">
                          <a:solidFill>
                            <a:srgbClr val="FFFFFF"/>
                          </a:solidFill>
                          <a:effectLst/>
                          <a:latin typeface="+mn-lt"/>
                          <a:ea typeface="+mn-ea"/>
                          <a:cs typeface="+mn-cs"/>
                        </a:rPr>
                        <a:t>96.789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A04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b="1" i="0" u="none" strike="noStrike" dirty="0">
                          <a:solidFill>
                            <a:srgbClr val="FFFFFF"/>
                          </a:solidFill>
                          <a:effectLst/>
                          <a:latin typeface="+mn-lt"/>
                        </a:rPr>
                        <a:t>2570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A043"/>
                    </a:solidFill>
                  </a:tcPr>
                </a:tc>
              </a:tr>
            </a:tbl>
          </a:graphicData>
        </a:graphic>
      </p:graphicFrame>
    </p:spTree>
    <p:extLst>
      <p:ext uri="{BB962C8B-B14F-4D97-AF65-F5344CB8AC3E}">
        <p14:creationId xmlns:p14="http://schemas.microsoft.com/office/powerpoint/2010/main" val="232798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Mujer con celular en la mano&#10;&#10;Descripción generada automáticamente con confianza media">
            <a:extLst>
              <a:ext uri="{FF2B5EF4-FFF2-40B4-BE49-F238E27FC236}">
                <a16:creationId xmlns:a16="http://schemas.microsoft.com/office/drawing/2014/main" xmlns="" id="{7E444B55-3AD1-2CCB-4D6B-AEF5EA4A1EEA}"/>
              </a:ext>
            </a:extLst>
          </p:cNvPr>
          <p:cNvPicPr>
            <a:picLocks noChangeAspect="1"/>
          </p:cNvPicPr>
          <p:nvPr/>
        </p:nvPicPr>
        <p:blipFill rotWithShape="1">
          <a:blip r:embed="rId2">
            <a:extLst>
              <a:ext uri="{28A0092B-C50C-407E-A947-70E740481C1C}">
                <a14:useLocalDpi xmlns:a14="http://schemas.microsoft.com/office/drawing/2010/main" val="0"/>
              </a:ext>
            </a:extLst>
          </a:blip>
          <a:srcRect t="11471" r="9573" b="7531"/>
          <a:stretch/>
        </p:blipFill>
        <p:spPr>
          <a:xfrm>
            <a:off x="1015999" y="-1"/>
            <a:ext cx="11176001" cy="6669631"/>
          </a:xfrm>
          <a:prstGeom prst="rect">
            <a:avLst/>
          </a:prstGeom>
        </p:spPr>
      </p:pic>
      <p:sp>
        <p:nvSpPr>
          <p:cNvPr id="18" name="object 60">
            <a:extLst>
              <a:ext uri="{FF2B5EF4-FFF2-40B4-BE49-F238E27FC236}">
                <a16:creationId xmlns:a16="http://schemas.microsoft.com/office/drawing/2014/main" xmlns="" id="{E86FFB63-D964-0DF3-FFD7-042C9A50B95A}"/>
              </a:ext>
            </a:extLst>
          </p:cNvPr>
          <p:cNvSpPr txBox="1"/>
          <p:nvPr/>
        </p:nvSpPr>
        <p:spPr>
          <a:xfrm>
            <a:off x="5539710" y="6669632"/>
            <a:ext cx="1112837"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3">
                  <a:extLst>
                    <a:ext uri="{A12FA001-AC4F-418D-AE19-62706E023703}">
                      <ahyp:hlinkClr xmlns:ahyp="http://schemas.microsoft.com/office/drawing/2018/hyperlinkcolor" xmlns="" val="tx"/>
                    </a:ext>
                  </a:extLst>
                </a:hlinkClick>
              </a:rPr>
              <a:t>www.mintic.gov.co</a:t>
            </a:r>
            <a:endParaRPr sz="940" dirty="0">
              <a:solidFill>
                <a:schemeClr val="bg1"/>
              </a:solidFill>
              <a:latin typeface="Arial"/>
              <a:cs typeface="Arial"/>
            </a:endParaRPr>
          </a:p>
        </p:txBody>
      </p:sp>
      <p:sp>
        <p:nvSpPr>
          <p:cNvPr id="10" name="Rectángulo 9">
            <a:extLst>
              <a:ext uri="{FF2B5EF4-FFF2-40B4-BE49-F238E27FC236}">
                <a16:creationId xmlns:a16="http://schemas.microsoft.com/office/drawing/2014/main" xmlns="" id="{32CC279C-1E47-1AE5-CDDF-9DF11361E9B5}"/>
              </a:ext>
            </a:extLst>
          </p:cNvPr>
          <p:cNvSpPr/>
          <p:nvPr/>
        </p:nvSpPr>
        <p:spPr>
          <a:xfrm rot="16200000">
            <a:off x="1494400" y="-1573532"/>
            <a:ext cx="6669630" cy="9816689"/>
          </a:xfrm>
          <a:prstGeom prst="rect">
            <a:avLst/>
          </a:prstGeom>
          <a:gradFill>
            <a:gsLst>
              <a:gs pos="12000">
                <a:schemeClr val="tx1"/>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ECB83381-0ED9-03C3-0ACF-94057FAEC0FF}"/>
              </a:ext>
            </a:extLst>
          </p:cNvPr>
          <p:cNvSpPr/>
          <p:nvPr/>
        </p:nvSpPr>
        <p:spPr>
          <a:xfrm rot="5400000">
            <a:off x="8100628" y="2578254"/>
            <a:ext cx="6669630" cy="1513114"/>
          </a:xfrm>
          <a:prstGeom prst="rect">
            <a:avLst/>
          </a:prstGeom>
          <a:gradFill>
            <a:gsLst>
              <a:gs pos="12000">
                <a:schemeClr val="tx1">
                  <a:alpha val="65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9" name="Imagen 18" descr="Imagen en blanco y negro&#10;&#10;Descripción generada automáticamente con confianza baja">
            <a:extLst>
              <a:ext uri="{FF2B5EF4-FFF2-40B4-BE49-F238E27FC236}">
                <a16:creationId xmlns:a16="http://schemas.microsoft.com/office/drawing/2014/main" xmlns="" id="{14F971D9-44D5-82BE-8E15-206B715E9E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9089" r="20511" b="13415"/>
          <a:stretch/>
        </p:blipFill>
        <p:spPr>
          <a:xfrm>
            <a:off x="10832689" y="270012"/>
            <a:ext cx="1156112" cy="649833"/>
          </a:xfrm>
          <a:prstGeom prst="rect">
            <a:avLst/>
          </a:prstGeom>
        </p:spPr>
      </p:pic>
      <p:pic>
        <p:nvPicPr>
          <p:cNvPr id="21" name="Imagen 20" descr="Icono&#10;&#10;Descripción generada automáticamente">
            <a:extLst>
              <a:ext uri="{FF2B5EF4-FFF2-40B4-BE49-F238E27FC236}">
                <a16:creationId xmlns:a16="http://schemas.microsoft.com/office/drawing/2014/main" xmlns="" id="{8E070A6D-9710-541C-CE2B-1CB0C867F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84785">
            <a:off x="10283451" y="3877895"/>
            <a:ext cx="3024934" cy="4059462"/>
          </a:xfrm>
          <a:prstGeom prst="rect">
            <a:avLst/>
          </a:prstGeom>
        </p:spPr>
      </p:pic>
      <p:pic>
        <p:nvPicPr>
          <p:cNvPr id="23" name="Imagen 22" descr="Dibujo con letras blancas&#10;&#10;Descripción generada automáticamente con confianza media">
            <a:extLst>
              <a:ext uri="{FF2B5EF4-FFF2-40B4-BE49-F238E27FC236}">
                <a16:creationId xmlns:a16="http://schemas.microsoft.com/office/drawing/2014/main" xmlns="" id="{86F86177-D5C1-2DD4-4445-B35ABF5C9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199" y="309874"/>
            <a:ext cx="1877908" cy="653512"/>
          </a:xfrm>
          <a:prstGeom prst="rect">
            <a:avLst/>
          </a:prstGeom>
        </p:spPr>
      </p:pic>
      <p:sp>
        <p:nvSpPr>
          <p:cNvPr id="24" name="Título 3">
            <a:extLst>
              <a:ext uri="{FF2B5EF4-FFF2-40B4-BE49-F238E27FC236}">
                <a16:creationId xmlns:a16="http://schemas.microsoft.com/office/drawing/2014/main" xmlns="" id="{01782420-E30C-55E8-A4A7-138FD27205E5}"/>
              </a:ext>
            </a:extLst>
          </p:cNvPr>
          <p:cNvSpPr>
            <a:spLocks noGrp="1"/>
          </p:cNvSpPr>
          <p:nvPr>
            <p:ph type="ctrTitle"/>
          </p:nvPr>
        </p:nvSpPr>
        <p:spPr>
          <a:xfrm>
            <a:off x="203199" y="2268372"/>
            <a:ext cx="6011621" cy="2321257"/>
          </a:xfrm>
        </p:spPr>
        <p:txBody>
          <a:bodyPr anchor="ctr">
            <a:noAutofit/>
          </a:bodyPr>
          <a:lstStyle/>
          <a:p>
            <a:r>
              <a:rPr lang="es-ES" sz="4800" dirty="0">
                <a:solidFill>
                  <a:schemeClr val="bg1"/>
                </a:solidFill>
              </a:rPr>
              <a:t>Módulo </a:t>
            </a:r>
            <a:r>
              <a:rPr lang="es-ES" sz="4800" dirty="0" smtClean="0">
                <a:solidFill>
                  <a:schemeClr val="bg1"/>
                </a:solidFill>
              </a:rPr>
              <a:t>I</a:t>
            </a:r>
            <a:r>
              <a:rPr lang="es-ES" sz="4800" dirty="0">
                <a:solidFill>
                  <a:schemeClr val="bg1"/>
                </a:solidFill>
              </a:rPr>
              <a:t>. </a:t>
            </a:r>
            <a:r>
              <a:rPr lang="es-ES" sz="4800" dirty="0" smtClean="0">
                <a:solidFill>
                  <a:schemeClr val="bg1"/>
                </a:solidFill>
              </a:rPr>
              <a:t/>
            </a:r>
            <a:br>
              <a:rPr lang="es-ES" sz="4800" dirty="0" smtClean="0">
                <a:solidFill>
                  <a:schemeClr val="bg1"/>
                </a:solidFill>
              </a:rPr>
            </a:br>
            <a:r>
              <a:rPr lang="es-ES" sz="4800" dirty="0" smtClean="0">
                <a:solidFill>
                  <a:schemeClr val="bg1"/>
                </a:solidFill>
              </a:rPr>
              <a:t>Percepción de </a:t>
            </a:r>
            <a:r>
              <a:rPr lang="es-ES" sz="4800" dirty="0">
                <a:solidFill>
                  <a:schemeClr val="bg1"/>
                </a:solidFill>
              </a:rPr>
              <a:t>los </a:t>
            </a:r>
            <a:br>
              <a:rPr lang="es-ES" sz="4800" dirty="0">
                <a:solidFill>
                  <a:schemeClr val="bg1"/>
                </a:solidFill>
              </a:rPr>
            </a:br>
            <a:r>
              <a:rPr lang="es-ES" sz="4800" dirty="0">
                <a:solidFill>
                  <a:schemeClr val="bg1"/>
                </a:solidFill>
              </a:rPr>
              <a:t>Bienes y Servicios</a:t>
            </a:r>
            <a:endParaRPr lang="es-CO" sz="4800" dirty="0">
              <a:solidFill>
                <a:schemeClr val="bg1"/>
              </a:solidFill>
              <a:latin typeface="Helvetica" pitchFamily="2" charset="0"/>
            </a:endParaRPr>
          </a:p>
        </p:txBody>
      </p:sp>
    </p:spTree>
    <p:extLst>
      <p:ext uri="{BB962C8B-B14F-4D97-AF65-F5344CB8AC3E}">
        <p14:creationId xmlns:p14="http://schemas.microsoft.com/office/powerpoint/2010/main" val="235611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s 4">
      <a:dk1>
        <a:srgbClr val="000000"/>
      </a:dk1>
      <a:lt1>
        <a:srgbClr val="FFFFFF"/>
      </a:lt1>
      <a:dk2>
        <a:srgbClr val="4E4C4C"/>
      </a:dk2>
      <a:lt2>
        <a:srgbClr val="E7E6E6"/>
      </a:lt2>
      <a:accent1>
        <a:srgbClr val="E7A04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94D669D6858C34BB696F17A5EAB0A6A" ma:contentTypeVersion="18" ma:contentTypeDescription="Crear nuevo documento." ma:contentTypeScope="" ma:versionID="185d7f2c5585dcd6960f487e118ff11f">
  <xsd:schema xmlns:xsd="http://www.w3.org/2001/XMLSchema" xmlns:xs="http://www.w3.org/2001/XMLSchema" xmlns:p="http://schemas.microsoft.com/office/2006/metadata/properties" xmlns:ns2="cdc6043d-a4ba-40cc-b45b-0f3704463243" xmlns:ns3="53bb4c75-d39c-4c8c-8984-862ecd43859a" targetNamespace="http://schemas.microsoft.com/office/2006/metadata/properties" ma:root="true" ma:fieldsID="71c54cc7d1b80280319a44c9e63c22f1" ns2:_="" ns3:_="">
    <xsd:import namespace="cdc6043d-a4ba-40cc-b45b-0f3704463243"/>
    <xsd:import namespace="53bb4c75-d39c-4c8c-8984-862ecd438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6043d-a4ba-40cc-b45b-0f3704463243"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e7dd3f1-b618-4780-9da6-bfc87d54252f}" ma:internalName="TaxCatchAll" ma:showField="CatchAllData" ma:web="cdc6043d-a4ba-40cc-b45b-0f37044632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bb4c75-d39c-4c8c-8984-862ecd4385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58e91d8-405e-464a-b014-275d983bd5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7516B-DAC9-46B4-8FFB-549423F23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6043d-a4ba-40cc-b45b-0f3704463243"/>
    <ds:schemaRef ds:uri="53bb4c75-d39c-4c8c-8984-862ecd438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6E6889-C31E-4B8B-9686-E2AF083852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2887</TotalTime>
  <Words>6022</Words>
  <Application>Microsoft Office PowerPoint</Application>
  <PresentationFormat>Personalizado</PresentationFormat>
  <Paragraphs>1236</Paragraphs>
  <Slides>62</Slides>
  <Notes>0</Notes>
  <HiddenSlides>3</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Tema de Office</vt:lpstr>
      <vt:lpstr>Presentación de PowerPoint</vt:lpstr>
      <vt:lpstr>Encuesta de Satisfacción  a los Grupos de Interés  respecto a los  Bienes y Servicios Ofrecidos</vt:lpstr>
      <vt:lpstr>Presentación de PowerPoint</vt:lpstr>
      <vt:lpstr>Presentación de PowerPoint</vt:lpstr>
      <vt:lpstr>Presentación de PowerPoint</vt:lpstr>
      <vt:lpstr>Presentación de PowerPoint</vt:lpstr>
      <vt:lpstr>Presentación de PowerPoint</vt:lpstr>
      <vt:lpstr>Presentación de PowerPoint</vt:lpstr>
      <vt:lpstr>Módulo I.  Percepción de los  Bienes y Servicios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Módulo III. Apreciación de  la Entidad </vt:lpstr>
      <vt:lpstr>Presentación de PowerPoint</vt:lpstr>
      <vt:lpstr>Presentación de PowerPoint</vt:lpstr>
      <vt:lpstr>Módulo IV. Evaluación de los  Canales de Atención </vt:lpstr>
      <vt:lpstr>Presentación de PowerPoint</vt:lpstr>
      <vt:lpstr>Presentación de PowerPoint</vt:lpstr>
      <vt:lpstr>Presentación de PowerPoint</vt:lpstr>
      <vt:lpstr>Presentación de PowerPoint</vt:lpstr>
      <vt:lpstr>Módulo V. Comportamientos Deseados</vt:lpstr>
      <vt:lpstr>Presentación de PowerPoint</vt:lpstr>
      <vt:lpstr>Módulo VI.  Atención a PQRSD </vt:lpstr>
      <vt:lpstr>Presentación de PowerPoint</vt:lpstr>
      <vt:lpstr>Módulo VII. Rendición de Cuentas</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Maria Camila Cadena Jaramillo</cp:lastModifiedBy>
  <cp:revision>157</cp:revision>
  <dcterms:created xsi:type="dcterms:W3CDTF">2023-05-08T00:34:42Z</dcterms:created>
  <dcterms:modified xsi:type="dcterms:W3CDTF">2024-03-20T22:44:28Z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8da2c01-e402-4fc9-beb9-bac87f3a3b75_Enabled">
    <vt:lpwstr>true</vt:lpwstr>
  </property>
  <property fmtid="{D5CDD505-2E9C-101B-9397-08002B2CF9AE}" pid="3" name="MSIP_Label_f8da2c01-e402-4fc9-beb9-bac87f3a3b75_SetDate">
    <vt:lpwstr>2023-05-25T00:14:14Z</vt:lpwstr>
  </property>
  <property fmtid="{D5CDD505-2E9C-101B-9397-08002B2CF9AE}" pid="4" name="MSIP_Label_f8da2c01-e402-4fc9-beb9-bac87f3a3b75_Method">
    <vt:lpwstr>Privileged</vt:lpwstr>
  </property>
  <property fmtid="{D5CDD505-2E9C-101B-9397-08002B2CF9AE}" pid="5" name="MSIP_Label_f8da2c01-e402-4fc9-beb9-bac87f3a3b75_Name">
    <vt:lpwstr>f8da2c01-e402-4fc9-beb9-bac87f3a3b75</vt:lpwstr>
  </property>
  <property fmtid="{D5CDD505-2E9C-101B-9397-08002B2CF9AE}" pid="6" name="MSIP_Label_f8da2c01-e402-4fc9-beb9-bac87f3a3b75_SiteId">
    <vt:lpwstr>1a0673c6-24e1-476d-bb4d-ba6a91a3c588</vt:lpwstr>
  </property>
  <property fmtid="{D5CDD505-2E9C-101B-9397-08002B2CF9AE}" pid="7" name="MSIP_Label_f8da2c01-e402-4fc9-beb9-bac87f3a3b75_ActionId">
    <vt:lpwstr>c8545aad-46a9-4478-a6ac-00006b88ba9f</vt:lpwstr>
  </property>
  <property fmtid="{D5CDD505-2E9C-101B-9397-08002B2CF9AE}" pid="8" name="MSIP_Label_f8da2c01-e402-4fc9-beb9-bac87f3a3b75_ContentBits">
    <vt:lpwstr>2</vt:lpwstr>
  </property>
  <property fmtid="{D5CDD505-2E9C-101B-9397-08002B2CF9AE}" pid="9" name="ClassificationContentMarkingFooterLocations">
    <vt:lpwstr>Tema de Office:8</vt:lpwstr>
  </property>
</Properties>
</file>