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24" r:id="rId2"/>
  </p:sldMasterIdLst>
  <p:notesMasterIdLst>
    <p:notesMasterId r:id="rId19"/>
  </p:notesMasterIdLst>
  <p:handoutMasterIdLst>
    <p:handoutMasterId r:id="rId20"/>
  </p:handoutMasterIdLst>
  <p:sldIdLst>
    <p:sldId id="292" r:id="rId3"/>
    <p:sldId id="293" r:id="rId4"/>
    <p:sldId id="259" r:id="rId5"/>
    <p:sldId id="271" r:id="rId6"/>
    <p:sldId id="280" r:id="rId7"/>
    <p:sldId id="281" r:id="rId8"/>
    <p:sldId id="282" r:id="rId9"/>
    <p:sldId id="283" r:id="rId10"/>
    <p:sldId id="289" r:id="rId11"/>
    <p:sldId id="285" r:id="rId12"/>
    <p:sldId id="286" r:id="rId13"/>
    <p:sldId id="287" r:id="rId14"/>
    <p:sldId id="290" r:id="rId15"/>
    <p:sldId id="284" r:id="rId16"/>
    <p:sldId id="270" r:id="rId17"/>
    <p:sldId id="295"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nto, Alicia (LATCO - Bogota)" initials="PA(-B" lastIdx="2" clrIdx="0">
    <p:extLst>
      <p:ext uri="{19B8F6BF-5375-455C-9EA6-DF929625EA0E}">
        <p15:presenceInfo xmlns:p15="http://schemas.microsoft.com/office/powerpoint/2012/main" userId="S-1-5-21-57989841-1897051121-725345543-380018" providerId="AD"/>
      </p:ext>
    </p:extLst>
  </p:cmAuthor>
  <p:cmAuthor id="2" name="Mario Alcides Lozano Reyes" initials="MALR" lastIdx="4" clrIdx="1">
    <p:extLst>
      <p:ext uri="{19B8F6BF-5375-455C-9EA6-DF929625EA0E}">
        <p15:presenceInfo xmlns:p15="http://schemas.microsoft.com/office/powerpoint/2012/main" userId="S-1-5-21-906791275-476758700-3757903968-4083" providerId="AD"/>
      </p:ext>
    </p:extLst>
  </p:cmAuthor>
  <p:cmAuthor id="3" name="Doris Patricia Reinales mendoza" initials="DPRm" lastIdx="30" clrIdx="2">
    <p:extLst>
      <p:ext uri="{19B8F6BF-5375-455C-9EA6-DF929625EA0E}">
        <p15:presenceInfo xmlns:p15="http://schemas.microsoft.com/office/powerpoint/2012/main" userId="S-1-5-21-906791275-476758700-3757903968-3750" providerId="AD"/>
      </p:ext>
    </p:extLst>
  </p:cmAuthor>
  <p:cmAuthor id="4" name="Vargas, Maried (LATCO - Bogota)" initials="VM(-B" lastIdx="14" clrIdx="3">
    <p:extLst>
      <p:ext uri="{19B8F6BF-5375-455C-9EA6-DF929625EA0E}">
        <p15:presenceInfo xmlns:p15="http://schemas.microsoft.com/office/powerpoint/2012/main" userId="S-1-5-21-57989841-1897051121-725345543-507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26262"/>
    <a:srgbClr val="3A3A3A"/>
    <a:srgbClr val="2A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264"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C6601-1119-4E91-A21F-770988339CCA}" type="datetimeFigureOut">
              <a:rPr lang="en-US" smtClean="0"/>
              <a:t>3/28/2017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2D7AA6-04AC-410E-93B1-A93557BD6015}" type="slidenum">
              <a:rPr lang="en-US" smtClean="0"/>
              <a:t>‹Nº›</a:t>
            </a:fld>
            <a:endParaRPr lang="en-US" dirty="0"/>
          </a:p>
        </p:txBody>
      </p:sp>
    </p:spTree>
    <p:extLst>
      <p:ext uri="{BB962C8B-B14F-4D97-AF65-F5344CB8AC3E}">
        <p14:creationId xmlns:p14="http://schemas.microsoft.com/office/powerpoint/2010/main" val="2894537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6CDF3-589B-4BC3-803B-5A4BD2A96949}" type="datetimeFigureOut">
              <a:rPr lang="en-US" smtClean="0"/>
              <a:t>3/28/2017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FCBC6-DF36-4E2C-9B98-DC6AE22E3947}" type="slidenum">
              <a:rPr lang="en-US" smtClean="0"/>
              <a:t>‹Nº›</a:t>
            </a:fld>
            <a:endParaRPr lang="en-US" dirty="0"/>
          </a:p>
        </p:txBody>
      </p:sp>
    </p:spTree>
    <p:extLst>
      <p:ext uri="{BB962C8B-B14F-4D97-AF65-F5344CB8AC3E}">
        <p14:creationId xmlns:p14="http://schemas.microsoft.com/office/powerpoint/2010/main" val="28163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fld id="{B1FEB637-BC42-497E-9119-65CA0380A6EE}"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60406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dirty="0"/>
              <a:t>Click icon to add picture</a:t>
            </a:r>
            <a:endParaRPr lang="en-GB" dirty="0"/>
          </a:p>
        </p:txBody>
      </p:sp>
      <p:sp>
        <p:nvSpPr>
          <p:cNvPr id="2" name="Title 1"/>
          <p:cNvSpPr>
            <a:spLocks noGrp="1"/>
          </p:cNvSpPr>
          <p:nvPr>
            <p:ph type="ctrTitle"/>
          </p:nvPr>
        </p:nvSpPr>
        <p:spPr bwMode="gray">
          <a:xfrm>
            <a:off x="376239"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33"/>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9"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3052962455"/>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9" y="317503"/>
            <a:ext cx="8371762"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084648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6240" y="2052003"/>
            <a:ext cx="8391524" cy="4069013"/>
          </a:xfrm>
          <a:prstGeom prst="rect">
            <a:avLst/>
          </a:prstGeom>
        </p:spPr>
        <p:txBody>
          <a:bodyPr/>
          <a:lstStyle/>
          <a:p>
            <a:r>
              <a:rPr lang="en-US" dirty="0"/>
              <a:t>Click icon to add chart</a:t>
            </a:r>
            <a:endParaRPr lang="en-GB" dirty="0"/>
          </a:p>
        </p:txBody>
      </p:sp>
      <p:sp>
        <p:nvSpPr>
          <p:cNvPr id="18" name="Text Placeholder 8"/>
          <p:cNvSpPr>
            <a:spLocks noGrp="1"/>
          </p:cNvSpPr>
          <p:nvPr>
            <p:ph type="body" sz="quarter" idx="18"/>
          </p:nvPr>
        </p:nvSpPr>
        <p:spPr>
          <a:xfrm>
            <a:off x="376240" y="1700217"/>
            <a:ext cx="8391524"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376238" y="6121017"/>
            <a:ext cx="8391525"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20835497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76239" y="1665289"/>
            <a:ext cx="2671763"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3227390" y="1665289"/>
            <a:ext cx="2671211"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94799" y="2051999"/>
            <a:ext cx="2672965" cy="4069014"/>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6094798" y="1659145"/>
            <a:ext cx="2672966"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376237" y="6121017"/>
            <a:ext cx="8374064"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38377810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9" y="317503"/>
            <a:ext cx="8402002"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376239"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376240" y="1665290"/>
            <a:ext cx="3979184" cy="471646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5" y="1665290"/>
            <a:ext cx="3992086" cy="471646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5458755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376238" y="1665290"/>
            <a:ext cx="3979185" cy="4716461"/>
          </a:xfrm>
          <a:prstGeom prst="rect">
            <a:avLst/>
          </a:prstGeom>
        </p:spPr>
        <p:txBody>
          <a:bodyPr>
            <a:normAutofit/>
          </a:bodyPr>
          <a:lstStyle>
            <a:lvl1pPr>
              <a:tabLst>
                <a:tab pos="5029074" algn="r"/>
              </a:tabLst>
              <a:defRPr sz="1600"/>
            </a:lvl1pPr>
            <a:lvl2pPr>
              <a:tabLst>
                <a:tab pos="5029074" algn="r"/>
              </a:tabLst>
              <a:defRPr sz="1600"/>
            </a:lvl2pPr>
            <a:lvl3pPr>
              <a:tabLst>
                <a:tab pos="5029074" algn="r"/>
              </a:tabLst>
              <a:defRPr sz="1600"/>
            </a:lvl3pPr>
            <a:lvl4pPr>
              <a:tabLst>
                <a:tab pos="5029074" algn="r"/>
              </a:tabLst>
              <a:defRPr sz="1600"/>
            </a:lvl4pPr>
            <a:lvl5pPr>
              <a:tabLst>
                <a:tab pos="5029074"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8001" y="1665290"/>
            <a:ext cx="3979763" cy="4716461"/>
          </a:xfrm>
          <a:prstGeom prst="rect">
            <a:avLst/>
          </a:prstGeom>
        </p:spPr>
        <p:txBody>
          <a:bodyPr>
            <a:normAutofit/>
          </a:bodyPr>
          <a:lstStyle>
            <a:lvl1pPr>
              <a:tabLst>
                <a:tab pos="5029074" algn="r"/>
              </a:tabLst>
              <a:defRPr sz="1600"/>
            </a:lvl1pPr>
            <a:lvl2pPr>
              <a:tabLst>
                <a:tab pos="5029074" algn="r"/>
              </a:tabLst>
              <a:defRPr sz="1600"/>
            </a:lvl2pPr>
            <a:lvl3pPr>
              <a:tabLst>
                <a:tab pos="5029074" algn="r"/>
              </a:tabLst>
              <a:defRPr sz="1600"/>
            </a:lvl3pPr>
            <a:lvl4pPr>
              <a:tabLst>
                <a:tab pos="5029074" algn="r"/>
              </a:tabLst>
              <a:defRPr sz="1600"/>
            </a:lvl4pPr>
            <a:lvl5pPr>
              <a:tabLst>
                <a:tab pos="5029074"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9914849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92"/>
            <a:ext cx="4016374" cy="445572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dirty="0"/>
              <a:t>Click icon to add chart</a:t>
            </a:r>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8" y="6121017"/>
            <a:ext cx="8391525"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20392274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7" y="2125013"/>
            <a:ext cx="4011847" cy="3996000"/>
          </a:xfrm>
        </p:spPr>
        <p:txBody>
          <a:bodyPr/>
          <a:lstStyle/>
          <a:p>
            <a:r>
              <a:rPr lang="en-US" dirty="0"/>
              <a:t>Click icon to add chart</a:t>
            </a:r>
            <a:endParaRPr lang="en-GB" dirty="0"/>
          </a:p>
        </p:txBody>
      </p:sp>
      <p:sp>
        <p:nvSpPr>
          <p:cNvPr id="6" name="Text Placeholder 5"/>
          <p:cNvSpPr>
            <a:spLocks noGrp="1"/>
          </p:cNvSpPr>
          <p:nvPr>
            <p:ph type="body" sz="quarter" idx="22"/>
          </p:nvPr>
        </p:nvSpPr>
        <p:spPr>
          <a:xfrm>
            <a:off x="4755918" y="1665288"/>
            <a:ext cx="4011847"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7"/>
            <a:ext cx="8374064" cy="260737"/>
          </a:xfrm>
        </p:spPr>
        <p:txBody>
          <a:bodyPr>
            <a:norm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376240" y="2125013"/>
            <a:ext cx="4004297" cy="3996000"/>
          </a:xfrm>
        </p:spPr>
        <p:txBody>
          <a:bodyPr/>
          <a:lstStyle/>
          <a:p>
            <a:r>
              <a:rPr lang="en-US" dirty="0"/>
              <a:t>Click icon to add chart</a:t>
            </a:r>
            <a:endParaRPr lang="en-GB"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a:t>Click to edit Master text styles</a:t>
            </a:r>
          </a:p>
        </p:txBody>
      </p:sp>
    </p:spTree>
    <p:extLst>
      <p:ext uri="{BB962C8B-B14F-4D97-AF65-F5344CB8AC3E}">
        <p14:creationId xmlns:p14="http://schemas.microsoft.com/office/powerpoint/2010/main" val="88930706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0" y="317503"/>
            <a:ext cx="8391524"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376239" y="1665289"/>
            <a:ext cx="3323893"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7"/>
            <a:ext cx="4680000" cy="468153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246873236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683412" y="1658680"/>
            <a:ext cx="3084351" cy="4723072"/>
          </a:xfrm>
          <a:prstGeom prst="rect">
            <a:avLst/>
          </a:prstGeom>
        </p:spPr>
        <p:txBody>
          <a:bodyPr>
            <a:normAutofit/>
          </a:bodyPr>
          <a:lstStyle>
            <a:lvl1pPr>
              <a:tabLst>
                <a:tab pos="5029074" algn="r"/>
              </a:tabLst>
              <a:defRPr sz="22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40"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409099754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a:t>Click to edit Master title style</a:t>
            </a:r>
            <a:endParaRPr lang="en-GB"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376238"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4"/>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203"/>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8"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9"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5401349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33"/>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9"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55628459"/>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a:t>Click to edit Master title style</a:t>
            </a:r>
            <a:endParaRPr lang="en-US"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dirty="0"/>
              <a:t>Click icon to add picture</a:t>
            </a:r>
            <a:endParaRPr lang="en-GB"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dirty="0"/>
              <a:t>Click icon to add picture</a:t>
            </a:r>
            <a:endParaRPr lang="en-GB"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dirty="0"/>
              <a:t>Click icon to add picture</a:t>
            </a:r>
            <a:endParaRPr lang="en-GB"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dirty="0"/>
              <a:t>Click icon to add picture</a:t>
            </a:r>
            <a:endParaRPr lang="en-GB"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376239"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2999862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5"/>
            <a:ext cx="8391525" cy="6984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38" y="1700217"/>
            <a:ext cx="2771775" cy="1971675"/>
          </a:xfrm>
        </p:spPr>
        <p:txBody>
          <a:bodyPr/>
          <a:lstStyle/>
          <a:p>
            <a:r>
              <a:rPr lang="en-US" noProof="0" dirty="0"/>
              <a:t>Click icon to add picture</a:t>
            </a:r>
          </a:p>
        </p:txBody>
      </p:sp>
      <p:sp>
        <p:nvSpPr>
          <p:cNvPr id="5" name="Picture Placeholder 7"/>
          <p:cNvSpPr>
            <a:spLocks noGrp="1"/>
          </p:cNvSpPr>
          <p:nvPr>
            <p:ph type="pic" sz="quarter" idx="14"/>
          </p:nvPr>
        </p:nvSpPr>
        <p:spPr>
          <a:xfrm>
            <a:off x="6004800" y="1700217"/>
            <a:ext cx="2762965" cy="1971675"/>
          </a:xfrm>
        </p:spPr>
        <p:txBody>
          <a:bodyPr/>
          <a:lstStyle/>
          <a:p>
            <a:r>
              <a:rPr lang="en-US" noProof="0" dirty="0"/>
              <a:t>Click icon to add picture</a:t>
            </a:r>
          </a:p>
        </p:txBody>
      </p:sp>
      <p:sp>
        <p:nvSpPr>
          <p:cNvPr id="6" name="Picture Placeholder 7"/>
          <p:cNvSpPr>
            <a:spLocks noGrp="1"/>
          </p:cNvSpPr>
          <p:nvPr>
            <p:ph type="pic" sz="quarter" idx="15"/>
          </p:nvPr>
        </p:nvSpPr>
        <p:spPr>
          <a:xfrm>
            <a:off x="3204806" y="1700217"/>
            <a:ext cx="2743200" cy="1971675"/>
          </a:xfrm>
        </p:spPr>
        <p:txBody>
          <a:bodyPr/>
          <a:lstStyle/>
          <a:p>
            <a:r>
              <a:rPr lang="en-US" noProof="0" dirty="0"/>
              <a:t>Click icon to add picture</a:t>
            </a:r>
          </a:p>
        </p:txBody>
      </p:sp>
      <p:sp>
        <p:nvSpPr>
          <p:cNvPr id="9" name="Text Placeholder 18"/>
          <p:cNvSpPr>
            <a:spLocks noGrp="1"/>
          </p:cNvSpPr>
          <p:nvPr>
            <p:ph idx="1" hasCustomPrompt="1"/>
          </p:nvPr>
        </p:nvSpPr>
        <p:spPr>
          <a:xfrm>
            <a:off x="376239"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800"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9"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000474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21076736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5"/>
            <a:ext cx="8391525" cy="698499"/>
          </a:xfrm>
        </p:spPr>
        <p:txBody>
          <a:bodyPr/>
          <a:lstStyle/>
          <a:p>
            <a:r>
              <a:rPr lang="en-US" noProof="0"/>
              <a:t>Click to edit Master title style</a:t>
            </a:r>
            <a:endParaRPr lang="en-US"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p:nvSpPr>
        <p:spPr>
          <a:xfrm>
            <a:off x="4684647"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6" name="Picture Placeholder 29"/>
          <p:cNvSpPr>
            <a:spLocks noGrp="1"/>
          </p:cNvSpPr>
          <p:nvPr>
            <p:ph type="pic" sz="quarter" idx="19" hasCustomPrompt="1"/>
          </p:nvPr>
        </p:nvSpPr>
        <p:spPr>
          <a:xfrm>
            <a:off x="3577120" y="1863920"/>
            <a:ext cx="907655"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4" y="1857896"/>
            <a:ext cx="933121"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756254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76238" y="317501"/>
            <a:ext cx="8391525" cy="697888"/>
          </a:xfrm>
        </p:spPr>
        <p:txBody>
          <a:bodyPr/>
          <a:lstStyle/>
          <a:p>
            <a:r>
              <a:rPr lang="en-US"/>
              <a:t>Click to edit Master title style</a:t>
            </a:r>
            <a:endParaRPr lang="en-GB"/>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5" name="Rectangle 4"/>
          <p:cNvSpPr/>
          <p:nvPr/>
        </p:nvSpPr>
        <p:spPr>
          <a:xfrm>
            <a:off x="4684647"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7" name="Picture Placeholder 29"/>
          <p:cNvSpPr>
            <a:spLocks noGrp="1"/>
          </p:cNvSpPr>
          <p:nvPr>
            <p:ph type="pic" sz="quarter" idx="20" hasCustomPrompt="1"/>
          </p:nvPr>
        </p:nvSpPr>
        <p:spPr>
          <a:xfrm>
            <a:off x="7818464" y="1857896"/>
            <a:ext cx="933121"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23"/>
          </p:nvPr>
        </p:nvSpPr>
        <p:spPr>
          <a:xfrm>
            <a:off x="4684647"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378002"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13" name="Rectangle 12"/>
          <p:cNvSpPr/>
          <p:nvPr/>
        </p:nvSpPr>
        <p:spPr>
          <a:xfrm>
            <a:off x="4684646"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14" name="Picture Placeholder 29"/>
          <p:cNvSpPr>
            <a:spLocks noGrp="1"/>
          </p:cNvSpPr>
          <p:nvPr>
            <p:ph type="pic" sz="quarter" idx="24" hasCustomPrompt="1"/>
          </p:nvPr>
        </p:nvSpPr>
        <p:spPr>
          <a:xfrm>
            <a:off x="3565872" y="4255710"/>
            <a:ext cx="929536"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7818463" y="4249686"/>
            <a:ext cx="933120"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376239"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3577120" y="1863920"/>
            <a:ext cx="907655"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Tree>
    <p:extLst>
      <p:ext uri="{BB962C8B-B14F-4D97-AF65-F5344CB8AC3E}">
        <p14:creationId xmlns:p14="http://schemas.microsoft.com/office/powerpoint/2010/main" val="13270878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p:nvSpPr>
        <p:spPr>
          <a:xfrm>
            <a:off x="378000" y="1700215"/>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3244285"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6001"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9"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8724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656172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376239" y="1665289"/>
            <a:ext cx="4195763"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6027596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0834605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1025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73"/>
            <a:ext cx="790575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23655917"/>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7028137" y="4211955"/>
            <a:ext cx="1739627" cy="1725448"/>
          </a:xfrm>
        </p:spPr>
        <p:txBody>
          <a:bodyPr anchor="ctr" anchorCtr="0"/>
          <a:lstStyle>
            <a:lvl1pPr algn="ctr">
              <a:defRPr sz="900"/>
            </a:lvl1pPr>
          </a:lstStyle>
          <a:p>
            <a:r>
              <a:rPr lang="en-GB" sz="900" dirty="0"/>
              <a:t>Insert sponsorship mark here</a:t>
            </a:r>
            <a:endParaRPr lang="en-GB" dirty="0"/>
          </a:p>
        </p:txBody>
      </p:sp>
      <p:sp>
        <p:nvSpPr>
          <p:cNvPr id="8" name="Text Placeholder 7"/>
          <p:cNvSpPr>
            <a:spLocks noGrp="1"/>
          </p:cNvSpPr>
          <p:nvPr>
            <p:ph type="body" sz="quarter" idx="15"/>
          </p:nvPr>
        </p:nvSpPr>
        <p:spPr>
          <a:xfrm>
            <a:off x="7028139" y="6018028"/>
            <a:ext cx="1739626" cy="363722"/>
          </a:xfrm>
        </p:spPr>
        <p:txBody>
          <a:bodyPr anchor="b" anchorCtr="0"/>
          <a:lstStyle>
            <a:lvl1pPr>
              <a:lnSpc>
                <a:spcPct val="100000"/>
              </a:lnSpc>
              <a:defRPr sz="951"/>
            </a:lvl1pPr>
          </a:lstStyle>
          <a:p>
            <a:pPr lvl="0"/>
            <a:r>
              <a:rPr lang="en-US"/>
              <a:t>Click to edit Master text styles</a:t>
            </a: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grpSp>
    </p:spTree>
    <p:extLst>
      <p:ext uri="{BB962C8B-B14F-4D97-AF65-F5344CB8AC3E}">
        <p14:creationId xmlns:p14="http://schemas.microsoft.com/office/powerpoint/2010/main" val="2907574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s-CO"/>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s-CO"/>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72091F26-5B73-42AC-ABA2-95F76F132352}" type="datetimeFigureOut">
              <a:rPr lang="es-CO" smtClean="0">
                <a:solidFill>
                  <a:prstClr val="black"/>
                </a:solidFill>
              </a:rPr>
              <a:pPr/>
              <a:t>28/03/2017</a:t>
            </a:fld>
            <a:endParaRPr lang="es-CO"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s-CO"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A19308A9-5F08-4048-A883-85DB9DFBC262}" type="slidenum">
              <a:rPr lang="es-CO" smtClean="0">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2489883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dirty="0"/>
              <a:t>Click icon to add picture</a:t>
            </a:r>
            <a:endParaRPr lang="en-GB" dirty="0"/>
          </a:p>
        </p:txBody>
      </p:sp>
      <p:sp>
        <p:nvSpPr>
          <p:cNvPr id="2" name="Title 1"/>
          <p:cNvSpPr>
            <a:spLocks noGrp="1"/>
          </p:cNvSpPr>
          <p:nvPr>
            <p:ph type="ctrTitle"/>
          </p:nvPr>
        </p:nvSpPr>
        <p:spPr bwMode="gray">
          <a:xfrm>
            <a:off x="376239" y="5549440"/>
            <a:ext cx="4195762"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33"/>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9"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238843" y="198785"/>
            <a:ext cx="1192393" cy="304801"/>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grpSp>
    </p:spTree>
    <p:extLst>
      <p:ext uri="{BB962C8B-B14F-4D97-AF65-F5344CB8AC3E}">
        <p14:creationId xmlns:p14="http://schemas.microsoft.com/office/powerpoint/2010/main" val="3159773210"/>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33"/>
            <a:ext cx="4195761"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9"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983720139"/>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73"/>
            <a:ext cx="790575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2664211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9" y="1628778"/>
            <a:ext cx="6958012" cy="4752975"/>
          </a:xfrm>
          <a:prstGeom prst="rect">
            <a:avLst/>
          </a:prstGeom>
        </p:spPr>
        <p:txBody>
          <a:bodyPr>
            <a:normAutofit/>
          </a:bodyPr>
          <a:lstStyle>
            <a:lvl1pPr>
              <a:spcBef>
                <a:spcPts val="3600"/>
              </a:spcBef>
              <a:defRPr sz="22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952067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646692" y="405929"/>
            <a:ext cx="210312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394191" y="1700217"/>
            <a:ext cx="2074691" cy="4656835"/>
          </a:xfrm>
        </p:spPr>
        <p:txBody>
          <a:bodyPr/>
          <a:lstStyle>
            <a:lvl1pPr>
              <a:spcBef>
                <a:spcPts val="0"/>
              </a:spcBef>
              <a:spcAft>
                <a:spcPts val="555"/>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2835278" y="1700212"/>
            <a:ext cx="5914537" cy="4657726"/>
          </a:xfrm>
        </p:spPr>
        <p:txBody>
          <a:bodyPr/>
          <a:lstStyle>
            <a:lvl1pPr>
              <a:spcBef>
                <a:spcPts val="1663"/>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p:cNvGrpSpPr/>
          <p:nvPr userDrawn="1"/>
        </p:nvGrpSpPr>
        <p:grpSpPr>
          <a:xfrm>
            <a:off x="238843" y="198785"/>
            <a:ext cx="1192393" cy="304801"/>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grpSp>
    </p:spTree>
    <p:extLst>
      <p:ext uri="{BB962C8B-B14F-4D97-AF65-F5344CB8AC3E}">
        <p14:creationId xmlns:p14="http://schemas.microsoft.com/office/powerpoint/2010/main" val="308539883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9" y="1665289"/>
            <a:ext cx="6958012" cy="471646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76239" y="317503"/>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58308095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dirty="0"/>
              <a:t>Click icon to add picture</a:t>
            </a:r>
          </a:p>
        </p:txBody>
      </p:sp>
      <p:sp>
        <p:nvSpPr>
          <p:cNvPr id="6" name="Content Placeholder 3"/>
          <p:cNvSpPr>
            <a:spLocks noGrp="1"/>
          </p:cNvSpPr>
          <p:nvPr>
            <p:ph sz="quarter" idx="10"/>
          </p:nvPr>
        </p:nvSpPr>
        <p:spPr>
          <a:xfrm>
            <a:off x="376239" y="1665289"/>
            <a:ext cx="3342322"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25805154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a:t>Click to edit Master title style</a:t>
            </a:r>
            <a:endParaRPr lang="en-US" dirty="0"/>
          </a:p>
        </p:txBody>
      </p:sp>
      <p:sp>
        <p:nvSpPr>
          <p:cNvPr id="14" name="Text Placeholder 18"/>
          <p:cNvSpPr>
            <a:spLocks noGrp="1"/>
          </p:cNvSpPr>
          <p:nvPr>
            <p:ph idx="1"/>
          </p:nvPr>
        </p:nvSpPr>
        <p:spPr>
          <a:xfrm>
            <a:off x="376238" y="1665289"/>
            <a:ext cx="8374062"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047359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9" y="1628778"/>
            <a:ext cx="6958012" cy="4752975"/>
          </a:xfrm>
          <a:prstGeom prst="rect">
            <a:avLst/>
          </a:prstGeom>
        </p:spPr>
        <p:txBody>
          <a:bodyPr>
            <a:normAutofit/>
          </a:bodyPr>
          <a:lstStyle>
            <a:lvl1pPr>
              <a:spcBef>
                <a:spcPts val="3600"/>
              </a:spcBef>
              <a:defRPr sz="22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6525752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376239" y="317503"/>
            <a:ext cx="8371762"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3061343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376239" y="317503"/>
            <a:ext cx="8371762"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15603361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6240" y="2052003"/>
            <a:ext cx="8391524" cy="4069013"/>
          </a:xfrm>
          <a:prstGeom prst="rect">
            <a:avLst/>
          </a:prstGeom>
        </p:spPr>
        <p:txBody>
          <a:bodyPr/>
          <a:lstStyle/>
          <a:p>
            <a:r>
              <a:rPr lang="en-US" dirty="0"/>
              <a:t>Click icon to add chart</a:t>
            </a:r>
            <a:endParaRPr lang="en-GB" dirty="0"/>
          </a:p>
        </p:txBody>
      </p:sp>
      <p:sp>
        <p:nvSpPr>
          <p:cNvPr id="18" name="Text Placeholder 8"/>
          <p:cNvSpPr>
            <a:spLocks noGrp="1"/>
          </p:cNvSpPr>
          <p:nvPr>
            <p:ph type="body" sz="quarter" idx="18"/>
          </p:nvPr>
        </p:nvSpPr>
        <p:spPr>
          <a:xfrm>
            <a:off x="376240" y="1700217"/>
            <a:ext cx="8391524"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376238" y="6121017"/>
            <a:ext cx="8391525"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427560678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376239" y="1665289"/>
            <a:ext cx="2671763"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3227390" y="1665289"/>
            <a:ext cx="2671211"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94799" y="2051999"/>
            <a:ext cx="2672965" cy="4069014"/>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6094798" y="1659145"/>
            <a:ext cx="2672966"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376237" y="6121017"/>
            <a:ext cx="8374064"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34186512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9" y="317503"/>
            <a:ext cx="8402002"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376239" y="651600"/>
            <a:ext cx="840200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376240" y="1665290"/>
            <a:ext cx="3979184" cy="471646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5" y="1665290"/>
            <a:ext cx="3992086" cy="4716461"/>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73705770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376238" y="1665290"/>
            <a:ext cx="3979185" cy="4716461"/>
          </a:xfrm>
          <a:prstGeom prst="rect">
            <a:avLst/>
          </a:prstGeom>
        </p:spPr>
        <p:txBody>
          <a:bodyPr>
            <a:normAutofit/>
          </a:bodyPr>
          <a:lstStyle>
            <a:lvl1pPr>
              <a:tabLst>
                <a:tab pos="5029074" algn="r"/>
              </a:tabLst>
              <a:defRPr sz="1600"/>
            </a:lvl1pPr>
            <a:lvl2pPr>
              <a:tabLst>
                <a:tab pos="5029074" algn="r"/>
              </a:tabLst>
              <a:defRPr sz="1600"/>
            </a:lvl2pPr>
            <a:lvl3pPr>
              <a:tabLst>
                <a:tab pos="5029074" algn="r"/>
              </a:tabLst>
              <a:defRPr sz="1600"/>
            </a:lvl3pPr>
            <a:lvl4pPr>
              <a:tabLst>
                <a:tab pos="5029074" algn="r"/>
              </a:tabLst>
              <a:defRPr sz="1600"/>
            </a:lvl4pPr>
            <a:lvl5pPr>
              <a:tabLst>
                <a:tab pos="5029074"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8001" y="1665290"/>
            <a:ext cx="3979763" cy="4716461"/>
          </a:xfrm>
          <a:prstGeom prst="rect">
            <a:avLst/>
          </a:prstGeom>
        </p:spPr>
        <p:txBody>
          <a:bodyPr>
            <a:normAutofit/>
          </a:bodyPr>
          <a:lstStyle>
            <a:lvl1pPr>
              <a:tabLst>
                <a:tab pos="5029074" algn="r"/>
              </a:tabLst>
              <a:defRPr sz="1600"/>
            </a:lvl1pPr>
            <a:lvl2pPr>
              <a:tabLst>
                <a:tab pos="5029074" algn="r"/>
              </a:tabLst>
              <a:defRPr sz="1600"/>
            </a:lvl2pPr>
            <a:lvl3pPr>
              <a:tabLst>
                <a:tab pos="5029074" algn="r"/>
              </a:tabLst>
              <a:defRPr sz="1600"/>
            </a:lvl3pPr>
            <a:lvl4pPr>
              <a:tabLst>
                <a:tab pos="5029074" algn="r"/>
              </a:tabLst>
              <a:defRPr sz="1600"/>
            </a:lvl4pPr>
            <a:lvl5pPr>
              <a:tabLst>
                <a:tab pos="5029074"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112000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76239" y="1665292"/>
            <a:ext cx="4016374" cy="445572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4755917" y="2125013"/>
            <a:ext cx="4011846" cy="3996000"/>
          </a:xfrm>
        </p:spPr>
        <p:txBody>
          <a:bodyPr/>
          <a:lstStyle/>
          <a:p>
            <a:r>
              <a:rPr lang="en-US" noProof="0" dirty="0"/>
              <a:t>Click icon to add chart</a:t>
            </a:r>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8" y="6121017"/>
            <a:ext cx="8391525"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51770632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755917" y="2125013"/>
            <a:ext cx="4011847" cy="3996000"/>
          </a:xfrm>
        </p:spPr>
        <p:txBody>
          <a:bodyPr/>
          <a:lstStyle/>
          <a:p>
            <a:r>
              <a:rPr lang="en-US" dirty="0"/>
              <a:t>Click icon to add chart</a:t>
            </a:r>
            <a:endParaRPr lang="en-GB" dirty="0"/>
          </a:p>
        </p:txBody>
      </p:sp>
      <p:sp>
        <p:nvSpPr>
          <p:cNvPr id="6" name="Text Placeholder 5"/>
          <p:cNvSpPr>
            <a:spLocks noGrp="1"/>
          </p:cNvSpPr>
          <p:nvPr>
            <p:ph type="body" sz="quarter" idx="22"/>
          </p:nvPr>
        </p:nvSpPr>
        <p:spPr>
          <a:xfrm>
            <a:off x="4755918" y="1665288"/>
            <a:ext cx="4011847"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376237" y="6121017"/>
            <a:ext cx="8374064" cy="260737"/>
          </a:xfrm>
        </p:spPr>
        <p:txBody>
          <a:bodyPr>
            <a:norm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376240" y="2125013"/>
            <a:ext cx="4004297" cy="3996000"/>
          </a:xfrm>
        </p:spPr>
        <p:txBody>
          <a:bodyPr/>
          <a:lstStyle/>
          <a:p>
            <a:r>
              <a:rPr lang="en-US" dirty="0"/>
              <a:t>Click icon to add chart</a:t>
            </a:r>
            <a:endParaRPr lang="en-GB"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a:t>Click to edit Master text styles</a:t>
            </a:r>
          </a:p>
        </p:txBody>
      </p:sp>
    </p:spTree>
    <p:extLst>
      <p:ext uri="{BB962C8B-B14F-4D97-AF65-F5344CB8AC3E}">
        <p14:creationId xmlns:p14="http://schemas.microsoft.com/office/powerpoint/2010/main" val="344085139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40" y="317503"/>
            <a:ext cx="8391524"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376239" y="1665289"/>
            <a:ext cx="3323893"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4087762" y="1700217"/>
            <a:ext cx="4680000" cy="468153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3590305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683412" y="1658680"/>
            <a:ext cx="3084351" cy="4723072"/>
          </a:xfrm>
          <a:prstGeom prst="rect">
            <a:avLst/>
          </a:prstGeom>
        </p:spPr>
        <p:txBody>
          <a:bodyPr>
            <a:normAutofit/>
          </a:bodyPr>
          <a:lstStyle>
            <a:lvl1pPr>
              <a:tabLst>
                <a:tab pos="5029074" algn="r"/>
              </a:tabLst>
              <a:defRPr sz="22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376240" y="651600"/>
            <a:ext cx="8391524"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275361057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646692" y="405929"/>
            <a:ext cx="210312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394191" y="1700217"/>
            <a:ext cx="2074691" cy="4656835"/>
          </a:xfrm>
        </p:spPr>
        <p:txBody>
          <a:bodyPr/>
          <a:lstStyle>
            <a:lvl1pPr>
              <a:spcBef>
                <a:spcPts val="0"/>
              </a:spcBef>
              <a:spcAft>
                <a:spcPts val="555"/>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2835278" y="1700212"/>
            <a:ext cx="5914537" cy="4657726"/>
          </a:xfrm>
        </p:spPr>
        <p:txBody>
          <a:bodyPr/>
          <a:lstStyle>
            <a:lvl1pPr>
              <a:spcBef>
                <a:spcPts val="1663"/>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p:cNvGrpSpPr/>
          <p:nvPr userDrawn="1"/>
        </p:nvGrpSpPr>
        <p:grpSpPr>
          <a:xfrm>
            <a:off x="238843" y="198785"/>
            <a:ext cx="1192393" cy="304801"/>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grpSp>
    </p:spTree>
    <p:extLst>
      <p:ext uri="{BB962C8B-B14F-4D97-AF65-F5344CB8AC3E}">
        <p14:creationId xmlns:p14="http://schemas.microsoft.com/office/powerpoint/2010/main" val="282736962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a:t>Click to edit Master title style</a:t>
            </a:r>
            <a:endParaRPr lang="en-GB" dirty="0"/>
          </a:p>
        </p:txBody>
      </p:sp>
      <p:sp>
        <p:nvSpPr>
          <p:cNvPr id="4" name="Picture Placeholder 6"/>
          <p:cNvSpPr>
            <a:spLocks noGrp="1"/>
          </p:cNvSpPr>
          <p:nvPr>
            <p:ph type="pic" sz="quarter" idx="13"/>
          </p:nvPr>
        </p:nvSpPr>
        <p:spPr>
          <a:xfrm>
            <a:off x="376237" y="1700213"/>
            <a:ext cx="203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2495412" y="1700213"/>
            <a:ext cx="203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4614587" y="1700213"/>
            <a:ext cx="203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6733763" y="1700213"/>
            <a:ext cx="203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376238" y="3124200"/>
            <a:ext cx="2040351" cy="3257548"/>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4612472" y="3120554"/>
            <a:ext cx="2034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2497530" y="3124203"/>
            <a:ext cx="2034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6744878" y="3108508"/>
            <a:ext cx="2022887" cy="3273240"/>
          </a:xfrm>
        </p:spPr>
        <p:txBody>
          <a:bodyPr/>
          <a:lstStyle>
            <a:lvl1pPr>
              <a:defRPr b="1">
                <a:solidFill>
                  <a:schemeClr val="accent1"/>
                </a:solidFill>
              </a:defRPr>
            </a:lvl1pPr>
            <a:lvl2pPr>
              <a:spcAft>
                <a:spcPts val="0"/>
              </a:spcAft>
              <a:defRPr/>
            </a:lvl2pPr>
            <a:lvl3pPr marL="0" indent="0">
              <a:spcAft>
                <a:spcPts val="0"/>
              </a:spcAft>
              <a:buNone/>
              <a:defRPr/>
            </a:lvl3pPr>
            <a:lvl4pPr marL="176396" indent="-176396">
              <a:spcAft>
                <a:spcPts val="0"/>
              </a:spcAft>
              <a:buFont typeface="Arial" panose="020B0604020202020204" pitchFamily="34" charset="0"/>
              <a:buChar char="•"/>
              <a:defRPr/>
            </a:lvl4pPr>
            <a:lvl5pPr marL="356391" indent="-176396">
              <a:spcAft>
                <a:spcPts val="0"/>
              </a:spcAft>
              <a:defRPr baseline="0"/>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376239"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222422650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698500"/>
          </a:xfrm>
        </p:spPr>
        <p:txBody>
          <a:bodyPr/>
          <a:lstStyle/>
          <a:p>
            <a:r>
              <a:rPr lang="en-US" noProof="0"/>
              <a:t>Click to edit Master title style</a:t>
            </a:r>
            <a:endParaRPr lang="en-US" noProof="0" dirty="0"/>
          </a:p>
        </p:txBody>
      </p:sp>
      <p:sp>
        <p:nvSpPr>
          <p:cNvPr id="4" name="Rectangle 3"/>
          <p:cNvSpPr/>
          <p:nvPr/>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5" name="Rectangle 4"/>
          <p:cNvSpPr/>
          <p:nvPr/>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6" name="Rectangle 5"/>
          <p:cNvSpPr/>
          <p:nvPr/>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7" name="Rectangle 6"/>
          <p:cNvSpPr/>
          <p:nvPr/>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prstClr val="white"/>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dirty="0"/>
              <a:t>Click icon to add picture</a:t>
            </a:r>
            <a:endParaRPr lang="en-GB"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dirty="0"/>
              <a:t>Click icon to add picture</a:t>
            </a:r>
            <a:endParaRPr lang="en-GB"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dirty="0"/>
              <a:t>Click icon to add picture</a:t>
            </a:r>
            <a:endParaRPr lang="en-GB"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dirty="0"/>
              <a:t>Click icon to add picture</a:t>
            </a:r>
            <a:endParaRPr lang="en-GB"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376239"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1720130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5"/>
            <a:ext cx="8391525" cy="6984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376238" y="1700217"/>
            <a:ext cx="2771775" cy="1971675"/>
          </a:xfrm>
        </p:spPr>
        <p:txBody>
          <a:bodyPr/>
          <a:lstStyle/>
          <a:p>
            <a:r>
              <a:rPr lang="en-US" noProof="0" dirty="0"/>
              <a:t>Click icon to add picture</a:t>
            </a:r>
          </a:p>
        </p:txBody>
      </p:sp>
      <p:sp>
        <p:nvSpPr>
          <p:cNvPr id="5" name="Picture Placeholder 7"/>
          <p:cNvSpPr>
            <a:spLocks noGrp="1"/>
          </p:cNvSpPr>
          <p:nvPr>
            <p:ph type="pic" sz="quarter" idx="14"/>
          </p:nvPr>
        </p:nvSpPr>
        <p:spPr>
          <a:xfrm>
            <a:off x="6004800" y="1700217"/>
            <a:ext cx="2762965" cy="1971675"/>
          </a:xfrm>
        </p:spPr>
        <p:txBody>
          <a:bodyPr/>
          <a:lstStyle/>
          <a:p>
            <a:r>
              <a:rPr lang="en-US" noProof="0" dirty="0"/>
              <a:t>Click icon to add picture</a:t>
            </a:r>
          </a:p>
        </p:txBody>
      </p:sp>
      <p:sp>
        <p:nvSpPr>
          <p:cNvPr id="6" name="Picture Placeholder 7"/>
          <p:cNvSpPr>
            <a:spLocks noGrp="1"/>
          </p:cNvSpPr>
          <p:nvPr>
            <p:ph type="pic" sz="quarter" idx="15"/>
          </p:nvPr>
        </p:nvSpPr>
        <p:spPr>
          <a:xfrm>
            <a:off x="3204806" y="1700217"/>
            <a:ext cx="2743200" cy="1971675"/>
          </a:xfrm>
        </p:spPr>
        <p:txBody>
          <a:bodyPr/>
          <a:lstStyle/>
          <a:p>
            <a:r>
              <a:rPr lang="en-US" noProof="0" dirty="0"/>
              <a:t>Click icon to add picture</a:t>
            </a:r>
          </a:p>
        </p:txBody>
      </p:sp>
      <p:sp>
        <p:nvSpPr>
          <p:cNvPr id="9" name="Text Placeholder 18"/>
          <p:cNvSpPr>
            <a:spLocks noGrp="1"/>
          </p:cNvSpPr>
          <p:nvPr>
            <p:ph idx="1" hasCustomPrompt="1"/>
          </p:nvPr>
        </p:nvSpPr>
        <p:spPr>
          <a:xfrm>
            <a:off x="376239" y="3832225"/>
            <a:ext cx="2762962"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0400" y="3832225"/>
            <a:ext cx="27432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04800" y="3832225"/>
            <a:ext cx="2762965"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9"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86299388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49045243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4684646" y="1857892"/>
            <a:ext cx="4083117"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376238" y="317505"/>
            <a:ext cx="8391525" cy="698499"/>
          </a:xfrm>
        </p:spPr>
        <p:txBody>
          <a:bodyPr/>
          <a:lstStyle/>
          <a:p>
            <a:r>
              <a:rPr lang="en-US" noProof="0"/>
              <a:t>Click to edit Master title style</a:t>
            </a:r>
            <a:endParaRPr lang="en-US" noProof="0" dirty="0"/>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5" name="Rectangle 4"/>
          <p:cNvSpPr/>
          <p:nvPr/>
        </p:nvSpPr>
        <p:spPr>
          <a:xfrm>
            <a:off x="4684647"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dirty="0">
              <a:solidFill>
                <a:prstClr val="white"/>
              </a:solidFill>
            </a:endParaRPr>
          </a:p>
        </p:txBody>
      </p:sp>
      <p:sp>
        <p:nvSpPr>
          <p:cNvPr id="6" name="Picture Placeholder 29"/>
          <p:cNvSpPr>
            <a:spLocks noGrp="1"/>
          </p:cNvSpPr>
          <p:nvPr>
            <p:ph type="pic" sz="quarter" idx="19" hasCustomPrompt="1"/>
          </p:nvPr>
        </p:nvSpPr>
        <p:spPr>
          <a:xfrm>
            <a:off x="3577120" y="1863920"/>
            <a:ext cx="907655"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4" y="1857896"/>
            <a:ext cx="933121"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59629464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10170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21"/>
          </p:nvPr>
        </p:nvSpPr>
        <p:spPr>
          <a:xfrm>
            <a:off x="4684646" y="1857892"/>
            <a:ext cx="409100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76238" y="317501"/>
            <a:ext cx="8391525" cy="697888"/>
          </a:xfrm>
        </p:spPr>
        <p:txBody>
          <a:bodyPr/>
          <a:lstStyle/>
          <a:p>
            <a:r>
              <a:rPr lang="en-US"/>
              <a:t>Click to edit Master title style</a:t>
            </a:r>
            <a:endParaRPr lang="en-GB"/>
          </a:p>
        </p:txBody>
      </p:sp>
      <p:sp>
        <p:nvSpPr>
          <p:cNvPr id="4" name="Rectangle 3"/>
          <p:cNvSpPr/>
          <p:nvPr/>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5" name="Rectangle 4"/>
          <p:cNvSpPr/>
          <p:nvPr/>
        </p:nvSpPr>
        <p:spPr>
          <a:xfrm>
            <a:off x="4684647"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7" name="Picture Placeholder 29"/>
          <p:cNvSpPr>
            <a:spLocks noGrp="1"/>
          </p:cNvSpPr>
          <p:nvPr>
            <p:ph type="pic" sz="quarter" idx="20" hasCustomPrompt="1"/>
          </p:nvPr>
        </p:nvSpPr>
        <p:spPr>
          <a:xfrm>
            <a:off x="7818464" y="1857896"/>
            <a:ext cx="933121"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378000" y="4249682"/>
            <a:ext cx="410011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23"/>
          </p:nvPr>
        </p:nvSpPr>
        <p:spPr>
          <a:xfrm>
            <a:off x="4684647" y="4249682"/>
            <a:ext cx="408971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378002" y="4103518"/>
            <a:ext cx="410170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13" name="Rectangle 12"/>
          <p:cNvSpPr/>
          <p:nvPr/>
        </p:nvSpPr>
        <p:spPr>
          <a:xfrm>
            <a:off x="4684646" y="4103518"/>
            <a:ext cx="408353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prstClr val="white"/>
              </a:solidFill>
            </a:endParaRPr>
          </a:p>
        </p:txBody>
      </p:sp>
      <p:sp>
        <p:nvSpPr>
          <p:cNvPr id="14" name="Picture Placeholder 29"/>
          <p:cNvSpPr>
            <a:spLocks noGrp="1"/>
          </p:cNvSpPr>
          <p:nvPr>
            <p:ph type="pic" sz="quarter" idx="24" hasCustomPrompt="1"/>
          </p:nvPr>
        </p:nvSpPr>
        <p:spPr>
          <a:xfrm>
            <a:off x="3565872" y="4255710"/>
            <a:ext cx="929536"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7818463" y="4249686"/>
            <a:ext cx="933120"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376239"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3577120" y="1863920"/>
            <a:ext cx="907655" cy="549275"/>
          </a:xfrm>
        </p:spPr>
        <p:txBody>
          <a:bodyPr/>
          <a:lstStyle>
            <a:lvl1pPr marL="0" marR="0" indent="0" algn="l" defTabSz="914377"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Tree>
    <p:extLst>
      <p:ext uri="{BB962C8B-B14F-4D97-AF65-F5344CB8AC3E}">
        <p14:creationId xmlns:p14="http://schemas.microsoft.com/office/powerpoint/2010/main" val="42900670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Rectangle 3"/>
          <p:cNvSpPr/>
          <p:nvPr/>
        </p:nvSpPr>
        <p:spPr>
          <a:xfrm>
            <a:off x="3240000" y="1705968"/>
            <a:ext cx="266708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5" name="Rectangle 4"/>
          <p:cNvSpPr/>
          <p:nvPr/>
        </p:nvSpPr>
        <p:spPr>
          <a:xfrm>
            <a:off x="378000" y="1700215"/>
            <a:ext cx="267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6" name="Rectangle 5"/>
          <p:cNvSpPr/>
          <p:nvPr/>
        </p:nvSpPr>
        <p:spPr>
          <a:xfrm>
            <a:off x="6086475" y="1705968"/>
            <a:ext cx="268789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dirty="0">
              <a:solidFill>
                <a:prstClr val="white"/>
              </a:solidFill>
            </a:endParaRPr>
          </a:p>
        </p:txBody>
      </p:sp>
      <p:sp>
        <p:nvSpPr>
          <p:cNvPr id="7" name="Text Placeholder 8"/>
          <p:cNvSpPr>
            <a:spLocks noGrp="1"/>
          </p:cNvSpPr>
          <p:nvPr>
            <p:ph type="body" sz="quarter" idx="17"/>
          </p:nvPr>
        </p:nvSpPr>
        <p:spPr>
          <a:xfrm>
            <a:off x="3244285" y="1851441"/>
            <a:ext cx="265543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6096001" y="1851441"/>
            <a:ext cx="2678365"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376239"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41437826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705184"/>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6" indent="-176396">
              <a:spcAft>
                <a:spcPts val="1000"/>
              </a:spcAft>
              <a:buFont typeface="Arial" panose="020B0604020202020204" pitchFamily="34" charset="0"/>
              <a:buChar char="•"/>
              <a:defRPr/>
            </a:lvl4pPr>
            <a:lvl5pPr marL="356391" indent="-176396">
              <a:spcAft>
                <a:spcPts val="1000"/>
              </a:spcAft>
              <a:defRPr baseline="0"/>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8560078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376238" y="317503"/>
            <a:ext cx="8391525"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376239" y="1665289"/>
            <a:ext cx="4195763"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5358826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73641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9" y="1665289"/>
            <a:ext cx="6958012" cy="471646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376239" y="317503"/>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09264437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5959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7028137" y="4211955"/>
            <a:ext cx="1739627" cy="1725448"/>
          </a:xfrm>
        </p:spPr>
        <p:txBody>
          <a:bodyPr anchor="ctr" anchorCtr="0"/>
          <a:lstStyle>
            <a:lvl1pPr algn="ctr">
              <a:defRPr sz="900"/>
            </a:lvl1pPr>
          </a:lstStyle>
          <a:p>
            <a:r>
              <a:rPr lang="en-GB" sz="900" dirty="0"/>
              <a:t>Insert sponsorship mark here</a:t>
            </a:r>
            <a:endParaRPr lang="en-GB" dirty="0"/>
          </a:p>
        </p:txBody>
      </p:sp>
      <p:sp>
        <p:nvSpPr>
          <p:cNvPr id="8" name="Text Placeholder 7"/>
          <p:cNvSpPr>
            <a:spLocks noGrp="1"/>
          </p:cNvSpPr>
          <p:nvPr>
            <p:ph type="body" sz="quarter" idx="15"/>
          </p:nvPr>
        </p:nvSpPr>
        <p:spPr>
          <a:xfrm>
            <a:off x="7028139" y="6018028"/>
            <a:ext cx="1739626" cy="363722"/>
          </a:xfrm>
        </p:spPr>
        <p:txBody>
          <a:bodyPr anchor="b" anchorCtr="0"/>
          <a:lstStyle>
            <a:lvl1pPr>
              <a:lnSpc>
                <a:spcPct val="100000"/>
              </a:lnSpc>
              <a:defRPr sz="951"/>
            </a:lvl1pPr>
          </a:lstStyle>
          <a:p>
            <a:pPr lvl="0"/>
            <a:r>
              <a:rPr lang="en-US"/>
              <a:t>Click to edit Master text styles</a:t>
            </a:r>
          </a:p>
        </p:txBody>
      </p:sp>
    </p:spTree>
    <p:extLst>
      <p:ext uri="{BB962C8B-B14F-4D97-AF65-F5344CB8AC3E}">
        <p14:creationId xmlns:p14="http://schemas.microsoft.com/office/powerpoint/2010/main" val="17245923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s-CO"/>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s-CO"/>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72091F26-5B73-42AC-ABA2-95F76F132352}" type="datetimeFigureOut">
              <a:rPr lang="es-CO" smtClean="0">
                <a:solidFill>
                  <a:prstClr val="black"/>
                </a:solidFill>
              </a:rPr>
              <a:pPr/>
              <a:t>28/03/2017</a:t>
            </a:fld>
            <a:endParaRPr lang="es-CO" dirty="0">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s-CO" dirty="0">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A19308A9-5F08-4048-A883-85DB9DFBC262}" type="slidenum">
              <a:rPr lang="es-CO" smtClean="0">
                <a:solidFill>
                  <a:prstClr val="black"/>
                </a:solidFill>
              </a:rPr>
              <a:pPr/>
              <a:t>‹Nº›</a:t>
            </a:fld>
            <a:endParaRPr lang="es-CO" dirty="0">
              <a:solidFill>
                <a:prstClr val="black"/>
              </a:solidFill>
            </a:endParaRPr>
          </a:p>
        </p:txBody>
      </p:sp>
    </p:spTree>
    <p:extLst>
      <p:ext uri="{BB962C8B-B14F-4D97-AF65-F5344CB8AC3E}">
        <p14:creationId xmlns:p14="http://schemas.microsoft.com/office/powerpoint/2010/main" val="3362588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dirty="0"/>
              <a:t>Click icon to add picture</a:t>
            </a:r>
          </a:p>
        </p:txBody>
      </p:sp>
      <p:sp>
        <p:nvSpPr>
          <p:cNvPr id="6" name="Content Placeholder 3"/>
          <p:cNvSpPr>
            <a:spLocks noGrp="1"/>
          </p:cNvSpPr>
          <p:nvPr>
            <p:ph sz="quarter" idx="10"/>
          </p:nvPr>
        </p:nvSpPr>
        <p:spPr>
          <a:xfrm>
            <a:off x="376239" y="1665289"/>
            <a:ext cx="3342322" cy="471646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8896757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a:t>Click to edit Master title style</a:t>
            </a:r>
            <a:endParaRPr lang="en-US" dirty="0"/>
          </a:p>
        </p:txBody>
      </p:sp>
      <p:sp>
        <p:nvSpPr>
          <p:cNvPr id="14" name="Text Placeholder 18"/>
          <p:cNvSpPr>
            <a:spLocks noGrp="1"/>
          </p:cNvSpPr>
          <p:nvPr>
            <p:ph idx="1"/>
          </p:nvPr>
        </p:nvSpPr>
        <p:spPr>
          <a:xfrm>
            <a:off x="376238" y="1665289"/>
            <a:ext cx="8374062"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4515749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651600"/>
            <a:ext cx="8371762"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376239" y="317503"/>
            <a:ext cx="8371762"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0628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ags" Target="../tags/tag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vmlDrawing" Target="../drawings/vmlDrawing2.v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1.emf"/><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oleObject" Target="../embeddings/oleObject2.bin"/><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4"/>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326" name="think-cell Slide" r:id="rId35" imgW="270" imgH="270" progId="TCLayout.ActiveDocument.1">
                  <p:embed/>
                </p:oleObj>
              </mc:Choice>
              <mc:Fallback>
                <p:oleObj name="think-cell Slide" r:id="rId35" imgW="270" imgH="270" progId="TCLayout.ActiveDocument.1">
                  <p:embed/>
                  <p:pic>
                    <p:nvPicPr>
                      <p:cNvPr id="0" name=""/>
                      <p:cNvPicPr/>
                      <p:nvPr/>
                    </p:nvPicPr>
                    <p:blipFill>
                      <a:blip r:embed="rId36"/>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5" name="TextBox 14"/>
          <p:cNvSpPr txBox="1"/>
          <p:nvPr/>
        </p:nvSpPr>
        <p:spPr>
          <a:xfrm>
            <a:off x="4751388" y="6477003"/>
            <a:ext cx="3672420" cy="200311"/>
          </a:xfrm>
          <a:prstGeom prst="rect">
            <a:avLst/>
          </a:prstGeom>
          <a:noFill/>
        </p:spPr>
        <p:txBody>
          <a:bodyPr wrap="square" lIns="0" tIns="0" rIns="0" bIns="0" rtlCol="0">
            <a:spAutoFit/>
          </a:bodyPr>
          <a:lstStyle/>
          <a:p>
            <a:pPr algn="r">
              <a:buSzPct val="100000"/>
              <a:buFont typeface="Arial"/>
              <a:buNone/>
            </a:pPr>
            <a:r>
              <a:rPr lang="en-US" sz="651" dirty="0">
                <a:solidFill>
                  <a:prstClr val="black"/>
                </a:solidFill>
              </a:rPr>
              <a:t>Presentation title</a:t>
            </a:r>
            <a:br>
              <a:rPr lang="en-US" sz="651" dirty="0">
                <a:solidFill>
                  <a:prstClr val="black"/>
                </a:solidFill>
              </a:rPr>
            </a:br>
            <a:r>
              <a:rPr lang="en-US" sz="651" dirty="0">
                <a:solidFill>
                  <a:prstClr val="black"/>
                </a:solidFill>
              </a:rPr>
              <a:t>[To edit, click View &gt; Slide Master &gt; Slide Master]</a:t>
            </a:r>
          </a:p>
        </p:txBody>
      </p:sp>
      <p:sp>
        <p:nvSpPr>
          <p:cNvPr id="18" name="TextBox 17"/>
          <p:cNvSpPr txBox="1"/>
          <p:nvPr/>
        </p:nvSpPr>
        <p:spPr>
          <a:xfrm>
            <a:off x="376237" y="6477003"/>
            <a:ext cx="4016376" cy="200311"/>
          </a:xfrm>
          <a:prstGeom prst="rect">
            <a:avLst/>
          </a:prstGeom>
          <a:noFill/>
        </p:spPr>
        <p:txBody>
          <a:bodyPr wrap="square" lIns="0" tIns="0" rIns="0" bIns="0" rtlCol="0">
            <a:spAutoFit/>
          </a:bodyPr>
          <a:lstStyle/>
          <a:p>
            <a:pPr>
              <a:spcBef>
                <a:spcPts val="600"/>
              </a:spcBef>
              <a:buSzPct val="100000"/>
              <a:buFont typeface="Arial"/>
              <a:buNone/>
            </a:pPr>
            <a:r>
              <a:rPr lang="en-US" sz="651" dirty="0">
                <a:solidFill>
                  <a:prstClr val="black"/>
                </a:solidFill>
              </a:rPr>
              <a:t>Member firms and DTTL: Insert appropriate copyright</a:t>
            </a:r>
            <a:br>
              <a:rPr lang="en-US" sz="651" dirty="0">
                <a:solidFill>
                  <a:prstClr val="black"/>
                </a:solidFill>
              </a:rPr>
            </a:br>
            <a:r>
              <a:rPr lang="en-US" sz="651" dirty="0">
                <a:solidFill>
                  <a:prstClr val="black"/>
                </a:solidFill>
              </a:rPr>
              <a:t>[To edit, click View &gt; Slide Master &gt; Slide Master]</a:t>
            </a:r>
          </a:p>
        </p:txBody>
      </p:sp>
      <p:sp>
        <p:nvSpPr>
          <p:cNvPr id="19" name="Text Placeholder 18"/>
          <p:cNvSpPr>
            <a:spLocks noGrp="1"/>
          </p:cNvSpPr>
          <p:nvPr>
            <p:ph type="body" idx="1"/>
          </p:nvPr>
        </p:nvSpPr>
        <p:spPr>
          <a:xfrm>
            <a:off x="376238" y="1665289"/>
            <a:ext cx="8391525"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8536784" y="6477002"/>
            <a:ext cx="230981" cy="100156"/>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1" smtClean="0">
                <a:solidFill>
                  <a:prstClr val="black"/>
                </a:solidFill>
              </a:rPr>
              <a:pPr algn="r">
                <a:spcBef>
                  <a:spcPts val="600"/>
                </a:spcBef>
                <a:buSzPct val="100000"/>
                <a:buFont typeface="Arial"/>
                <a:buNone/>
              </a:pPr>
              <a:t>‹Nº›</a:t>
            </a:fld>
            <a:endParaRPr lang="en-US" sz="651" dirty="0">
              <a:solidFill>
                <a:prstClr val="black"/>
              </a:solidFill>
            </a:endParaRPr>
          </a:p>
        </p:txBody>
      </p:sp>
    </p:spTree>
    <p:extLst>
      <p:ext uri="{BB962C8B-B14F-4D97-AF65-F5344CB8AC3E}">
        <p14:creationId xmlns:p14="http://schemas.microsoft.com/office/powerpoint/2010/main" val="395400636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Lst>
  <p:transition>
    <p:fade/>
  </p:transition>
  <p:txStyles>
    <p:titleStyle>
      <a:lvl1pPr algn="l" defTabSz="914377" rtl="0" eaLnBrk="1" latinLnBrk="0" hangingPunct="1">
        <a:spcBef>
          <a:spcPct val="0"/>
        </a:spcBef>
        <a:buNone/>
        <a:defRPr sz="2000" kern="1200">
          <a:solidFill>
            <a:schemeClr val="tx1"/>
          </a:solidFill>
          <a:latin typeface="+mj-lt"/>
          <a:ea typeface="+mj-ea"/>
          <a:cs typeface="+mj-cs"/>
        </a:defRPr>
      </a:lvl1pPr>
    </p:titleStyle>
    <p:bodyStyle>
      <a:lvl1pPr marL="0" indent="0" algn="l" defTabSz="914377"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2" orient="horz" pos="2160" userDrawn="1">
          <p15:clr>
            <a:srgbClr val="F26B43"/>
          </p15:clr>
        </p15:guide>
        <p15:guide id="3" orient="horz" pos="4020" userDrawn="1">
          <p15:clr>
            <a:srgbClr val="F26B43"/>
          </p15:clr>
        </p15:guide>
        <p15:guide id="4" pos="178" userDrawn="1">
          <p15:clr>
            <a:srgbClr val="F26B43"/>
          </p15:clr>
        </p15:guide>
        <p15:guide id="5" pos="4142"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9" pos="2791" userDrawn="1">
          <p15:clr>
            <a:srgbClr val="F26B43"/>
          </p15:clr>
        </p15:guide>
        <p15:guide id="10" orient="horz" pos="236" userDrawn="1">
          <p15:clr>
            <a:srgbClr val="F26B43"/>
          </p15:clr>
        </p15:guide>
        <p15:guide id="11" pos="767" userDrawn="1">
          <p15:clr>
            <a:srgbClr val="F26B43"/>
          </p15:clr>
        </p15:guide>
        <p15:guide id="12" pos="853" userDrawn="1">
          <p15:clr>
            <a:srgbClr val="F26B43"/>
          </p15:clr>
        </p15:guide>
        <p15:guide id="13" pos="1440" userDrawn="1">
          <p15:clr>
            <a:srgbClr val="F26B43"/>
          </p15:clr>
        </p15:guide>
        <p15:guide id="14" pos="1525" userDrawn="1">
          <p15:clr>
            <a:srgbClr val="F26B43"/>
          </p15:clr>
        </p15:guide>
        <p15:guide id="15" pos="3465" userDrawn="1">
          <p15:clr>
            <a:srgbClr val="F26B43"/>
          </p15:clr>
        </p15:guide>
        <p15:guide id="16" pos="2117" userDrawn="1">
          <p15:clr>
            <a:srgbClr val="F26B43"/>
          </p15:clr>
        </p15:guide>
        <p15:guide id="17" pos="2203" userDrawn="1">
          <p15:clr>
            <a:srgbClr val="F26B43"/>
          </p15:clr>
        </p15:guide>
        <p15:guide id="18" pos="2160" userDrawn="1">
          <p15:clr>
            <a:srgbClr val="F26B43"/>
          </p15:clr>
        </p15:guide>
        <p15:guide id="19" pos="3551" userDrawn="1">
          <p15:clr>
            <a:srgbClr val="F26B43"/>
          </p15:clr>
        </p15:guide>
        <p15:guide id="20" orient="horz" pos="1049" userDrawn="1">
          <p15:clr>
            <a:srgbClr val="F26B43"/>
          </p15:clr>
        </p15:guide>
        <p15:guide id="21"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4"/>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3348" name="think-cell Slide" r:id="rId35" imgW="270" imgH="270" progId="TCLayout.ActiveDocument.1">
                  <p:embed/>
                </p:oleObj>
              </mc:Choice>
              <mc:Fallback>
                <p:oleObj name="think-cell Slide" r:id="rId35" imgW="270" imgH="270" progId="TCLayout.ActiveDocument.1">
                  <p:embed/>
                  <p:pic>
                    <p:nvPicPr>
                      <p:cNvPr id="0" name=""/>
                      <p:cNvPicPr/>
                      <p:nvPr/>
                    </p:nvPicPr>
                    <p:blipFill>
                      <a:blip r:embed="rId36"/>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376238" y="1665289"/>
            <a:ext cx="8391525"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8536784" y="6477002"/>
            <a:ext cx="230981" cy="100156"/>
          </a:xfrm>
          <a:prstGeom prst="rect">
            <a:avLst/>
          </a:prstGeom>
          <a:noFill/>
        </p:spPr>
        <p:txBody>
          <a:bodyPr wrap="square" lIns="0" tIns="0" rIns="0" bIns="0" rtlCol="0">
            <a:spAutoFit/>
          </a:bodyPr>
          <a:lstStyle/>
          <a:p>
            <a:pPr algn="r">
              <a:spcBef>
                <a:spcPts val="600"/>
              </a:spcBef>
              <a:buSzPct val="100000"/>
              <a:buFont typeface="Arial"/>
              <a:buNone/>
            </a:pPr>
            <a:fld id="{C58DF478-B544-4ED8-9ED4-6A2648E2D233}" type="slidenum">
              <a:rPr lang="en-US" sz="651" smtClean="0">
                <a:solidFill>
                  <a:prstClr val="black"/>
                </a:solidFill>
              </a:rPr>
              <a:pPr algn="r">
                <a:spcBef>
                  <a:spcPts val="600"/>
                </a:spcBef>
                <a:buSzPct val="100000"/>
                <a:buFont typeface="Arial"/>
                <a:buNone/>
              </a:pPr>
              <a:t>‹Nº›</a:t>
            </a:fld>
            <a:endParaRPr lang="en-US" sz="651" dirty="0">
              <a:solidFill>
                <a:prstClr val="black"/>
              </a:solidFill>
            </a:endParaRPr>
          </a:p>
        </p:txBody>
      </p:sp>
    </p:spTree>
    <p:extLst>
      <p:ext uri="{BB962C8B-B14F-4D97-AF65-F5344CB8AC3E}">
        <p14:creationId xmlns:p14="http://schemas.microsoft.com/office/powerpoint/2010/main" val="396737966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Lst>
  <p:transition>
    <p:fade/>
  </p:transition>
  <p:txStyles>
    <p:titleStyle>
      <a:lvl1pPr algn="l" defTabSz="914377" rtl="0" eaLnBrk="1" latinLnBrk="0" hangingPunct="1">
        <a:spcBef>
          <a:spcPct val="0"/>
        </a:spcBef>
        <a:buNone/>
        <a:defRPr sz="2000" kern="1200">
          <a:solidFill>
            <a:schemeClr val="tx1"/>
          </a:solidFill>
          <a:latin typeface="+mj-lt"/>
          <a:ea typeface="+mj-ea"/>
          <a:cs typeface="+mj-cs"/>
        </a:defRPr>
      </a:lvl1pPr>
    </p:titleStyle>
    <p:bodyStyle>
      <a:lvl1pPr marL="0" indent="0" algn="l" defTabSz="914377"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2" orient="horz" pos="2160" userDrawn="1">
          <p15:clr>
            <a:srgbClr val="F26B43"/>
          </p15:clr>
        </p15:guide>
        <p15:guide id="3" orient="horz" pos="4020" userDrawn="1">
          <p15:clr>
            <a:srgbClr val="F26B43"/>
          </p15:clr>
        </p15:guide>
        <p15:guide id="4" pos="178" userDrawn="1">
          <p15:clr>
            <a:srgbClr val="F26B43"/>
          </p15:clr>
        </p15:guide>
        <p15:guide id="5" pos="4142"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9" pos="2791" userDrawn="1">
          <p15:clr>
            <a:srgbClr val="F26B43"/>
          </p15:clr>
        </p15:guide>
        <p15:guide id="10" orient="horz" pos="236" userDrawn="1">
          <p15:clr>
            <a:srgbClr val="F26B43"/>
          </p15:clr>
        </p15:guide>
        <p15:guide id="11" pos="767" userDrawn="1">
          <p15:clr>
            <a:srgbClr val="F26B43"/>
          </p15:clr>
        </p15:guide>
        <p15:guide id="12" pos="853" userDrawn="1">
          <p15:clr>
            <a:srgbClr val="F26B43"/>
          </p15:clr>
        </p15:guide>
        <p15:guide id="13" pos="1440" userDrawn="1">
          <p15:clr>
            <a:srgbClr val="F26B43"/>
          </p15:clr>
        </p15:guide>
        <p15:guide id="14" pos="1525" userDrawn="1">
          <p15:clr>
            <a:srgbClr val="F26B43"/>
          </p15:clr>
        </p15:guide>
        <p15:guide id="15" pos="3465" userDrawn="1">
          <p15:clr>
            <a:srgbClr val="F26B43"/>
          </p15:clr>
        </p15:guide>
        <p15:guide id="16" pos="2117" userDrawn="1">
          <p15:clr>
            <a:srgbClr val="F26B43"/>
          </p15:clr>
        </p15:guide>
        <p15:guide id="17" pos="2203" userDrawn="1">
          <p15:clr>
            <a:srgbClr val="F26B43"/>
          </p15:clr>
        </p15:guide>
        <p15:guide id="18" pos="2160" userDrawn="1">
          <p15:clr>
            <a:srgbClr val="F26B43"/>
          </p15:clr>
        </p15:guide>
        <p15:guide id="19" pos="3551" userDrawn="1">
          <p15:clr>
            <a:srgbClr val="F26B43"/>
          </p15:clr>
        </p15:guide>
        <p15:guide id="20" orient="horz" pos="1049" userDrawn="1">
          <p15:clr>
            <a:srgbClr val="F26B43"/>
          </p15:clr>
        </p15:guide>
        <p15:guide id="21"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33.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6.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33.xml"/><Relationship Id="rId5" Type="http://schemas.openxmlformats.org/officeDocument/2006/relationships/hyperlink" Target="http://mintic.gov.co/portal/604/w3-propertyvalue-7458.html" TargetMode="External"/><Relationship Id="rId4" Type="http://schemas.openxmlformats.org/officeDocument/2006/relationships/hyperlink" Target="mailto:minticresponde@mintic.gov.co"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11.xml"/><Relationship Id="rId3" Type="http://schemas.openxmlformats.org/officeDocument/2006/relationships/image" Target="../media/image7.png"/><Relationship Id="rId7" Type="http://schemas.openxmlformats.org/officeDocument/2006/relationships/slide" Target="slide7.xml"/><Relationship Id="rId12"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33.xml"/><Relationship Id="rId6" Type="http://schemas.openxmlformats.org/officeDocument/2006/relationships/image" Target="../media/image4.png"/><Relationship Id="rId11" Type="http://schemas.openxmlformats.org/officeDocument/2006/relationships/slide" Target="slide14.xml"/><Relationship Id="rId5" Type="http://schemas.openxmlformats.org/officeDocument/2006/relationships/slide" Target="slide5.xml"/><Relationship Id="rId15" Type="http://schemas.openxmlformats.org/officeDocument/2006/relationships/slide" Target="slide13.xml"/><Relationship Id="rId10" Type="http://schemas.openxmlformats.org/officeDocument/2006/relationships/image" Target="../media/image6.png"/><Relationship Id="rId4" Type="http://schemas.openxmlformats.org/officeDocument/2006/relationships/slide" Target="slide6.xml"/><Relationship Id="rId9" Type="http://schemas.openxmlformats.org/officeDocument/2006/relationships/slide" Target="slide8.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mintic.gov.co/" TargetMode="External"/><Relationship Id="rId1" Type="http://schemas.openxmlformats.org/officeDocument/2006/relationships/slideLayout" Target="../slideLayouts/slideLayout3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4.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p:cNvSpPr txBox="1">
            <a:spLocks/>
          </p:cNvSpPr>
          <p:nvPr/>
        </p:nvSpPr>
        <p:spPr bwMode="gray">
          <a:xfrm>
            <a:off x="376238" y="5048103"/>
            <a:ext cx="7029646" cy="50812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SzPct val="100000"/>
              <a:buFont typeface="Arial" panose="020B0604020202020204" pitchFamily="34" charset="0"/>
              <a:buNone/>
              <a:defRPr sz="1600" b="0" kern="1200">
                <a:solidFill>
                  <a:schemeClr val="tx1"/>
                </a:solidFill>
                <a:latin typeface="+mn-lt"/>
                <a:ea typeface="+mn-ea"/>
                <a:cs typeface="+mn-cs"/>
              </a:defRPr>
            </a:lvl1pPr>
            <a:lvl2pPr marL="457200" indent="0" algn="ctr" defTabSz="914400" rtl="0" eaLnBrk="1" latinLnBrk="0" hangingPunct="1">
              <a:spcBef>
                <a:spcPts val="0"/>
              </a:spcBef>
              <a:spcAft>
                <a:spcPts val="1000"/>
              </a:spcAft>
              <a:buClrTx/>
              <a:buSzPct val="100000"/>
              <a:buFont typeface="Arial"/>
              <a:buNone/>
              <a:defRPr lang="en-US" sz="2000" b="1" kern="1200">
                <a:solidFill>
                  <a:schemeClr val="tx1"/>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600" kern="1200" baseline="0">
                <a:solidFill>
                  <a:schemeClr val="tx1"/>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600" kern="1200" baseline="0">
                <a:solidFill>
                  <a:schemeClr val="tx1"/>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600" kern="1200">
                <a:solidFill>
                  <a:schemeClr val="tx1"/>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9pPr>
          </a:lstStyle>
          <a:p>
            <a:pPr lvl="0"/>
            <a:r>
              <a:rPr lang="es-CO" b="1" dirty="0">
                <a:ea typeface="Open Sans" panose="020B0606030504020204" pitchFamily="34" charset="0"/>
                <a:cs typeface="Open Sans" panose="020B0606030504020204" pitchFamily="34" charset="0"/>
              </a:rPr>
              <a:t>Asesoría Técnica a la Subdirección de Vigilancia y Control de Radiodifusión Sonora - Contrato No. 580 de 2014</a:t>
            </a:r>
            <a:br>
              <a:rPr lang="es-CO" dirty="0">
                <a:ea typeface="Open Sans" panose="020B0606030504020204" pitchFamily="34" charset="0"/>
                <a:cs typeface="Open Sans" panose="020B0606030504020204" pitchFamily="34" charset="0"/>
              </a:rPr>
            </a:br>
            <a:br>
              <a:rPr lang="en-US" dirty="0">
                <a:ea typeface="Open Sans" panose="020B0606030504020204" pitchFamily="34" charset="0"/>
                <a:cs typeface="Open Sans" panose="020B0606030504020204" pitchFamily="34" charset="0"/>
              </a:rPr>
            </a:br>
            <a:endParaRPr lang="en-US" dirty="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ea typeface="Open Sans" panose="020B0606030504020204" pitchFamily="34" charset="0"/>
              <a:cs typeface="Open Sans" panose="020B0606030504020204" pitchFamily="34" charset="0"/>
            </a:endParaRPr>
          </a:p>
        </p:txBody>
      </p:sp>
      <p:sp>
        <p:nvSpPr>
          <p:cNvPr id="8" name="Text Placeholder 4"/>
          <p:cNvSpPr txBox="1">
            <a:spLocks/>
          </p:cNvSpPr>
          <p:nvPr/>
        </p:nvSpPr>
        <p:spPr>
          <a:xfrm>
            <a:off x="376237" y="6508362"/>
            <a:ext cx="4446373" cy="298450"/>
          </a:xfrm>
          <a:prstGeom prst="rect">
            <a:avLst/>
          </a:prstGeom>
        </p:spPr>
        <p:txBody>
          <a:bodyPr vert="horz" lIns="0" tIns="0" rIns="0" bIns="0" rtlCol="0">
            <a:normAutofit/>
          </a:bodyPr>
          <a:lstStyle>
            <a:lvl1pPr marL="0" indent="0" algn="l" defTabSz="914400" rtl="0" eaLnBrk="1" latinLnBrk="0" hangingPunct="1">
              <a:spcBef>
                <a:spcPts val="0"/>
              </a:spcBef>
              <a:spcAft>
                <a:spcPts val="0"/>
              </a:spcAft>
              <a:buSzPct val="100000"/>
              <a:buFont typeface="Arial" panose="020B0604020202020204" pitchFamily="34" charset="0"/>
              <a:buNone/>
              <a:defRPr sz="10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a:solidFill>
                  <a:schemeClr val="bg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a:solidFill>
                  <a:schemeClr val="bg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a:solidFill>
                  <a:schemeClr val="bg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a:solidFill>
                  <a:schemeClr val="bg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s-CO" dirty="0">
                <a:ea typeface="Open Sans" panose="020B0606030504020204" pitchFamily="34" charset="0"/>
                <a:cs typeface="Open Sans" panose="020B0606030504020204" pitchFamily="34" charset="0"/>
              </a:rPr>
              <a:t>Marzo de 2017</a:t>
            </a:r>
            <a:endParaRPr lang="en-US" dirty="0">
              <a:ea typeface="Open Sans" panose="020B0606030504020204" pitchFamily="34" charset="0"/>
              <a:cs typeface="Open Sans" panose="020B0606030504020204" pitchFamily="34" charset="0"/>
            </a:endParaRPr>
          </a:p>
        </p:txBody>
      </p:sp>
      <p:sp>
        <p:nvSpPr>
          <p:cNvPr id="9" name="Subtitle 3"/>
          <p:cNvSpPr txBox="1">
            <a:spLocks/>
          </p:cNvSpPr>
          <p:nvPr/>
        </p:nvSpPr>
        <p:spPr bwMode="gray">
          <a:xfrm>
            <a:off x="376238" y="6156965"/>
            <a:ext cx="6797666" cy="26959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SzPct val="100000"/>
              <a:buFont typeface="Arial" panose="020B0604020202020204" pitchFamily="34" charset="0"/>
              <a:buNone/>
              <a:defRPr sz="1600" b="0" kern="1200">
                <a:solidFill>
                  <a:schemeClr val="tx1"/>
                </a:solidFill>
                <a:latin typeface="+mn-lt"/>
                <a:ea typeface="+mn-ea"/>
                <a:cs typeface="+mn-cs"/>
              </a:defRPr>
            </a:lvl1pPr>
            <a:lvl2pPr marL="457200" indent="0" algn="ctr" defTabSz="914400" rtl="0" eaLnBrk="1" latinLnBrk="0" hangingPunct="1">
              <a:spcBef>
                <a:spcPts val="0"/>
              </a:spcBef>
              <a:spcAft>
                <a:spcPts val="1000"/>
              </a:spcAft>
              <a:buClrTx/>
              <a:buSzPct val="100000"/>
              <a:buFont typeface="Arial"/>
              <a:buNone/>
              <a:defRPr lang="en-US" sz="2000" b="1" kern="1200">
                <a:solidFill>
                  <a:schemeClr val="tx1"/>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600" kern="1200" baseline="0">
                <a:solidFill>
                  <a:schemeClr val="tx1"/>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600" kern="1200" baseline="0">
                <a:solidFill>
                  <a:schemeClr val="tx1"/>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600" kern="1200">
                <a:solidFill>
                  <a:schemeClr val="tx1"/>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s-CO" sz="14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Ministerio de Tecnologías de la Información y las Comunicaciones</a:t>
            </a:r>
            <a:endParaRPr kumimoji="0" lang="en-US" sz="1400" b="0" i="0" u="none" strike="noStrike" kern="120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endParaRPr>
          </a:p>
        </p:txBody>
      </p:sp>
      <p:sp>
        <p:nvSpPr>
          <p:cNvPr id="10" name="Subtitle 3"/>
          <p:cNvSpPr txBox="1">
            <a:spLocks/>
          </p:cNvSpPr>
          <p:nvPr/>
        </p:nvSpPr>
        <p:spPr bwMode="gray">
          <a:xfrm>
            <a:off x="376238" y="5607126"/>
            <a:ext cx="6797666" cy="48544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0"/>
              </a:spcAft>
              <a:buSzPct val="100000"/>
              <a:buFont typeface="Arial" panose="020B0604020202020204" pitchFamily="34" charset="0"/>
              <a:buNone/>
              <a:defRPr sz="1600" b="0" kern="1200">
                <a:solidFill>
                  <a:schemeClr val="tx1"/>
                </a:solidFill>
                <a:latin typeface="+mn-lt"/>
                <a:ea typeface="+mn-ea"/>
                <a:cs typeface="+mn-cs"/>
              </a:defRPr>
            </a:lvl1pPr>
            <a:lvl2pPr marL="457200" indent="0" algn="ctr" defTabSz="914400" rtl="0" eaLnBrk="1" latinLnBrk="0" hangingPunct="1">
              <a:spcBef>
                <a:spcPts val="0"/>
              </a:spcBef>
              <a:spcAft>
                <a:spcPts val="1000"/>
              </a:spcAft>
              <a:buClrTx/>
              <a:buSzPct val="100000"/>
              <a:buFont typeface="Arial"/>
              <a:buNone/>
              <a:defRPr lang="en-US" sz="2000" b="1" kern="1200">
                <a:solidFill>
                  <a:schemeClr val="tx1"/>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600" kern="1200" baseline="0">
                <a:solidFill>
                  <a:schemeClr val="tx1"/>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600" kern="1200" baseline="0">
                <a:solidFill>
                  <a:schemeClr val="tx1"/>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600" kern="1200">
                <a:solidFill>
                  <a:schemeClr val="tx1"/>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s-CO" b="1" i="0" u="none" strike="noStrike" kern="1200" cap="none" spc="0" normalizeH="0" baseline="0" noProof="0" dirty="0">
                <a:ln>
                  <a:noFill/>
                </a:ln>
                <a:solidFill>
                  <a:schemeClr val="tx1">
                    <a:lumMod val="75000"/>
                    <a:lumOff val="25000"/>
                  </a:schemeClr>
                </a:solidFill>
                <a:effectLst/>
                <a:uLnTx/>
                <a:uFillTx/>
                <a:ea typeface="Open Sans" panose="020B0606030504020204" pitchFamily="34" charset="0"/>
                <a:cs typeface="Open Sans" panose="020B0606030504020204" pitchFamily="34" charset="0"/>
              </a:rPr>
              <a:t>Calendario para el</a:t>
            </a:r>
            <a:r>
              <a:rPr kumimoji="0" lang="es-CO" b="1" i="0" u="none" strike="noStrike" kern="1200" cap="none" spc="0" normalizeH="0" noProof="0" dirty="0">
                <a:ln>
                  <a:noFill/>
                </a:ln>
                <a:solidFill>
                  <a:schemeClr val="tx1">
                    <a:lumMod val="75000"/>
                    <a:lumOff val="25000"/>
                  </a:schemeClr>
                </a:solidFill>
                <a:effectLst/>
                <a:uLnTx/>
                <a:uFillTx/>
                <a:ea typeface="Open Sans" panose="020B0606030504020204" pitchFamily="34" charset="0"/>
                <a:cs typeface="Open Sans" panose="020B0606030504020204" pitchFamily="34" charset="0"/>
              </a:rPr>
              <a:t> Cumplimiento </a:t>
            </a:r>
            <a:r>
              <a:rPr kumimoji="0" lang="es-CO" b="1" i="0" u="none" strike="noStrike" kern="1200" cap="none" spc="0" normalizeH="0" baseline="0" noProof="0" dirty="0">
                <a:ln>
                  <a:noFill/>
                </a:ln>
                <a:solidFill>
                  <a:schemeClr val="tx1">
                    <a:lumMod val="75000"/>
                    <a:lumOff val="25000"/>
                  </a:schemeClr>
                </a:solidFill>
                <a:effectLst/>
                <a:uLnTx/>
                <a:uFillTx/>
                <a:ea typeface="Open Sans" panose="020B0606030504020204" pitchFamily="34" charset="0"/>
                <a:cs typeface="Open Sans" panose="020B0606030504020204" pitchFamily="34" charset="0"/>
              </a:rPr>
              <a:t>de Obligaciones de los Concesionarios de RDS</a:t>
            </a:r>
            <a:endParaRPr kumimoji="0" lang="en-US" b="1" i="0" u="none" strike="noStrike" kern="1200" cap="none" spc="0" normalizeH="0" baseline="0" noProof="0" dirty="0">
              <a:ln>
                <a:noFill/>
              </a:ln>
              <a:solidFill>
                <a:schemeClr val="tx1">
                  <a:lumMod val="75000"/>
                  <a:lumOff val="25000"/>
                </a:schemeClr>
              </a:solidFill>
              <a:effectLst/>
              <a:uLnTx/>
              <a:uFillTx/>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810" y="372806"/>
            <a:ext cx="5152516" cy="5152516"/>
          </a:xfrm>
          <a:prstGeom prst="rect">
            <a:avLst/>
          </a:prstGeom>
        </p:spPr>
      </p:pic>
      <p:pic>
        <p:nvPicPr>
          <p:cNvPr id="2" name="Picture 1"/>
          <p:cNvPicPr>
            <a:picLocks noChangeAspect="1"/>
          </p:cNvPicPr>
          <p:nvPr/>
        </p:nvPicPr>
        <p:blipFill>
          <a:blip r:embed="rId3"/>
          <a:stretch>
            <a:fillRect/>
          </a:stretch>
        </p:blipFill>
        <p:spPr>
          <a:xfrm>
            <a:off x="200957" y="18431"/>
            <a:ext cx="6162675" cy="885825"/>
          </a:xfrm>
          <a:prstGeom prst="rect">
            <a:avLst/>
          </a:prstGeom>
        </p:spPr>
      </p:pic>
      <p:grpSp>
        <p:nvGrpSpPr>
          <p:cNvPr id="12" name="Group 11"/>
          <p:cNvGrpSpPr/>
          <p:nvPr/>
        </p:nvGrpSpPr>
        <p:grpSpPr>
          <a:xfrm>
            <a:off x="6788496" y="288932"/>
            <a:ext cx="1809594" cy="344822"/>
            <a:chOff x="398463" y="404813"/>
            <a:chExt cx="1627187" cy="307976"/>
          </a:xfrm>
          <a:solidFill>
            <a:schemeClr val="tx1"/>
          </a:solidFill>
        </p:grpSpPr>
        <p:sp>
          <p:nvSpPr>
            <p:cNvPr id="1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5"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7"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8"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2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grpSp>
    </p:spTree>
    <p:extLst>
      <p:ext uri="{BB962C8B-B14F-4D97-AF65-F5344CB8AC3E}">
        <p14:creationId xmlns:p14="http://schemas.microsoft.com/office/powerpoint/2010/main" val="16016727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857259" y="2257834"/>
            <a:ext cx="4103150" cy="1384995"/>
          </a:xfrm>
          <a:prstGeom prst="rect">
            <a:avLst/>
          </a:prstGeom>
          <a:ln>
            <a:noFill/>
          </a:ln>
        </p:spPr>
        <p:txBody>
          <a:bodyPr wrap="square">
            <a:spAutoFit/>
          </a:bodyPr>
          <a:lstStyle/>
          <a:p>
            <a:pPr marL="0" lvl="2">
              <a:spcBef>
                <a:spcPts val="600"/>
              </a:spcBef>
              <a:buSzPct val="100000"/>
            </a:pPr>
            <a:r>
              <a:rPr lang="es-CO" altLang="ja-JP" sz="1050" b="1" dirty="0">
                <a:solidFill>
                  <a:srgbClr val="009A44"/>
                </a:solidFill>
              </a:rPr>
              <a:t>¿Cómo?</a:t>
            </a:r>
          </a:p>
          <a:p>
            <a:r>
              <a:rPr lang="es-CO" sz="1050" dirty="0"/>
              <a:t>Invertir en su integridad los recursos obtenidos por:</a:t>
            </a:r>
          </a:p>
          <a:p>
            <a:endParaRPr lang="es-CO" sz="1050" dirty="0"/>
          </a:p>
          <a:p>
            <a:pPr marL="171450" indent="-171450">
              <a:buFont typeface="Arial" panose="020B0604020202020204" pitchFamily="34" charset="0"/>
              <a:buChar char="•"/>
            </a:pPr>
            <a:r>
              <a:rPr lang="es-CO" sz="1050" dirty="0"/>
              <a:t>Para concesionarios comunitarios: Pautas o comercialización de espacio.</a:t>
            </a:r>
          </a:p>
          <a:p>
            <a:pPr marL="171450" indent="-171450">
              <a:buFont typeface="Arial" panose="020B0604020202020204" pitchFamily="34" charset="0"/>
              <a:buChar char="•"/>
            </a:pPr>
            <a:endParaRPr lang="es-CO" sz="1050" dirty="0"/>
          </a:p>
          <a:p>
            <a:pPr marL="171450" indent="-171450">
              <a:buFont typeface="Arial" panose="020B0604020202020204" pitchFamily="34" charset="0"/>
              <a:buChar char="•"/>
            </a:pPr>
            <a:r>
              <a:rPr lang="es-CO" sz="1050" dirty="0"/>
              <a:t>Para concesionarios de Interés Público: Patrocinios, auspicios y apoyos financieros.</a:t>
            </a:r>
            <a:endParaRPr lang="es-CO" altLang="ja-JP" sz="1050" b="1" dirty="0">
              <a:solidFill>
                <a:srgbClr val="009A44"/>
              </a:solidFill>
              <a:ea typeface="ＭＳ Ｐゴシック" pitchFamily="50" charset="-128"/>
            </a:endParaRPr>
          </a:p>
        </p:txBody>
      </p:sp>
      <p:sp>
        <p:nvSpPr>
          <p:cNvPr id="17" name="Rectangle 16"/>
          <p:cNvSpPr/>
          <p:nvPr/>
        </p:nvSpPr>
        <p:spPr>
          <a:xfrm>
            <a:off x="1624084" y="366704"/>
            <a:ext cx="5665681" cy="923330"/>
          </a:xfrm>
          <a:prstGeom prst="rect">
            <a:avLst/>
          </a:prstGeom>
        </p:spPr>
        <p:txBody>
          <a:bodyPr wrap="square">
            <a:spAutoFit/>
          </a:bodyPr>
          <a:lstStyle/>
          <a:p>
            <a:pPr algn="ctr">
              <a:spcBef>
                <a:spcPct val="0"/>
              </a:spcBef>
            </a:pPr>
            <a:r>
              <a:rPr lang="es-ES" sz="2000" b="1" dirty="0">
                <a:ea typeface="Open Sans" panose="020B0606030504020204" pitchFamily="34" charset="0"/>
                <a:cs typeface="Open Sans" panose="020B0606030504020204" pitchFamily="34" charset="0"/>
              </a:rPr>
              <a:t>Reinvertir sus recursos en el funcionamiento de la emisora</a:t>
            </a:r>
          </a:p>
          <a:p>
            <a:pPr algn="ctr">
              <a:spcBef>
                <a:spcPct val="0"/>
              </a:spcBef>
            </a:pPr>
            <a:r>
              <a:rPr lang="es-CO" sz="1200" b="1" dirty="0">
                <a:ea typeface="Open Sans" panose="020B0606030504020204" pitchFamily="34" charset="0"/>
                <a:cs typeface="Open Sans" panose="020B0606030504020204" pitchFamily="34" charset="0"/>
              </a:rPr>
              <a:t>Concesionarios Comunitarios y de Interés Público</a:t>
            </a:r>
          </a:p>
        </p:txBody>
      </p:sp>
      <p:sp>
        <p:nvSpPr>
          <p:cNvPr id="25" name="Diagonal Stripe 24"/>
          <p:cNvSpPr/>
          <p:nvPr/>
        </p:nvSpPr>
        <p:spPr>
          <a:xfrm>
            <a:off x="2517213" y="2413970"/>
            <a:ext cx="288000" cy="288000"/>
          </a:xfrm>
          <a:prstGeom prst="diagStripe">
            <a:avLst/>
          </a:prstGeom>
          <a:solidFill>
            <a:srgbClr val="2C523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6" name="Diagonal Stripe 25"/>
          <p:cNvSpPr/>
          <p:nvPr/>
        </p:nvSpPr>
        <p:spPr>
          <a:xfrm flipV="1">
            <a:off x="2523576" y="2094990"/>
            <a:ext cx="288000" cy="288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1" name="Rectangle 20"/>
          <p:cNvSpPr/>
          <p:nvPr/>
        </p:nvSpPr>
        <p:spPr>
          <a:xfrm>
            <a:off x="2837440" y="4040298"/>
            <a:ext cx="3431877" cy="507831"/>
          </a:xfrm>
          <a:prstGeom prst="rect">
            <a:avLst/>
          </a:prstGeom>
        </p:spPr>
        <p:txBody>
          <a:bodyPr wrap="square">
            <a:spAutoFit/>
          </a:bodyPr>
          <a:lstStyle/>
          <a:p>
            <a:pPr marL="0" lvl="2">
              <a:spcBef>
                <a:spcPts val="600"/>
              </a:spcBef>
              <a:buSzPct val="100000"/>
            </a:pPr>
            <a:r>
              <a:rPr lang="es-CO" altLang="ja-JP" sz="1050" b="1" dirty="0">
                <a:solidFill>
                  <a:schemeClr val="bg2">
                    <a:lumMod val="25000"/>
                  </a:schemeClr>
                </a:solidFill>
                <a:ea typeface="ＭＳ Ｐゴシック" pitchFamily="50" charset="-128"/>
              </a:rPr>
              <a:t>¿Cuándo?</a:t>
            </a:r>
            <a:endParaRPr lang="en-US" altLang="ja-JP" sz="1050" b="1" dirty="0">
              <a:solidFill>
                <a:schemeClr val="bg2">
                  <a:lumMod val="25000"/>
                </a:schemeClr>
              </a:solidFill>
              <a:ea typeface="ＭＳ Ｐゴシック" pitchFamily="50" charset="-128"/>
            </a:endParaRPr>
          </a:p>
          <a:p>
            <a:pPr marL="0" lvl="2">
              <a:spcBef>
                <a:spcPts val="600"/>
              </a:spcBef>
              <a:buSzPct val="100000"/>
            </a:pPr>
            <a:r>
              <a:rPr lang="es-CO" sz="1050" dirty="0"/>
              <a:t>Permanente.</a:t>
            </a:r>
          </a:p>
        </p:txBody>
      </p:sp>
      <p:sp>
        <p:nvSpPr>
          <p:cNvPr id="37" name="Diagonal Stripe 36"/>
          <p:cNvSpPr/>
          <p:nvPr/>
        </p:nvSpPr>
        <p:spPr>
          <a:xfrm>
            <a:off x="2523576" y="4207162"/>
            <a:ext cx="288000" cy="288000"/>
          </a:xfrm>
          <a:prstGeom prst="diagStrip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8" name="Diagonal Stripe 37"/>
          <p:cNvSpPr/>
          <p:nvPr/>
        </p:nvSpPr>
        <p:spPr>
          <a:xfrm flipV="1">
            <a:off x="2529939" y="3888182"/>
            <a:ext cx="288000" cy="288000"/>
          </a:xfrm>
          <a:prstGeom prst="diagStripe">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9" name="Freeform 100">
            <a:hlinkClick r:id="rId2"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dirty="0"/>
          </a:p>
        </p:txBody>
      </p:sp>
      <p:pic>
        <p:nvPicPr>
          <p:cNvPr id="16" name="Picture 15"/>
          <p:cNvPicPr>
            <a:picLocks noChangeAspect="1"/>
          </p:cNvPicPr>
          <p:nvPr/>
        </p:nvPicPr>
        <p:blipFill>
          <a:blip r:embed="rId3"/>
          <a:stretch>
            <a:fillRect/>
          </a:stretch>
        </p:blipFill>
        <p:spPr>
          <a:xfrm>
            <a:off x="7372057" y="2168"/>
            <a:ext cx="2030144" cy="1304657"/>
          </a:xfrm>
          <a:prstGeom prst="rect">
            <a:avLst/>
          </a:prstGeom>
        </p:spPr>
      </p:pic>
      <p:sp>
        <p:nvSpPr>
          <p:cNvPr id="18" name="Freeform 70"/>
          <p:cNvSpPr>
            <a:spLocks noEditPoints="1"/>
          </p:cNvSpPr>
          <p:nvPr/>
        </p:nvSpPr>
        <p:spPr bwMode="auto">
          <a:xfrm>
            <a:off x="8043353" y="294375"/>
            <a:ext cx="684000" cy="684000"/>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70 w 320"/>
              <a:gd name="T11" fmla="*/ 298 h 320"/>
              <a:gd name="T12" fmla="*/ 170 w 320"/>
              <a:gd name="T13" fmla="*/ 288 h 320"/>
              <a:gd name="T14" fmla="*/ 160 w 320"/>
              <a:gd name="T15" fmla="*/ 277 h 320"/>
              <a:gd name="T16" fmla="*/ 149 w 320"/>
              <a:gd name="T17" fmla="*/ 288 h 320"/>
              <a:gd name="T18" fmla="*/ 149 w 320"/>
              <a:gd name="T19" fmla="*/ 298 h 320"/>
              <a:gd name="T20" fmla="*/ 22 w 320"/>
              <a:gd name="T21" fmla="*/ 170 h 320"/>
              <a:gd name="T22" fmla="*/ 32 w 320"/>
              <a:gd name="T23" fmla="*/ 170 h 320"/>
              <a:gd name="T24" fmla="*/ 42 w 320"/>
              <a:gd name="T25" fmla="*/ 160 h 320"/>
              <a:gd name="T26" fmla="*/ 32 w 320"/>
              <a:gd name="T27" fmla="*/ 149 h 320"/>
              <a:gd name="T28" fmla="*/ 22 w 320"/>
              <a:gd name="T29" fmla="*/ 149 h 320"/>
              <a:gd name="T30" fmla="*/ 149 w 320"/>
              <a:gd name="T31" fmla="*/ 22 h 320"/>
              <a:gd name="T32" fmla="*/ 149 w 320"/>
              <a:gd name="T33" fmla="*/ 32 h 320"/>
              <a:gd name="T34" fmla="*/ 160 w 320"/>
              <a:gd name="T35" fmla="*/ 42 h 320"/>
              <a:gd name="T36" fmla="*/ 170 w 320"/>
              <a:gd name="T37" fmla="*/ 32 h 320"/>
              <a:gd name="T38" fmla="*/ 170 w 320"/>
              <a:gd name="T39" fmla="*/ 22 h 320"/>
              <a:gd name="T40" fmla="*/ 298 w 320"/>
              <a:gd name="T41" fmla="*/ 149 h 320"/>
              <a:gd name="T42" fmla="*/ 288 w 320"/>
              <a:gd name="T43" fmla="*/ 149 h 320"/>
              <a:gd name="T44" fmla="*/ 277 w 320"/>
              <a:gd name="T45" fmla="*/ 160 h 320"/>
              <a:gd name="T46" fmla="*/ 288 w 320"/>
              <a:gd name="T47" fmla="*/ 170 h 320"/>
              <a:gd name="T48" fmla="*/ 298 w 320"/>
              <a:gd name="T49" fmla="*/ 170 h 320"/>
              <a:gd name="T50" fmla="*/ 170 w 320"/>
              <a:gd name="T51" fmla="*/ 298 h 320"/>
              <a:gd name="T52" fmla="*/ 216 w 320"/>
              <a:gd name="T53" fmla="*/ 90 h 320"/>
              <a:gd name="T54" fmla="*/ 133 w 320"/>
              <a:gd name="T55" fmla="*/ 127 h 320"/>
              <a:gd name="T56" fmla="*/ 127 w 320"/>
              <a:gd name="T57" fmla="*/ 133 h 320"/>
              <a:gd name="T58" fmla="*/ 90 w 320"/>
              <a:gd name="T59" fmla="*/ 216 h 320"/>
              <a:gd name="T60" fmla="*/ 92 w 320"/>
              <a:gd name="T61" fmla="*/ 228 h 320"/>
              <a:gd name="T62" fmla="*/ 99 w 320"/>
              <a:gd name="T63" fmla="*/ 231 h 320"/>
              <a:gd name="T64" fmla="*/ 104 w 320"/>
              <a:gd name="T65" fmla="*/ 230 h 320"/>
              <a:gd name="T66" fmla="*/ 187 w 320"/>
              <a:gd name="T67" fmla="*/ 192 h 320"/>
              <a:gd name="T68" fmla="*/ 192 w 320"/>
              <a:gd name="T69" fmla="*/ 187 h 320"/>
              <a:gd name="T70" fmla="*/ 230 w 320"/>
              <a:gd name="T71" fmla="*/ 104 h 320"/>
              <a:gd name="T72" fmla="*/ 228 w 320"/>
              <a:gd name="T73" fmla="*/ 92 h 320"/>
              <a:gd name="T74" fmla="*/ 216 w 320"/>
              <a:gd name="T75" fmla="*/ 90 h 320"/>
              <a:gd name="T76" fmla="*/ 140 w 320"/>
              <a:gd name="T77" fmla="*/ 155 h 320"/>
              <a:gd name="T78" fmla="*/ 164 w 320"/>
              <a:gd name="T79" fmla="*/ 179 h 320"/>
              <a:gd name="T80" fmla="*/ 121 w 320"/>
              <a:gd name="T81" fmla="*/ 199 h 320"/>
              <a:gd name="T82" fmla="*/ 140 w 320"/>
              <a:gd name="T83" fmla="*/ 155 h 320"/>
              <a:gd name="T84" fmla="*/ 179 w 320"/>
              <a:gd name="T85" fmla="*/ 164 h 320"/>
              <a:gd name="T86" fmla="*/ 155 w 320"/>
              <a:gd name="T87" fmla="*/ 140 h 320"/>
              <a:gd name="T88" fmla="*/ 199 w 320"/>
              <a:gd name="T89" fmla="*/ 121 h 320"/>
              <a:gd name="T90" fmla="*/ 179 w 320"/>
              <a:gd name="T91" fmla="*/ 1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170" y="298"/>
                </a:moveTo>
                <a:cubicBezTo>
                  <a:pt x="170" y="288"/>
                  <a:pt x="170" y="288"/>
                  <a:pt x="170" y="288"/>
                </a:cubicBezTo>
                <a:cubicBezTo>
                  <a:pt x="170" y="282"/>
                  <a:pt x="166" y="277"/>
                  <a:pt x="160" y="277"/>
                </a:cubicBezTo>
                <a:cubicBezTo>
                  <a:pt x="154" y="277"/>
                  <a:pt x="149" y="282"/>
                  <a:pt x="149" y="288"/>
                </a:cubicBezTo>
                <a:cubicBezTo>
                  <a:pt x="149" y="298"/>
                  <a:pt x="149" y="298"/>
                  <a:pt x="149" y="298"/>
                </a:cubicBezTo>
                <a:cubicBezTo>
                  <a:pt x="81" y="293"/>
                  <a:pt x="27" y="238"/>
                  <a:pt x="22" y="170"/>
                </a:cubicBezTo>
                <a:cubicBezTo>
                  <a:pt x="32" y="170"/>
                  <a:pt x="32" y="170"/>
                  <a:pt x="32" y="170"/>
                </a:cubicBezTo>
                <a:cubicBezTo>
                  <a:pt x="38" y="170"/>
                  <a:pt x="42" y="166"/>
                  <a:pt x="42" y="160"/>
                </a:cubicBezTo>
                <a:cubicBezTo>
                  <a:pt x="42" y="154"/>
                  <a:pt x="38" y="149"/>
                  <a:pt x="32" y="149"/>
                </a:cubicBezTo>
                <a:cubicBezTo>
                  <a:pt x="22" y="149"/>
                  <a:pt x="22" y="149"/>
                  <a:pt x="22" y="149"/>
                </a:cubicBezTo>
                <a:cubicBezTo>
                  <a:pt x="27" y="81"/>
                  <a:pt x="81" y="27"/>
                  <a:pt x="149" y="22"/>
                </a:cubicBezTo>
                <a:cubicBezTo>
                  <a:pt x="149" y="32"/>
                  <a:pt x="149" y="32"/>
                  <a:pt x="149" y="32"/>
                </a:cubicBezTo>
                <a:cubicBezTo>
                  <a:pt x="149" y="38"/>
                  <a:pt x="154" y="42"/>
                  <a:pt x="160" y="42"/>
                </a:cubicBezTo>
                <a:cubicBezTo>
                  <a:pt x="166" y="42"/>
                  <a:pt x="170" y="38"/>
                  <a:pt x="170" y="32"/>
                </a:cubicBezTo>
                <a:cubicBezTo>
                  <a:pt x="170" y="22"/>
                  <a:pt x="170" y="22"/>
                  <a:pt x="170" y="22"/>
                </a:cubicBezTo>
                <a:cubicBezTo>
                  <a:pt x="238" y="27"/>
                  <a:pt x="293" y="81"/>
                  <a:pt x="298" y="149"/>
                </a:cubicBezTo>
                <a:cubicBezTo>
                  <a:pt x="288" y="149"/>
                  <a:pt x="288" y="149"/>
                  <a:pt x="288" y="149"/>
                </a:cubicBezTo>
                <a:cubicBezTo>
                  <a:pt x="282" y="149"/>
                  <a:pt x="277" y="154"/>
                  <a:pt x="277" y="160"/>
                </a:cubicBezTo>
                <a:cubicBezTo>
                  <a:pt x="277" y="166"/>
                  <a:pt x="282" y="170"/>
                  <a:pt x="288" y="170"/>
                </a:cubicBezTo>
                <a:cubicBezTo>
                  <a:pt x="298" y="170"/>
                  <a:pt x="298" y="170"/>
                  <a:pt x="298" y="170"/>
                </a:cubicBezTo>
                <a:cubicBezTo>
                  <a:pt x="293" y="238"/>
                  <a:pt x="238" y="293"/>
                  <a:pt x="170" y="298"/>
                </a:cubicBezTo>
                <a:close/>
                <a:moveTo>
                  <a:pt x="216" y="90"/>
                </a:moveTo>
                <a:cubicBezTo>
                  <a:pt x="133" y="127"/>
                  <a:pt x="133" y="127"/>
                  <a:pt x="133" y="127"/>
                </a:cubicBezTo>
                <a:cubicBezTo>
                  <a:pt x="130" y="128"/>
                  <a:pt x="128" y="130"/>
                  <a:pt x="127" y="133"/>
                </a:cubicBezTo>
                <a:cubicBezTo>
                  <a:pt x="90" y="216"/>
                  <a:pt x="90" y="216"/>
                  <a:pt x="90" y="216"/>
                </a:cubicBezTo>
                <a:cubicBezTo>
                  <a:pt x="88" y="220"/>
                  <a:pt x="89" y="224"/>
                  <a:pt x="92" y="228"/>
                </a:cubicBezTo>
                <a:cubicBezTo>
                  <a:pt x="94" y="230"/>
                  <a:pt x="97" y="231"/>
                  <a:pt x="99" y="231"/>
                </a:cubicBezTo>
                <a:cubicBezTo>
                  <a:pt x="101" y="231"/>
                  <a:pt x="102" y="230"/>
                  <a:pt x="104" y="230"/>
                </a:cubicBezTo>
                <a:cubicBezTo>
                  <a:pt x="187" y="192"/>
                  <a:pt x="187" y="192"/>
                  <a:pt x="187" y="192"/>
                </a:cubicBezTo>
                <a:cubicBezTo>
                  <a:pt x="189" y="191"/>
                  <a:pt x="191" y="189"/>
                  <a:pt x="192" y="187"/>
                </a:cubicBezTo>
                <a:cubicBezTo>
                  <a:pt x="230" y="104"/>
                  <a:pt x="230" y="104"/>
                  <a:pt x="230" y="104"/>
                </a:cubicBezTo>
                <a:cubicBezTo>
                  <a:pt x="232" y="100"/>
                  <a:pt x="231" y="95"/>
                  <a:pt x="228" y="92"/>
                </a:cubicBezTo>
                <a:cubicBezTo>
                  <a:pt x="224" y="89"/>
                  <a:pt x="220" y="88"/>
                  <a:pt x="216" y="90"/>
                </a:cubicBezTo>
                <a:close/>
                <a:moveTo>
                  <a:pt x="140" y="155"/>
                </a:moveTo>
                <a:cubicBezTo>
                  <a:pt x="164" y="179"/>
                  <a:pt x="164" y="179"/>
                  <a:pt x="164" y="179"/>
                </a:cubicBezTo>
                <a:cubicBezTo>
                  <a:pt x="121" y="199"/>
                  <a:pt x="121" y="199"/>
                  <a:pt x="121" y="199"/>
                </a:cubicBezTo>
                <a:lnTo>
                  <a:pt x="140" y="155"/>
                </a:lnTo>
                <a:close/>
                <a:moveTo>
                  <a:pt x="179" y="164"/>
                </a:moveTo>
                <a:cubicBezTo>
                  <a:pt x="155" y="140"/>
                  <a:pt x="155" y="140"/>
                  <a:pt x="155" y="140"/>
                </a:cubicBezTo>
                <a:cubicBezTo>
                  <a:pt x="199" y="121"/>
                  <a:pt x="199" y="121"/>
                  <a:pt x="199" y="121"/>
                </a:cubicBezTo>
                <a:lnTo>
                  <a:pt x="179" y="16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1722347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726358" y="2381928"/>
            <a:ext cx="1800000" cy="1415772"/>
          </a:xfrm>
          <a:prstGeom prst="rect">
            <a:avLst/>
          </a:prstGeom>
          <a:ln>
            <a:noFill/>
          </a:ln>
        </p:spPr>
        <p:txBody>
          <a:bodyPr wrap="square">
            <a:spAutoFit/>
          </a:bodyPr>
          <a:lstStyle/>
          <a:p>
            <a:pPr marL="0" lvl="2">
              <a:spcBef>
                <a:spcPts val="600"/>
              </a:spcBef>
              <a:buSzPct val="100000"/>
            </a:pPr>
            <a:r>
              <a:rPr lang="es-CO" altLang="ja-JP" sz="900" b="1" dirty="0">
                <a:solidFill>
                  <a:schemeClr val="accent4"/>
                </a:solidFill>
              </a:rPr>
              <a:t>¿Cómo?</a:t>
            </a:r>
            <a:endParaRPr lang="es-CO" altLang="ja-JP" sz="900" b="1" dirty="0">
              <a:solidFill>
                <a:schemeClr val="accent4"/>
              </a:solidFill>
              <a:ea typeface="ＭＳ Ｐゴシック" pitchFamily="50" charset="-128"/>
            </a:endParaRPr>
          </a:p>
          <a:p>
            <a:pPr marL="0" lvl="2">
              <a:spcBef>
                <a:spcPts val="600"/>
              </a:spcBef>
              <a:buSzPct val="100000"/>
            </a:pPr>
            <a:r>
              <a:rPr lang="es-ES" sz="900" dirty="0"/>
              <a:t>Pagar a favor del FONTIC, el importe que será fijado mediante Resolución del MINTIC, equivalente a 3 SMLMV.</a:t>
            </a:r>
          </a:p>
        </p:txBody>
      </p:sp>
      <p:sp>
        <p:nvSpPr>
          <p:cNvPr id="16" name="Rectangle 15"/>
          <p:cNvSpPr/>
          <p:nvPr/>
        </p:nvSpPr>
        <p:spPr>
          <a:xfrm>
            <a:off x="4877201" y="2381928"/>
            <a:ext cx="1800000" cy="2169825"/>
          </a:xfrm>
          <a:prstGeom prst="rect">
            <a:avLst/>
          </a:prstGeom>
          <a:ln>
            <a:noFill/>
          </a:ln>
        </p:spPr>
        <p:txBody>
          <a:bodyPr wrap="square">
            <a:spAutoFit/>
          </a:bodyPr>
          <a:lstStyle/>
          <a:p>
            <a:pPr marL="0" lvl="2">
              <a:spcBef>
                <a:spcPts val="600"/>
              </a:spcBef>
              <a:buSzPct val="100000"/>
            </a:pPr>
            <a:r>
              <a:rPr lang="es-CO" altLang="ja-JP" sz="900" b="1" dirty="0">
                <a:solidFill>
                  <a:schemeClr val="accent4">
                    <a:lumMod val="60000"/>
                    <a:lumOff val="40000"/>
                  </a:schemeClr>
                </a:solidFill>
              </a:rPr>
              <a:t>¿Cómo?</a:t>
            </a:r>
          </a:p>
          <a:p>
            <a:r>
              <a:rPr lang="es-ES" sz="900" dirty="0"/>
              <a:t>Se pagará una suma equivalente a cien (100) SMLMV previa solicitud al MINTIC, disposición del acto administrativo del registro y en caso de requerir frecuencias radioeléctricas, cancelar la tarifa estipulada al FONTIC.</a:t>
            </a:r>
          </a:p>
        </p:txBody>
      </p:sp>
      <p:sp>
        <p:nvSpPr>
          <p:cNvPr id="17" name="Rectangle 16"/>
          <p:cNvSpPr/>
          <p:nvPr/>
        </p:nvSpPr>
        <p:spPr>
          <a:xfrm>
            <a:off x="1780317" y="257601"/>
            <a:ext cx="5584365" cy="1015663"/>
          </a:xfrm>
          <a:prstGeom prst="rect">
            <a:avLst/>
          </a:prstGeom>
        </p:spPr>
        <p:txBody>
          <a:bodyPr wrap="square">
            <a:spAutoFit/>
          </a:bodyPr>
          <a:lstStyle/>
          <a:p>
            <a:pPr algn="ctr">
              <a:spcBef>
                <a:spcPct val="0"/>
              </a:spcBef>
            </a:pPr>
            <a:r>
              <a:rPr lang="es-ES" sz="2400" b="1" dirty="0">
                <a:ea typeface="Open Sans" panose="020B0606030504020204" pitchFamily="34" charset="0"/>
                <a:cs typeface="Open Sans" panose="020B0606030504020204" pitchFamily="34" charset="0"/>
              </a:rPr>
              <a:t>Pago oportuno de contraprestaciones</a:t>
            </a:r>
          </a:p>
          <a:p>
            <a:pPr algn="ctr">
              <a:spcBef>
                <a:spcPct val="0"/>
              </a:spcBef>
            </a:pPr>
            <a:r>
              <a:rPr lang="es-CO" sz="1200" b="1" dirty="0">
                <a:ea typeface="Open Sans" panose="020B0606030504020204" pitchFamily="34" charset="0"/>
                <a:cs typeface="Open Sans" panose="020B0606030504020204" pitchFamily="34" charset="0"/>
              </a:rPr>
              <a:t>Todos los Concesionarios</a:t>
            </a:r>
          </a:p>
        </p:txBody>
      </p:sp>
      <p:sp>
        <p:nvSpPr>
          <p:cNvPr id="18" name="TextBox 17"/>
          <p:cNvSpPr txBox="1"/>
          <p:nvPr/>
        </p:nvSpPr>
        <p:spPr>
          <a:xfrm>
            <a:off x="3266011" y="1440168"/>
            <a:ext cx="385737" cy="503590"/>
          </a:xfrm>
          <a:prstGeom prst="rect">
            <a:avLst/>
          </a:prstGeom>
          <a:noFill/>
        </p:spPr>
        <p:txBody>
          <a:bodyPr wrap="square" lIns="36000" tIns="36000" rIns="36000" bIns="36000" rtlCol="0">
            <a:spAutoFit/>
          </a:bodyPr>
          <a:lstStyle/>
          <a:p>
            <a:r>
              <a:rPr lang="en-US" sz="2800" b="1" dirty="0">
                <a:solidFill>
                  <a:schemeClr val="accent4"/>
                </a:solidFill>
              </a:rPr>
              <a:t>2</a:t>
            </a:r>
          </a:p>
        </p:txBody>
      </p:sp>
      <p:sp>
        <p:nvSpPr>
          <p:cNvPr id="20" name="TextBox 19"/>
          <p:cNvSpPr txBox="1"/>
          <p:nvPr/>
        </p:nvSpPr>
        <p:spPr>
          <a:xfrm>
            <a:off x="5449663" y="1431375"/>
            <a:ext cx="385737" cy="503590"/>
          </a:xfrm>
          <a:prstGeom prst="rect">
            <a:avLst/>
          </a:prstGeom>
          <a:noFill/>
        </p:spPr>
        <p:txBody>
          <a:bodyPr wrap="square" lIns="36000" tIns="36000" rIns="36000" bIns="36000" rtlCol="0">
            <a:spAutoFit/>
          </a:bodyPr>
          <a:lstStyle/>
          <a:p>
            <a:r>
              <a:rPr lang="en-US" sz="2800" b="1" dirty="0">
                <a:solidFill>
                  <a:schemeClr val="accent4">
                    <a:lumMod val="60000"/>
                    <a:lumOff val="40000"/>
                  </a:schemeClr>
                </a:solidFill>
              </a:rPr>
              <a:t>3</a:t>
            </a:r>
          </a:p>
        </p:txBody>
      </p:sp>
      <p:sp>
        <p:nvSpPr>
          <p:cNvPr id="8" name="Rectangle 7"/>
          <p:cNvSpPr/>
          <p:nvPr/>
        </p:nvSpPr>
        <p:spPr>
          <a:xfrm>
            <a:off x="2455241" y="1997619"/>
            <a:ext cx="2007280" cy="230832"/>
          </a:xfrm>
          <a:prstGeom prst="rect">
            <a:avLst/>
          </a:prstGeom>
        </p:spPr>
        <p:txBody>
          <a:bodyPr wrap="none">
            <a:spAutoFit/>
          </a:bodyPr>
          <a:lstStyle/>
          <a:p>
            <a:pPr marL="0" lvl="2" algn="ctr">
              <a:spcBef>
                <a:spcPts val="600"/>
              </a:spcBef>
              <a:buSzPct val="100000"/>
            </a:pPr>
            <a:r>
              <a:rPr lang="es-CO" sz="900" b="1" dirty="0">
                <a:solidFill>
                  <a:schemeClr val="accent4"/>
                </a:solidFill>
              </a:rPr>
              <a:t>PRÓRROGA DE LA LICENCIA</a:t>
            </a:r>
          </a:p>
        </p:txBody>
      </p:sp>
      <p:sp>
        <p:nvSpPr>
          <p:cNvPr id="10" name="Rectangle 9"/>
          <p:cNvSpPr/>
          <p:nvPr/>
        </p:nvSpPr>
        <p:spPr>
          <a:xfrm>
            <a:off x="4534696" y="1970991"/>
            <a:ext cx="2215670" cy="230832"/>
          </a:xfrm>
          <a:prstGeom prst="rect">
            <a:avLst/>
          </a:prstGeom>
        </p:spPr>
        <p:txBody>
          <a:bodyPr wrap="none">
            <a:spAutoFit/>
          </a:bodyPr>
          <a:lstStyle/>
          <a:p>
            <a:pPr marL="0" lvl="2" algn="ctr">
              <a:spcBef>
                <a:spcPts val="600"/>
              </a:spcBef>
              <a:buSzPct val="100000"/>
            </a:pPr>
            <a:r>
              <a:rPr lang="es-CO" sz="900" b="1" dirty="0">
                <a:solidFill>
                  <a:schemeClr val="accent4">
                    <a:lumMod val="60000"/>
                    <a:lumOff val="40000"/>
                  </a:schemeClr>
                </a:solidFill>
              </a:rPr>
              <a:t>REGISTRO CADENAS RADIALES</a:t>
            </a:r>
          </a:p>
        </p:txBody>
      </p:sp>
      <p:sp>
        <p:nvSpPr>
          <p:cNvPr id="25" name="Diagonal Stripe 24"/>
          <p:cNvSpPr/>
          <p:nvPr/>
        </p:nvSpPr>
        <p:spPr>
          <a:xfrm>
            <a:off x="2566264" y="2525243"/>
            <a:ext cx="180000" cy="180000"/>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6" name="Diagonal Stripe 25"/>
          <p:cNvSpPr/>
          <p:nvPr/>
        </p:nvSpPr>
        <p:spPr>
          <a:xfrm flipV="1">
            <a:off x="2566264" y="2339116"/>
            <a:ext cx="180000" cy="180000"/>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7" name="Diagonal Stripe 26"/>
          <p:cNvSpPr/>
          <p:nvPr/>
        </p:nvSpPr>
        <p:spPr>
          <a:xfrm>
            <a:off x="4742970" y="2505474"/>
            <a:ext cx="180000" cy="180000"/>
          </a:xfrm>
          <a:prstGeom prst="diagStripe">
            <a:avLst/>
          </a:prstGeom>
          <a:solidFill>
            <a:srgbClr val="0055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8" name="Diagonal Stripe 27"/>
          <p:cNvSpPr/>
          <p:nvPr/>
        </p:nvSpPr>
        <p:spPr>
          <a:xfrm flipV="1">
            <a:off x="4742970" y="2318419"/>
            <a:ext cx="180000" cy="180000"/>
          </a:xfrm>
          <a:prstGeom prst="diagStripe">
            <a:avLst/>
          </a:prstGeom>
          <a:solidFill>
            <a:schemeClr val="accent4">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2" name="Rectangle 31"/>
          <p:cNvSpPr/>
          <p:nvPr/>
        </p:nvSpPr>
        <p:spPr>
          <a:xfrm>
            <a:off x="4877201" y="4779207"/>
            <a:ext cx="1800000" cy="1277273"/>
          </a:xfrm>
          <a:prstGeom prst="rect">
            <a:avLst/>
          </a:prstGeom>
          <a:ln>
            <a:noFill/>
          </a:ln>
        </p:spPr>
        <p:txBody>
          <a:bodyPr wrap="square">
            <a:spAutoFit/>
          </a:bodyPr>
          <a:lstStyle/>
          <a:p>
            <a:pPr marL="0" lvl="2">
              <a:spcBef>
                <a:spcPts val="600"/>
              </a:spcBef>
              <a:buSzPct val="100000"/>
            </a:pPr>
            <a:r>
              <a:rPr lang="es-CO" altLang="ja-JP" sz="900" b="1" dirty="0">
                <a:solidFill>
                  <a:schemeClr val="tx1">
                    <a:lumMod val="85000"/>
                    <a:lumOff val="15000"/>
                  </a:schemeClr>
                </a:solidFill>
                <a:ea typeface="ＭＳ Ｐゴシック" pitchFamily="50" charset="-128"/>
              </a:rPr>
              <a:t>¿Cuándo?</a:t>
            </a:r>
            <a:endParaRPr lang="en-US" altLang="ja-JP" sz="900" b="1" dirty="0">
              <a:solidFill>
                <a:schemeClr val="tx1">
                  <a:lumMod val="85000"/>
                  <a:lumOff val="15000"/>
                </a:schemeClr>
              </a:solidFill>
              <a:ea typeface="ＭＳ Ｐゴシック" pitchFamily="50" charset="-128"/>
            </a:endParaRPr>
          </a:p>
          <a:p>
            <a:pPr marL="0" lvl="2">
              <a:spcBef>
                <a:spcPts val="600"/>
              </a:spcBef>
              <a:buSzPct val="100000"/>
            </a:pPr>
            <a:r>
              <a:rPr lang="es-CO" sz="900" dirty="0"/>
              <a:t>Dentro de los treinta (30) días calendario siguientes a la ejecutoría del acto administrativo de registro.</a:t>
            </a:r>
          </a:p>
        </p:txBody>
      </p:sp>
      <p:sp>
        <p:nvSpPr>
          <p:cNvPr id="33" name="Diagonal Stripe 32"/>
          <p:cNvSpPr/>
          <p:nvPr/>
        </p:nvSpPr>
        <p:spPr>
          <a:xfrm>
            <a:off x="4742970" y="4895654"/>
            <a:ext cx="180000" cy="180000"/>
          </a:xfrm>
          <a:prstGeom prst="diagStripe">
            <a:avLst/>
          </a:prstGeom>
          <a:solidFill>
            <a:srgbClr val="62626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4" name="Diagonal Stripe 33"/>
          <p:cNvSpPr/>
          <p:nvPr/>
        </p:nvSpPr>
        <p:spPr>
          <a:xfrm flipV="1">
            <a:off x="4742970" y="4708599"/>
            <a:ext cx="180000" cy="180000"/>
          </a:xfrm>
          <a:prstGeom prst="diagStripe">
            <a:avLst/>
          </a:prstGeom>
          <a:solidFill>
            <a:srgbClr val="3A3A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1" name="Rectangle 20"/>
          <p:cNvSpPr/>
          <p:nvPr/>
        </p:nvSpPr>
        <p:spPr>
          <a:xfrm>
            <a:off x="2726358" y="4779207"/>
            <a:ext cx="1800000" cy="1415772"/>
          </a:xfrm>
          <a:prstGeom prst="rect">
            <a:avLst/>
          </a:prstGeom>
        </p:spPr>
        <p:txBody>
          <a:bodyPr wrap="square">
            <a:spAutoFit/>
          </a:bodyPr>
          <a:lstStyle/>
          <a:p>
            <a:pPr marL="0" lvl="2">
              <a:spcBef>
                <a:spcPts val="600"/>
              </a:spcBef>
              <a:buSzPct val="100000"/>
            </a:pPr>
            <a:r>
              <a:rPr lang="es-CO" altLang="ja-JP" sz="900" b="1" dirty="0">
                <a:solidFill>
                  <a:schemeClr val="bg2">
                    <a:lumMod val="25000"/>
                  </a:schemeClr>
                </a:solidFill>
                <a:ea typeface="ＭＳ Ｐゴシック" pitchFamily="50" charset="-128"/>
              </a:rPr>
              <a:t>¿Cuándo?</a:t>
            </a:r>
            <a:endParaRPr lang="en-US" altLang="ja-JP" sz="900" b="1" dirty="0">
              <a:solidFill>
                <a:schemeClr val="bg2">
                  <a:lumMod val="25000"/>
                </a:schemeClr>
              </a:solidFill>
              <a:ea typeface="ＭＳ Ｐゴシック" pitchFamily="50" charset="-128"/>
            </a:endParaRPr>
          </a:p>
          <a:p>
            <a:pPr marL="0" lvl="2">
              <a:spcBef>
                <a:spcPts val="600"/>
              </a:spcBef>
              <a:buSzPct val="100000"/>
            </a:pPr>
            <a:r>
              <a:rPr lang="es-ES" sz="900" dirty="0"/>
              <a:t>Dentro de los treinta (30) días calendario siguientes a la notificación del acto administrativo que prorrogue la concesión.</a:t>
            </a:r>
          </a:p>
        </p:txBody>
      </p:sp>
      <p:sp>
        <p:nvSpPr>
          <p:cNvPr id="37" name="Diagonal Stripe 36"/>
          <p:cNvSpPr/>
          <p:nvPr/>
        </p:nvSpPr>
        <p:spPr>
          <a:xfrm>
            <a:off x="2566264" y="4914495"/>
            <a:ext cx="180000" cy="180000"/>
          </a:xfrm>
          <a:prstGeom prst="diagStrip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8" name="Diagonal Stripe 37"/>
          <p:cNvSpPr/>
          <p:nvPr/>
        </p:nvSpPr>
        <p:spPr>
          <a:xfrm flipV="1">
            <a:off x="2566264" y="4728368"/>
            <a:ext cx="180000" cy="180000"/>
          </a:xfrm>
          <a:prstGeom prst="diagStripe">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9" name="Freeform 100">
            <a:hlinkClick r:id="rId2"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dirty="0"/>
          </a:p>
        </p:txBody>
      </p:sp>
      <p:sp>
        <p:nvSpPr>
          <p:cNvPr id="23" name="Rectangle 22"/>
          <p:cNvSpPr/>
          <p:nvPr/>
        </p:nvSpPr>
        <p:spPr>
          <a:xfrm>
            <a:off x="477028" y="4779207"/>
            <a:ext cx="1800000" cy="1692771"/>
          </a:xfrm>
          <a:prstGeom prst="rect">
            <a:avLst/>
          </a:prstGeom>
          <a:ln>
            <a:noFill/>
          </a:ln>
        </p:spPr>
        <p:txBody>
          <a:bodyPr wrap="square">
            <a:spAutoFit/>
          </a:bodyPr>
          <a:lstStyle/>
          <a:p>
            <a:pPr marL="0" lvl="2">
              <a:spcBef>
                <a:spcPts val="600"/>
              </a:spcBef>
              <a:buSzPct val="100000"/>
            </a:pPr>
            <a:r>
              <a:rPr lang="es-CO" altLang="ja-JP" sz="900" b="1" dirty="0">
                <a:solidFill>
                  <a:schemeClr val="accent6">
                    <a:lumMod val="75000"/>
                  </a:schemeClr>
                </a:solidFill>
                <a:ea typeface="ＭＳ Ｐゴシック" pitchFamily="50" charset="-128"/>
              </a:rPr>
              <a:t>¿Cuándo?</a:t>
            </a:r>
            <a:endParaRPr lang="en-US" altLang="ja-JP" sz="900" b="1" dirty="0">
              <a:solidFill>
                <a:schemeClr val="accent6">
                  <a:lumMod val="75000"/>
                </a:schemeClr>
              </a:solidFill>
              <a:ea typeface="ＭＳ Ｐゴシック" pitchFamily="50" charset="-128"/>
            </a:endParaRPr>
          </a:p>
          <a:p>
            <a:pPr marL="0" lvl="2">
              <a:spcBef>
                <a:spcPts val="600"/>
              </a:spcBef>
              <a:buSzPct val="100000"/>
            </a:pPr>
            <a:r>
              <a:rPr lang="es-ES" sz="900" dirty="0"/>
              <a:t>Dentro de lo treinta (30) días calendario siguientes a la notificación del acto que decrete la viabilidad de la concesión para la prestación del servicio de radiodifusión sonora.</a:t>
            </a:r>
            <a:endParaRPr lang="en-US" sz="900" dirty="0"/>
          </a:p>
        </p:txBody>
      </p:sp>
      <p:sp>
        <p:nvSpPr>
          <p:cNvPr id="24" name="TextBox 23"/>
          <p:cNvSpPr txBox="1"/>
          <p:nvPr/>
        </p:nvSpPr>
        <p:spPr>
          <a:xfrm>
            <a:off x="1111859" y="1424384"/>
            <a:ext cx="385737" cy="503590"/>
          </a:xfrm>
          <a:prstGeom prst="rect">
            <a:avLst/>
          </a:prstGeom>
          <a:noFill/>
        </p:spPr>
        <p:txBody>
          <a:bodyPr wrap="square" lIns="36000" tIns="36000" rIns="36000" bIns="36000" rtlCol="0">
            <a:spAutoFit/>
          </a:bodyPr>
          <a:lstStyle/>
          <a:p>
            <a:r>
              <a:rPr lang="es-CO" sz="2800" b="1" dirty="0">
                <a:solidFill>
                  <a:srgbClr val="009A44"/>
                </a:solidFill>
              </a:rPr>
              <a:t>1</a:t>
            </a:r>
            <a:endParaRPr lang="en-US" sz="2800" b="1" dirty="0">
              <a:solidFill>
                <a:srgbClr val="009A44"/>
              </a:solidFill>
            </a:endParaRPr>
          </a:p>
        </p:txBody>
      </p:sp>
      <p:sp>
        <p:nvSpPr>
          <p:cNvPr id="29" name="Rectangle 28"/>
          <p:cNvSpPr/>
          <p:nvPr/>
        </p:nvSpPr>
        <p:spPr>
          <a:xfrm>
            <a:off x="233761" y="1981835"/>
            <a:ext cx="2141933" cy="230832"/>
          </a:xfrm>
          <a:prstGeom prst="rect">
            <a:avLst/>
          </a:prstGeom>
        </p:spPr>
        <p:txBody>
          <a:bodyPr wrap="none">
            <a:spAutoFit/>
          </a:bodyPr>
          <a:lstStyle/>
          <a:p>
            <a:pPr marL="0" lvl="2" algn="ctr">
              <a:spcBef>
                <a:spcPts val="600"/>
              </a:spcBef>
              <a:buSzPct val="100000"/>
            </a:pPr>
            <a:r>
              <a:rPr lang="es-CO" sz="900" b="1" dirty="0">
                <a:solidFill>
                  <a:srgbClr val="009A44"/>
                </a:solidFill>
              </a:rPr>
              <a:t>OTORGAMIENTO DE LICENCIA</a:t>
            </a:r>
          </a:p>
        </p:txBody>
      </p:sp>
      <p:sp>
        <p:nvSpPr>
          <p:cNvPr id="30" name="Rectangle 29"/>
          <p:cNvSpPr/>
          <p:nvPr/>
        </p:nvSpPr>
        <p:spPr>
          <a:xfrm>
            <a:off x="477028" y="2381928"/>
            <a:ext cx="1800000" cy="2323713"/>
          </a:xfrm>
          <a:prstGeom prst="rect">
            <a:avLst/>
          </a:prstGeom>
        </p:spPr>
        <p:txBody>
          <a:bodyPr wrap="square">
            <a:spAutoFit/>
          </a:bodyPr>
          <a:lstStyle/>
          <a:p>
            <a:pPr marL="0" lvl="2">
              <a:spcBef>
                <a:spcPts val="600"/>
              </a:spcBef>
              <a:buSzPct val="100000"/>
            </a:pPr>
            <a:r>
              <a:rPr lang="es-CO" altLang="ja-JP" sz="900" b="1" dirty="0">
                <a:solidFill>
                  <a:srgbClr val="009A44"/>
                </a:solidFill>
              </a:rPr>
              <a:t>¿Cómo?</a:t>
            </a:r>
          </a:p>
          <a:p>
            <a:pPr marL="0" lvl="2">
              <a:spcBef>
                <a:spcPts val="600"/>
              </a:spcBef>
              <a:buSzPct val="100000"/>
            </a:pPr>
            <a:r>
              <a:rPr lang="es-ES" sz="900" dirty="0"/>
              <a:t>Pagar una contraprestación no reembolsable, a favor del FONTIC, equivalente a tres (3) salarios mínimos mensuales vigentes.</a:t>
            </a:r>
          </a:p>
          <a:p>
            <a:pPr marL="0" lvl="2">
              <a:spcBef>
                <a:spcPts val="600"/>
              </a:spcBef>
              <a:buSzPct val="100000"/>
            </a:pPr>
            <a:r>
              <a:rPr lang="es-ES" sz="900" dirty="0"/>
              <a:t>La radiodifusión sonora </a:t>
            </a:r>
            <a:r>
              <a:rPr lang="es-ES" sz="900" b="1" dirty="0"/>
              <a:t>comercial </a:t>
            </a:r>
            <a:r>
              <a:rPr lang="es-ES" sz="900" dirty="0"/>
              <a:t>efectuará, además, un pago adicional de acuerdo con la metodología que defina el MINTIC. </a:t>
            </a:r>
            <a:endParaRPr lang="es-ES" sz="900" b="1" dirty="0"/>
          </a:p>
        </p:txBody>
      </p:sp>
      <p:sp>
        <p:nvSpPr>
          <p:cNvPr id="31" name="Diagonal Stripe 30"/>
          <p:cNvSpPr/>
          <p:nvPr/>
        </p:nvSpPr>
        <p:spPr>
          <a:xfrm>
            <a:off x="356386" y="2501959"/>
            <a:ext cx="180000" cy="180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5" name="Diagonal Stripe 34"/>
          <p:cNvSpPr/>
          <p:nvPr/>
        </p:nvSpPr>
        <p:spPr>
          <a:xfrm flipV="1">
            <a:off x="356209" y="2314904"/>
            <a:ext cx="180000" cy="180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6" name="Diagonal Stripe 35"/>
          <p:cNvSpPr/>
          <p:nvPr/>
        </p:nvSpPr>
        <p:spPr>
          <a:xfrm>
            <a:off x="301273" y="4895633"/>
            <a:ext cx="180000" cy="180000"/>
          </a:xfrm>
          <a:prstGeom prst="diagStripe">
            <a:avLst/>
          </a:prstGeom>
          <a:solidFill>
            <a:schemeClr val="accent6">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0" name="Diagonal Stripe 39"/>
          <p:cNvSpPr/>
          <p:nvPr/>
        </p:nvSpPr>
        <p:spPr>
          <a:xfrm flipV="1">
            <a:off x="301096" y="4708578"/>
            <a:ext cx="180000" cy="180000"/>
          </a:xfrm>
          <a:prstGeom prst="diagStripe">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pic>
        <p:nvPicPr>
          <p:cNvPr id="48" name="Picture 47"/>
          <p:cNvPicPr>
            <a:picLocks noChangeAspect="1"/>
          </p:cNvPicPr>
          <p:nvPr/>
        </p:nvPicPr>
        <p:blipFill>
          <a:blip r:embed="rId3"/>
          <a:stretch>
            <a:fillRect/>
          </a:stretch>
        </p:blipFill>
        <p:spPr>
          <a:xfrm>
            <a:off x="7804762" y="0"/>
            <a:ext cx="1237595" cy="1274174"/>
          </a:xfrm>
          <a:prstGeom prst="rect">
            <a:avLst/>
          </a:prstGeom>
        </p:spPr>
      </p:pic>
      <p:sp>
        <p:nvSpPr>
          <p:cNvPr id="49" name="Freeform 640"/>
          <p:cNvSpPr>
            <a:spLocks noEditPoints="1"/>
          </p:cNvSpPr>
          <p:nvPr/>
        </p:nvSpPr>
        <p:spPr bwMode="auto">
          <a:xfrm>
            <a:off x="8129664" y="357519"/>
            <a:ext cx="612000" cy="504000"/>
          </a:xfrm>
          <a:custGeom>
            <a:avLst/>
            <a:gdLst>
              <a:gd name="T0" fmla="*/ 182 w 322"/>
              <a:gd name="T1" fmla="*/ 30 h 236"/>
              <a:gd name="T2" fmla="*/ 175 w 322"/>
              <a:gd name="T3" fmla="*/ 23 h 236"/>
              <a:gd name="T4" fmla="*/ 166 w 322"/>
              <a:gd name="T5" fmla="*/ 24 h 236"/>
              <a:gd name="T6" fmla="*/ 6 w 322"/>
              <a:gd name="T7" fmla="*/ 120 h 236"/>
              <a:gd name="T8" fmla="*/ 1 w 322"/>
              <a:gd name="T9" fmla="*/ 132 h 236"/>
              <a:gd name="T10" fmla="*/ 15 w 322"/>
              <a:gd name="T11" fmla="*/ 185 h 236"/>
              <a:gd name="T12" fmla="*/ 25 w 322"/>
              <a:gd name="T13" fmla="*/ 193 h 236"/>
              <a:gd name="T14" fmla="*/ 75 w 322"/>
              <a:gd name="T15" fmla="*/ 193 h 236"/>
              <a:gd name="T16" fmla="*/ 75 w 322"/>
              <a:gd name="T17" fmla="*/ 193 h 236"/>
              <a:gd name="T18" fmla="*/ 118 w 322"/>
              <a:gd name="T19" fmla="*/ 236 h 236"/>
              <a:gd name="T20" fmla="*/ 161 w 322"/>
              <a:gd name="T21" fmla="*/ 193 h 236"/>
              <a:gd name="T22" fmla="*/ 161 w 322"/>
              <a:gd name="T23" fmla="*/ 193 h 236"/>
              <a:gd name="T24" fmla="*/ 214 w 322"/>
              <a:gd name="T25" fmla="*/ 193 h 236"/>
              <a:gd name="T26" fmla="*/ 214 w 322"/>
              <a:gd name="T27" fmla="*/ 193 h 236"/>
              <a:gd name="T28" fmla="*/ 223 w 322"/>
              <a:gd name="T29" fmla="*/ 189 h 236"/>
              <a:gd name="T30" fmla="*/ 224 w 322"/>
              <a:gd name="T31" fmla="*/ 179 h 236"/>
              <a:gd name="T32" fmla="*/ 182 w 322"/>
              <a:gd name="T33" fmla="*/ 30 h 236"/>
              <a:gd name="T34" fmla="*/ 139 w 322"/>
              <a:gd name="T35" fmla="*/ 193 h 236"/>
              <a:gd name="T36" fmla="*/ 118 w 322"/>
              <a:gd name="T37" fmla="*/ 214 h 236"/>
              <a:gd name="T38" fmla="*/ 97 w 322"/>
              <a:gd name="T39" fmla="*/ 193 h 236"/>
              <a:gd name="T40" fmla="*/ 97 w 322"/>
              <a:gd name="T41" fmla="*/ 193 h 236"/>
              <a:gd name="T42" fmla="*/ 139 w 322"/>
              <a:gd name="T43" fmla="*/ 193 h 236"/>
              <a:gd name="T44" fmla="*/ 139 w 322"/>
              <a:gd name="T45" fmla="*/ 193 h 236"/>
              <a:gd name="T46" fmla="*/ 33 w 322"/>
              <a:gd name="T47" fmla="*/ 172 h 236"/>
              <a:gd name="T48" fmla="*/ 24 w 322"/>
              <a:gd name="T49" fmla="*/ 134 h 236"/>
              <a:gd name="T50" fmla="*/ 165 w 322"/>
              <a:gd name="T51" fmla="*/ 49 h 236"/>
              <a:gd name="T52" fmla="*/ 200 w 322"/>
              <a:gd name="T53" fmla="*/ 172 h 236"/>
              <a:gd name="T54" fmla="*/ 33 w 322"/>
              <a:gd name="T55" fmla="*/ 172 h 236"/>
              <a:gd name="T56" fmla="*/ 238 w 322"/>
              <a:gd name="T57" fmla="*/ 107 h 236"/>
              <a:gd name="T58" fmla="*/ 235 w 322"/>
              <a:gd name="T59" fmla="*/ 108 h 236"/>
              <a:gd name="T60" fmla="*/ 225 w 322"/>
              <a:gd name="T61" fmla="*/ 100 h 236"/>
              <a:gd name="T62" fmla="*/ 232 w 322"/>
              <a:gd name="T63" fmla="*/ 87 h 236"/>
              <a:gd name="T64" fmla="*/ 307 w 322"/>
              <a:gd name="T65" fmla="*/ 65 h 236"/>
              <a:gd name="T66" fmla="*/ 320 w 322"/>
              <a:gd name="T67" fmla="*/ 73 h 236"/>
              <a:gd name="T68" fmla="*/ 313 w 322"/>
              <a:gd name="T69" fmla="*/ 86 h 236"/>
              <a:gd name="T70" fmla="*/ 238 w 322"/>
              <a:gd name="T71" fmla="*/ 107 h 236"/>
              <a:gd name="T72" fmla="*/ 206 w 322"/>
              <a:gd name="T73" fmla="*/ 61 h 236"/>
              <a:gd name="T74" fmla="*/ 207 w 322"/>
              <a:gd name="T75" fmla="*/ 46 h 236"/>
              <a:gd name="T76" fmla="*/ 261 w 322"/>
              <a:gd name="T77" fmla="*/ 3 h 236"/>
              <a:gd name="T78" fmla="*/ 276 w 322"/>
              <a:gd name="T79" fmla="*/ 5 h 236"/>
              <a:gd name="T80" fmla="*/ 274 w 322"/>
              <a:gd name="T81" fmla="*/ 20 h 236"/>
              <a:gd name="T82" fmla="*/ 221 w 322"/>
              <a:gd name="T83" fmla="*/ 63 h 236"/>
              <a:gd name="T84" fmla="*/ 214 w 322"/>
              <a:gd name="T85" fmla="*/ 65 h 236"/>
              <a:gd name="T86" fmla="*/ 206 w 322"/>
              <a:gd name="T87" fmla="*/ 61 h 236"/>
              <a:gd name="T88" fmla="*/ 321 w 322"/>
              <a:gd name="T89" fmla="*/ 163 h 236"/>
              <a:gd name="T90" fmla="*/ 310 w 322"/>
              <a:gd name="T91" fmla="*/ 172 h 236"/>
              <a:gd name="T92" fmla="*/ 308 w 322"/>
              <a:gd name="T93" fmla="*/ 172 h 236"/>
              <a:gd name="T94" fmla="*/ 244 w 322"/>
              <a:gd name="T95" fmla="*/ 161 h 236"/>
              <a:gd name="T96" fmla="*/ 235 w 322"/>
              <a:gd name="T97" fmla="*/ 149 h 236"/>
              <a:gd name="T98" fmla="*/ 248 w 322"/>
              <a:gd name="T99" fmla="*/ 140 h 236"/>
              <a:gd name="T100" fmla="*/ 312 w 322"/>
              <a:gd name="T101" fmla="*/ 150 h 236"/>
              <a:gd name="T102" fmla="*/ 321 w 322"/>
              <a:gd name="T103" fmla="*/ 16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6">
                <a:moveTo>
                  <a:pt x="182" y="30"/>
                </a:moveTo>
                <a:cubicBezTo>
                  <a:pt x="181" y="27"/>
                  <a:pt x="178" y="24"/>
                  <a:pt x="175" y="23"/>
                </a:cubicBezTo>
                <a:cubicBezTo>
                  <a:pt x="172" y="22"/>
                  <a:pt x="169" y="22"/>
                  <a:pt x="166" y="24"/>
                </a:cubicBezTo>
                <a:cubicBezTo>
                  <a:pt x="6" y="120"/>
                  <a:pt x="6" y="120"/>
                  <a:pt x="6" y="120"/>
                </a:cubicBezTo>
                <a:cubicBezTo>
                  <a:pt x="2" y="122"/>
                  <a:pt x="0" y="127"/>
                  <a:pt x="1" y="132"/>
                </a:cubicBezTo>
                <a:cubicBezTo>
                  <a:pt x="15" y="185"/>
                  <a:pt x="15" y="185"/>
                  <a:pt x="15" y="185"/>
                </a:cubicBezTo>
                <a:cubicBezTo>
                  <a:pt x="16" y="190"/>
                  <a:pt x="20" y="193"/>
                  <a:pt x="25" y="193"/>
                </a:cubicBezTo>
                <a:cubicBezTo>
                  <a:pt x="75" y="193"/>
                  <a:pt x="75" y="193"/>
                  <a:pt x="75" y="193"/>
                </a:cubicBezTo>
                <a:cubicBezTo>
                  <a:pt x="75" y="193"/>
                  <a:pt x="75" y="193"/>
                  <a:pt x="75" y="193"/>
                </a:cubicBezTo>
                <a:cubicBezTo>
                  <a:pt x="75" y="217"/>
                  <a:pt x="94" y="236"/>
                  <a:pt x="118" y="236"/>
                </a:cubicBezTo>
                <a:cubicBezTo>
                  <a:pt x="142" y="236"/>
                  <a:pt x="161" y="217"/>
                  <a:pt x="161" y="193"/>
                </a:cubicBezTo>
                <a:cubicBezTo>
                  <a:pt x="161" y="193"/>
                  <a:pt x="161" y="193"/>
                  <a:pt x="161" y="193"/>
                </a:cubicBezTo>
                <a:cubicBezTo>
                  <a:pt x="214" y="193"/>
                  <a:pt x="214" y="193"/>
                  <a:pt x="214" y="193"/>
                </a:cubicBezTo>
                <a:cubicBezTo>
                  <a:pt x="214" y="193"/>
                  <a:pt x="214" y="193"/>
                  <a:pt x="214" y="193"/>
                </a:cubicBezTo>
                <a:cubicBezTo>
                  <a:pt x="217" y="193"/>
                  <a:pt x="221" y="191"/>
                  <a:pt x="223" y="189"/>
                </a:cubicBezTo>
                <a:cubicBezTo>
                  <a:pt x="225" y="186"/>
                  <a:pt x="225" y="183"/>
                  <a:pt x="224" y="179"/>
                </a:cubicBezTo>
                <a:lnTo>
                  <a:pt x="182" y="30"/>
                </a:lnTo>
                <a:close/>
                <a:moveTo>
                  <a:pt x="139" y="193"/>
                </a:moveTo>
                <a:cubicBezTo>
                  <a:pt x="139" y="205"/>
                  <a:pt x="130" y="214"/>
                  <a:pt x="118" y="214"/>
                </a:cubicBezTo>
                <a:cubicBezTo>
                  <a:pt x="106" y="214"/>
                  <a:pt x="97" y="205"/>
                  <a:pt x="97" y="193"/>
                </a:cubicBezTo>
                <a:cubicBezTo>
                  <a:pt x="97" y="193"/>
                  <a:pt x="97" y="193"/>
                  <a:pt x="97" y="193"/>
                </a:cubicBezTo>
                <a:cubicBezTo>
                  <a:pt x="139" y="193"/>
                  <a:pt x="139" y="193"/>
                  <a:pt x="139" y="193"/>
                </a:cubicBezTo>
                <a:cubicBezTo>
                  <a:pt x="139" y="193"/>
                  <a:pt x="139" y="193"/>
                  <a:pt x="139" y="193"/>
                </a:cubicBezTo>
                <a:close/>
                <a:moveTo>
                  <a:pt x="33" y="172"/>
                </a:moveTo>
                <a:cubicBezTo>
                  <a:pt x="24" y="134"/>
                  <a:pt x="24" y="134"/>
                  <a:pt x="24" y="134"/>
                </a:cubicBezTo>
                <a:cubicBezTo>
                  <a:pt x="165" y="49"/>
                  <a:pt x="165" y="49"/>
                  <a:pt x="165" y="49"/>
                </a:cubicBezTo>
                <a:cubicBezTo>
                  <a:pt x="200" y="172"/>
                  <a:pt x="200" y="172"/>
                  <a:pt x="200" y="172"/>
                </a:cubicBezTo>
                <a:lnTo>
                  <a:pt x="33" y="172"/>
                </a:lnTo>
                <a:close/>
                <a:moveTo>
                  <a:pt x="238" y="107"/>
                </a:moveTo>
                <a:cubicBezTo>
                  <a:pt x="237" y="108"/>
                  <a:pt x="236" y="108"/>
                  <a:pt x="235" y="108"/>
                </a:cubicBezTo>
                <a:cubicBezTo>
                  <a:pt x="231" y="108"/>
                  <a:pt x="226" y="105"/>
                  <a:pt x="225" y="100"/>
                </a:cubicBezTo>
                <a:cubicBezTo>
                  <a:pt x="223" y="94"/>
                  <a:pt x="227" y="88"/>
                  <a:pt x="232" y="87"/>
                </a:cubicBezTo>
                <a:cubicBezTo>
                  <a:pt x="307" y="65"/>
                  <a:pt x="307" y="65"/>
                  <a:pt x="307" y="65"/>
                </a:cubicBezTo>
                <a:cubicBezTo>
                  <a:pt x="313" y="64"/>
                  <a:pt x="319" y="67"/>
                  <a:pt x="320" y="73"/>
                </a:cubicBezTo>
                <a:cubicBezTo>
                  <a:pt x="322" y="78"/>
                  <a:pt x="319" y="84"/>
                  <a:pt x="313" y="86"/>
                </a:cubicBezTo>
                <a:lnTo>
                  <a:pt x="238" y="107"/>
                </a:lnTo>
                <a:close/>
                <a:moveTo>
                  <a:pt x="206" y="61"/>
                </a:moveTo>
                <a:cubicBezTo>
                  <a:pt x="202" y="56"/>
                  <a:pt x="203" y="50"/>
                  <a:pt x="207" y="46"/>
                </a:cubicBezTo>
                <a:cubicBezTo>
                  <a:pt x="261" y="3"/>
                  <a:pt x="261" y="3"/>
                  <a:pt x="261" y="3"/>
                </a:cubicBezTo>
                <a:cubicBezTo>
                  <a:pt x="265" y="0"/>
                  <a:pt x="272" y="0"/>
                  <a:pt x="276" y="5"/>
                </a:cubicBezTo>
                <a:cubicBezTo>
                  <a:pt x="279" y="10"/>
                  <a:pt x="279" y="16"/>
                  <a:pt x="274" y="20"/>
                </a:cubicBezTo>
                <a:cubicBezTo>
                  <a:pt x="221" y="63"/>
                  <a:pt x="221" y="63"/>
                  <a:pt x="221" y="63"/>
                </a:cubicBezTo>
                <a:cubicBezTo>
                  <a:pt x="219" y="64"/>
                  <a:pt x="216" y="65"/>
                  <a:pt x="214" y="65"/>
                </a:cubicBezTo>
                <a:cubicBezTo>
                  <a:pt x="211" y="65"/>
                  <a:pt x="208" y="64"/>
                  <a:pt x="206" y="61"/>
                </a:cubicBezTo>
                <a:close/>
                <a:moveTo>
                  <a:pt x="321" y="163"/>
                </a:moveTo>
                <a:cubicBezTo>
                  <a:pt x="320" y="168"/>
                  <a:pt x="315" y="172"/>
                  <a:pt x="310" y="172"/>
                </a:cubicBezTo>
                <a:cubicBezTo>
                  <a:pt x="309" y="172"/>
                  <a:pt x="309" y="172"/>
                  <a:pt x="308" y="172"/>
                </a:cubicBezTo>
                <a:cubicBezTo>
                  <a:pt x="244" y="161"/>
                  <a:pt x="244" y="161"/>
                  <a:pt x="244" y="161"/>
                </a:cubicBezTo>
                <a:cubicBezTo>
                  <a:pt x="238" y="160"/>
                  <a:pt x="235" y="154"/>
                  <a:pt x="235" y="149"/>
                </a:cubicBezTo>
                <a:cubicBezTo>
                  <a:pt x="236" y="143"/>
                  <a:pt x="242" y="139"/>
                  <a:pt x="248" y="140"/>
                </a:cubicBezTo>
                <a:cubicBezTo>
                  <a:pt x="312" y="150"/>
                  <a:pt x="312" y="150"/>
                  <a:pt x="312" y="150"/>
                </a:cubicBezTo>
                <a:cubicBezTo>
                  <a:pt x="318" y="151"/>
                  <a:pt x="321" y="157"/>
                  <a:pt x="321" y="16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 name="Rectangle 2"/>
          <p:cNvSpPr/>
          <p:nvPr/>
        </p:nvSpPr>
        <p:spPr>
          <a:xfrm>
            <a:off x="7510325" y="1420537"/>
            <a:ext cx="439544" cy="523220"/>
          </a:xfrm>
          <a:prstGeom prst="rect">
            <a:avLst/>
          </a:prstGeom>
        </p:spPr>
        <p:txBody>
          <a:bodyPr wrap="none">
            <a:spAutoFit/>
          </a:bodyPr>
          <a:lstStyle/>
          <a:p>
            <a:r>
              <a:rPr lang="en-US" sz="2800" b="1" dirty="0">
                <a:solidFill>
                  <a:srgbClr val="2C5234"/>
                </a:solidFill>
              </a:rPr>
              <a:t>4</a:t>
            </a:r>
            <a:endParaRPr lang="en-US" sz="2800" b="1" dirty="0">
              <a:solidFill>
                <a:schemeClr val="accent4">
                  <a:lumMod val="60000"/>
                  <a:lumOff val="40000"/>
                </a:schemeClr>
              </a:solidFill>
            </a:endParaRPr>
          </a:p>
        </p:txBody>
      </p:sp>
      <p:sp>
        <p:nvSpPr>
          <p:cNvPr id="4" name="Rectangle 3"/>
          <p:cNvSpPr/>
          <p:nvPr/>
        </p:nvSpPr>
        <p:spPr>
          <a:xfrm>
            <a:off x="6792450" y="1901741"/>
            <a:ext cx="1875294" cy="369332"/>
          </a:xfrm>
          <a:prstGeom prst="rect">
            <a:avLst/>
          </a:prstGeom>
        </p:spPr>
        <p:txBody>
          <a:bodyPr wrap="square">
            <a:spAutoFit/>
          </a:bodyPr>
          <a:lstStyle/>
          <a:p>
            <a:pPr marL="0" lvl="2" algn="ctr">
              <a:spcBef>
                <a:spcPts val="600"/>
              </a:spcBef>
              <a:buSzPct val="100000"/>
            </a:pPr>
            <a:r>
              <a:rPr lang="es-CO" sz="900" b="1" dirty="0">
                <a:solidFill>
                  <a:srgbClr val="2C5234"/>
                </a:solidFill>
              </a:rPr>
              <a:t>PAGO ANUAL POR EL</a:t>
            </a:r>
            <a:br>
              <a:rPr lang="es-CO" sz="900" b="1" dirty="0">
                <a:solidFill>
                  <a:srgbClr val="2C5234"/>
                </a:solidFill>
              </a:rPr>
            </a:br>
            <a:r>
              <a:rPr lang="es-CO" sz="900" b="1" dirty="0">
                <a:solidFill>
                  <a:srgbClr val="2C5234"/>
                </a:solidFill>
              </a:rPr>
              <a:t>USO DEL ESPECTRO </a:t>
            </a:r>
          </a:p>
        </p:txBody>
      </p:sp>
      <p:sp>
        <p:nvSpPr>
          <p:cNvPr id="41" name="Rectangle 40"/>
          <p:cNvSpPr/>
          <p:nvPr/>
        </p:nvSpPr>
        <p:spPr>
          <a:xfrm>
            <a:off x="6935862" y="2381928"/>
            <a:ext cx="1800000" cy="1338828"/>
          </a:xfrm>
          <a:prstGeom prst="rect">
            <a:avLst/>
          </a:prstGeom>
          <a:ln>
            <a:noFill/>
          </a:ln>
        </p:spPr>
        <p:txBody>
          <a:bodyPr wrap="square">
            <a:spAutoFit/>
          </a:bodyPr>
          <a:lstStyle/>
          <a:p>
            <a:pPr marL="0" lvl="2">
              <a:spcBef>
                <a:spcPts val="600"/>
              </a:spcBef>
              <a:buSzPct val="100000"/>
            </a:pPr>
            <a:r>
              <a:rPr lang="es-CO" altLang="ja-JP" sz="900" b="1" dirty="0">
                <a:solidFill>
                  <a:srgbClr val="2C5234"/>
                </a:solidFill>
              </a:rPr>
              <a:t>¿Cómo?</a:t>
            </a:r>
          </a:p>
          <a:p>
            <a:endParaRPr lang="es-CO" sz="900" dirty="0"/>
          </a:p>
          <a:p>
            <a:r>
              <a:rPr lang="es-CO" sz="900" dirty="0"/>
              <a:t>Autoliquidar y pagar los derechos de uso del espectro asociados a la concesión del servicio. </a:t>
            </a:r>
          </a:p>
        </p:txBody>
      </p:sp>
      <p:sp>
        <p:nvSpPr>
          <p:cNvPr id="42" name="Diagonal Stripe 41"/>
          <p:cNvSpPr/>
          <p:nvPr/>
        </p:nvSpPr>
        <p:spPr>
          <a:xfrm>
            <a:off x="6792450" y="2511490"/>
            <a:ext cx="180000" cy="180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3" name="Diagonal Stripe 42"/>
          <p:cNvSpPr/>
          <p:nvPr/>
        </p:nvSpPr>
        <p:spPr>
          <a:xfrm flipV="1">
            <a:off x="6792450" y="2307493"/>
            <a:ext cx="180000" cy="180000"/>
          </a:xfrm>
          <a:prstGeom prst="diagStripe">
            <a:avLst/>
          </a:prstGeom>
          <a:solidFill>
            <a:srgbClr val="2C523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4" name="Diagonal Stripe 43"/>
          <p:cNvSpPr/>
          <p:nvPr/>
        </p:nvSpPr>
        <p:spPr>
          <a:xfrm>
            <a:off x="6779176" y="4902915"/>
            <a:ext cx="180000" cy="180000"/>
          </a:xfrm>
          <a:prstGeom prst="diagStripe">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5" name="Diagonal Stripe 44"/>
          <p:cNvSpPr/>
          <p:nvPr/>
        </p:nvSpPr>
        <p:spPr>
          <a:xfrm flipV="1">
            <a:off x="6779176" y="4715860"/>
            <a:ext cx="180000" cy="180000"/>
          </a:xfrm>
          <a:prstGeom prst="diagStripe">
            <a:avLst/>
          </a:prstGeom>
          <a:solidFill>
            <a:srgbClr val="0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5" name="Rectangle 4"/>
          <p:cNvSpPr/>
          <p:nvPr/>
        </p:nvSpPr>
        <p:spPr>
          <a:xfrm>
            <a:off x="6935862" y="4779207"/>
            <a:ext cx="1800000" cy="1754326"/>
          </a:xfrm>
          <a:prstGeom prst="rect">
            <a:avLst/>
          </a:prstGeom>
        </p:spPr>
        <p:txBody>
          <a:bodyPr wrap="square">
            <a:spAutoFit/>
          </a:bodyPr>
          <a:lstStyle/>
          <a:p>
            <a:pPr marL="0" lvl="2">
              <a:buSzPct val="100000"/>
            </a:pPr>
            <a:r>
              <a:rPr lang="es-CO" altLang="ja-JP" sz="900" b="1" dirty="0">
                <a:solidFill>
                  <a:srgbClr val="000000"/>
                </a:solidFill>
                <a:ea typeface="ＭＳ Ｐゴシック" pitchFamily="50" charset="-128"/>
              </a:rPr>
              <a:t>¿Cuándo?</a:t>
            </a:r>
            <a:endParaRPr lang="en-US" altLang="ja-JP" sz="900" b="1" dirty="0">
              <a:solidFill>
                <a:srgbClr val="000000"/>
              </a:solidFill>
              <a:ea typeface="ＭＳ Ｐゴシック" pitchFamily="50" charset="-128"/>
            </a:endParaRPr>
          </a:p>
          <a:p>
            <a:pPr marL="0" lvl="2">
              <a:buSzPct val="100000"/>
            </a:pPr>
            <a:r>
              <a:rPr lang="es-CO" sz="900" dirty="0"/>
              <a:t>Anualmente, de manera anticipada, dentro de los tres (3) primeros meses de cada año. </a:t>
            </a:r>
          </a:p>
          <a:p>
            <a:pPr marL="0" lvl="2">
              <a:buSzPct val="100000"/>
            </a:pPr>
            <a:endParaRPr lang="es-CO" sz="900" dirty="0"/>
          </a:p>
          <a:p>
            <a:pPr marL="0" lvl="2">
              <a:buSzPct val="100000"/>
            </a:pPr>
            <a:r>
              <a:rPr lang="es-CO" sz="900" dirty="0"/>
              <a:t>Los concesionarios comunitarios, para el pago del año 2017, tienen plazo máximo hasta el 31 de julio de 2017.</a:t>
            </a:r>
          </a:p>
        </p:txBody>
      </p:sp>
    </p:spTree>
    <p:extLst>
      <p:ext uri="{BB962C8B-B14F-4D97-AF65-F5344CB8AC3E}">
        <p14:creationId xmlns:p14="http://schemas.microsoft.com/office/powerpoint/2010/main" val="40055738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3251251" y="2146162"/>
            <a:ext cx="3407127" cy="1300356"/>
          </a:xfrm>
          <a:prstGeom prst="rect">
            <a:avLst/>
          </a:prstGeom>
          <a:ln>
            <a:noFill/>
          </a:ln>
        </p:spPr>
        <p:txBody>
          <a:bodyPr wrap="square">
            <a:spAutoFit/>
          </a:bodyPr>
          <a:lstStyle/>
          <a:p>
            <a:pPr marL="0" lvl="2">
              <a:spcBef>
                <a:spcPts val="600"/>
              </a:spcBef>
              <a:buSzPct val="100000"/>
            </a:pPr>
            <a:r>
              <a:rPr lang="es-CO" altLang="ja-JP" sz="1050" b="1" dirty="0">
                <a:solidFill>
                  <a:srgbClr val="009A44"/>
                </a:solidFill>
              </a:rPr>
              <a:t>¿Cómo?</a:t>
            </a:r>
            <a:endParaRPr lang="es-CO" altLang="ja-JP" sz="1050" b="1" dirty="0">
              <a:solidFill>
                <a:srgbClr val="009A44"/>
              </a:solidFill>
              <a:ea typeface="ＭＳ Ｐゴシック" pitchFamily="50" charset="-128"/>
            </a:endParaRPr>
          </a:p>
          <a:p>
            <a:pPr marL="0" lvl="2">
              <a:spcBef>
                <a:spcPts val="600"/>
              </a:spcBef>
              <a:buSzPct val="100000"/>
            </a:pPr>
            <a:r>
              <a:rPr lang="es-CO" sz="1050" dirty="0"/>
              <a:t>Conservar a disposición de las autoridades, por lo menos durante treinta (30) días, la grabación completa o los originales escritos, firmados por su director, de los programas periodísticos, informativos y discursos que se transmitan.</a:t>
            </a:r>
          </a:p>
        </p:txBody>
      </p:sp>
      <p:sp>
        <p:nvSpPr>
          <p:cNvPr id="17" name="Rectangle 16"/>
          <p:cNvSpPr/>
          <p:nvPr/>
        </p:nvSpPr>
        <p:spPr>
          <a:xfrm>
            <a:off x="1755400" y="366704"/>
            <a:ext cx="5649152" cy="1200329"/>
          </a:xfrm>
          <a:prstGeom prst="rect">
            <a:avLst/>
          </a:prstGeom>
        </p:spPr>
        <p:txBody>
          <a:bodyPr wrap="square">
            <a:spAutoFit/>
          </a:bodyPr>
          <a:lstStyle/>
          <a:p>
            <a:pPr algn="ctr">
              <a:spcBef>
                <a:spcPct val="0"/>
              </a:spcBef>
            </a:pPr>
            <a:r>
              <a:rPr lang="es-ES" sz="2000" b="1" dirty="0">
                <a:ea typeface="Open Sans" panose="020B0606030504020204" pitchFamily="34" charset="0"/>
                <a:cs typeface="Open Sans" panose="020B0606030504020204" pitchFamily="34" charset="0"/>
              </a:rPr>
              <a:t>Conservar las grabaciones de programas informativos, periodísticos y discursos</a:t>
            </a:r>
          </a:p>
          <a:p>
            <a:pPr algn="ctr">
              <a:spcBef>
                <a:spcPct val="0"/>
              </a:spcBef>
            </a:pPr>
            <a:r>
              <a:rPr lang="es-CO" sz="1200" b="1" dirty="0">
                <a:ea typeface="Open Sans" panose="020B0606030504020204" pitchFamily="34" charset="0"/>
                <a:cs typeface="Open Sans" panose="020B0606030504020204" pitchFamily="34" charset="0"/>
              </a:rPr>
              <a:t>Todos los Concesionarios</a:t>
            </a:r>
          </a:p>
        </p:txBody>
      </p:sp>
      <p:sp>
        <p:nvSpPr>
          <p:cNvPr id="21" name="Rectangle 20"/>
          <p:cNvSpPr/>
          <p:nvPr/>
        </p:nvSpPr>
        <p:spPr>
          <a:xfrm>
            <a:off x="3226500" y="3671559"/>
            <a:ext cx="3431877" cy="507831"/>
          </a:xfrm>
          <a:prstGeom prst="rect">
            <a:avLst/>
          </a:prstGeom>
        </p:spPr>
        <p:txBody>
          <a:bodyPr wrap="square">
            <a:spAutoFit/>
          </a:bodyPr>
          <a:lstStyle/>
          <a:p>
            <a:pPr marL="0" lvl="2">
              <a:spcBef>
                <a:spcPts val="600"/>
              </a:spcBef>
              <a:buSzPct val="100000"/>
            </a:pPr>
            <a:r>
              <a:rPr lang="es-CO" altLang="ja-JP" sz="1050" b="1" dirty="0">
                <a:solidFill>
                  <a:schemeClr val="bg2">
                    <a:lumMod val="25000"/>
                  </a:schemeClr>
                </a:solidFill>
                <a:ea typeface="ＭＳ Ｐゴシック" pitchFamily="50" charset="-128"/>
              </a:rPr>
              <a:t>¿Cuándo?</a:t>
            </a:r>
            <a:endParaRPr lang="en-US" altLang="ja-JP" sz="1050" b="1" dirty="0">
              <a:solidFill>
                <a:schemeClr val="bg2">
                  <a:lumMod val="25000"/>
                </a:schemeClr>
              </a:solidFill>
              <a:ea typeface="ＭＳ Ｐゴシック" pitchFamily="50" charset="-128"/>
            </a:endParaRPr>
          </a:p>
          <a:p>
            <a:pPr marL="0" lvl="2">
              <a:spcBef>
                <a:spcPts val="600"/>
              </a:spcBef>
              <a:buSzPct val="100000"/>
            </a:pPr>
            <a:r>
              <a:rPr lang="es-CO" sz="1050" dirty="0"/>
              <a:t>Permanente.</a:t>
            </a:r>
          </a:p>
        </p:txBody>
      </p:sp>
      <p:sp>
        <p:nvSpPr>
          <p:cNvPr id="37" name="Diagonal Stripe 36"/>
          <p:cNvSpPr/>
          <p:nvPr/>
        </p:nvSpPr>
        <p:spPr>
          <a:xfrm>
            <a:off x="2912636" y="3838423"/>
            <a:ext cx="288000" cy="288000"/>
          </a:xfrm>
          <a:prstGeom prst="diagStrip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8" name="Diagonal Stripe 37"/>
          <p:cNvSpPr/>
          <p:nvPr/>
        </p:nvSpPr>
        <p:spPr>
          <a:xfrm flipV="1">
            <a:off x="2918999" y="3519443"/>
            <a:ext cx="288000" cy="288000"/>
          </a:xfrm>
          <a:prstGeom prst="diagStripe">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9" name="Freeform 100">
            <a:hlinkClick r:id="rId3"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dirty="0"/>
          </a:p>
        </p:txBody>
      </p:sp>
      <p:sp>
        <p:nvSpPr>
          <p:cNvPr id="22" name="Diagonal Stripe 21"/>
          <p:cNvSpPr/>
          <p:nvPr/>
        </p:nvSpPr>
        <p:spPr>
          <a:xfrm>
            <a:off x="2912636" y="2306584"/>
            <a:ext cx="288000" cy="288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3" name="Diagonal Stripe 22"/>
          <p:cNvSpPr/>
          <p:nvPr/>
        </p:nvSpPr>
        <p:spPr>
          <a:xfrm flipV="1">
            <a:off x="2912459" y="1986676"/>
            <a:ext cx="288000" cy="288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pic>
        <p:nvPicPr>
          <p:cNvPr id="24" name="Picture 23"/>
          <p:cNvPicPr>
            <a:picLocks noChangeAspect="1"/>
          </p:cNvPicPr>
          <p:nvPr/>
        </p:nvPicPr>
        <p:blipFill>
          <a:blip r:embed="rId4"/>
          <a:stretch>
            <a:fillRect/>
          </a:stretch>
        </p:blipFill>
        <p:spPr>
          <a:xfrm>
            <a:off x="7804762" y="0"/>
            <a:ext cx="1237595" cy="1274174"/>
          </a:xfrm>
          <a:prstGeom prst="rect">
            <a:avLst/>
          </a:prstGeom>
        </p:spPr>
      </p:pic>
      <p:sp>
        <p:nvSpPr>
          <p:cNvPr id="27" name="Freeform 631"/>
          <p:cNvSpPr>
            <a:spLocks noChangeAspect="1" noEditPoints="1"/>
          </p:cNvSpPr>
          <p:nvPr/>
        </p:nvSpPr>
        <p:spPr bwMode="auto">
          <a:xfrm>
            <a:off x="7941319" y="130152"/>
            <a:ext cx="1008000" cy="1008000"/>
          </a:xfrm>
          <a:custGeom>
            <a:avLst/>
            <a:gdLst>
              <a:gd name="T0" fmla="*/ 490 w 512"/>
              <a:gd name="T1" fmla="*/ 256 h 512"/>
              <a:gd name="T2" fmla="*/ 21 w 512"/>
              <a:gd name="T3" fmla="*/ 256 h 512"/>
              <a:gd name="T4" fmla="*/ 256 w 512"/>
              <a:gd name="T5" fmla="*/ 0 h 512"/>
              <a:gd name="T6" fmla="*/ 256 w 512"/>
              <a:gd name="T7" fmla="*/ 512 h 512"/>
              <a:gd name="T8" fmla="*/ 256 w 512"/>
              <a:gd name="T9" fmla="*/ 0 h 512"/>
              <a:gd name="T10" fmla="*/ 365 w 512"/>
              <a:gd name="T11" fmla="*/ 160 h 512"/>
              <a:gd name="T12" fmla="*/ 153 w 512"/>
              <a:gd name="T13" fmla="*/ 96 h 512"/>
              <a:gd name="T14" fmla="*/ 135 w 512"/>
              <a:gd name="T15" fmla="*/ 122 h 512"/>
              <a:gd name="T16" fmla="*/ 145 w 512"/>
              <a:gd name="T17" fmla="*/ 135 h 512"/>
              <a:gd name="T18" fmla="*/ 275 w 512"/>
              <a:gd name="T19" fmla="*/ 160 h 512"/>
              <a:gd name="T20" fmla="*/ 96 w 512"/>
              <a:gd name="T21" fmla="*/ 217 h 512"/>
              <a:gd name="T22" fmla="*/ 153 w 512"/>
              <a:gd name="T23" fmla="*/ 373 h 512"/>
              <a:gd name="T24" fmla="*/ 416 w 512"/>
              <a:gd name="T25" fmla="*/ 315 h 512"/>
              <a:gd name="T26" fmla="*/ 365 w 512"/>
              <a:gd name="T27" fmla="*/ 160 h 512"/>
              <a:gd name="T28" fmla="*/ 358 w 512"/>
              <a:gd name="T29" fmla="*/ 352 h 512"/>
              <a:gd name="T30" fmla="*/ 117 w 512"/>
              <a:gd name="T31" fmla="*/ 315 h 512"/>
              <a:gd name="T32" fmla="*/ 153 w 512"/>
              <a:gd name="T33" fmla="*/ 181 h 512"/>
              <a:gd name="T34" fmla="*/ 394 w 512"/>
              <a:gd name="T35" fmla="*/ 217 h 512"/>
              <a:gd name="T36" fmla="*/ 202 w 512"/>
              <a:gd name="T37" fmla="*/ 213 h 512"/>
              <a:gd name="T38" fmla="*/ 202 w 512"/>
              <a:gd name="T39" fmla="*/ 320 h 512"/>
              <a:gd name="T40" fmla="*/ 202 w 512"/>
              <a:gd name="T41" fmla="*/ 213 h 512"/>
              <a:gd name="T42" fmla="*/ 170 w 512"/>
              <a:gd name="T43" fmla="*/ 266 h 512"/>
              <a:gd name="T44" fmla="*/ 234 w 512"/>
              <a:gd name="T45" fmla="*/ 266 h 512"/>
              <a:gd name="T46" fmla="*/ 352 w 512"/>
              <a:gd name="T47" fmla="*/ 213 h 512"/>
              <a:gd name="T48" fmla="*/ 277 w 512"/>
              <a:gd name="T49" fmla="*/ 224 h 512"/>
              <a:gd name="T50" fmla="*/ 352 w 512"/>
              <a:gd name="T51" fmla="*/ 234 h 512"/>
              <a:gd name="T52" fmla="*/ 352 w 512"/>
              <a:gd name="T53" fmla="*/ 213 h 512"/>
              <a:gd name="T54" fmla="*/ 288 w 512"/>
              <a:gd name="T55" fmla="*/ 298 h 512"/>
              <a:gd name="T56" fmla="*/ 288 w 512"/>
              <a:gd name="T57" fmla="*/ 320 h 512"/>
              <a:gd name="T58" fmla="*/ 362 w 512"/>
              <a:gd name="T59" fmla="*/ 309 h 512"/>
              <a:gd name="T60" fmla="*/ 352 w 512"/>
              <a:gd name="T61" fmla="*/ 256 h 512"/>
              <a:gd name="T62" fmla="*/ 277 w 512"/>
              <a:gd name="T63" fmla="*/ 266 h 512"/>
              <a:gd name="T64" fmla="*/ 352 w 512"/>
              <a:gd name="T65" fmla="*/ 277 h 512"/>
              <a:gd name="T66" fmla="*/ 352 w 512"/>
              <a:gd name="T67"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5" y="160"/>
                </a:moveTo>
                <a:cubicBezTo>
                  <a:pt x="365" y="160"/>
                  <a:pt x="365" y="160"/>
                  <a:pt x="365" y="160"/>
                </a:cubicBezTo>
                <a:cubicBezTo>
                  <a:pt x="160" y="109"/>
                  <a:pt x="160" y="109"/>
                  <a:pt x="160" y="109"/>
                </a:cubicBezTo>
                <a:cubicBezTo>
                  <a:pt x="161" y="103"/>
                  <a:pt x="158" y="98"/>
                  <a:pt x="153" y="96"/>
                </a:cubicBezTo>
                <a:cubicBezTo>
                  <a:pt x="147" y="95"/>
                  <a:pt x="141" y="98"/>
                  <a:pt x="139" y="104"/>
                </a:cubicBezTo>
                <a:cubicBezTo>
                  <a:pt x="135" y="122"/>
                  <a:pt x="135" y="122"/>
                  <a:pt x="135" y="122"/>
                </a:cubicBezTo>
                <a:cubicBezTo>
                  <a:pt x="133" y="127"/>
                  <a:pt x="136" y="133"/>
                  <a:pt x="142" y="135"/>
                </a:cubicBezTo>
                <a:cubicBezTo>
                  <a:pt x="143" y="135"/>
                  <a:pt x="144" y="135"/>
                  <a:pt x="145" y="135"/>
                </a:cubicBezTo>
                <a:cubicBezTo>
                  <a:pt x="149" y="135"/>
                  <a:pt x="152" y="133"/>
                  <a:pt x="154" y="129"/>
                </a:cubicBezTo>
                <a:cubicBezTo>
                  <a:pt x="275" y="160"/>
                  <a:pt x="275" y="160"/>
                  <a:pt x="275" y="160"/>
                </a:cubicBezTo>
                <a:cubicBezTo>
                  <a:pt x="153" y="160"/>
                  <a:pt x="153" y="160"/>
                  <a:pt x="153" y="160"/>
                </a:cubicBezTo>
                <a:cubicBezTo>
                  <a:pt x="122" y="160"/>
                  <a:pt x="96" y="186"/>
                  <a:pt x="96" y="217"/>
                </a:cubicBezTo>
                <a:cubicBezTo>
                  <a:pt x="96" y="315"/>
                  <a:pt x="96" y="315"/>
                  <a:pt x="96" y="315"/>
                </a:cubicBezTo>
                <a:cubicBezTo>
                  <a:pt x="96" y="347"/>
                  <a:pt x="122" y="373"/>
                  <a:pt x="153" y="373"/>
                </a:cubicBezTo>
                <a:cubicBezTo>
                  <a:pt x="358" y="373"/>
                  <a:pt x="358" y="373"/>
                  <a:pt x="358" y="373"/>
                </a:cubicBezTo>
                <a:cubicBezTo>
                  <a:pt x="390" y="373"/>
                  <a:pt x="416" y="347"/>
                  <a:pt x="416" y="315"/>
                </a:cubicBezTo>
                <a:cubicBezTo>
                  <a:pt x="416" y="217"/>
                  <a:pt x="416" y="217"/>
                  <a:pt x="416" y="217"/>
                </a:cubicBezTo>
                <a:cubicBezTo>
                  <a:pt x="416" y="188"/>
                  <a:pt x="394" y="164"/>
                  <a:pt x="365" y="160"/>
                </a:cubicBezTo>
                <a:close/>
                <a:moveTo>
                  <a:pt x="394" y="315"/>
                </a:moveTo>
                <a:cubicBezTo>
                  <a:pt x="394" y="335"/>
                  <a:pt x="378" y="352"/>
                  <a:pt x="358" y="352"/>
                </a:cubicBezTo>
                <a:cubicBezTo>
                  <a:pt x="153" y="352"/>
                  <a:pt x="153" y="352"/>
                  <a:pt x="153" y="352"/>
                </a:cubicBezTo>
                <a:cubicBezTo>
                  <a:pt x="133" y="352"/>
                  <a:pt x="117" y="335"/>
                  <a:pt x="117" y="315"/>
                </a:cubicBezTo>
                <a:cubicBezTo>
                  <a:pt x="117" y="217"/>
                  <a:pt x="117" y="217"/>
                  <a:pt x="117" y="217"/>
                </a:cubicBezTo>
                <a:cubicBezTo>
                  <a:pt x="117" y="197"/>
                  <a:pt x="133" y="181"/>
                  <a:pt x="153" y="181"/>
                </a:cubicBezTo>
                <a:cubicBezTo>
                  <a:pt x="358" y="181"/>
                  <a:pt x="358" y="181"/>
                  <a:pt x="358" y="181"/>
                </a:cubicBezTo>
                <a:cubicBezTo>
                  <a:pt x="378" y="181"/>
                  <a:pt x="394" y="197"/>
                  <a:pt x="394" y="217"/>
                </a:cubicBezTo>
                <a:lnTo>
                  <a:pt x="394" y="315"/>
                </a:lnTo>
                <a:close/>
                <a:moveTo>
                  <a:pt x="202" y="213"/>
                </a:moveTo>
                <a:cubicBezTo>
                  <a:pt x="173" y="213"/>
                  <a:pt x="149" y="237"/>
                  <a:pt x="149" y="266"/>
                </a:cubicBezTo>
                <a:cubicBezTo>
                  <a:pt x="149" y="296"/>
                  <a:pt x="173" y="320"/>
                  <a:pt x="202" y="320"/>
                </a:cubicBezTo>
                <a:cubicBezTo>
                  <a:pt x="232" y="320"/>
                  <a:pt x="256" y="296"/>
                  <a:pt x="256" y="266"/>
                </a:cubicBezTo>
                <a:cubicBezTo>
                  <a:pt x="256" y="237"/>
                  <a:pt x="232" y="213"/>
                  <a:pt x="202" y="213"/>
                </a:cubicBezTo>
                <a:close/>
                <a:moveTo>
                  <a:pt x="202" y="298"/>
                </a:moveTo>
                <a:cubicBezTo>
                  <a:pt x="185" y="298"/>
                  <a:pt x="170" y="284"/>
                  <a:pt x="170" y="266"/>
                </a:cubicBezTo>
                <a:cubicBezTo>
                  <a:pt x="170" y="249"/>
                  <a:pt x="185" y="234"/>
                  <a:pt x="202" y="234"/>
                </a:cubicBezTo>
                <a:cubicBezTo>
                  <a:pt x="220" y="234"/>
                  <a:pt x="234" y="249"/>
                  <a:pt x="234" y="266"/>
                </a:cubicBezTo>
                <a:cubicBezTo>
                  <a:pt x="234" y="284"/>
                  <a:pt x="220" y="298"/>
                  <a:pt x="202" y="298"/>
                </a:cubicBezTo>
                <a:close/>
                <a:moveTo>
                  <a:pt x="352" y="213"/>
                </a:moveTo>
                <a:cubicBezTo>
                  <a:pt x="288" y="213"/>
                  <a:pt x="288" y="213"/>
                  <a:pt x="288" y="213"/>
                </a:cubicBezTo>
                <a:cubicBezTo>
                  <a:pt x="282" y="213"/>
                  <a:pt x="277" y="218"/>
                  <a:pt x="277" y="224"/>
                </a:cubicBezTo>
                <a:cubicBezTo>
                  <a:pt x="277" y="230"/>
                  <a:pt x="282" y="234"/>
                  <a:pt x="288" y="234"/>
                </a:cubicBezTo>
                <a:cubicBezTo>
                  <a:pt x="352" y="234"/>
                  <a:pt x="352" y="234"/>
                  <a:pt x="352" y="234"/>
                </a:cubicBezTo>
                <a:cubicBezTo>
                  <a:pt x="358" y="234"/>
                  <a:pt x="362" y="230"/>
                  <a:pt x="362" y="224"/>
                </a:cubicBezTo>
                <a:cubicBezTo>
                  <a:pt x="362" y="218"/>
                  <a:pt x="358" y="213"/>
                  <a:pt x="352" y="213"/>
                </a:cubicBezTo>
                <a:close/>
                <a:moveTo>
                  <a:pt x="352" y="298"/>
                </a:moveTo>
                <a:cubicBezTo>
                  <a:pt x="288" y="298"/>
                  <a:pt x="288" y="298"/>
                  <a:pt x="288" y="298"/>
                </a:cubicBezTo>
                <a:cubicBezTo>
                  <a:pt x="282" y="298"/>
                  <a:pt x="277" y="303"/>
                  <a:pt x="277" y="309"/>
                </a:cubicBezTo>
                <a:cubicBezTo>
                  <a:pt x="277" y="315"/>
                  <a:pt x="282" y="320"/>
                  <a:pt x="288" y="320"/>
                </a:cubicBezTo>
                <a:cubicBezTo>
                  <a:pt x="352" y="320"/>
                  <a:pt x="352" y="320"/>
                  <a:pt x="352" y="320"/>
                </a:cubicBezTo>
                <a:cubicBezTo>
                  <a:pt x="358" y="320"/>
                  <a:pt x="362" y="315"/>
                  <a:pt x="362" y="309"/>
                </a:cubicBezTo>
                <a:cubicBezTo>
                  <a:pt x="362" y="303"/>
                  <a:pt x="358" y="298"/>
                  <a:pt x="352" y="298"/>
                </a:cubicBezTo>
                <a:close/>
                <a:moveTo>
                  <a:pt x="352" y="256"/>
                </a:moveTo>
                <a:cubicBezTo>
                  <a:pt x="288" y="256"/>
                  <a:pt x="288" y="256"/>
                  <a:pt x="288" y="256"/>
                </a:cubicBezTo>
                <a:cubicBezTo>
                  <a:pt x="282" y="256"/>
                  <a:pt x="277" y="260"/>
                  <a:pt x="277" y="266"/>
                </a:cubicBezTo>
                <a:cubicBezTo>
                  <a:pt x="277" y="272"/>
                  <a:pt x="282" y="277"/>
                  <a:pt x="288" y="277"/>
                </a:cubicBezTo>
                <a:cubicBezTo>
                  <a:pt x="352" y="277"/>
                  <a:pt x="352" y="277"/>
                  <a:pt x="352" y="277"/>
                </a:cubicBezTo>
                <a:cubicBezTo>
                  <a:pt x="358" y="277"/>
                  <a:pt x="362" y="272"/>
                  <a:pt x="362" y="266"/>
                </a:cubicBezTo>
                <a:cubicBezTo>
                  <a:pt x="362" y="260"/>
                  <a:pt x="358" y="256"/>
                  <a:pt x="352" y="2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32224098"/>
      </p:ext>
    </p:extLst>
  </p:cSld>
  <p:clrMapOvr>
    <a:overrideClrMapping bg1="lt1" tx1="dk1" bg2="lt2" tx2="dk2" accent1="accent1" accent2="accent2" accent3="accent3" accent4="accent4" accent5="accent5" accent6="accent6" hlink="hlink" folHlink="folHlink"/>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98203" y="2478787"/>
            <a:ext cx="2232000" cy="1300356"/>
          </a:xfrm>
          <a:prstGeom prst="rect">
            <a:avLst/>
          </a:prstGeom>
          <a:ln>
            <a:noFill/>
          </a:ln>
        </p:spPr>
        <p:txBody>
          <a:bodyPr wrap="square">
            <a:spAutoFit/>
          </a:bodyPr>
          <a:lstStyle/>
          <a:p>
            <a:pPr marL="0" lvl="2">
              <a:spcBef>
                <a:spcPts val="600"/>
              </a:spcBef>
              <a:buSzPct val="100000"/>
            </a:pPr>
            <a:r>
              <a:rPr lang="es-CO" altLang="ja-JP" sz="1050" b="1" dirty="0">
                <a:solidFill>
                  <a:schemeClr val="accent4"/>
                </a:solidFill>
              </a:rPr>
              <a:t>¿Cómo?</a:t>
            </a:r>
            <a:endParaRPr lang="es-CO" altLang="ja-JP" sz="1050" b="1" dirty="0">
              <a:solidFill>
                <a:schemeClr val="accent4"/>
              </a:solidFill>
              <a:ea typeface="ＭＳ Ｐゴシック" pitchFamily="50" charset="-128"/>
            </a:endParaRPr>
          </a:p>
          <a:p>
            <a:pPr marL="0" lvl="2">
              <a:spcBef>
                <a:spcPts val="600"/>
              </a:spcBef>
              <a:buSzPct val="100000"/>
            </a:pPr>
            <a:r>
              <a:rPr lang="es-CO" sz="1050" dirty="0"/>
              <a:t>Diseñar y organizar la programación que se divulgue al público, con sujeción a la clase de servicio que ha sido autorizado.</a:t>
            </a:r>
          </a:p>
        </p:txBody>
      </p:sp>
      <p:sp>
        <p:nvSpPr>
          <p:cNvPr id="17" name="Rectangle 16"/>
          <p:cNvSpPr/>
          <p:nvPr/>
        </p:nvSpPr>
        <p:spPr>
          <a:xfrm>
            <a:off x="1831884" y="366704"/>
            <a:ext cx="5566964" cy="892552"/>
          </a:xfrm>
          <a:prstGeom prst="rect">
            <a:avLst/>
          </a:prstGeom>
        </p:spPr>
        <p:txBody>
          <a:bodyPr wrap="square">
            <a:spAutoFit/>
          </a:bodyPr>
          <a:lstStyle/>
          <a:p>
            <a:pPr algn="ctr">
              <a:spcBef>
                <a:spcPct val="0"/>
              </a:spcBef>
            </a:pPr>
            <a:r>
              <a:rPr lang="es-ES" sz="2000" b="1" dirty="0">
                <a:ea typeface="Open Sans" panose="020B0606030504020204" pitchFamily="34" charset="0"/>
                <a:cs typeface="Open Sans" panose="020B0606030504020204" pitchFamily="34" charset="0"/>
              </a:rPr>
              <a:t>Diseñar y orientar la programación de acuerdo con el servicio autorizado</a:t>
            </a:r>
          </a:p>
          <a:p>
            <a:pPr algn="ctr">
              <a:spcBef>
                <a:spcPct val="0"/>
              </a:spcBef>
            </a:pPr>
            <a:r>
              <a:rPr lang="es-CO" sz="1200" b="1" dirty="0">
                <a:ea typeface="Open Sans" panose="020B0606030504020204" pitchFamily="34" charset="0"/>
                <a:cs typeface="Open Sans" panose="020B0606030504020204" pitchFamily="34" charset="0"/>
              </a:rPr>
              <a:t>Todos los Concesionarios</a:t>
            </a:r>
          </a:p>
        </p:txBody>
      </p:sp>
      <p:sp>
        <p:nvSpPr>
          <p:cNvPr id="21" name="Rectangle 20"/>
          <p:cNvSpPr/>
          <p:nvPr/>
        </p:nvSpPr>
        <p:spPr>
          <a:xfrm>
            <a:off x="598204" y="5590258"/>
            <a:ext cx="2232000" cy="507831"/>
          </a:xfrm>
          <a:prstGeom prst="rect">
            <a:avLst/>
          </a:prstGeom>
        </p:spPr>
        <p:txBody>
          <a:bodyPr wrap="square">
            <a:spAutoFit/>
          </a:bodyPr>
          <a:lstStyle/>
          <a:p>
            <a:pPr marL="0" lvl="2">
              <a:spcBef>
                <a:spcPts val="600"/>
              </a:spcBef>
              <a:buSzPct val="100000"/>
            </a:pPr>
            <a:r>
              <a:rPr lang="es-CO" altLang="ja-JP" sz="1050" b="1" dirty="0">
                <a:solidFill>
                  <a:schemeClr val="bg2">
                    <a:lumMod val="25000"/>
                  </a:schemeClr>
                </a:solidFill>
                <a:ea typeface="ＭＳ Ｐゴシック" pitchFamily="50" charset="-128"/>
              </a:rPr>
              <a:t>¿Cuándo?</a:t>
            </a:r>
            <a:endParaRPr lang="en-US" altLang="ja-JP" sz="1050" b="1" dirty="0">
              <a:solidFill>
                <a:schemeClr val="bg2">
                  <a:lumMod val="25000"/>
                </a:schemeClr>
              </a:solidFill>
              <a:ea typeface="ＭＳ Ｐゴシック" pitchFamily="50" charset="-128"/>
            </a:endParaRPr>
          </a:p>
          <a:p>
            <a:pPr marL="0" lvl="2">
              <a:spcBef>
                <a:spcPts val="600"/>
              </a:spcBef>
              <a:buSzPct val="100000"/>
            </a:pPr>
            <a:r>
              <a:rPr lang="es-CO" sz="1050" dirty="0"/>
              <a:t>Permanente.</a:t>
            </a:r>
          </a:p>
        </p:txBody>
      </p:sp>
      <p:sp>
        <p:nvSpPr>
          <p:cNvPr id="39" name="Freeform 100">
            <a:hlinkClick r:id="rId2"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dirty="0"/>
          </a:p>
        </p:txBody>
      </p:sp>
      <p:sp>
        <p:nvSpPr>
          <p:cNvPr id="11" name="Rectangle 10"/>
          <p:cNvSpPr/>
          <p:nvPr/>
        </p:nvSpPr>
        <p:spPr>
          <a:xfrm>
            <a:off x="3175939" y="2478787"/>
            <a:ext cx="2587187" cy="2754600"/>
          </a:xfrm>
          <a:prstGeom prst="rect">
            <a:avLst/>
          </a:prstGeom>
          <a:ln>
            <a:noFill/>
          </a:ln>
        </p:spPr>
        <p:txBody>
          <a:bodyPr wrap="square">
            <a:spAutoFit/>
          </a:bodyPr>
          <a:lstStyle/>
          <a:p>
            <a:pPr marL="0" lvl="2">
              <a:spcBef>
                <a:spcPts val="600"/>
              </a:spcBef>
              <a:buSzPct val="100000"/>
            </a:pPr>
            <a:r>
              <a:rPr lang="es-CO" altLang="ja-JP" sz="1050" b="1" dirty="0">
                <a:solidFill>
                  <a:srgbClr val="046A38"/>
                </a:solidFill>
              </a:rPr>
              <a:t>¿Cómo?</a:t>
            </a:r>
            <a:endParaRPr lang="es-CO" altLang="ja-JP" sz="1050" b="1" dirty="0">
              <a:solidFill>
                <a:srgbClr val="046A38"/>
              </a:solidFill>
              <a:ea typeface="ＭＳ Ｐゴシック" pitchFamily="50" charset="-128"/>
            </a:endParaRPr>
          </a:p>
          <a:p>
            <a:pPr marL="0" lvl="2">
              <a:spcBef>
                <a:spcPts val="600"/>
              </a:spcBef>
              <a:buSzPct val="100000"/>
            </a:pPr>
            <a:r>
              <a:rPr lang="es-CO" sz="1050" dirty="0"/>
              <a:t>Orientar la programación que se transmita por la emisora con el fin de colaborar en la prevención del consumo de drogas, bebidas alcohólicas y tabaco, no dar crédito a medicamentos que carezcan de autorización emitida por autoridad competente, promover el respeto por los derechos de los niños, niñas y adolescentes, contrarrestar la apología al delito y la violencia, exaltar los valores de la persona y en todo caso ajustar la programación conforme a los fines del Servicio concedido.</a:t>
            </a:r>
          </a:p>
        </p:txBody>
      </p:sp>
      <p:sp>
        <p:nvSpPr>
          <p:cNvPr id="16" name="Rectangle 15"/>
          <p:cNvSpPr/>
          <p:nvPr/>
        </p:nvSpPr>
        <p:spPr>
          <a:xfrm>
            <a:off x="3154882" y="5590258"/>
            <a:ext cx="2587187" cy="507831"/>
          </a:xfrm>
          <a:prstGeom prst="rect">
            <a:avLst/>
          </a:prstGeom>
        </p:spPr>
        <p:txBody>
          <a:bodyPr wrap="square">
            <a:spAutoFit/>
          </a:bodyPr>
          <a:lstStyle/>
          <a:p>
            <a:pPr marL="0" lvl="2">
              <a:spcBef>
                <a:spcPts val="600"/>
              </a:spcBef>
              <a:buSzPct val="100000"/>
            </a:pPr>
            <a:r>
              <a:rPr lang="es-CO" altLang="ja-JP" sz="1050" b="1" dirty="0">
                <a:solidFill>
                  <a:schemeClr val="bg2">
                    <a:lumMod val="25000"/>
                  </a:schemeClr>
                </a:solidFill>
                <a:ea typeface="ＭＳ Ｐゴシック" pitchFamily="50" charset="-128"/>
              </a:rPr>
              <a:t>¿Cuándo?</a:t>
            </a:r>
            <a:endParaRPr lang="en-US" altLang="ja-JP" sz="1050" b="1" dirty="0">
              <a:solidFill>
                <a:schemeClr val="bg2">
                  <a:lumMod val="25000"/>
                </a:schemeClr>
              </a:solidFill>
              <a:ea typeface="ＭＳ Ｐゴシック" pitchFamily="50" charset="-128"/>
            </a:endParaRPr>
          </a:p>
          <a:p>
            <a:pPr marL="0" lvl="2">
              <a:spcBef>
                <a:spcPts val="600"/>
              </a:spcBef>
              <a:buSzPct val="100000"/>
            </a:pPr>
            <a:r>
              <a:rPr lang="es-CO" sz="1050" dirty="0"/>
              <a:t>Permanente.</a:t>
            </a:r>
          </a:p>
        </p:txBody>
      </p:sp>
      <p:sp>
        <p:nvSpPr>
          <p:cNvPr id="20" name="TextBox 19"/>
          <p:cNvSpPr txBox="1"/>
          <p:nvPr/>
        </p:nvSpPr>
        <p:spPr>
          <a:xfrm>
            <a:off x="1296018" y="1442373"/>
            <a:ext cx="385737" cy="688256"/>
          </a:xfrm>
          <a:prstGeom prst="rect">
            <a:avLst/>
          </a:prstGeom>
          <a:noFill/>
        </p:spPr>
        <p:txBody>
          <a:bodyPr wrap="square" lIns="36000" tIns="36000" rIns="36000" bIns="36000" rtlCol="0">
            <a:spAutoFit/>
          </a:bodyPr>
          <a:lstStyle/>
          <a:p>
            <a:r>
              <a:rPr lang="en-US" sz="4000" b="1" dirty="0">
                <a:solidFill>
                  <a:schemeClr val="accent4"/>
                </a:solidFill>
              </a:rPr>
              <a:t>1</a:t>
            </a:r>
          </a:p>
        </p:txBody>
      </p:sp>
      <p:sp>
        <p:nvSpPr>
          <p:cNvPr id="22" name="TextBox 21"/>
          <p:cNvSpPr txBox="1"/>
          <p:nvPr/>
        </p:nvSpPr>
        <p:spPr>
          <a:xfrm>
            <a:off x="4261749" y="1416953"/>
            <a:ext cx="385737" cy="688256"/>
          </a:xfrm>
          <a:prstGeom prst="rect">
            <a:avLst/>
          </a:prstGeom>
          <a:noFill/>
        </p:spPr>
        <p:txBody>
          <a:bodyPr wrap="square" lIns="36000" tIns="36000" rIns="36000" bIns="36000" rtlCol="0">
            <a:spAutoFit/>
          </a:bodyPr>
          <a:lstStyle/>
          <a:p>
            <a:r>
              <a:rPr lang="en-US" sz="4000" b="1" dirty="0">
                <a:solidFill>
                  <a:srgbClr val="046A38"/>
                </a:solidFill>
              </a:rPr>
              <a:t>2</a:t>
            </a:r>
          </a:p>
        </p:txBody>
      </p:sp>
      <p:sp>
        <p:nvSpPr>
          <p:cNvPr id="23" name="Rectangle 22"/>
          <p:cNvSpPr/>
          <p:nvPr/>
        </p:nvSpPr>
        <p:spPr>
          <a:xfrm>
            <a:off x="194305" y="1999824"/>
            <a:ext cx="2589170" cy="253916"/>
          </a:xfrm>
          <a:prstGeom prst="rect">
            <a:avLst/>
          </a:prstGeom>
        </p:spPr>
        <p:txBody>
          <a:bodyPr wrap="none">
            <a:spAutoFit/>
          </a:bodyPr>
          <a:lstStyle/>
          <a:p>
            <a:pPr marL="0" lvl="2" algn="ctr">
              <a:spcBef>
                <a:spcPts val="600"/>
              </a:spcBef>
              <a:buSzPct val="100000"/>
            </a:pPr>
            <a:r>
              <a:rPr lang="es-CO" sz="1050" b="1" dirty="0">
                <a:solidFill>
                  <a:schemeClr val="accent4"/>
                </a:solidFill>
              </a:rPr>
              <a:t>DISEÑO DE LA PROGRAMACIÓN</a:t>
            </a:r>
          </a:p>
        </p:txBody>
      </p:sp>
      <p:sp>
        <p:nvSpPr>
          <p:cNvPr id="24" name="Rectangle 23"/>
          <p:cNvSpPr/>
          <p:nvPr/>
        </p:nvSpPr>
        <p:spPr>
          <a:xfrm>
            <a:off x="2819684" y="2006122"/>
            <a:ext cx="3081293" cy="253916"/>
          </a:xfrm>
          <a:prstGeom prst="rect">
            <a:avLst/>
          </a:prstGeom>
        </p:spPr>
        <p:txBody>
          <a:bodyPr wrap="none">
            <a:spAutoFit/>
          </a:bodyPr>
          <a:lstStyle/>
          <a:p>
            <a:pPr marL="0" lvl="2" algn="ctr">
              <a:spcBef>
                <a:spcPts val="600"/>
              </a:spcBef>
              <a:buSzPct val="100000"/>
            </a:pPr>
            <a:r>
              <a:rPr lang="es-CO" sz="1050" b="1" dirty="0">
                <a:solidFill>
                  <a:srgbClr val="046A38"/>
                </a:solidFill>
              </a:rPr>
              <a:t>ORIENTACIÓN DE LA PROGRAMACIÓN</a:t>
            </a:r>
          </a:p>
        </p:txBody>
      </p:sp>
      <p:sp>
        <p:nvSpPr>
          <p:cNvPr id="28" name="Rectangle 27"/>
          <p:cNvSpPr/>
          <p:nvPr/>
        </p:nvSpPr>
        <p:spPr>
          <a:xfrm>
            <a:off x="6308439" y="2478787"/>
            <a:ext cx="2412000" cy="2669962"/>
          </a:xfrm>
          <a:prstGeom prst="rect">
            <a:avLst/>
          </a:prstGeom>
          <a:ln>
            <a:noFill/>
          </a:ln>
        </p:spPr>
        <p:txBody>
          <a:bodyPr wrap="square">
            <a:spAutoFit/>
          </a:bodyPr>
          <a:lstStyle/>
          <a:p>
            <a:pPr marL="0" lvl="2">
              <a:spcBef>
                <a:spcPts val="600"/>
              </a:spcBef>
              <a:buSzPct val="100000"/>
            </a:pPr>
            <a:r>
              <a:rPr lang="es-CO" altLang="ja-JP" sz="1050" b="1" dirty="0">
                <a:solidFill>
                  <a:schemeClr val="accent4">
                    <a:lumMod val="60000"/>
                    <a:lumOff val="40000"/>
                  </a:schemeClr>
                </a:solidFill>
              </a:rPr>
              <a:t>¿Cómo?</a:t>
            </a:r>
          </a:p>
          <a:p>
            <a:pPr marL="0" lvl="2">
              <a:spcBef>
                <a:spcPts val="600"/>
              </a:spcBef>
              <a:buSzPct val="100000"/>
            </a:pPr>
            <a:r>
              <a:rPr lang="es-ES" sz="1050" dirty="0"/>
              <a:t>Divulgar al público al menos una vez al día, el nombre de la emisora, el distintivo de llamada, la frecuencia autorizada y el municipio o distrito sede de la estación autorizados. </a:t>
            </a:r>
          </a:p>
          <a:p>
            <a:pPr marL="0" lvl="2">
              <a:spcBef>
                <a:spcPts val="600"/>
              </a:spcBef>
              <a:buSzPct val="100000"/>
            </a:pPr>
            <a:r>
              <a:rPr lang="es-ES" sz="1050" dirty="0"/>
              <a:t>Cuando el servicio se preste con horario discontinuo e interrumpido, la identificación de la estación debe surtirse al inicio y a la finalización de la transmisión con indicación de la hora en que se reanudará la prestación del servicio.</a:t>
            </a:r>
          </a:p>
        </p:txBody>
      </p:sp>
      <p:sp>
        <p:nvSpPr>
          <p:cNvPr id="29" name="TextBox 28"/>
          <p:cNvSpPr txBox="1"/>
          <p:nvPr/>
        </p:nvSpPr>
        <p:spPr>
          <a:xfrm>
            <a:off x="7124899" y="1422255"/>
            <a:ext cx="385737" cy="688256"/>
          </a:xfrm>
          <a:prstGeom prst="rect">
            <a:avLst/>
          </a:prstGeom>
          <a:noFill/>
        </p:spPr>
        <p:txBody>
          <a:bodyPr wrap="square" lIns="36000" tIns="36000" rIns="36000" bIns="36000" rtlCol="0">
            <a:spAutoFit/>
          </a:bodyPr>
          <a:lstStyle/>
          <a:p>
            <a:r>
              <a:rPr lang="en-US" sz="4000" b="1" dirty="0">
                <a:solidFill>
                  <a:schemeClr val="accent4">
                    <a:lumMod val="60000"/>
                    <a:lumOff val="40000"/>
                  </a:schemeClr>
                </a:solidFill>
              </a:rPr>
              <a:t>3</a:t>
            </a:r>
          </a:p>
        </p:txBody>
      </p:sp>
      <p:sp>
        <p:nvSpPr>
          <p:cNvPr id="30" name="Rectangle 29"/>
          <p:cNvSpPr/>
          <p:nvPr/>
        </p:nvSpPr>
        <p:spPr>
          <a:xfrm>
            <a:off x="6561504" y="1999824"/>
            <a:ext cx="1503938" cy="253916"/>
          </a:xfrm>
          <a:prstGeom prst="rect">
            <a:avLst/>
          </a:prstGeom>
        </p:spPr>
        <p:txBody>
          <a:bodyPr wrap="none">
            <a:spAutoFit/>
          </a:bodyPr>
          <a:lstStyle/>
          <a:p>
            <a:pPr marL="0" lvl="2" algn="ctr">
              <a:spcBef>
                <a:spcPts val="600"/>
              </a:spcBef>
              <a:buSzPct val="100000"/>
            </a:pPr>
            <a:r>
              <a:rPr lang="es-CO" sz="1050" b="1" dirty="0">
                <a:solidFill>
                  <a:schemeClr val="accent4">
                    <a:lumMod val="60000"/>
                    <a:lumOff val="40000"/>
                  </a:schemeClr>
                </a:solidFill>
              </a:rPr>
              <a:t>IDENTIFICACIÓN</a:t>
            </a:r>
          </a:p>
        </p:txBody>
      </p:sp>
      <p:sp>
        <p:nvSpPr>
          <p:cNvPr id="33" name="Rectangle 32"/>
          <p:cNvSpPr/>
          <p:nvPr/>
        </p:nvSpPr>
        <p:spPr>
          <a:xfrm>
            <a:off x="6308439" y="5590258"/>
            <a:ext cx="2412000" cy="507831"/>
          </a:xfrm>
          <a:prstGeom prst="rect">
            <a:avLst/>
          </a:prstGeom>
          <a:ln>
            <a:noFill/>
          </a:ln>
        </p:spPr>
        <p:txBody>
          <a:bodyPr wrap="square">
            <a:spAutoFit/>
          </a:bodyPr>
          <a:lstStyle/>
          <a:p>
            <a:pPr marL="0" lvl="2">
              <a:spcBef>
                <a:spcPts val="600"/>
              </a:spcBef>
              <a:buSzPct val="100000"/>
            </a:pPr>
            <a:r>
              <a:rPr lang="es-CO" altLang="ja-JP" sz="1050" b="1" dirty="0">
                <a:solidFill>
                  <a:schemeClr val="tx1">
                    <a:lumMod val="85000"/>
                    <a:lumOff val="15000"/>
                  </a:schemeClr>
                </a:solidFill>
                <a:ea typeface="ＭＳ Ｐゴシック" pitchFamily="50" charset="-128"/>
              </a:rPr>
              <a:t>¿Cuándo?</a:t>
            </a:r>
            <a:endParaRPr lang="en-US" altLang="ja-JP" sz="1050" b="1" dirty="0">
              <a:solidFill>
                <a:schemeClr val="tx1">
                  <a:lumMod val="85000"/>
                  <a:lumOff val="15000"/>
                </a:schemeClr>
              </a:solidFill>
              <a:ea typeface="ＭＳ Ｐゴシック" pitchFamily="50" charset="-128"/>
            </a:endParaRPr>
          </a:p>
          <a:p>
            <a:pPr marL="0" lvl="2">
              <a:spcBef>
                <a:spcPts val="600"/>
              </a:spcBef>
              <a:buSzPct val="100000"/>
            </a:pPr>
            <a:r>
              <a:rPr lang="es-ES" sz="1050" dirty="0"/>
              <a:t>Permanente.</a:t>
            </a:r>
          </a:p>
        </p:txBody>
      </p:sp>
      <p:pic>
        <p:nvPicPr>
          <p:cNvPr id="46" name="Picture 45"/>
          <p:cNvPicPr>
            <a:picLocks noChangeAspect="1"/>
          </p:cNvPicPr>
          <p:nvPr/>
        </p:nvPicPr>
        <p:blipFill>
          <a:blip r:embed="rId3"/>
          <a:stretch>
            <a:fillRect/>
          </a:stretch>
        </p:blipFill>
        <p:spPr>
          <a:xfrm>
            <a:off x="7804762" y="0"/>
            <a:ext cx="1237595" cy="1274174"/>
          </a:xfrm>
          <a:prstGeom prst="rect">
            <a:avLst/>
          </a:prstGeom>
        </p:spPr>
      </p:pic>
      <p:sp>
        <p:nvSpPr>
          <p:cNvPr id="47" name="Freeform 970"/>
          <p:cNvSpPr>
            <a:spLocks noEditPoints="1"/>
          </p:cNvSpPr>
          <p:nvPr/>
        </p:nvSpPr>
        <p:spPr bwMode="auto">
          <a:xfrm>
            <a:off x="8168443" y="362666"/>
            <a:ext cx="468000" cy="504000"/>
          </a:xfrm>
          <a:custGeom>
            <a:avLst/>
            <a:gdLst>
              <a:gd name="T0" fmla="*/ 246 w 246"/>
              <a:gd name="T1" fmla="*/ 12 h 279"/>
              <a:gd name="T2" fmla="*/ 245 w 246"/>
              <a:gd name="T3" fmla="*/ 9 h 279"/>
              <a:gd name="T4" fmla="*/ 232 w 246"/>
              <a:gd name="T5" fmla="*/ 2 h 279"/>
              <a:gd name="T6" fmla="*/ 72 w 246"/>
              <a:gd name="T7" fmla="*/ 55 h 279"/>
              <a:gd name="T8" fmla="*/ 64 w 246"/>
              <a:gd name="T9" fmla="*/ 65 h 279"/>
              <a:gd name="T10" fmla="*/ 64 w 246"/>
              <a:gd name="T11" fmla="*/ 209 h 279"/>
              <a:gd name="T12" fmla="*/ 43 w 246"/>
              <a:gd name="T13" fmla="*/ 204 h 279"/>
              <a:gd name="T14" fmla="*/ 0 w 246"/>
              <a:gd name="T15" fmla="*/ 241 h 279"/>
              <a:gd name="T16" fmla="*/ 43 w 246"/>
              <a:gd name="T17" fmla="*/ 279 h 279"/>
              <a:gd name="T18" fmla="*/ 86 w 246"/>
              <a:gd name="T19" fmla="*/ 241 h 279"/>
              <a:gd name="T20" fmla="*/ 86 w 246"/>
              <a:gd name="T21" fmla="*/ 116 h 279"/>
              <a:gd name="T22" fmla="*/ 224 w 246"/>
              <a:gd name="T23" fmla="*/ 69 h 279"/>
              <a:gd name="T24" fmla="*/ 224 w 246"/>
              <a:gd name="T25" fmla="*/ 167 h 279"/>
              <a:gd name="T26" fmla="*/ 203 w 246"/>
              <a:gd name="T27" fmla="*/ 161 h 279"/>
              <a:gd name="T28" fmla="*/ 160 w 246"/>
              <a:gd name="T29" fmla="*/ 199 h 279"/>
              <a:gd name="T30" fmla="*/ 203 w 246"/>
              <a:gd name="T31" fmla="*/ 236 h 279"/>
              <a:gd name="T32" fmla="*/ 246 w 246"/>
              <a:gd name="T33" fmla="*/ 199 h 279"/>
              <a:gd name="T34" fmla="*/ 246 w 246"/>
              <a:gd name="T35" fmla="*/ 12 h 279"/>
              <a:gd name="T36" fmla="*/ 246 w 246"/>
              <a:gd name="T37" fmla="*/ 12 h 279"/>
              <a:gd name="T38" fmla="*/ 43 w 246"/>
              <a:gd name="T39" fmla="*/ 257 h 279"/>
              <a:gd name="T40" fmla="*/ 22 w 246"/>
              <a:gd name="T41" fmla="*/ 241 h 279"/>
              <a:gd name="T42" fmla="*/ 43 w 246"/>
              <a:gd name="T43" fmla="*/ 225 h 279"/>
              <a:gd name="T44" fmla="*/ 64 w 246"/>
              <a:gd name="T45" fmla="*/ 241 h 279"/>
              <a:gd name="T46" fmla="*/ 43 w 246"/>
              <a:gd name="T47" fmla="*/ 257 h 279"/>
              <a:gd name="T48" fmla="*/ 203 w 246"/>
              <a:gd name="T49" fmla="*/ 215 h 279"/>
              <a:gd name="T50" fmla="*/ 182 w 246"/>
              <a:gd name="T51" fmla="*/ 199 h 279"/>
              <a:gd name="T52" fmla="*/ 203 w 246"/>
              <a:gd name="T53" fmla="*/ 183 h 279"/>
              <a:gd name="T54" fmla="*/ 224 w 246"/>
              <a:gd name="T55" fmla="*/ 199 h 279"/>
              <a:gd name="T56" fmla="*/ 203 w 246"/>
              <a:gd name="T57" fmla="*/ 215 h 279"/>
              <a:gd name="T58" fmla="*/ 86 w 246"/>
              <a:gd name="T59" fmla="*/ 93 h 279"/>
              <a:gd name="T60" fmla="*/ 86 w 246"/>
              <a:gd name="T61" fmla="*/ 73 h 279"/>
              <a:gd name="T62" fmla="*/ 224 w 246"/>
              <a:gd name="T63" fmla="*/ 27 h 279"/>
              <a:gd name="T64" fmla="*/ 224 w 246"/>
              <a:gd name="T65" fmla="*/ 47 h 279"/>
              <a:gd name="T66" fmla="*/ 86 w 246"/>
              <a:gd name="T67" fmla="*/ 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279">
                <a:moveTo>
                  <a:pt x="246" y="12"/>
                </a:moveTo>
                <a:cubicBezTo>
                  <a:pt x="246" y="11"/>
                  <a:pt x="245" y="10"/>
                  <a:pt x="245" y="9"/>
                </a:cubicBezTo>
                <a:cubicBezTo>
                  <a:pt x="243" y="3"/>
                  <a:pt x="237" y="0"/>
                  <a:pt x="232" y="2"/>
                </a:cubicBezTo>
                <a:cubicBezTo>
                  <a:pt x="72" y="55"/>
                  <a:pt x="72" y="55"/>
                  <a:pt x="72" y="55"/>
                </a:cubicBezTo>
                <a:cubicBezTo>
                  <a:pt x="67" y="57"/>
                  <a:pt x="64" y="61"/>
                  <a:pt x="64" y="65"/>
                </a:cubicBezTo>
                <a:cubicBezTo>
                  <a:pt x="64" y="209"/>
                  <a:pt x="64" y="209"/>
                  <a:pt x="64" y="209"/>
                </a:cubicBezTo>
                <a:cubicBezTo>
                  <a:pt x="58" y="206"/>
                  <a:pt x="51" y="204"/>
                  <a:pt x="43" y="204"/>
                </a:cubicBezTo>
                <a:cubicBezTo>
                  <a:pt x="19" y="204"/>
                  <a:pt x="0" y="221"/>
                  <a:pt x="0" y="241"/>
                </a:cubicBezTo>
                <a:cubicBezTo>
                  <a:pt x="0" y="262"/>
                  <a:pt x="19" y="279"/>
                  <a:pt x="43" y="279"/>
                </a:cubicBezTo>
                <a:cubicBezTo>
                  <a:pt x="67" y="279"/>
                  <a:pt x="86" y="262"/>
                  <a:pt x="86" y="241"/>
                </a:cubicBezTo>
                <a:cubicBezTo>
                  <a:pt x="86" y="116"/>
                  <a:pt x="86" y="116"/>
                  <a:pt x="86" y="116"/>
                </a:cubicBezTo>
                <a:cubicBezTo>
                  <a:pt x="224" y="69"/>
                  <a:pt x="224" y="69"/>
                  <a:pt x="224" y="69"/>
                </a:cubicBezTo>
                <a:cubicBezTo>
                  <a:pt x="224" y="167"/>
                  <a:pt x="224" y="167"/>
                  <a:pt x="224" y="167"/>
                </a:cubicBezTo>
                <a:cubicBezTo>
                  <a:pt x="218" y="163"/>
                  <a:pt x="211" y="161"/>
                  <a:pt x="203" y="161"/>
                </a:cubicBezTo>
                <a:cubicBezTo>
                  <a:pt x="179" y="161"/>
                  <a:pt x="160" y="178"/>
                  <a:pt x="160" y="199"/>
                </a:cubicBezTo>
                <a:cubicBezTo>
                  <a:pt x="160" y="219"/>
                  <a:pt x="179" y="236"/>
                  <a:pt x="203" y="236"/>
                </a:cubicBezTo>
                <a:cubicBezTo>
                  <a:pt x="227" y="236"/>
                  <a:pt x="246" y="219"/>
                  <a:pt x="246" y="199"/>
                </a:cubicBezTo>
                <a:cubicBezTo>
                  <a:pt x="246" y="12"/>
                  <a:pt x="246" y="12"/>
                  <a:pt x="246" y="12"/>
                </a:cubicBezTo>
                <a:cubicBezTo>
                  <a:pt x="246" y="12"/>
                  <a:pt x="246" y="12"/>
                  <a:pt x="246" y="12"/>
                </a:cubicBezTo>
                <a:close/>
                <a:moveTo>
                  <a:pt x="43" y="257"/>
                </a:moveTo>
                <a:cubicBezTo>
                  <a:pt x="31" y="257"/>
                  <a:pt x="22" y="250"/>
                  <a:pt x="22" y="241"/>
                </a:cubicBezTo>
                <a:cubicBezTo>
                  <a:pt x="22" y="233"/>
                  <a:pt x="31" y="225"/>
                  <a:pt x="43" y="225"/>
                </a:cubicBezTo>
                <a:cubicBezTo>
                  <a:pt x="55" y="225"/>
                  <a:pt x="64" y="233"/>
                  <a:pt x="64" y="241"/>
                </a:cubicBezTo>
                <a:cubicBezTo>
                  <a:pt x="64" y="250"/>
                  <a:pt x="55" y="257"/>
                  <a:pt x="43" y="257"/>
                </a:cubicBezTo>
                <a:close/>
                <a:moveTo>
                  <a:pt x="203" y="215"/>
                </a:moveTo>
                <a:cubicBezTo>
                  <a:pt x="191" y="215"/>
                  <a:pt x="182" y="207"/>
                  <a:pt x="182" y="199"/>
                </a:cubicBezTo>
                <a:cubicBezTo>
                  <a:pt x="182" y="190"/>
                  <a:pt x="191" y="183"/>
                  <a:pt x="203" y="183"/>
                </a:cubicBezTo>
                <a:cubicBezTo>
                  <a:pt x="215" y="183"/>
                  <a:pt x="224" y="190"/>
                  <a:pt x="224" y="199"/>
                </a:cubicBezTo>
                <a:cubicBezTo>
                  <a:pt x="224" y="207"/>
                  <a:pt x="215" y="215"/>
                  <a:pt x="203" y="215"/>
                </a:cubicBezTo>
                <a:close/>
                <a:moveTo>
                  <a:pt x="86" y="93"/>
                </a:moveTo>
                <a:cubicBezTo>
                  <a:pt x="86" y="73"/>
                  <a:pt x="86" y="73"/>
                  <a:pt x="86" y="73"/>
                </a:cubicBezTo>
                <a:cubicBezTo>
                  <a:pt x="224" y="27"/>
                  <a:pt x="224" y="27"/>
                  <a:pt x="224" y="27"/>
                </a:cubicBezTo>
                <a:cubicBezTo>
                  <a:pt x="224" y="47"/>
                  <a:pt x="224" y="47"/>
                  <a:pt x="224" y="47"/>
                </a:cubicBezTo>
                <a:lnTo>
                  <a:pt x="86" y="9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Diagonal Stripe 35"/>
          <p:cNvSpPr/>
          <p:nvPr/>
        </p:nvSpPr>
        <p:spPr>
          <a:xfrm>
            <a:off x="341348" y="2620107"/>
            <a:ext cx="288000" cy="288000"/>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0" name="Diagonal Stripe 39"/>
          <p:cNvSpPr/>
          <p:nvPr/>
        </p:nvSpPr>
        <p:spPr>
          <a:xfrm flipV="1">
            <a:off x="341348" y="2301127"/>
            <a:ext cx="288000" cy="288000"/>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1" name="Diagonal Stripe 40"/>
          <p:cNvSpPr/>
          <p:nvPr/>
        </p:nvSpPr>
        <p:spPr>
          <a:xfrm>
            <a:off x="341348" y="5706247"/>
            <a:ext cx="288000" cy="288000"/>
          </a:xfrm>
          <a:prstGeom prst="diagStrip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2" name="Diagonal Stripe 41"/>
          <p:cNvSpPr/>
          <p:nvPr/>
        </p:nvSpPr>
        <p:spPr>
          <a:xfrm flipV="1">
            <a:off x="341348" y="5387267"/>
            <a:ext cx="288000" cy="288000"/>
          </a:xfrm>
          <a:prstGeom prst="diagStripe">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3" name="Diagonal Stripe 42"/>
          <p:cNvSpPr/>
          <p:nvPr/>
        </p:nvSpPr>
        <p:spPr>
          <a:xfrm>
            <a:off x="6053282" y="2620107"/>
            <a:ext cx="288000" cy="288000"/>
          </a:xfrm>
          <a:prstGeom prst="diagStripe">
            <a:avLst/>
          </a:prstGeom>
          <a:solidFill>
            <a:srgbClr val="0055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4" name="Diagonal Stripe 43"/>
          <p:cNvSpPr/>
          <p:nvPr/>
        </p:nvSpPr>
        <p:spPr>
          <a:xfrm flipV="1">
            <a:off x="6053282" y="2300199"/>
            <a:ext cx="288000" cy="288000"/>
          </a:xfrm>
          <a:prstGeom prst="diagStripe">
            <a:avLst/>
          </a:prstGeom>
          <a:solidFill>
            <a:schemeClr val="accent4">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5" name="Diagonal Stripe 44"/>
          <p:cNvSpPr/>
          <p:nvPr/>
        </p:nvSpPr>
        <p:spPr>
          <a:xfrm>
            <a:off x="2931001" y="2620107"/>
            <a:ext cx="288000" cy="288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8" name="Diagonal Stripe 47"/>
          <p:cNvSpPr/>
          <p:nvPr/>
        </p:nvSpPr>
        <p:spPr>
          <a:xfrm flipV="1">
            <a:off x="2931001" y="2300199"/>
            <a:ext cx="288000" cy="288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49" name="Diagonal Stripe 48"/>
          <p:cNvSpPr/>
          <p:nvPr/>
        </p:nvSpPr>
        <p:spPr>
          <a:xfrm>
            <a:off x="6053282" y="5707175"/>
            <a:ext cx="288000" cy="288000"/>
          </a:xfrm>
          <a:prstGeom prst="diagStripe">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50" name="Diagonal Stripe 49"/>
          <p:cNvSpPr/>
          <p:nvPr/>
        </p:nvSpPr>
        <p:spPr>
          <a:xfrm flipV="1">
            <a:off x="6053282" y="5387267"/>
            <a:ext cx="288000" cy="288000"/>
          </a:xfrm>
          <a:prstGeom prst="diagStripe">
            <a:avLst/>
          </a:prstGeom>
          <a:solidFill>
            <a:schemeClr val="tx1">
              <a:lumMod val="85000"/>
              <a:lumOff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51" name="Diagonal Stripe 50"/>
          <p:cNvSpPr/>
          <p:nvPr/>
        </p:nvSpPr>
        <p:spPr>
          <a:xfrm>
            <a:off x="2931001" y="5710669"/>
            <a:ext cx="288000" cy="288000"/>
          </a:xfrm>
          <a:prstGeom prst="diagStripe">
            <a:avLst/>
          </a:prstGeom>
          <a:solidFill>
            <a:schemeClr val="accent6">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52" name="Diagonal Stripe 51"/>
          <p:cNvSpPr/>
          <p:nvPr/>
        </p:nvSpPr>
        <p:spPr>
          <a:xfrm flipV="1">
            <a:off x="2931001" y="5390761"/>
            <a:ext cx="288000" cy="288000"/>
          </a:xfrm>
          <a:prstGeom prst="diagStripe">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484422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65703" y="1905391"/>
            <a:ext cx="7056000" cy="577081"/>
          </a:xfrm>
          <a:prstGeom prst="rect">
            <a:avLst/>
          </a:prstGeom>
          <a:ln>
            <a:noFill/>
          </a:ln>
        </p:spPr>
        <p:txBody>
          <a:bodyPr wrap="square">
            <a:spAutoFit/>
          </a:bodyPr>
          <a:lstStyle/>
          <a:p>
            <a:pPr marL="0" lvl="2">
              <a:spcBef>
                <a:spcPts val="600"/>
              </a:spcBef>
              <a:buSzPct val="100000"/>
            </a:pPr>
            <a:r>
              <a:rPr lang="es-CO" sz="1050" dirty="0"/>
              <a:t>Si el concesionario de tipo comercial arrienda su emisora deberá informar sobre este aspecto, 15 días hábiles siguientes a la suscripción del contrato de arrendamiento. (Los concesionarios comunitarios y de interés publico no están autorizados para arrendar la emisora).</a:t>
            </a:r>
            <a:endParaRPr lang="es-CO" sz="1050" i="1" dirty="0"/>
          </a:p>
        </p:txBody>
      </p:sp>
      <p:sp>
        <p:nvSpPr>
          <p:cNvPr id="17" name="Rectangle 16"/>
          <p:cNvSpPr/>
          <p:nvPr/>
        </p:nvSpPr>
        <p:spPr>
          <a:xfrm>
            <a:off x="750627" y="366704"/>
            <a:ext cx="7397086" cy="1323439"/>
          </a:xfrm>
          <a:prstGeom prst="rect">
            <a:avLst/>
          </a:prstGeom>
        </p:spPr>
        <p:txBody>
          <a:bodyPr wrap="square">
            <a:spAutoFit/>
          </a:bodyPr>
          <a:lstStyle/>
          <a:p>
            <a:pPr algn="ctr">
              <a:spcBef>
                <a:spcPct val="0"/>
              </a:spcBef>
            </a:pPr>
            <a:r>
              <a:rPr lang="es-ES" sz="2000" b="1" dirty="0">
                <a:ea typeface="Open Sans" panose="020B0606030504020204" pitchFamily="34" charset="0"/>
                <a:cs typeface="Open Sans" panose="020B0606030504020204" pitchFamily="34" charset="0"/>
              </a:rPr>
              <a:t>Otros aspectos donde el concesionario debe informar al MINTIC a través de una comunicación radicada, donde se evidencie el numero de expediente del concesionario.</a:t>
            </a:r>
          </a:p>
        </p:txBody>
      </p:sp>
      <p:sp>
        <p:nvSpPr>
          <p:cNvPr id="39" name="Freeform 100">
            <a:hlinkClick r:id="rId2"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sz="1050" dirty="0"/>
          </a:p>
        </p:txBody>
      </p:sp>
      <p:grpSp>
        <p:nvGrpSpPr>
          <p:cNvPr id="2" name="Group 1"/>
          <p:cNvGrpSpPr/>
          <p:nvPr/>
        </p:nvGrpSpPr>
        <p:grpSpPr>
          <a:xfrm>
            <a:off x="1031654" y="1895948"/>
            <a:ext cx="220039" cy="381020"/>
            <a:chOff x="1019626" y="1751566"/>
            <a:chExt cx="220039" cy="381020"/>
          </a:xfrm>
        </p:grpSpPr>
        <p:sp>
          <p:nvSpPr>
            <p:cNvPr id="16" name="Diagonal Stripe 15"/>
            <p:cNvSpPr/>
            <p:nvPr/>
          </p:nvSpPr>
          <p:spPr>
            <a:xfrm>
              <a:off x="1019803" y="1952586"/>
              <a:ext cx="219862" cy="180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sp>
          <p:nvSpPr>
            <p:cNvPr id="18" name="Diagonal Stripe 17"/>
            <p:cNvSpPr/>
            <p:nvPr/>
          </p:nvSpPr>
          <p:spPr>
            <a:xfrm flipV="1">
              <a:off x="1019626" y="1751566"/>
              <a:ext cx="219862" cy="180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grpSp>
      <p:sp>
        <p:nvSpPr>
          <p:cNvPr id="13" name="Rectangle 12"/>
          <p:cNvSpPr/>
          <p:nvPr/>
        </p:nvSpPr>
        <p:spPr>
          <a:xfrm>
            <a:off x="1365703" y="5750085"/>
            <a:ext cx="7056000" cy="253916"/>
          </a:xfrm>
          <a:prstGeom prst="rect">
            <a:avLst/>
          </a:prstGeom>
          <a:ln>
            <a:noFill/>
          </a:ln>
        </p:spPr>
        <p:txBody>
          <a:bodyPr wrap="square">
            <a:spAutoFit/>
          </a:bodyPr>
          <a:lstStyle/>
          <a:p>
            <a:pPr marL="0" lvl="2">
              <a:spcBef>
                <a:spcPts val="600"/>
              </a:spcBef>
              <a:buSzPct val="100000"/>
            </a:pPr>
            <a:r>
              <a:rPr lang="es-CO" sz="1050" dirty="0"/>
              <a:t>Modificación del nombre de la emisora.</a:t>
            </a:r>
          </a:p>
        </p:txBody>
      </p:sp>
      <p:sp>
        <p:nvSpPr>
          <p:cNvPr id="23" name="Rectangle 22"/>
          <p:cNvSpPr/>
          <p:nvPr/>
        </p:nvSpPr>
        <p:spPr>
          <a:xfrm>
            <a:off x="1365703" y="3510121"/>
            <a:ext cx="7056000" cy="253916"/>
          </a:xfrm>
          <a:prstGeom prst="rect">
            <a:avLst/>
          </a:prstGeom>
          <a:ln>
            <a:noFill/>
          </a:ln>
        </p:spPr>
        <p:txBody>
          <a:bodyPr wrap="square">
            <a:spAutoFit/>
          </a:bodyPr>
          <a:lstStyle/>
          <a:p>
            <a:pPr marL="0" lvl="2">
              <a:spcBef>
                <a:spcPts val="600"/>
              </a:spcBef>
              <a:buSzPct val="100000"/>
            </a:pPr>
            <a:r>
              <a:rPr lang="es-CO" sz="1050" dirty="0"/>
              <a:t>Modificación del horario de operación de la emisora.</a:t>
            </a:r>
            <a:endParaRPr lang="es-CO" sz="1050" i="1" dirty="0"/>
          </a:p>
        </p:txBody>
      </p:sp>
      <p:sp>
        <p:nvSpPr>
          <p:cNvPr id="26" name="Rectangle 25"/>
          <p:cNvSpPr/>
          <p:nvPr/>
        </p:nvSpPr>
        <p:spPr>
          <a:xfrm>
            <a:off x="1365703" y="3989321"/>
            <a:ext cx="7056000" cy="253916"/>
          </a:xfrm>
          <a:prstGeom prst="rect">
            <a:avLst/>
          </a:prstGeom>
          <a:ln>
            <a:noFill/>
          </a:ln>
        </p:spPr>
        <p:txBody>
          <a:bodyPr wrap="square">
            <a:spAutoFit/>
          </a:bodyPr>
          <a:lstStyle/>
          <a:p>
            <a:pPr marL="0" lvl="2">
              <a:spcBef>
                <a:spcPts val="600"/>
              </a:spcBef>
              <a:buSzPct val="100000"/>
            </a:pPr>
            <a:r>
              <a:rPr lang="es-CO" sz="1050" dirty="0"/>
              <a:t>Modificación de la ubicación de los estudios de la emisora.</a:t>
            </a:r>
            <a:endParaRPr lang="es-CO" sz="1050" i="1" dirty="0"/>
          </a:p>
        </p:txBody>
      </p:sp>
      <p:sp>
        <p:nvSpPr>
          <p:cNvPr id="29" name="Rectangle 28"/>
          <p:cNvSpPr/>
          <p:nvPr/>
        </p:nvSpPr>
        <p:spPr>
          <a:xfrm>
            <a:off x="1365703" y="4468521"/>
            <a:ext cx="7056000" cy="415498"/>
          </a:xfrm>
          <a:prstGeom prst="rect">
            <a:avLst/>
          </a:prstGeom>
          <a:ln>
            <a:noFill/>
          </a:ln>
        </p:spPr>
        <p:txBody>
          <a:bodyPr wrap="square">
            <a:spAutoFit/>
          </a:bodyPr>
          <a:lstStyle/>
          <a:p>
            <a:pPr marL="0" lvl="2">
              <a:spcBef>
                <a:spcPts val="600"/>
              </a:spcBef>
              <a:buSzPct val="100000"/>
            </a:pPr>
            <a:r>
              <a:rPr lang="es-CO" sz="1050" dirty="0"/>
              <a:t>Suspensión de las emisiones por un periodo igual o inferior a 15 días, informando al MINTIC y al público con cinco (5) días de anticipación.</a:t>
            </a:r>
            <a:endParaRPr lang="es-CO" sz="1050" i="1" dirty="0"/>
          </a:p>
        </p:txBody>
      </p:sp>
      <p:sp>
        <p:nvSpPr>
          <p:cNvPr id="32" name="Rectangle 31"/>
          <p:cNvSpPr/>
          <p:nvPr/>
        </p:nvSpPr>
        <p:spPr>
          <a:xfrm>
            <a:off x="1365703" y="2707756"/>
            <a:ext cx="7056000" cy="577081"/>
          </a:xfrm>
          <a:prstGeom prst="rect">
            <a:avLst/>
          </a:prstGeom>
          <a:ln>
            <a:noFill/>
          </a:ln>
        </p:spPr>
        <p:txBody>
          <a:bodyPr wrap="square">
            <a:spAutoFit/>
          </a:bodyPr>
          <a:lstStyle/>
          <a:p>
            <a:pPr marL="0" lvl="2">
              <a:spcBef>
                <a:spcPts val="600"/>
              </a:spcBef>
              <a:buSzPct val="100000"/>
            </a:pPr>
            <a:r>
              <a:rPr lang="es-CO" sz="1050" dirty="0"/>
              <a:t>Los concesionarios de tipo comercial que de realicen fusiones o integraciones de emisoras comerciales, deben informar sobre el asunto al MINTIC. (Los concesionarios comunitarios y de interés publico no están autorizados para arrendar la emisora).</a:t>
            </a:r>
            <a:endParaRPr lang="es-CO" sz="1050" i="1" dirty="0"/>
          </a:p>
        </p:txBody>
      </p:sp>
      <p:pic>
        <p:nvPicPr>
          <p:cNvPr id="35" name="Picture 34"/>
          <p:cNvPicPr>
            <a:picLocks noChangeAspect="1"/>
          </p:cNvPicPr>
          <p:nvPr/>
        </p:nvPicPr>
        <p:blipFill>
          <a:blip r:embed="rId3"/>
          <a:stretch>
            <a:fillRect/>
          </a:stretch>
        </p:blipFill>
        <p:spPr>
          <a:xfrm>
            <a:off x="7930187" y="-84696"/>
            <a:ext cx="1237595" cy="1274174"/>
          </a:xfrm>
          <a:prstGeom prst="rect">
            <a:avLst/>
          </a:prstGeom>
        </p:spPr>
      </p:pic>
      <p:sp>
        <p:nvSpPr>
          <p:cNvPr id="19" name="Freeform 683"/>
          <p:cNvSpPr>
            <a:spLocks noEditPoints="1"/>
          </p:cNvSpPr>
          <p:nvPr/>
        </p:nvSpPr>
        <p:spPr bwMode="auto">
          <a:xfrm>
            <a:off x="8291608" y="267243"/>
            <a:ext cx="504000" cy="576000"/>
          </a:xfrm>
          <a:custGeom>
            <a:avLst/>
            <a:gdLst>
              <a:gd name="T0" fmla="*/ 94 w 234"/>
              <a:gd name="T1" fmla="*/ 170 h 312"/>
              <a:gd name="T2" fmla="*/ 85 w 234"/>
              <a:gd name="T3" fmla="*/ 176 h 312"/>
              <a:gd name="T4" fmla="*/ 80 w 234"/>
              <a:gd name="T5" fmla="*/ 174 h 312"/>
              <a:gd name="T6" fmla="*/ 42 w 234"/>
              <a:gd name="T7" fmla="*/ 110 h 312"/>
              <a:gd name="T8" fmla="*/ 80 w 234"/>
              <a:gd name="T9" fmla="*/ 45 h 312"/>
              <a:gd name="T10" fmla="*/ 94 w 234"/>
              <a:gd name="T11" fmla="*/ 49 h 312"/>
              <a:gd name="T12" fmla="*/ 90 w 234"/>
              <a:gd name="T13" fmla="*/ 63 h 312"/>
              <a:gd name="T14" fmla="*/ 64 w 234"/>
              <a:gd name="T15" fmla="*/ 110 h 312"/>
              <a:gd name="T16" fmla="*/ 90 w 234"/>
              <a:gd name="T17" fmla="*/ 156 h 312"/>
              <a:gd name="T18" fmla="*/ 94 w 234"/>
              <a:gd name="T19" fmla="*/ 170 h 312"/>
              <a:gd name="T20" fmla="*/ 79 w 234"/>
              <a:gd name="T21" fmla="*/ 198 h 312"/>
              <a:gd name="T22" fmla="*/ 21 w 234"/>
              <a:gd name="T23" fmla="*/ 110 h 312"/>
              <a:gd name="T24" fmla="*/ 79 w 234"/>
              <a:gd name="T25" fmla="*/ 22 h 312"/>
              <a:gd name="T26" fmla="*/ 84 w 234"/>
              <a:gd name="T27" fmla="*/ 8 h 312"/>
              <a:gd name="T28" fmla="*/ 70 w 234"/>
              <a:gd name="T29" fmla="*/ 2 h 312"/>
              <a:gd name="T30" fmla="*/ 0 w 234"/>
              <a:gd name="T31" fmla="*/ 110 h 312"/>
              <a:gd name="T32" fmla="*/ 70 w 234"/>
              <a:gd name="T33" fmla="*/ 217 h 312"/>
              <a:gd name="T34" fmla="*/ 74 w 234"/>
              <a:gd name="T35" fmla="*/ 218 h 312"/>
              <a:gd name="T36" fmla="*/ 84 w 234"/>
              <a:gd name="T37" fmla="*/ 212 h 312"/>
              <a:gd name="T38" fmla="*/ 79 w 234"/>
              <a:gd name="T39" fmla="*/ 198 h 312"/>
              <a:gd name="T40" fmla="*/ 128 w 234"/>
              <a:gd name="T41" fmla="*/ 140 h 312"/>
              <a:gd name="T42" fmla="*/ 128 w 234"/>
              <a:gd name="T43" fmla="*/ 302 h 312"/>
              <a:gd name="T44" fmla="*/ 117 w 234"/>
              <a:gd name="T45" fmla="*/ 312 h 312"/>
              <a:gd name="T46" fmla="*/ 106 w 234"/>
              <a:gd name="T47" fmla="*/ 302 h 312"/>
              <a:gd name="T48" fmla="*/ 106 w 234"/>
              <a:gd name="T49" fmla="*/ 140 h 312"/>
              <a:gd name="T50" fmla="*/ 85 w 234"/>
              <a:gd name="T51" fmla="*/ 110 h 312"/>
              <a:gd name="T52" fmla="*/ 117 w 234"/>
              <a:gd name="T53" fmla="*/ 78 h 312"/>
              <a:gd name="T54" fmla="*/ 149 w 234"/>
              <a:gd name="T55" fmla="*/ 110 h 312"/>
              <a:gd name="T56" fmla="*/ 128 w 234"/>
              <a:gd name="T57" fmla="*/ 140 h 312"/>
              <a:gd name="T58" fmla="*/ 106 w 234"/>
              <a:gd name="T59" fmla="*/ 110 h 312"/>
              <a:gd name="T60" fmla="*/ 117 w 234"/>
              <a:gd name="T61" fmla="*/ 120 h 312"/>
              <a:gd name="T62" fmla="*/ 128 w 234"/>
              <a:gd name="T63" fmla="*/ 110 h 312"/>
              <a:gd name="T64" fmla="*/ 117 w 234"/>
              <a:gd name="T65" fmla="*/ 99 h 312"/>
              <a:gd name="T66" fmla="*/ 106 w 234"/>
              <a:gd name="T67" fmla="*/ 110 h 312"/>
              <a:gd name="T68" fmla="*/ 192 w 234"/>
              <a:gd name="T69" fmla="*/ 110 h 312"/>
              <a:gd name="T70" fmla="*/ 154 w 234"/>
              <a:gd name="T71" fmla="*/ 45 h 312"/>
              <a:gd name="T72" fmla="*/ 140 w 234"/>
              <a:gd name="T73" fmla="*/ 49 h 312"/>
              <a:gd name="T74" fmla="*/ 144 w 234"/>
              <a:gd name="T75" fmla="*/ 63 h 312"/>
              <a:gd name="T76" fmla="*/ 170 w 234"/>
              <a:gd name="T77" fmla="*/ 110 h 312"/>
              <a:gd name="T78" fmla="*/ 144 w 234"/>
              <a:gd name="T79" fmla="*/ 156 h 312"/>
              <a:gd name="T80" fmla="*/ 140 w 234"/>
              <a:gd name="T81" fmla="*/ 170 h 312"/>
              <a:gd name="T82" fmla="*/ 149 w 234"/>
              <a:gd name="T83" fmla="*/ 176 h 312"/>
              <a:gd name="T84" fmla="*/ 154 w 234"/>
              <a:gd name="T85" fmla="*/ 174 h 312"/>
              <a:gd name="T86" fmla="*/ 192 w 234"/>
              <a:gd name="T87" fmla="*/ 110 h 312"/>
              <a:gd name="T88" fmla="*/ 164 w 234"/>
              <a:gd name="T89" fmla="*/ 2 h 312"/>
              <a:gd name="T90" fmla="*/ 150 w 234"/>
              <a:gd name="T91" fmla="*/ 8 h 312"/>
              <a:gd name="T92" fmla="*/ 155 w 234"/>
              <a:gd name="T93" fmla="*/ 22 h 312"/>
              <a:gd name="T94" fmla="*/ 213 w 234"/>
              <a:gd name="T95" fmla="*/ 110 h 312"/>
              <a:gd name="T96" fmla="*/ 155 w 234"/>
              <a:gd name="T97" fmla="*/ 198 h 312"/>
              <a:gd name="T98" fmla="*/ 150 w 234"/>
              <a:gd name="T99" fmla="*/ 212 h 312"/>
              <a:gd name="T100" fmla="*/ 160 w 234"/>
              <a:gd name="T101" fmla="*/ 218 h 312"/>
              <a:gd name="T102" fmla="*/ 164 w 234"/>
              <a:gd name="T103" fmla="*/ 217 h 312"/>
              <a:gd name="T104" fmla="*/ 234 w 234"/>
              <a:gd name="T105" fmla="*/ 110 h 312"/>
              <a:gd name="T106" fmla="*/ 164 w 234"/>
              <a:gd name="T107"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312">
                <a:moveTo>
                  <a:pt x="94" y="170"/>
                </a:moveTo>
                <a:cubicBezTo>
                  <a:pt x="92" y="174"/>
                  <a:pt x="89" y="176"/>
                  <a:pt x="85" y="176"/>
                </a:cubicBezTo>
                <a:cubicBezTo>
                  <a:pt x="83" y="176"/>
                  <a:pt x="81" y="175"/>
                  <a:pt x="80" y="174"/>
                </a:cubicBezTo>
                <a:cubicBezTo>
                  <a:pt x="57" y="161"/>
                  <a:pt x="42" y="136"/>
                  <a:pt x="42" y="110"/>
                </a:cubicBezTo>
                <a:cubicBezTo>
                  <a:pt x="42" y="83"/>
                  <a:pt x="57" y="58"/>
                  <a:pt x="80" y="45"/>
                </a:cubicBezTo>
                <a:cubicBezTo>
                  <a:pt x="85" y="42"/>
                  <a:pt x="91" y="44"/>
                  <a:pt x="94" y="49"/>
                </a:cubicBezTo>
                <a:cubicBezTo>
                  <a:pt x="97" y="54"/>
                  <a:pt x="95" y="61"/>
                  <a:pt x="90" y="63"/>
                </a:cubicBezTo>
                <a:cubicBezTo>
                  <a:pt x="74" y="73"/>
                  <a:pt x="64" y="91"/>
                  <a:pt x="64" y="110"/>
                </a:cubicBezTo>
                <a:cubicBezTo>
                  <a:pt x="64" y="129"/>
                  <a:pt x="74" y="146"/>
                  <a:pt x="90" y="156"/>
                </a:cubicBezTo>
                <a:cubicBezTo>
                  <a:pt x="95" y="159"/>
                  <a:pt x="97" y="165"/>
                  <a:pt x="94" y="170"/>
                </a:cubicBezTo>
                <a:close/>
                <a:moveTo>
                  <a:pt x="79" y="198"/>
                </a:moveTo>
                <a:cubicBezTo>
                  <a:pt x="44" y="182"/>
                  <a:pt x="21" y="148"/>
                  <a:pt x="21" y="110"/>
                </a:cubicBezTo>
                <a:cubicBezTo>
                  <a:pt x="21" y="71"/>
                  <a:pt x="44" y="37"/>
                  <a:pt x="79" y="22"/>
                </a:cubicBezTo>
                <a:cubicBezTo>
                  <a:pt x="84" y="19"/>
                  <a:pt x="86" y="13"/>
                  <a:pt x="84" y="8"/>
                </a:cubicBezTo>
                <a:cubicBezTo>
                  <a:pt x="82" y="2"/>
                  <a:pt x="75" y="0"/>
                  <a:pt x="70" y="2"/>
                </a:cubicBezTo>
                <a:cubicBezTo>
                  <a:pt x="27" y="21"/>
                  <a:pt x="0" y="63"/>
                  <a:pt x="0" y="110"/>
                </a:cubicBezTo>
                <a:cubicBezTo>
                  <a:pt x="0" y="156"/>
                  <a:pt x="27" y="199"/>
                  <a:pt x="70" y="217"/>
                </a:cubicBezTo>
                <a:cubicBezTo>
                  <a:pt x="71" y="218"/>
                  <a:pt x="73" y="218"/>
                  <a:pt x="74" y="218"/>
                </a:cubicBezTo>
                <a:cubicBezTo>
                  <a:pt x="78" y="218"/>
                  <a:pt x="82" y="216"/>
                  <a:pt x="84" y="212"/>
                </a:cubicBezTo>
                <a:cubicBezTo>
                  <a:pt x="86" y="206"/>
                  <a:pt x="84" y="200"/>
                  <a:pt x="79" y="198"/>
                </a:cubicBezTo>
                <a:close/>
                <a:moveTo>
                  <a:pt x="128" y="140"/>
                </a:moveTo>
                <a:cubicBezTo>
                  <a:pt x="128" y="302"/>
                  <a:pt x="128" y="302"/>
                  <a:pt x="128" y="302"/>
                </a:cubicBezTo>
                <a:cubicBezTo>
                  <a:pt x="128" y="308"/>
                  <a:pt x="123" y="312"/>
                  <a:pt x="117" y="312"/>
                </a:cubicBezTo>
                <a:cubicBezTo>
                  <a:pt x="111" y="312"/>
                  <a:pt x="106" y="308"/>
                  <a:pt x="106" y="302"/>
                </a:cubicBezTo>
                <a:cubicBezTo>
                  <a:pt x="106" y="140"/>
                  <a:pt x="106" y="140"/>
                  <a:pt x="106" y="140"/>
                </a:cubicBezTo>
                <a:cubicBezTo>
                  <a:pt x="94" y="135"/>
                  <a:pt x="85" y="124"/>
                  <a:pt x="85" y="110"/>
                </a:cubicBezTo>
                <a:cubicBezTo>
                  <a:pt x="85" y="92"/>
                  <a:pt x="99" y="78"/>
                  <a:pt x="117" y="78"/>
                </a:cubicBezTo>
                <a:cubicBezTo>
                  <a:pt x="135" y="78"/>
                  <a:pt x="149" y="92"/>
                  <a:pt x="149" y="110"/>
                </a:cubicBezTo>
                <a:cubicBezTo>
                  <a:pt x="149" y="124"/>
                  <a:pt x="140" y="135"/>
                  <a:pt x="128" y="140"/>
                </a:cubicBezTo>
                <a:close/>
                <a:moveTo>
                  <a:pt x="106" y="110"/>
                </a:moveTo>
                <a:cubicBezTo>
                  <a:pt x="106" y="116"/>
                  <a:pt x="111" y="120"/>
                  <a:pt x="117" y="120"/>
                </a:cubicBezTo>
                <a:cubicBezTo>
                  <a:pt x="123" y="120"/>
                  <a:pt x="128" y="116"/>
                  <a:pt x="128" y="110"/>
                </a:cubicBezTo>
                <a:cubicBezTo>
                  <a:pt x="128" y="104"/>
                  <a:pt x="123" y="99"/>
                  <a:pt x="117" y="99"/>
                </a:cubicBezTo>
                <a:cubicBezTo>
                  <a:pt x="111" y="99"/>
                  <a:pt x="106" y="104"/>
                  <a:pt x="106" y="110"/>
                </a:cubicBezTo>
                <a:close/>
                <a:moveTo>
                  <a:pt x="192" y="110"/>
                </a:moveTo>
                <a:cubicBezTo>
                  <a:pt x="192" y="83"/>
                  <a:pt x="177" y="58"/>
                  <a:pt x="154" y="45"/>
                </a:cubicBezTo>
                <a:cubicBezTo>
                  <a:pt x="149" y="42"/>
                  <a:pt x="143" y="44"/>
                  <a:pt x="140" y="49"/>
                </a:cubicBezTo>
                <a:cubicBezTo>
                  <a:pt x="137" y="54"/>
                  <a:pt x="139" y="61"/>
                  <a:pt x="144" y="63"/>
                </a:cubicBezTo>
                <a:cubicBezTo>
                  <a:pt x="160" y="73"/>
                  <a:pt x="170" y="91"/>
                  <a:pt x="170" y="110"/>
                </a:cubicBezTo>
                <a:cubicBezTo>
                  <a:pt x="170" y="129"/>
                  <a:pt x="160" y="146"/>
                  <a:pt x="144" y="156"/>
                </a:cubicBezTo>
                <a:cubicBezTo>
                  <a:pt x="139" y="159"/>
                  <a:pt x="137" y="165"/>
                  <a:pt x="140" y="170"/>
                </a:cubicBezTo>
                <a:cubicBezTo>
                  <a:pt x="142" y="174"/>
                  <a:pt x="145" y="176"/>
                  <a:pt x="149" y="176"/>
                </a:cubicBezTo>
                <a:cubicBezTo>
                  <a:pt x="151" y="176"/>
                  <a:pt x="153" y="175"/>
                  <a:pt x="154" y="174"/>
                </a:cubicBezTo>
                <a:cubicBezTo>
                  <a:pt x="177" y="161"/>
                  <a:pt x="192" y="136"/>
                  <a:pt x="192" y="110"/>
                </a:cubicBezTo>
                <a:close/>
                <a:moveTo>
                  <a:pt x="164" y="2"/>
                </a:moveTo>
                <a:cubicBezTo>
                  <a:pt x="159" y="0"/>
                  <a:pt x="152" y="2"/>
                  <a:pt x="150" y="8"/>
                </a:cubicBezTo>
                <a:cubicBezTo>
                  <a:pt x="148" y="13"/>
                  <a:pt x="150" y="19"/>
                  <a:pt x="155" y="22"/>
                </a:cubicBezTo>
                <a:cubicBezTo>
                  <a:pt x="190" y="37"/>
                  <a:pt x="213" y="71"/>
                  <a:pt x="213" y="110"/>
                </a:cubicBezTo>
                <a:cubicBezTo>
                  <a:pt x="213" y="148"/>
                  <a:pt x="190" y="182"/>
                  <a:pt x="155" y="198"/>
                </a:cubicBezTo>
                <a:cubicBezTo>
                  <a:pt x="150" y="200"/>
                  <a:pt x="148" y="206"/>
                  <a:pt x="150" y="212"/>
                </a:cubicBezTo>
                <a:cubicBezTo>
                  <a:pt x="152" y="216"/>
                  <a:pt x="156" y="218"/>
                  <a:pt x="160" y="218"/>
                </a:cubicBezTo>
                <a:cubicBezTo>
                  <a:pt x="161" y="218"/>
                  <a:pt x="163" y="218"/>
                  <a:pt x="164" y="217"/>
                </a:cubicBezTo>
                <a:cubicBezTo>
                  <a:pt x="207" y="199"/>
                  <a:pt x="234" y="156"/>
                  <a:pt x="234" y="110"/>
                </a:cubicBezTo>
                <a:cubicBezTo>
                  <a:pt x="234" y="63"/>
                  <a:pt x="207" y="21"/>
                  <a:pt x="164" y="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Rectangle 35"/>
          <p:cNvSpPr/>
          <p:nvPr/>
        </p:nvSpPr>
        <p:spPr>
          <a:xfrm>
            <a:off x="1365703" y="5109303"/>
            <a:ext cx="7056000" cy="415498"/>
          </a:xfrm>
          <a:prstGeom prst="rect">
            <a:avLst/>
          </a:prstGeom>
          <a:ln>
            <a:noFill/>
          </a:ln>
        </p:spPr>
        <p:txBody>
          <a:bodyPr wrap="square">
            <a:spAutoFit/>
          </a:bodyPr>
          <a:lstStyle/>
          <a:p>
            <a:pPr marL="0" lvl="2">
              <a:spcBef>
                <a:spcPts val="600"/>
              </a:spcBef>
              <a:buSzPct val="100000"/>
            </a:pPr>
            <a:r>
              <a:rPr lang="es-CO" sz="1050" dirty="0"/>
              <a:t>Suspensión del servicio por fuerza mayor o caso fortuito que impliquen suspensión temporal por más de treinta (30) días.</a:t>
            </a:r>
            <a:endParaRPr lang="es-CO" sz="1050" i="1" dirty="0"/>
          </a:p>
        </p:txBody>
      </p:sp>
      <p:sp>
        <p:nvSpPr>
          <p:cNvPr id="42" name="Rectangle 41"/>
          <p:cNvSpPr/>
          <p:nvPr/>
        </p:nvSpPr>
        <p:spPr>
          <a:xfrm>
            <a:off x="1365703" y="6229283"/>
            <a:ext cx="7056000" cy="253916"/>
          </a:xfrm>
          <a:prstGeom prst="rect">
            <a:avLst/>
          </a:prstGeom>
          <a:ln>
            <a:noFill/>
          </a:ln>
        </p:spPr>
        <p:txBody>
          <a:bodyPr wrap="square">
            <a:spAutoFit/>
          </a:bodyPr>
          <a:lstStyle/>
          <a:p>
            <a:pPr marL="0" lvl="2">
              <a:spcBef>
                <a:spcPts val="600"/>
              </a:spcBef>
              <a:buSzPct val="100000"/>
            </a:pPr>
            <a:r>
              <a:rPr lang="es-CO" sz="1050" dirty="0"/>
              <a:t>Modificación o renovación de los equipos presentados dentro del último estudio técnico aprobado.</a:t>
            </a:r>
            <a:endParaRPr lang="es-CO" sz="1050" i="1" dirty="0"/>
          </a:p>
        </p:txBody>
      </p:sp>
      <p:grpSp>
        <p:nvGrpSpPr>
          <p:cNvPr id="37" name="Group 36"/>
          <p:cNvGrpSpPr/>
          <p:nvPr/>
        </p:nvGrpSpPr>
        <p:grpSpPr>
          <a:xfrm>
            <a:off x="1031654" y="2776022"/>
            <a:ext cx="220039" cy="381020"/>
            <a:chOff x="1019626" y="1751566"/>
            <a:chExt cx="220039" cy="381020"/>
          </a:xfrm>
        </p:grpSpPr>
        <p:sp>
          <p:nvSpPr>
            <p:cNvPr id="38" name="Diagonal Stripe 37"/>
            <p:cNvSpPr/>
            <p:nvPr/>
          </p:nvSpPr>
          <p:spPr>
            <a:xfrm>
              <a:off x="1019803" y="1952586"/>
              <a:ext cx="219862" cy="180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sp>
          <p:nvSpPr>
            <p:cNvPr id="45" name="Diagonal Stripe 44"/>
            <p:cNvSpPr/>
            <p:nvPr/>
          </p:nvSpPr>
          <p:spPr>
            <a:xfrm flipV="1">
              <a:off x="1019626" y="1751566"/>
              <a:ext cx="219862" cy="180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grpSp>
      <p:grpSp>
        <p:nvGrpSpPr>
          <p:cNvPr id="46" name="Group 45"/>
          <p:cNvGrpSpPr/>
          <p:nvPr/>
        </p:nvGrpSpPr>
        <p:grpSpPr>
          <a:xfrm>
            <a:off x="1031654" y="3451556"/>
            <a:ext cx="220039" cy="381020"/>
            <a:chOff x="1019626" y="1751566"/>
            <a:chExt cx="220039" cy="381020"/>
          </a:xfrm>
        </p:grpSpPr>
        <p:sp>
          <p:nvSpPr>
            <p:cNvPr id="47" name="Diagonal Stripe 46"/>
            <p:cNvSpPr/>
            <p:nvPr/>
          </p:nvSpPr>
          <p:spPr>
            <a:xfrm>
              <a:off x="1019803" y="1952586"/>
              <a:ext cx="219862" cy="180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sp>
          <p:nvSpPr>
            <p:cNvPr id="48" name="Diagonal Stripe 47"/>
            <p:cNvSpPr/>
            <p:nvPr/>
          </p:nvSpPr>
          <p:spPr>
            <a:xfrm flipV="1">
              <a:off x="1019626" y="1751566"/>
              <a:ext cx="219862" cy="180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grpSp>
      <p:grpSp>
        <p:nvGrpSpPr>
          <p:cNvPr id="49" name="Group 48"/>
          <p:cNvGrpSpPr/>
          <p:nvPr/>
        </p:nvGrpSpPr>
        <p:grpSpPr>
          <a:xfrm>
            <a:off x="1031654" y="4476006"/>
            <a:ext cx="220039" cy="381020"/>
            <a:chOff x="1019626" y="1751566"/>
            <a:chExt cx="220039" cy="381020"/>
          </a:xfrm>
        </p:grpSpPr>
        <p:sp>
          <p:nvSpPr>
            <p:cNvPr id="50" name="Diagonal Stripe 49"/>
            <p:cNvSpPr/>
            <p:nvPr/>
          </p:nvSpPr>
          <p:spPr>
            <a:xfrm>
              <a:off x="1019803" y="1952586"/>
              <a:ext cx="219862" cy="180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sp>
          <p:nvSpPr>
            <p:cNvPr id="51" name="Diagonal Stripe 50"/>
            <p:cNvSpPr/>
            <p:nvPr/>
          </p:nvSpPr>
          <p:spPr>
            <a:xfrm flipV="1">
              <a:off x="1019626" y="1751566"/>
              <a:ext cx="219862" cy="180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grpSp>
      <p:grpSp>
        <p:nvGrpSpPr>
          <p:cNvPr id="52" name="Group 51"/>
          <p:cNvGrpSpPr/>
          <p:nvPr/>
        </p:nvGrpSpPr>
        <p:grpSpPr>
          <a:xfrm>
            <a:off x="1031654" y="5091388"/>
            <a:ext cx="220039" cy="381020"/>
            <a:chOff x="1019626" y="1751566"/>
            <a:chExt cx="220039" cy="381020"/>
          </a:xfrm>
        </p:grpSpPr>
        <p:sp>
          <p:nvSpPr>
            <p:cNvPr id="53" name="Diagonal Stripe 52"/>
            <p:cNvSpPr/>
            <p:nvPr/>
          </p:nvSpPr>
          <p:spPr>
            <a:xfrm>
              <a:off x="1019803" y="1952586"/>
              <a:ext cx="219862" cy="180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sp>
          <p:nvSpPr>
            <p:cNvPr id="54" name="Diagonal Stripe 53"/>
            <p:cNvSpPr/>
            <p:nvPr/>
          </p:nvSpPr>
          <p:spPr>
            <a:xfrm flipV="1">
              <a:off x="1019626" y="1751566"/>
              <a:ext cx="219862" cy="180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grpSp>
      <p:grpSp>
        <p:nvGrpSpPr>
          <p:cNvPr id="55" name="Group 54"/>
          <p:cNvGrpSpPr/>
          <p:nvPr/>
        </p:nvGrpSpPr>
        <p:grpSpPr>
          <a:xfrm>
            <a:off x="1031654" y="5670671"/>
            <a:ext cx="220039" cy="381020"/>
            <a:chOff x="1019626" y="1751566"/>
            <a:chExt cx="220039" cy="381020"/>
          </a:xfrm>
        </p:grpSpPr>
        <p:sp>
          <p:nvSpPr>
            <p:cNvPr id="56" name="Diagonal Stripe 55"/>
            <p:cNvSpPr/>
            <p:nvPr/>
          </p:nvSpPr>
          <p:spPr>
            <a:xfrm>
              <a:off x="1019803" y="1952586"/>
              <a:ext cx="219862" cy="180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sp>
          <p:nvSpPr>
            <p:cNvPr id="57" name="Diagonal Stripe 56"/>
            <p:cNvSpPr/>
            <p:nvPr/>
          </p:nvSpPr>
          <p:spPr>
            <a:xfrm flipV="1">
              <a:off x="1019626" y="1751566"/>
              <a:ext cx="219862" cy="180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grpSp>
      <p:grpSp>
        <p:nvGrpSpPr>
          <p:cNvPr id="61" name="Group 60"/>
          <p:cNvGrpSpPr/>
          <p:nvPr/>
        </p:nvGrpSpPr>
        <p:grpSpPr>
          <a:xfrm>
            <a:off x="1031654" y="6165731"/>
            <a:ext cx="220039" cy="381020"/>
            <a:chOff x="1019626" y="1751566"/>
            <a:chExt cx="220039" cy="381020"/>
          </a:xfrm>
        </p:grpSpPr>
        <p:sp>
          <p:nvSpPr>
            <p:cNvPr id="62" name="Diagonal Stripe 61"/>
            <p:cNvSpPr/>
            <p:nvPr/>
          </p:nvSpPr>
          <p:spPr>
            <a:xfrm>
              <a:off x="1019803" y="1952586"/>
              <a:ext cx="219862" cy="180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sp>
          <p:nvSpPr>
            <p:cNvPr id="63" name="Diagonal Stripe 62"/>
            <p:cNvSpPr/>
            <p:nvPr/>
          </p:nvSpPr>
          <p:spPr>
            <a:xfrm flipV="1">
              <a:off x="1019626" y="1751566"/>
              <a:ext cx="219862" cy="180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grpSp>
      <p:grpSp>
        <p:nvGrpSpPr>
          <p:cNvPr id="64" name="Group 63"/>
          <p:cNvGrpSpPr/>
          <p:nvPr/>
        </p:nvGrpSpPr>
        <p:grpSpPr>
          <a:xfrm>
            <a:off x="1031477" y="3919409"/>
            <a:ext cx="220039" cy="381020"/>
            <a:chOff x="1019626" y="1751566"/>
            <a:chExt cx="220039" cy="381020"/>
          </a:xfrm>
        </p:grpSpPr>
        <p:sp>
          <p:nvSpPr>
            <p:cNvPr id="65" name="Diagonal Stripe 64"/>
            <p:cNvSpPr/>
            <p:nvPr/>
          </p:nvSpPr>
          <p:spPr>
            <a:xfrm>
              <a:off x="1019803" y="1952586"/>
              <a:ext cx="219862" cy="180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sp>
          <p:nvSpPr>
            <p:cNvPr id="66" name="Diagonal Stripe 65"/>
            <p:cNvSpPr/>
            <p:nvPr/>
          </p:nvSpPr>
          <p:spPr>
            <a:xfrm flipV="1">
              <a:off x="1019626" y="1751566"/>
              <a:ext cx="219862" cy="180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050" dirty="0">
                <a:solidFill>
                  <a:schemeClr val="tx2"/>
                </a:solidFill>
              </a:endParaRPr>
            </a:p>
          </p:txBody>
        </p:sp>
      </p:grpSp>
    </p:spTree>
    <p:extLst>
      <p:ext uri="{BB962C8B-B14F-4D97-AF65-F5344CB8AC3E}">
        <p14:creationId xmlns:p14="http://schemas.microsoft.com/office/powerpoint/2010/main" val="13269146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515" y="4261481"/>
            <a:ext cx="2340000" cy="846386"/>
          </a:xfrm>
          <a:prstGeom prst="rect">
            <a:avLst/>
          </a:prstGeom>
          <a:ln>
            <a:noFill/>
          </a:ln>
        </p:spPr>
        <p:txBody>
          <a:bodyPr wrap="square">
            <a:spAutoFit/>
          </a:bodyPr>
          <a:lstStyle/>
          <a:p>
            <a:pPr marL="0" lvl="2">
              <a:spcBef>
                <a:spcPts val="600"/>
              </a:spcBef>
              <a:buSzPct val="100000"/>
            </a:pPr>
            <a:r>
              <a:rPr lang="es-CO" altLang="ja-JP" sz="1050" b="1" dirty="0">
                <a:solidFill>
                  <a:schemeClr val="accent6">
                    <a:lumMod val="75000"/>
                  </a:schemeClr>
                </a:solidFill>
                <a:ea typeface="ＭＳ Ｐゴシック" pitchFamily="50" charset="-128"/>
              </a:rPr>
              <a:t>¿Cuándo?</a:t>
            </a:r>
            <a:endParaRPr lang="en-US" altLang="ja-JP" sz="1050" b="1" dirty="0">
              <a:solidFill>
                <a:schemeClr val="accent6">
                  <a:lumMod val="75000"/>
                </a:schemeClr>
              </a:solidFill>
              <a:ea typeface="ＭＳ Ｐゴシック" pitchFamily="50" charset="-128"/>
            </a:endParaRPr>
          </a:p>
          <a:p>
            <a:pPr marL="0" lvl="2">
              <a:spcBef>
                <a:spcPts val="600"/>
              </a:spcBef>
              <a:buSzPct val="100000"/>
            </a:pPr>
            <a:r>
              <a:rPr lang="es-CO" sz="1050" dirty="0"/>
              <a:t>Mínimo tres (3) meses antes del vencimiento de la concesión.</a:t>
            </a:r>
            <a:endParaRPr lang="en-US" sz="1050" dirty="0"/>
          </a:p>
        </p:txBody>
      </p:sp>
      <p:sp>
        <p:nvSpPr>
          <p:cNvPr id="15" name="Rectangle 14"/>
          <p:cNvSpPr/>
          <p:nvPr/>
        </p:nvSpPr>
        <p:spPr>
          <a:xfrm>
            <a:off x="579271" y="2349719"/>
            <a:ext cx="2340000" cy="1461939"/>
          </a:xfrm>
          <a:prstGeom prst="rect">
            <a:avLst/>
          </a:prstGeom>
          <a:ln>
            <a:noFill/>
          </a:ln>
        </p:spPr>
        <p:txBody>
          <a:bodyPr wrap="square">
            <a:spAutoFit/>
          </a:bodyPr>
          <a:lstStyle/>
          <a:p>
            <a:pPr marL="0" lvl="2">
              <a:spcBef>
                <a:spcPts val="600"/>
              </a:spcBef>
              <a:buSzPct val="100000"/>
            </a:pPr>
            <a:r>
              <a:rPr lang="es-CO" altLang="ja-JP" sz="1050" b="1" dirty="0">
                <a:solidFill>
                  <a:schemeClr val="accent4"/>
                </a:solidFill>
              </a:rPr>
              <a:t>¿Cómo?</a:t>
            </a:r>
            <a:endParaRPr lang="es-CO" altLang="ja-JP" sz="1050" b="1" dirty="0">
              <a:solidFill>
                <a:schemeClr val="accent4"/>
              </a:solidFill>
              <a:ea typeface="ＭＳ Ｐゴシック" pitchFamily="50" charset="-128"/>
            </a:endParaRPr>
          </a:p>
          <a:p>
            <a:pPr marL="0" lvl="2">
              <a:spcBef>
                <a:spcPts val="600"/>
              </a:spcBef>
              <a:buSzPct val="100000"/>
            </a:pPr>
            <a:r>
              <a:rPr lang="es-CO" sz="1050" dirty="0"/>
              <a:t>En caso de no ser posible la entrada en operación en el plazo inicial, enviar comunicación a la Subdirección de Radiodifusión Sonora informando la solicitud de prórroga de inicio de operaciones.</a:t>
            </a:r>
          </a:p>
        </p:txBody>
      </p:sp>
      <p:sp>
        <p:nvSpPr>
          <p:cNvPr id="16" name="Rectangle 15"/>
          <p:cNvSpPr/>
          <p:nvPr/>
        </p:nvSpPr>
        <p:spPr>
          <a:xfrm>
            <a:off x="6566018" y="2349719"/>
            <a:ext cx="2340000" cy="1138773"/>
          </a:xfrm>
          <a:prstGeom prst="rect">
            <a:avLst/>
          </a:prstGeom>
          <a:ln>
            <a:noFill/>
          </a:ln>
        </p:spPr>
        <p:txBody>
          <a:bodyPr wrap="square">
            <a:spAutoFit/>
          </a:bodyPr>
          <a:lstStyle/>
          <a:p>
            <a:pPr marL="0" lvl="2">
              <a:spcBef>
                <a:spcPts val="600"/>
              </a:spcBef>
              <a:buSzPct val="100000"/>
            </a:pPr>
            <a:r>
              <a:rPr lang="es-CO" altLang="ja-JP" sz="1050" b="1" dirty="0">
                <a:solidFill>
                  <a:schemeClr val="accent4">
                    <a:lumMod val="60000"/>
                    <a:lumOff val="40000"/>
                  </a:schemeClr>
                </a:solidFill>
              </a:rPr>
              <a:t>¿Cómo?</a:t>
            </a:r>
          </a:p>
          <a:p>
            <a:pPr marL="0" lvl="2">
              <a:spcBef>
                <a:spcPts val="600"/>
              </a:spcBef>
              <a:buSzPct val="100000"/>
            </a:pPr>
            <a:r>
              <a:rPr lang="es-CO" sz="1050" dirty="0"/>
              <a:t>Enviar comunicación a la Subdirección de RDS expresando su renuncia a la concesión y divulgar su decisión al público.</a:t>
            </a:r>
          </a:p>
        </p:txBody>
      </p:sp>
      <p:sp>
        <p:nvSpPr>
          <p:cNvPr id="17" name="Rectangle 16"/>
          <p:cNvSpPr/>
          <p:nvPr/>
        </p:nvSpPr>
        <p:spPr>
          <a:xfrm>
            <a:off x="2709599" y="481179"/>
            <a:ext cx="3749744" cy="584775"/>
          </a:xfrm>
          <a:prstGeom prst="rect">
            <a:avLst/>
          </a:prstGeom>
        </p:spPr>
        <p:txBody>
          <a:bodyPr wrap="none">
            <a:spAutoFit/>
          </a:bodyPr>
          <a:lstStyle/>
          <a:p>
            <a:pPr algn="ctr">
              <a:spcBef>
                <a:spcPct val="0"/>
              </a:spcBef>
            </a:pPr>
            <a:r>
              <a:rPr lang="es-CO" sz="2000" b="1" dirty="0">
                <a:ea typeface="Open Sans" panose="020B0606030504020204" pitchFamily="34" charset="0"/>
                <a:cs typeface="Open Sans" panose="020B0606030504020204" pitchFamily="34" charset="0"/>
              </a:rPr>
              <a:t>Vigencia de la Concesión</a:t>
            </a:r>
          </a:p>
          <a:p>
            <a:pPr algn="ctr">
              <a:spcBef>
                <a:spcPct val="0"/>
              </a:spcBef>
            </a:pPr>
            <a:r>
              <a:rPr lang="es-CO" sz="1200" b="1" dirty="0">
                <a:ea typeface="Open Sans" panose="020B0606030504020204" pitchFamily="34" charset="0"/>
                <a:cs typeface="Open Sans" panose="020B0606030504020204" pitchFamily="34" charset="0"/>
              </a:rPr>
              <a:t>Requisito para todos los Concesionarios</a:t>
            </a:r>
          </a:p>
        </p:txBody>
      </p:sp>
      <p:sp>
        <p:nvSpPr>
          <p:cNvPr id="18" name="TextBox 17"/>
          <p:cNvSpPr txBox="1"/>
          <p:nvPr/>
        </p:nvSpPr>
        <p:spPr>
          <a:xfrm>
            <a:off x="1434457" y="1314762"/>
            <a:ext cx="385737" cy="688256"/>
          </a:xfrm>
          <a:prstGeom prst="rect">
            <a:avLst/>
          </a:prstGeom>
          <a:noFill/>
        </p:spPr>
        <p:txBody>
          <a:bodyPr wrap="square" lIns="36000" tIns="36000" rIns="36000" bIns="36000" rtlCol="0">
            <a:spAutoFit/>
          </a:bodyPr>
          <a:lstStyle/>
          <a:p>
            <a:r>
              <a:rPr lang="en-US" sz="4000" b="1" dirty="0">
                <a:solidFill>
                  <a:schemeClr val="accent4"/>
                </a:solidFill>
              </a:rPr>
              <a:t>1</a:t>
            </a:r>
          </a:p>
        </p:txBody>
      </p:sp>
      <p:sp>
        <p:nvSpPr>
          <p:cNvPr id="19" name="TextBox 18"/>
          <p:cNvSpPr txBox="1"/>
          <p:nvPr/>
        </p:nvSpPr>
        <p:spPr>
          <a:xfrm>
            <a:off x="4488251" y="1314762"/>
            <a:ext cx="385737" cy="688256"/>
          </a:xfrm>
          <a:prstGeom prst="rect">
            <a:avLst/>
          </a:prstGeom>
          <a:noFill/>
        </p:spPr>
        <p:txBody>
          <a:bodyPr wrap="square" lIns="36000" tIns="36000" rIns="36000" bIns="36000" rtlCol="0">
            <a:spAutoFit/>
          </a:bodyPr>
          <a:lstStyle/>
          <a:p>
            <a:r>
              <a:rPr lang="en-US" sz="4000" b="1" dirty="0">
                <a:solidFill>
                  <a:srgbClr val="009A44"/>
                </a:solidFill>
              </a:rPr>
              <a:t>2</a:t>
            </a:r>
          </a:p>
        </p:txBody>
      </p:sp>
      <p:sp>
        <p:nvSpPr>
          <p:cNvPr id="20" name="TextBox 19"/>
          <p:cNvSpPr txBox="1"/>
          <p:nvPr/>
        </p:nvSpPr>
        <p:spPr>
          <a:xfrm>
            <a:off x="7377360" y="1314762"/>
            <a:ext cx="385737" cy="688256"/>
          </a:xfrm>
          <a:prstGeom prst="rect">
            <a:avLst/>
          </a:prstGeom>
          <a:noFill/>
        </p:spPr>
        <p:txBody>
          <a:bodyPr wrap="square" lIns="36000" tIns="36000" rIns="36000" bIns="36000" rtlCol="0">
            <a:spAutoFit/>
          </a:bodyPr>
          <a:lstStyle/>
          <a:p>
            <a:r>
              <a:rPr lang="en-US" sz="4000" b="1" dirty="0">
                <a:solidFill>
                  <a:schemeClr val="accent4">
                    <a:lumMod val="60000"/>
                    <a:lumOff val="40000"/>
                  </a:schemeClr>
                </a:solidFill>
              </a:rPr>
              <a:t>3</a:t>
            </a:r>
          </a:p>
        </p:txBody>
      </p:sp>
      <p:sp>
        <p:nvSpPr>
          <p:cNvPr id="8" name="Rectangle 7"/>
          <p:cNvSpPr/>
          <p:nvPr/>
        </p:nvSpPr>
        <p:spPr>
          <a:xfrm>
            <a:off x="130762" y="1872213"/>
            <a:ext cx="2993127" cy="261610"/>
          </a:xfrm>
          <a:prstGeom prst="rect">
            <a:avLst/>
          </a:prstGeom>
        </p:spPr>
        <p:txBody>
          <a:bodyPr wrap="none">
            <a:spAutoFit/>
          </a:bodyPr>
          <a:lstStyle/>
          <a:p>
            <a:pPr marL="0" lvl="2" algn="ctr">
              <a:spcBef>
                <a:spcPts val="600"/>
              </a:spcBef>
              <a:buSzPct val="100000"/>
            </a:pPr>
            <a:r>
              <a:rPr lang="es-CO" sz="1100" b="1" dirty="0">
                <a:solidFill>
                  <a:schemeClr val="accent4"/>
                </a:solidFill>
              </a:rPr>
              <a:t>PRÓRROGA ENTRADA EN SERVICIO</a:t>
            </a:r>
          </a:p>
        </p:txBody>
      </p:sp>
      <p:sp>
        <p:nvSpPr>
          <p:cNvPr id="9" name="Rectangle 8"/>
          <p:cNvSpPr/>
          <p:nvPr/>
        </p:nvSpPr>
        <p:spPr>
          <a:xfrm>
            <a:off x="3474699" y="1872213"/>
            <a:ext cx="2412840" cy="261610"/>
          </a:xfrm>
          <a:prstGeom prst="rect">
            <a:avLst/>
          </a:prstGeom>
        </p:spPr>
        <p:txBody>
          <a:bodyPr wrap="none">
            <a:spAutoFit/>
          </a:bodyPr>
          <a:lstStyle/>
          <a:p>
            <a:pPr marL="0" lvl="2" algn="ctr">
              <a:spcBef>
                <a:spcPts val="600"/>
              </a:spcBef>
              <a:buSzPct val="100000"/>
            </a:pPr>
            <a:r>
              <a:rPr lang="es-CO" sz="1100" b="1" dirty="0">
                <a:solidFill>
                  <a:srgbClr val="009A44"/>
                </a:solidFill>
              </a:rPr>
              <a:t>PRÓRROGA DE LA LICENCIA</a:t>
            </a:r>
          </a:p>
        </p:txBody>
      </p:sp>
      <p:sp>
        <p:nvSpPr>
          <p:cNvPr id="10" name="Rectangle 9"/>
          <p:cNvSpPr/>
          <p:nvPr/>
        </p:nvSpPr>
        <p:spPr>
          <a:xfrm>
            <a:off x="6423921" y="1891982"/>
            <a:ext cx="2292615" cy="261610"/>
          </a:xfrm>
          <a:prstGeom prst="rect">
            <a:avLst/>
          </a:prstGeom>
        </p:spPr>
        <p:txBody>
          <a:bodyPr wrap="none">
            <a:spAutoFit/>
          </a:bodyPr>
          <a:lstStyle/>
          <a:p>
            <a:pPr marL="0" lvl="2" algn="ctr">
              <a:spcBef>
                <a:spcPts val="600"/>
              </a:spcBef>
              <a:buSzPct val="100000"/>
            </a:pPr>
            <a:r>
              <a:rPr lang="es-CO" sz="1100" b="1" dirty="0">
                <a:solidFill>
                  <a:schemeClr val="accent4">
                    <a:lumMod val="60000"/>
                    <a:lumOff val="40000"/>
                  </a:schemeClr>
                </a:solidFill>
              </a:rPr>
              <a:t>TERMINAR LA CONCESIÓN</a:t>
            </a:r>
          </a:p>
        </p:txBody>
      </p:sp>
      <p:sp>
        <p:nvSpPr>
          <p:cNvPr id="11" name="Rectangle 10"/>
          <p:cNvSpPr/>
          <p:nvPr/>
        </p:nvSpPr>
        <p:spPr>
          <a:xfrm>
            <a:off x="3581515" y="2349719"/>
            <a:ext cx="2340000" cy="1461939"/>
          </a:xfrm>
          <a:prstGeom prst="rect">
            <a:avLst/>
          </a:prstGeom>
        </p:spPr>
        <p:txBody>
          <a:bodyPr wrap="square">
            <a:spAutoFit/>
          </a:bodyPr>
          <a:lstStyle/>
          <a:p>
            <a:pPr marL="0" lvl="2">
              <a:spcBef>
                <a:spcPts val="600"/>
              </a:spcBef>
              <a:buSzPct val="100000"/>
            </a:pPr>
            <a:r>
              <a:rPr lang="es-CO" altLang="ja-JP" sz="1050" b="1" dirty="0">
                <a:solidFill>
                  <a:srgbClr val="009A44"/>
                </a:solidFill>
              </a:rPr>
              <a:t>¿Cómo?</a:t>
            </a:r>
          </a:p>
          <a:p>
            <a:pPr marL="0" lvl="2">
              <a:spcBef>
                <a:spcPts val="600"/>
              </a:spcBef>
              <a:buSzPct val="100000"/>
            </a:pPr>
            <a:r>
              <a:rPr lang="es-CO" sz="1050" dirty="0"/>
              <a:t>Enviar comunicación a la Subdirección de RDS del MINTIC manifestando intención de prorrogar la concesión (Se debe cumplir con todos los requisitos estipulados por la entidad para concederla).</a:t>
            </a:r>
          </a:p>
        </p:txBody>
      </p:sp>
      <p:sp>
        <p:nvSpPr>
          <p:cNvPr id="25" name="Diagonal Stripe 24"/>
          <p:cNvSpPr/>
          <p:nvPr/>
        </p:nvSpPr>
        <p:spPr>
          <a:xfrm>
            <a:off x="239226" y="2505855"/>
            <a:ext cx="288000" cy="288000"/>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6" name="Diagonal Stripe 25"/>
          <p:cNvSpPr/>
          <p:nvPr/>
        </p:nvSpPr>
        <p:spPr>
          <a:xfrm flipV="1">
            <a:off x="245589" y="2186875"/>
            <a:ext cx="288000" cy="288000"/>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7" name="Diagonal Stripe 26"/>
          <p:cNvSpPr/>
          <p:nvPr/>
        </p:nvSpPr>
        <p:spPr>
          <a:xfrm>
            <a:off x="6278018" y="2505855"/>
            <a:ext cx="288000" cy="288000"/>
          </a:xfrm>
          <a:prstGeom prst="diagStripe">
            <a:avLst/>
          </a:prstGeom>
          <a:solidFill>
            <a:srgbClr val="0055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8" name="Diagonal Stripe 27"/>
          <p:cNvSpPr/>
          <p:nvPr/>
        </p:nvSpPr>
        <p:spPr>
          <a:xfrm flipV="1">
            <a:off x="6278018" y="2185947"/>
            <a:ext cx="288000" cy="288000"/>
          </a:xfrm>
          <a:prstGeom prst="diagStripe">
            <a:avLst/>
          </a:prstGeom>
          <a:solidFill>
            <a:schemeClr val="accent4">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0" name="Diagonal Stripe 29"/>
          <p:cNvSpPr/>
          <p:nvPr/>
        </p:nvSpPr>
        <p:spPr>
          <a:xfrm>
            <a:off x="3216074" y="2505855"/>
            <a:ext cx="288000" cy="288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1" name="Diagonal Stripe 30"/>
          <p:cNvSpPr/>
          <p:nvPr/>
        </p:nvSpPr>
        <p:spPr>
          <a:xfrm flipV="1">
            <a:off x="3215897" y="2185947"/>
            <a:ext cx="288000" cy="288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2" name="Rectangle 31"/>
          <p:cNvSpPr/>
          <p:nvPr/>
        </p:nvSpPr>
        <p:spPr>
          <a:xfrm>
            <a:off x="6566018" y="4261481"/>
            <a:ext cx="2340000" cy="677108"/>
          </a:xfrm>
          <a:prstGeom prst="rect">
            <a:avLst/>
          </a:prstGeom>
          <a:ln>
            <a:noFill/>
          </a:ln>
        </p:spPr>
        <p:txBody>
          <a:bodyPr wrap="square">
            <a:spAutoFit/>
          </a:bodyPr>
          <a:lstStyle/>
          <a:p>
            <a:pPr marL="0" lvl="2">
              <a:spcBef>
                <a:spcPts val="600"/>
              </a:spcBef>
              <a:buSzPct val="100000"/>
            </a:pPr>
            <a:r>
              <a:rPr lang="es-CO" altLang="ja-JP" sz="1050" b="1" dirty="0">
                <a:solidFill>
                  <a:schemeClr val="tx1">
                    <a:lumMod val="85000"/>
                    <a:lumOff val="15000"/>
                  </a:schemeClr>
                </a:solidFill>
                <a:ea typeface="ＭＳ Ｐゴシック" pitchFamily="50" charset="-128"/>
              </a:rPr>
              <a:t>¿Cuándo?</a:t>
            </a:r>
            <a:endParaRPr lang="en-US" altLang="ja-JP" sz="1050" b="1" dirty="0">
              <a:solidFill>
                <a:schemeClr val="tx1">
                  <a:lumMod val="85000"/>
                  <a:lumOff val="15000"/>
                </a:schemeClr>
              </a:solidFill>
              <a:ea typeface="ＭＳ Ｐゴシック" pitchFamily="50" charset="-128"/>
            </a:endParaRPr>
          </a:p>
          <a:p>
            <a:pPr marL="0" lvl="2">
              <a:spcBef>
                <a:spcPts val="600"/>
              </a:spcBef>
              <a:buSzPct val="100000"/>
            </a:pPr>
            <a:r>
              <a:rPr lang="es-ES" sz="1050" dirty="0"/>
              <a:t>Con al menos treinta (30) días de antelación. </a:t>
            </a:r>
          </a:p>
        </p:txBody>
      </p:sp>
      <p:sp>
        <p:nvSpPr>
          <p:cNvPr id="33" name="Diagonal Stripe 32"/>
          <p:cNvSpPr/>
          <p:nvPr/>
        </p:nvSpPr>
        <p:spPr>
          <a:xfrm>
            <a:off x="6278018" y="4414045"/>
            <a:ext cx="288000" cy="288000"/>
          </a:xfrm>
          <a:prstGeom prst="diagStripe">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4" name="Diagonal Stripe 33"/>
          <p:cNvSpPr/>
          <p:nvPr/>
        </p:nvSpPr>
        <p:spPr>
          <a:xfrm flipV="1">
            <a:off x="6278018" y="4094137"/>
            <a:ext cx="288000" cy="288000"/>
          </a:xfrm>
          <a:prstGeom prst="diagStripe">
            <a:avLst/>
          </a:prstGeom>
          <a:solidFill>
            <a:schemeClr val="tx1">
              <a:lumMod val="85000"/>
              <a:lumOff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5" name="Diagonal Stripe 34"/>
          <p:cNvSpPr/>
          <p:nvPr/>
        </p:nvSpPr>
        <p:spPr>
          <a:xfrm>
            <a:off x="3215897" y="4397828"/>
            <a:ext cx="288000" cy="288000"/>
          </a:xfrm>
          <a:prstGeom prst="diagStripe">
            <a:avLst/>
          </a:prstGeom>
          <a:solidFill>
            <a:schemeClr val="accent6">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6" name="Diagonal Stripe 35"/>
          <p:cNvSpPr/>
          <p:nvPr/>
        </p:nvSpPr>
        <p:spPr>
          <a:xfrm flipV="1">
            <a:off x="3215720" y="4077920"/>
            <a:ext cx="288000" cy="288000"/>
          </a:xfrm>
          <a:prstGeom prst="diagStripe">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1" name="Rectangle 20"/>
          <p:cNvSpPr/>
          <p:nvPr/>
        </p:nvSpPr>
        <p:spPr>
          <a:xfrm>
            <a:off x="554520" y="4261481"/>
            <a:ext cx="2340000" cy="2185214"/>
          </a:xfrm>
          <a:prstGeom prst="rect">
            <a:avLst/>
          </a:prstGeom>
        </p:spPr>
        <p:txBody>
          <a:bodyPr wrap="square">
            <a:spAutoFit/>
          </a:bodyPr>
          <a:lstStyle/>
          <a:p>
            <a:pPr marL="0" lvl="2">
              <a:spcBef>
                <a:spcPts val="600"/>
              </a:spcBef>
              <a:buSzPct val="100000"/>
            </a:pPr>
            <a:r>
              <a:rPr lang="es-CO" altLang="ja-JP" sz="1050" b="1" dirty="0">
                <a:solidFill>
                  <a:srgbClr val="53565A"/>
                </a:solidFill>
                <a:ea typeface="ＭＳ Ｐゴシック" pitchFamily="50" charset="-128"/>
              </a:rPr>
              <a:t>¿Cuándo?</a:t>
            </a:r>
            <a:endParaRPr lang="en-US" altLang="ja-JP" sz="1050" b="1" dirty="0">
              <a:solidFill>
                <a:srgbClr val="53565A"/>
              </a:solidFill>
              <a:ea typeface="ＭＳ Ｐゴシック" pitchFamily="50" charset="-128"/>
            </a:endParaRPr>
          </a:p>
          <a:p>
            <a:pPr marL="0" lvl="2">
              <a:spcBef>
                <a:spcPts val="600"/>
              </a:spcBef>
              <a:buSzPct val="100000"/>
            </a:pPr>
            <a:r>
              <a:rPr lang="es-CO" sz="1050" dirty="0"/>
              <a:t>Cuando al concesionario no le sea posible iniciar operación, dentro de los seis (6) meses siguientes a partir de la fecha de ejecutoriado el acto administrativo que autoriza su funcionamiento.</a:t>
            </a:r>
          </a:p>
          <a:p>
            <a:pPr marL="0" lvl="2">
              <a:spcBef>
                <a:spcPts val="600"/>
              </a:spcBef>
              <a:buSzPct val="100000"/>
            </a:pPr>
            <a:r>
              <a:rPr lang="es-CO" sz="1050" dirty="0"/>
              <a:t>El concesionario podrá solicitar, por una sola vez, prórroga para iniciar la operación por seis (6) meses más.</a:t>
            </a:r>
          </a:p>
        </p:txBody>
      </p:sp>
      <p:sp>
        <p:nvSpPr>
          <p:cNvPr id="37" name="Diagonal Stripe 36"/>
          <p:cNvSpPr/>
          <p:nvPr/>
        </p:nvSpPr>
        <p:spPr>
          <a:xfrm>
            <a:off x="240657" y="4428345"/>
            <a:ext cx="288000" cy="288000"/>
          </a:xfrm>
          <a:prstGeom prst="diagStrip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8" name="Diagonal Stripe 37"/>
          <p:cNvSpPr/>
          <p:nvPr/>
        </p:nvSpPr>
        <p:spPr>
          <a:xfrm flipV="1">
            <a:off x="247020" y="4109365"/>
            <a:ext cx="288000" cy="288000"/>
          </a:xfrm>
          <a:prstGeom prst="diagStripe">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9" name="Freeform 100">
            <a:hlinkClick r:id="rId2"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dirty="0"/>
          </a:p>
        </p:txBody>
      </p:sp>
      <p:pic>
        <p:nvPicPr>
          <p:cNvPr id="7" name="Picture 6"/>
          <p:cNvPicPr>
            <a:picLocks noChangeAspect="1"/>
          </p:cNvPicPr>
          <p:nvPr/>
        </p:nvPicPr>
        <p:blipFill>
          <a:blip r:embed="rId3"/>
          <a:stretch>
            <a:fillRect/>
          </a:stretch>
        </p:blipFill>
        <p:spPr>
          <a:xfrm>
            <a:off x="7804762" y="0"/>
            <a:ext cx="1237595" cy="1274174"/>
          </a:xfrm>
          <a:prstGeom prst="rect">
            <a:avLst/>
          </a:prstGeom>
        </p:spPr>
      </p:pic>
      <p:grpSp>
        <p:nvGrpSpPr>
          <p:cNvPr id="53" name="Group 52"/>
          <p:cNvGrpSpPr/>
          <p:nvPr/>
        </p:nvGrpSpPr>
        <p:grpSpPr>
          <a:xfrm>
            <a:off x="8166023" y="355987"/>
            <a:ext cx="540000" cy="540000"/>
            <a:chOff x="4249972" y="3438204"/>
            <a:chExt cx="230095" cy="222497"/>
          </a:xfrm>
          <a:solidFill>
            <a:schemeClr val="bg1"/>
          </a:solidFill>
        </p:grpSpPr>
        <p:sp>
          <p:nvSpPr>
            <p:cNvPr id="54" name="Freeform 433"/>
            <p:cNvSpPr>
              <a:spLocks noEditPoints="1"/>
            </p:cNvSpPr>
            <p:nvPr/>
          </p:nvSpPr>
          <p:spPr bwMode="auto">
            <a:xfrm>
              <a:off x="4342227" y="3498984"/>
              <a:ext cx="45585" cy="46670"/>
            </a:xfrm>
            <a:custGeom>
              <a:avLst/>
              <a:gdLst>
                <a:gd name="T0" fmla="*/ 64 w 64"/>
                <a:gd name="T1" fmla="*/ 32 h 64"/>
                <a:gd name="T2" fmla="*/ 32 w 64"/>
                <a:gd name="T3" fmla="*/ 0 h 64"/>
                <a:gd name="T4" fmla="*/ 0 w 64"/>
                <a:gd name="T5" fmla="*/ 32 h 64"/>
                <a:gd name="T6" fmla="*/ 32 w 64"/>
                <a:gd name="T7" fmla="*/ 64 h 64"/>
                <a:gd name="T8" fmla="*/ 64 w 64"/>
                <a:gd name="T9" fmla="*/ 32 h 64"/>
                <a:gd name="T10" fmla="*/ 21 w 64"/>
                <a:gd name="T11" fmla="*/ 32 h 64"/>
                <a:gd name="T12" fmla="*/ 32 w 64"/>
                <a:gd name="T13" fmla="*/ 21 h 64"/>
                <a:gd name="T14" fmla="*/ 42 w 64"/>
                <a:gd name="T15" fmla="*/ 32 h 64"/>
                <a:gd name="T16" fmla="*/ 32 w 64"/>
                <a:gd name="T17" fmla="*/ 43 h 64"/>
                <a:gd name="T18" fmla="*/ 21 w 64"/>
                <a:gd name="T19"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64" y="32"/>
                  </a:moveTo>
                  <a:cubicBezTo>
                    <a:pt x="64" y="14"/>
                    <a:pt x="49" y="0"/>
                    <a:pt x="32" y="0"/>
                  </a:cubicBezTo>
                  <a:cubicBezTo>
                    <a:pt x="14" y="0"/>
                    <a:pt x="0" y="14"/>
                    <a:pt x="0" y="32"/>
                  </a:cubicBezTo>
                  <a:cubicBezTo>
                    <a:pt x="0" y="50"/>
                    <a:pt x="14" y="64"/>
                    <a:pt x="32" y="64"/>
                  </a:cubicBezTo>
                  <a:cubicBezTo>
                    <a:pt x="49" y="64"/>
                    <a:pt x="64" y="50"/>
                    <a:pt x="64" y="32"/>
                  </a:cubicBezTo>
                  <a:close/>
                  <a:moveTo>
                    <a:pt x="21" y="32"/>
                  </a:moveTo>
                  <a:cubicBezTo>
                    <a:pt x="21" y="26"/>
                    <a:pt x="26" y="21"/>
                    <a:pt x="32" y="21"/>
                  </a:cubicBezTo>
                  <a:cubicBezTo>
                    <a:pt x="38" y="21"/>
                    <a:pt x="42" y="26"/>
                    <a:pt x="42" y="32"/>
                  </a:cubicBezTo>
                  <a:cubicBezTo>
                    <a:pt x="42" y="38"/>
                    <a:pt x="38" y="43"/>
                    <a:pt x="32" y="43"/>
                  </a:cubicBezTo>
                  <a:cubicBezTo>
                    <a:pt x="26" y="43"/>
                    <a:pt x="21" y="38"/>
                    <a:pt x="21"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434"/>
            <p:cNvSpPr>
              <a:spLocks/>
            </p:cNvSpPr>
            <p:nvPr/>
          </p:nvSpPr>
          <p:spPr bwMode="auto">
            <a:xfrm>
              <a:off x="4249972" y="3438204"/>
              <a:ext cx="230095" cy="199705"/>
            </a:xfrm>
            <a:custGeom>
              <a:avLst/>
              <a:gdLst>
                <a:gd name="T0" fmla="*/ 160 w 320"/>
                <a:gd name="T1" fmla="*/ 0 h 277"/>
                <a:gd name="T2" fmla="*/ 0 w 320"/>
                <a:gd name="T3" fmla="*/ 160 h 277"/>
                <a:gd name="T4" fmla="*/ 45 w 320"/>
                <a:gd name="T5" fmla="*/ 272 h 277"/>
                <a:gd name="T6" fmla="*/ 60 w 320"/>
                <a:gd name="T7" fmla="*/ 272 h 277"/>
                <a:gd name="T8" fmla="*/ 61 w 320"/>
                <a:gd name="T9" fmla="*/ 257 h 277"/>
                <a:gd name="T10" fmla="*/ 21 w 320"/>
                <a:gd name="T11" fmla="*/ 160 h 277"/>
                <a:gd name="T12" fmla="*/ 160 w 320"/>
                <a:gd name="T13" fmla="*/ 21 h 277"/>
                <a:gd name="T14" fmla="*/ 298 w 320"/>
                <a:gd name="T15" fmla="*/ 160 h 277"/>
                <a:gd name="T16" fmla="*/ 257 w 320"/>
                <a:gd name="T17" fmla="*/ 259 h 277"/>
                <a:gd name="T18" fmla="*/ 257 w 320"/>
                <a:gd name="T19" fmla="*/ 274 h 277"/>
                <a:gd name="T20" fmla="*/ 264 w 320"/>
                <a:gd name="T21" fmla="*/ 277 h 277"/>
                <a:gd name="T22" fmla="*/ 272 w 320"/>
                <a:gd name="T23" fmla="*/ 274 h 277"/>
                <a:gd name="T24" fmla="*/ 320 w 320"/>
                <a:gd name="T25" fmla="*/ 160 h 277"/>
                <a:gd name="T26" fmla="*/ 160 w 320"/>
                <a:gd name="T27"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77">
                  <a:moveTo>
                    <a:pt x="160" y="0"/>
                  </a:moveTo>
                  <a:cubicBezTo>
                    <a:pt x="71" y="0"/>
                    <a:pt x="0" y="71"/>
                    <a:pt x="0" y="160"/>
                  </a:cubicBezTo>
                  <a:cubicBezTo>
                    <a:pt x="0" y="202"/>
                    <a:pt x="16" y="242"/>
                    <a:pt x="45" y="272"/>
                  </a:cubicBezTo>
                  <a:cubicBezTo>
                    <a:pt x="49" y="276"/>
                    <a:pt x="56" y="276"/>
                    <a:pt x="60" y="272"/>
                  </a:cubicBezTo>
                  <a:cubicBezTo>
                    <a:pt x="65" y="268"/>
                    <a:pt x="65" y="261"/>
                    <a:pt x="61" y="257"/>
                  </a:cubicBezTo>
                  <a:cubicBezTo>
                    <a:pt x="35" y="231"/>
                    <a:pt x="21" y="196"/>
                    <a:pt x="21" y="160"/>
                  </a:cubicBezTo>
                  <a:cubicBezTo>
                    <a:pt x="21" y="83"/>
                    <a:pt x="83" y="21"/>
                    <a:pt x="160" y="21"/>
                  </a:cubicBezTo>
                  <a:cubicBezTo>
                    <a:pt x="236" y="21"/>
                    <a:pt x="298" y="83"/>
                    <a:pt x="298" y="160"/>
                  </a:cubicBezTo>
                  <a:cubicBezTo>
                    <a:pt x="298" y="197"/>
                    <a:pt x="284" y="232"/>
                    <a:pt x="257" y="259"/>
                  </a:cubicBezTo>
                  <a:cubicBezTo>
                    <a:pt x="253" y="263"/>
                    <a:pt x="252" y="270"/>
                    <a:pt x="257" y="274"/>
                  </a:cubicBezTo>
                  <a:cubicBezTo>
                    <a:pt x="259" y="276"/>
                    <a:pt x="261" y="277"/>
                    <a:pt x="264" y="277"/>
                  </a:cubicBezTo>
                  <a:cubicBezTo>
                    <a:pt x="267" y="277"/>
                    <a:pt x="270" y="276"/>
                    <a:pt x="272" y="274"/>
                  </a:cubicBezTo>
                  <a:cubicBezTo>
                    <a:pt x="303" y="244"/>
                    <a:pt x="320" y="203"/>
                    <a:pt x="320" y="160"/>
                  </a:cubicBezTo>
                  <a:cubicBezTo>
                    <a:pt x="320" y="71"/>
                    <a:pt x="248" y="0"/>
                    <a:pt x="16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435"/>
            <p:cNvSpPr>
              <a:spLocks noEditPoints="1"/>
            </p:cNvSpPr>
            <p:nvPr/>
          </p:nvSpPr>
          <p:spPr bwMode="auto">
            <a:xfrm>
              <a:off x="4333544" y="3553251"/>
              <a:ext cx="61865" cy="107450"/>
            </a:xfrm>
            <a:custGeom>
              <a:avLst/>
              <a:gdLst>
                <a:gd name="T0" fmla="*/ 64 w 85"/>
                <a:gd name="T1" fmla="*/ 0 h 149"/>
                <a:gd name="T2" fmla="*/ 21 w 85"/>
                <a:gd name="T3" fmla="*/ 0 h 149"/>
                <a:gd name="T4" fmla="*/ 0 w 85"/>
                <a:gd name="T5" fmla="*/ 21 h 149"/>
                <a:gd name="T6" fmla="*/ 0 w 85"/>
                <a:gd name="T7" fmla="*/ 53 h 149"/>
                <a:gd name="T8" fmla="*/ 9 w 85"/>
                <a:gd name="T9" fmla="*/ 100 h 149"/>
                <a:gd name="T10" fmla="*/ 32 w 85"/>
                <a:gd name="T11" fmla="*/ 149 h 149"/>
                <a:gd name="T12" fmla="*/ 53 w 85"/>
                <a:gd name="T13" fmla="*/ 149 h 149"/>
                <a:gd name="T14" fmla="*/ 76 w 85"/>
                <a:gd name="T15" fmla="*/ 100 h 149"/>
                <a:gd name="T16" fmla="*/ 85 w 85"/>
                <a:gd name="T17" fmla="*/ 53 h 149"/>
                <a:gd name="T18" fmla="*/ 85 w 85"/>
                <a:gd name="T19" fmla="*/ 21 h 149"/>
                <a:gd name="T20" fmla="*/ 64 w 85"/>
                <a:gd name="T21" fmla="*/ 0 h 149"/>
                <a:gd name="T22" fmla="*/ 47 w 85"/>
                <a:gd name="T23" fmla="*/ 128 h 149"/>
                <a:gd name="T24" fmla="*/ 38 w 85"/>
                <a:gd name="T25" fmla="*/ 128 h 149"/>
                <a:gd name="T26" fmla="*/ 21 w 85"/>
                <a:gd name="T27" fmla="*/ 53 h 149"/>
                <a:gd name="T28" fmla="*/ 21 w 85"/>
                <a:gd name="T29" fmla="*/ 22 h 149"/>
                <a:gd name="T30" fmla="*/ 21 w 85"/>
                <a:gd name="T31" fmla="*/ 21 h 149"/>
                <a:gd name="T32" fmla="*/ 63 w 85"/>
                <a:gd name="T33" fmla="*/ 21 h 149"/>
                <a:gd name="T34" fmla="*/ 64 w 85"/>
                <a:gd name="T35" fmla="*/ 21 h 149"/>
                <a:gd name="T36" fmla="*/ 64 w 85"/>
                <a:gd name="T37" fmla="*/ 53 h 149"/>
                <a:gd name="T38" fmla="*/ 47 w 85"/>
                <a:gd name="T39" fmla="*/ 12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49">
                  <a:moveTo>
                    <a:pt x="64" y="0"/>
                  </a:moveTo>
                  <a:cubicBezTo>
                    <a:pt x="21" y="0"/>
                    <a:pt x="21" y="0"/>
                    <a:pt x="21" y="0"/>
                  </a:cubicBezTo>
                  <a:cubicBezTo>
                    <a:pt x="10" y="0"/>
                    <a:pt x="0" y="10"/>
                    <a:pt x="0" y="21"/>
                  </a:cubicBezTo>
                  <a:cubicBezTo>
                    <a:pt x="0" y="53"/>
                    <a:pt x="0" y="53"/>
                    <a:pt x="0" y="53"/>
                  </a:cubicBezTo>
                  <a:cubicBezTo>
                    <a:pt x="0" y="58"/>
                    <a:pt x="6" y="87"/>
                    <a:pt x="9" y="100"/>
                  </a:cubicBezTo>
                  <a:cubicBezTo>
                    <a:pt x="19" y="144"/>
                    <a:pt x="23" y="149"/>
                    <a:pt x="32" y="149"/>
                  </a:cubicBezTo>
                  <a:cubicBezTo>
                    <a:pt x="53" y="149"/>
                    <a:pt x="53" y="149"/>
                    <a:pt x="53" y="149"/>
                  </a:cubicBezTo>
                  <a:cubicBezTo>
                    <a:pt x="63" y="149"/>
                    <a:pt x="66" y="144"/>
                    <a:pt x="76" y="100"/>
                  </a:cubicBezTo>
                  <a:cubicBezTo>
                    <a:pt x="79" y="87"/>
                    <a:pt x="85" y="58"/>
                    <a:pt x="85" y="53"/>
                  </a:cubicBezTo>
                  <a:cubicBezTo>
                    <a:pt x="85" y="21"/>
                    <a:pt x="85" y="21"/>
                    <a:pt x="85" y="21"/>
                  </a:cubicBezTo>
                  <a:cubicBezTo>
                    <a:pt x="85" y="10"/>
                    <a:pt x="75" y="0"/>
                    <a:pt x="64" y="0"/>
                  </a:cubicBezTo>
                  <a:close/>
                  <a:moveTo>
                    <a:pt x="47" y="128"/>
                  </a:moveTo>
                  <a:cubicBezTo>
                    <a:pt x="38" y="128"/>
                    <a:pt x="38" y="128"/>
                    <a:pt x="38" y="128"/>
                  </a:cubicBezTo>
                  <a:cubicBezTo>
                    <a:pt x="33" y="112"/>
                    <a:pt x="22" y="60"/>
                    <a:pt x="21" y="53"/>
                  </a:cubicBezTo>
                  <a:cubicBezTo>
                    <a:pt x="21" y="22"/>
                    <a:pt x="21" y="22"/>
                    <a:pt x="21" y="22"/>
                  </a:cubicBezTo>
                  <a:cubicBezTo>
                    <a:pt x="21" y="22"/>
                    <a:pt x="22" y="21"/>
                    <a:pt x="21" y="21"/>
                  </a:cubicBezTo>
                  <a:cubicBezTo>
                    <a:pt x="63" y="21"/>
                    <a:pt x="63" y="21"/>
                    <a:pt x="63" y="21"/>
                  </a:cubicBezTo>
                  <a:cubicBezTo>
                    <a:pt x="63" y="21"/>
                    <a:pt x="64" y="22"/>
                    <a:pt x="64" y="21"/>
                  </a:cubicBezTo>
                  <a:cubicBezTo>
                    <a:pt x="64" y="53"/>
                    <a:pt x="64" y="53"/>
                    <a:pt x="64" y="53"/>
                  </a:cubicBezTo>
                  <a:cubicBezTo>
                    <a:pt x="63" y="60"/>
                    <a:pt x="52" y="112"/>
                    <a:pt x="47" y="1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7" name="Freeform 436"/>
            <p:cNvSpPr>
              <a:spLocks/>
            </p:cNvSpPr>
            <p:nvPr/>
          </p:nvSpPr>
          <p:spPr bwMode="auto">
            <a:xfrm>
              <a:off x="4280362" y="3468594"/>
              <a:ext cx="169316" cy="147608"/>
            </a:xfrm>
            <a:custGeom>
              <a:avLst/>
              <a:gdLst>
                <a:gd name="T0" fmla="*/ 118 w 235"/>
                <a:gd name="T1" fmla="*/ 0 h 205"/>
                <a:gd name="T2" fmla="*/ 0 w 235"/>
                <a:gd name="T3" fmla="*/ 118 h 205"/>
                <a:gd name="T4" fmla="*/ 34 w 235"/>
                <a:gd name="T5" fmla="*/ 200 h 205"/>
                <a:gd name="T6" fmla="*/ 49 w 235"/>
                <a:gd name="T7" fmla="*/ 200 h 205"/>
                <a:gd name="T8" fmla="*/ 49 w 235"/>
                <a:gd name="T9" fmla="*/ 185 h 205"/>
                <a:gd name="T10" fmla="*/ 22 w 235"/>
                <a:gd name="T11" fmla="*/ 118 h 205"/>
                <a:gd name="T12" fmla="*/ 118 w 235"/>
                <a:gd name="T13" fmla="*/ 22 h 205"/>
                <a:gd name="T14" fmla="*/ 214 w 235"/>
                <a:gd name="T15" fmla="*/ 118 h 205"/>
                <a:gd name="T16" fmla="*/ 185 w 235"/>
                <a:gd name="T17" fmla="*/ 186 h 205"/>
                <a:gd name="T18" fmla="*/ 185 w 235"/>
                <a:gd name="T19" fmla="*/ 201 h 205"/>
                <a:gd name="T20" fmla="*/ 192 w 235"/>
                <a:gd name="T21" fmla="*/ 205 h 205"/>
                <a:gd name="T22" fmla="*/ 200 w 235"/>
                <a:gd name="T23" fmla="*/ 201 h 205"/>
                <a:gd name="T24" fmla="*/ 235 w 235"/>
                <a:gd name="T25" fmla="*/ 118 h 205"/>
                <a:gd name="T26" fmla="*/ 118 w 235"/>
                <a:gd name="T2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205">
                  <a:moveTo>
                    <a:pt x="118" y="0"/>
                  </a:moveTo>
                  <a:cubicBezTo>
                    <a:pt x="53" y="0"/>
                    <a:pt x="0" y="53"/>
                    <a:pt x="0" y="118"/>
                  </a:cubicBezTo>
                  <a:cubicBezTo>
                    <a:pt x="0" y="149"/>
                    <a:pt x="12" y="178"/>
                    <a:pt x="34" y="200"/>
                  </a:cubicBezTo>
                  <a:cubicBezTo>
                    <a:pt x="38" y="204"/>
                    <a:pt x="45" y="204"/>
                    <a:pt x="49" y="200"/>
                  </a:cubicBezTo>
                  <a:cubicBezTo>
                    <a:pt x="53" y="196"/>
                    <a:pt x="53" y="189"/>
                    <a:pt x="49" y="185"/>
                  </a:cubicBezTo>
                  <a:cubicBezTo>
                    <a:pt x="31" y="167"/>
                    <a:pt x="22" y="143"/>
                    <a:pt x="22" y="118"/>
                  </a:cubicBezTo>
                  <a:cubicBezTo>
                    <a:pt x="22" y="65"/>
                    <a:pt x="65" y="22"/>
                    <a:pt x="118" y="22"/>
                  </a:cubicBezTo>
                  <a:cubicBezTo>
                    <a:pt x="171" y="22"/>
                    <a:pt x="214" y="65"/>
                    <a:pt x="214" y="118"/>
                  </a:cubicBezTo>
                  <a:cubicBezTo>
                    <a:pt x="214" y="144"/>
                    <a:pt x="203" y="168"/>
                    <a:pt x="185" y="186"/>
                  </a:cubicBezTo>
                  <a:cubicBezTo>
                    <a:pt x="181" y="190"/>
                    <a:pt x="181" y="197"/>
                    <a:pt x="185" y="201"/>
                  </a:cubicBezTo>
                  <a:cubicBezTo>
                    <a:pt x="187" y="203"/>
                    <a:pt x="190" y="205"/>
                    <a:pt x="192" y="205"/>
                  </a:cubicBezTo>
                  <a:cubicBezTo>
                    <a:pt x="195" y="205"/>
                    <a:pt x="198" y="203"/>
                    <a:pt x="200" y="201"/>
                  </a:cubicBezTo>
                  <a:cubicBezTo>
                    <a:pt x="223" y="179"/>
                    <a:pt x="235" y="149"/>
                    <a:pt x="235" y="118"/>
                  </a:cubicBezTo>
                  <a:cubicBezTo>
                    <a:pt x="235" y="53"/>
                    <a:pt x="182" y="0"/>
                    <a:pt x="11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0832406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76239" y="3227294"/>
            <a:ext cx="6396702" cy="3154457"/>
          </a:xfrm>
        </p:spPr>
        <p:txBody>
          <a:bodyPr>
            <a:noAutofit/>
          </a:bodyPr>
          <a:lstStyle/>
          <a:p>
            <a:r>
              <a:rPr lang="es-CO" sz="800" dirty="0"/>
              <a:t>Deloitte se refiere a una o más de las firmas miembro de Deloitte Touche Tohmatsu Limited (“DTTL”), una compañía privada del Reino Unido limitada por garantía ("DTTL"),  su red de firmas miembro, y a sus entidades relacionadas. DTTL y cada una de sus firmas miembro son entidades legalmente separadas e independientes. DTTL (también denominada “Deloitte Global”) no presta servicios a clientes. Una descripción detallada de la estructura legal de Deloitte Touche Tohmatsu Limited y  de sus firmas miembro puede verse en el sitio web </a:t>
            </a:r>
            <a:r>
              <a:rPr lang="es-CO" sz="800" b="1" u="sng" dirty="0">
                <a:solidFill>
                  <a:srgbClr val="00A3E0"/>
                </a:solidFill>
              </a:rPr>
              <a:t>www.deloitte.com/about</a:t>
            </a:r>
            <a:r>
              <a:rPr lang="es-CO" sz="800" dirty="0"/>
              <a:t>.   </a:t>
            </a:r>
          </a:p>
          <a:p>
            <a:r>
              <a:rPr lang="es-CO" sz="800" dirty="0"/>
              <a:t>Deloitte presta servicios de auditoría, consultoría, asesoramiento financiero, gestión de riesgos, impuestos, legal,  y servicios relacionados a organizaciones públicas y privadas de diversas industrias. Deloitte presta sus servicios a cuatro de cada cinco de las empresas listadas en el ranking Fortune Global 500®,  a través de una red global de firmas miembro en más de 150 países, brindando sus capacidades de clase mundial y servicios de alta calidad a clientes, suministrando el conocimiento necesario para que los mismos puedan hacer frente a sus más complejos retos de negocios. Para conocer más acerca de cómo los más de 225.000 profesionales generan un impacto que trasciende, conéctese con nosotros a través de Facebook, LinkedIn o Twitter.</a:t>
            </a:r>
          </a:p>
          <a:p>
            <a:r>
              <a:rPr lang="es-CO" sz="800" dirty="0"/>
              <a:t>Esta comunicación contiene únicamente información general, ni Deloitte Touche Tohmatsu Limited, ni sus firmas miembro o sus entidades relacionadas (colectivamente, la "Red Deloitte") están, por medio de la presente comunicación, prestando asesoría o servicios profesionales. Previo a la toma de cualquier decisión o ejecución de acciones que puedan afectar sus finanzas o negocios, usted deberá consultar un asesor profesional cualificado. Ninguna entidad de la Red Deloitte se hace responsable por pérdidas que pueda sufrir cualquier persona que tome como base el contenido de esta comunicación.</a:t>
            </a:r>
          </a:p>
          <a:p>
            <a:r>
              <a:rPr lang="es-CO" sz="800" dirty="0"/>
              <a:t>©2017 Deloitte Touche Tohmatsu Limited</a:t>
            </a:r>
          </a:p>
        </p:txBody>
      </p:sp>
      <p:pic>
        <p:nvPicPr>
          <p:cNvPr id="6" name="Picture 5"/>
          <p:cNvPicPr>
            <a:picLocks noChangeAspect="1"/>
          </p:cNvPicPr>
          <p:nvPr/>
        </p:nvPicPr>
        <p:blipFill>
          <a:blip r:embed="rId3"/>
          <a:stretch>
            <a:fillRect/>
          </a:stretch>
        </p:blipFill>
        <p:spPr>
          <a:xfrm>
            <a:off x="200957" y="127615"/>
            <a:ext cx="6162675" cy="885825"/>
          </a:xfrm>
          <a:prstGeom prst="rect">
            <a:avLst/>
          </a:prstGeom>
        </p:spPr>
      </p:pic>
      <p:grpSp>
        <p:nvGrpSpPr>
          <p:cNvPr id="8" name="Group 7"/>
          <p:cNvGrpSpPr/>
          <p:nvPr/>
        </p:nvGrpSpPr>
        <p:grpSpPr>
          <a:xfrm>
            <a:off x="6788496" y="398116"/>
            <a:ext cx="1795946" cy="344822"/>
            <a:chOff x="398463" y="404813"/>
            <a:chExt cx="1627187" cy="307976"/>
          </a:xfrm>
          <a:solidFill>
            <a:schemeClr val="tx1"/>
          </a:solidFill>
        </p:grpSpPr>
        <p:sp>
          <p:nvSpPr>
            <p:cNvPr id="9"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dirty="0">
                <a:solidFill>
                  <a:prstClr val="white"/>
                </a:solidFill>
              </a:endParaRPr>
            </a:p>
          </p:txBody>
        </p:sp>
      </p:grpSp>
    </p:spTree>
    <p:extLst>
      <p:ext uri="{BB962C8B-B14F-4D97-AF65-F5344CB8AC3E}">
        <p14:creationId xmlns:p14="http://schemas.microsoft.com/office/powerpoint/2010/main" val="337809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
          <p:cNvGraphicFramePr>
            <a:graphicFrameLocks noGrp="1"/>
          </p:cNvGraphicFramePr>
          <p:nvPr>
            <p:extLst>
              <p:ext uri="{D42A27DB-BD31-4B8C-83A1-F6EECF244321}">
                <p14:modId xmlns:p14="http://schemas.microsoft.com/office/powerpoint/2010/main" val="2479352510"/>
              </p:ext>
            </p:extLst>
          </p:nvPr>
        </p:nvGraphicFramePr>
        <p:xfrm>
          <a:off x="551603" y="1245478"/>
          <a:ext cx="1548002"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5">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2">
                  <a:extLst>
                    <a:ext uri="{9D8B030D-6E8A-4147-A177-3AD203B41FA5}">
                      <a16:colId xmlns:a16="http://schemas.microsoft.com/office/drawing/2014/main" val="20004"/>
                    </a:ext>
                  </a:extLst>
                </a:gridCol>
                <a:gridCol w="221082">
                  <a:extLst>
                    <a:ext uri="{9D8B030D-6E8A-4147-A177-3AD203B41FA5}">
                      <a16:colId xmlns:a16="http://schemas.microsoft.com/office/drawing/2014/main" val="20005"/>
                    </a:ext>
                  </a:extLst>
                </a:gridCol>
                <a:gridCol w="221082">
                  <a:extLst>
                    <a:ext uri="{9D8B030D-6E8A-4147-A177-3AD203B41FA5}">
                      <a16:colId xmlns:a16="http://schemas.microsoft.com/office/drawing/2014/main" val="20006"/>
                    </a:ext>
                  </a:extLst>
                </a:gridCol>
              </a:tblGrid>
              <a:tr h="17209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1761">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1"/>
                  </a:ext>
                </a:extLst>
              </a:tr>
              <a:tr h="17209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chemeClr val="bg1"/>
                          </a:solidFill>
                          <a:effectLst/>
                          <a:latin typeface="+mn-lt"/>
                        </a:rPr>
                        <a:t>2</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chemeClr val="bg1"/>
                          </a:solidFill>
                          <a:effectLst/>
                          <a:latin typeface="+mn-lt"/>
                        </a:rPr>
                        <a:t>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chemeClr val="bg1"/>
                          </a:solidFill>
                          <a:effectLst/>
                          <a:latin typeface="+mn-lt"/>
                        </a:rPr>
                        <a:t>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2"/>
                  </a:ext>
                </a:extLst>
              </a:tr>
              <a:tr h="17209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9</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3"/>
                  </a:ext>
                </a:extLst>
              </a:tr>
              <a:tr h="17209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16</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4"/>
                  </a:ext>
                </a:extLst>
              </a:tr>
              <a:tr h="17209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23</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24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25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5"/>
                  </a:ext>
                </a:extLst>
              </a:tr>
              <a:tr h="181761">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30</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31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06" name="Rectangle 3">
            <a:hlinkClick r:id="rId2" action="ppaction://hlinksldjump"/>
          </p:cNvPr>
          <p:cNvSpPr>
            <a:spLocks noChangeArrowheads="1"/>
          </p:cNvSpPr>
          <p:nvPr/>
        </p:nvSpPr>
        <p:spPr bwMode="auto">
          <a:xfrm>
            <a:off x="683391" y="1110507"/>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Enero</a:t>
            </a:r>
          </a:p>
        </p:txBody>
      </p:sp>
      <p:sp>
        <p:nvSpPr>
          <p:cNvPr id="107" name="Rectangle 5">
            <a:hlinkClick r:id="rId2" action="ppaction://hlinksldjump"/>
          </p:cNvPr>
          <p:cNvSpPr>
            <a:spLocks noChangeArrowheads="1"/>
          </p:cNvSpPr>
          <p:nvPr/>
        </p:nvSpPr>
        <p:spPr bwMode="auto">
          <a:xfrm>
            <a:off x="2815454" y="1110507"/>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Febrero</a:t>
            </a:r>
          </a:p>
        </p:txBody>
      </p:sp>
      <p:sp>
        <p:nvSpPr>
          <p:cNvPr id="108" name="Rectangle 6">
            <a:hlinkClick r:id="rId2" action="ppaction://hlinksldjump"/>
          </p:cNvPr>
          <p:cNvSpPr>
            <a:spLocks noChangeArrowheads="1"/>
          </p:cNvSpPr>
          <p:nvPr/>
        </p:nvSpPr>
        <p:spPr bwMode="auto">
          <a:xfrm>
            <a:off x="4923072" y="1110507"/>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Marzo</a:t>
            </a:r>
          </a:p>
        </p:txBody>
      </p:sp>
      <p:sp>
        <p:nvSpPr>
          <p:cNvPr id="109" name="Rectangle 7"/>
          <p:cNvSpPr>
            <a:spLocks noChangeArrowheads="1"/>
          </p:cNvSpPr>
          <p:nvPr/>
        </p:nvSpPr>
        <p:spPr bwMode="auto">
          <a:xfrm>
            <a:off x="7030648" y="1110507"/>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Abril</a:t>
            </a:r>
          </a:p>
        </p:txBody>
      </p:sp>
      <p:sp>
        <p:nvSpPr>
          <p:cNvPr id="110" name="Rectangle 8"/>
          <p:cNvSpPr>
            <a:spLocks noChangeArrowheads="1"/>
          </p:cNvSpPr>
          <p:nvPr/>
        </p:nvSpPr>
        <p:spPr bwMode="auto">
          <a:xfrm>
            <a:off x="697385" y="2593858"/>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Mayo</a:t>
            </a:r>
          </a:p>
        </p:txBody>
      </p:sp>
      <p:sp>
        <p:nvSpPr>
          <p:cNvPr id="111" name="Rectangle 9"/>
          <p:cNvSpPr>
            <a:spLocks noChangeArrowheads="1"/>
          </p:cNvSpPr>
          <p:nvPr/>
        </p:nvSpPr>
        <p:spPr bwMode="auto">
          <a:xfrm>
            <a:off x="2815456" y="2593858"/>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Junio</a:t>
            </a:r>
          </a:p>
        </p:txBody>
      </p:sp>
      <p:sp>
        <p:nvSpPr>
          <p:cNvPr id="112" name="Rectangle 9"/>
          <p:cNvSpPr>
            <a:spLocks noChangeArrowheads="1"/>
          </p:cNvSpPr>
          <p:nvPr/>
        </p:nvSpPr>
        <p:spPr bwMode="auto">
          <a:xfrm>
            <a:off x="4927284" y="2593858"/>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Julio</a:t>
            </a:r>
          </a:p>
        </p:txBody>
      </p:sp>
      <p:sp>
        <p:nvSpPr>
          <p:cNvPr id="113" name="Rectangle 9"/>
          <p:cNvSpPr>
            <a:spLocks noChangeArrowheads="1"/>
          </p:cNvSpPr>
          <p:nvPr/>
        </p:nvSpPr>
        <p:spPr bwMode="auto">
          <a:xfrm>
            <a:off x="7030648" y="2593858"/>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Agosto</a:t>
            </a:r>
          </a:p>
        </p:txBody>
      </p:sp>
      <p:sp>
        <p:nvSpPr>
          <p:cNvPr id="114" name="Rectangle 9"/>
          <p:cNvSpPr>
            <a:spLocks noChangeArrowheads="1"/>
          </p:cNvSpPr>
          <p:nvPr/>
        </p:nvSpPr>
        <p:spPr bwMode="auto">
          <a:xfrm>
            <a:off x="685524" y="4052373"/>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Septiembre</a:t>
            </a:r>
          </a:p>
        </p:txBody>
      </p:sp>
      <p:sp>
        <p:nvSpPr>
          <p:cNvPr id="115" name="Rectangle 9"/>
          <p:cNvSpPr>
            <a:spLocks noChangeArrowheads="1"/>
          </p:cNvSpPr>
          <p:nvPr/>
        </p:nvSpPr>
        <p:spPr bwMode="auto">
          <a:xfrm>
            <a:off x="4927284" y="4052373"/>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Noviembre</a:t>
            </a:r>
          </a:p>
        </p:txBody>
      </p:sp>
      <p:sp>
        <p:nvSpPr>
          <p:cNvPr id="116" name="Rectangle 9"/>
          <p:cNvSpPr>
            <a:spLocks noChangeArrowheads="1"/>
          </p:cNvSpPr>
          <p:nvPr/>
        </p:nvSpPr>
        <p:spPr bwMode="auto">
          <a:xfrm>
            <a:off x="2815456" y="4052373"/>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Octubre</a:t>
            </a:r>
          </a:p>
        </p:txBody>
      </p:sp>
      <p:sp>
        <p:nvSpPr>
          <p:cNvPr id="117" name="Rectangle 9"/>
          <p:cNvSpPr>
            <a:spLocks noChangeArrowheads="1"/>
          </p:cNvSpPr>
          <p:nvPr/>
        </p:nvSpPr>
        <p:spPr bwMode="auto">
          <a:xfrm>
            <a:off x="7040273" y="4052373"/>
            <a:ext cx="1280160" cy="116955"/>
          </a:xfrm>
          <a:prstGeom prst="rect">
            <a:avLst/>
          </a:prstGeom>
          <a:noFill/>
          <a:ln w="12700" algn="ctr">
            <a:noFill/>
            <a:miter lim="800000"/>
            <a:headEnd/>
            <a:tailEnd/>
          </a:ln>
        </p:spPr>
        <p:txBody>
          <a:bodyPr wrap="square" lIns="0" tIns="0" rIns="0" bIns="0">
            <a:spAutoFit/>
          </a:bodyPr>
          <a:lstStyle/>
          <a:p>
            <a:pPr algn="ctr" defTabSz="761981">
              <a:lnSpc>
                <a:spcPct val="95000"/>
              </a:lnSpc>
            </a:pPr>
            <a:r>
              <a:rPr lang="es-CO" sz="800" b="1" dirty="0">
                <a:solidFill>
                  <a:prstClr val="black"/>
                </a:solidFill>
                <a:ea typeface="Open Sans" panose="020B0606030504020204" pitchFamily="34" charset="0"/>
                <a:cs typeface="Open Sans" panose="020B0606030504020204" pitchFamily="34" charset="0"/>
              </a:rPr>
              <a:t>Diciembre</a:t>
            </a:r>
          </a:p>
        </p:txBody>
      </p:sp>
      <p:sp>
        <p:nvSpPr>
          <p:cNvPr id="33" name="Rectangle 32"/>
          <p:cNvSpPr/>
          <p:nvPr/>
        </p:nvSpPr>
        <p:spPr>
          <a:xfrm>
            <a:off x="1801163" y="336003"/>
            <a:ext cx="5561293" cy="523220"/>
          </a:xfrm>
          <a:prstGeom prst="rect">
            <a:avLst/>
          </a:prstGeom>
        </p:spPr>
        <p:txBody>
          <a:bodyPr wrap="square">
            <a:spAutoFit/>
          </a:bodyPr>
          <a:lstStyle/>
          <a:p>
            <a:pPr algn="ctr">
              <a:spcBef>
                <a:spcPct val="0"/>
              </a:spcBef>
            </a:pPr>
            <a:r>
              <a:rPr lang="es-ES" sz="1400" b="1" dirty="0">
                <a:ea typeface="Open Sans" panose="020B0606030504020204" pitchFamily="34" charset="0"/>
                <a:cs typeface="Open Sans" panose="020B0606030504020204" pitchFamily="34" charset="0"/>
              </a:rPr>
              <a:t>Calendario para el Cumplimiento de Obligaciones de los Concesionarios de RDS</a:t>
            </a:r>
          </a:p>
        </p:txBody>
      </p:sp>
      <p:sp>
        <p:nvSpPr>
          <p:cNvPr id="34" name="Rectángulo redondeado 3">
            <a:hlinkClick r:id="rId3" action="ppaction://hlinksldjump"/>
          </p:cNvPr>
          <p:cNvSpPr/>
          <p:nvPr/>
        </p:nvSpPr>
        <p:spPr bwMode="gray">
          <a:xfrm>
            <a:off x="126004" y="5540887"/>
            <a:ext cx="8843481" cy="186376"/>
          </a:xfrm>
          <a:prstGeom prst="roundRect">
            <a:avLst/>
          </a:prstGeom>
          <a:solidFill>
            <a:schemeClr val="tx1"/>
          </a:solidFill>
          <a:ln>
            <a:solidFill>
              <a:schemeClr val="tx1"/>
            </a:solidFill>
            <a:headEnd/>
            <a:tailEnd/>
          </a:ln>
          <a:effectLst/>
        </p:spPr>
        <p:style>
          <a:lnRef idx="1">
            <a:schemeClr val="accent5"/>
          </a:lnRef>
          <a:fillRef idx="2">
            <a:schemeClr val="accent5"/>
          </a:fillRef>
          <a:effectRef idx="1">
            <a:schemeClr val="accent5"/>
          </a:effectRef>
          <a:fontRef idx="minor">
            <a:schemeClr val="dk1"/>
          </a:fontRef>
        </p:style>
        <p:txBody>
          <a:bodyPr wrap="square" lIns="88900" tIns="88900" rIns="88900" bIns="88900" rtlCol="0" anchor="ctr"/>
          <a:lstStyle/>
          <a:p>
            <a:pPr algn="ctr">
              <a:lnSpc>
                <a:spcPct val="106000"/>
              </a:lnSpc>
              <a:buFont typeface="Wingdings 2" pitchFamily="18" charset="2"/>
              <a:buNone/>
            </a:pPr>
            <a:r>
              <a:rPr lang="es-CO" sz="1050" b="1" dirty="0">
                <a:ln w="0"/>
                <a:solidFill>
                  <a:prstClr val="white"/>
                </a:solidFill>
                <a:effectLst>
                  <a:outerShdw blurRad="38100" dist="19050" dir="2700000" algn="tl" rotWithShape="0">
                    <a:prstClr val="black">
                      <a:alpha val="40000"/>
                    </a:prstClr>
                  </a:outerShdw>
                </a:effectLst>
              </a:rPr>
              <a:t>Obligaciones permanentes</a:t>
            </a:r>
            <a:endParaRPr lang="es-CO" sz="1050" b="1" dirty="0">
              <a:solidFill>
                <a:prstClr val="white"/>
              </a:solidFill>
            </a:endParaRPr>
          </a:p>
        </p:txBody>
      </p:sp>
      <p:graphicFrame>
        <p:nvGraphicFramePr>
          <p:cNvPr id="43" name="Group 3"/>
          <p:cNvGraphicFramePr>
            <a:graphicFrameLocks noGrp="1"/>
          </p:cNvGraphicFramePr>
          <p:nvPr>
            <p:extLst>
              <p:ext uri="{D42A27DB-BD31-4B8C-83A1-F6EECF244321}">
                <p14:modId xmlns:p14="http://schemas.microsoft.com/office/powerpoint/2010/main" val="3333458586"/>
              </p:ext>
            </p:extLst>
          </p:nvPr>
        </p:nvGraphicFramePr>
        <p:xfrm>
          <a:off x="2681535" y="1245478"/>
          <a:ext cx="1547998"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4">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1">
                  <a:extLst>
                    <a:ext uri="{9D8B030D-6E8A-4147-A177-3AD203B41FA5}">
                      <a16:colId xmlns:a16="http://schemas.microsoft.com/office/drawing/2014/main" val="20004"/>
                    </a:ext>
                  </a:extLst>
                </a:gridCol>
                <a:gridCol w="221081">
                  <a:extLst>
                    <a:ext uri="{9D8B030D-6E8A-4147-A177-3AD203B41FA5}">
                      <a16:colId xmlns:a16="http://schemas.microsoft.com/office/drawing/2014/main" val="20005"/>
                    </a:ext>
                  </a:extLst>
                </a:gridCol>
                <a:gridCol w="221081">
                  <a:extLst>
                    <a:ext uri="{9D8B030D-6E8A-4147-A177-3AD203B41FA5}">
                      <a16:colId xmlns:a16="http://schemas.microsoft.com/office/drawing/2014/main" val="20006"/>
                    </a:ext>
                  </a:extLst>
                </a:gridCol>
              </a:tblGrid>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1"/>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chemeClr val="bg1"/>
                          </a:solidFill>
                          <a:effectLst/>
                          <a:latin typeface="+mn-lt"/>
                        </a:rPr>
                        <a:t>6</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bg1"/>
                          </a:solidFill>
                          <a:effectLst/>
                          <a:latin typeface="+mn-lt"/>
                        </a:rPr>
                        <a:t>7</a:t>
                      </a:r>
                      <a:endParaRPr kumimoji="0" lang="en-US" sz="700" b="0" i="0" u="none" strike="noStrike" cap="none" normalizeH="0" baseline="0" dirty="0">
                        <a:ln>
                          <a:noFill/>
                        </a:ln>
                        <a:solidFill>
                          <a:schemeClr val="bg1"/>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bg1"/>
                          </a:solidFill>
                          <a:effectLst/>
                          <a:latin typeface="+mn-lt"/>
                        </a:rPr>
                        <a:t>8</a:t>
                      </a:r>
                      <a:endParaRPr kumimoji="0" lang="en-US" sz="700" b="0" i="0" u="none" strike="noStrike" cap="none" normalizeH="0" baseline="0" dirty="0">
                        <a:ln>
                          <a:noFill/>
                        </a:ln>
                        <a:solidFill>
                          <a:schemeClr val="bg1"/>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9</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2"/>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13</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3"/>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20</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21</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22</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23</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4"/>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27</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44" name="Group 3"/>
          <p:cNvGraphicFramePr>
            <a:graphicFrameLocks noGrp="1"/>
          </p:cNvGraphicFramePr>
          <p:nvPr>
            <p:extLst>
              <p:ext uri="{D42A27DB-BD31-4B8C-83A1-F6EECF244321}">
                <p14:modId xmlns:p14="http://schemas.microsoft.com/office/powerpoint/2010/main" val="3112173829"/>
              </p:ext>
            </p:extLst>
          </p:nvPr>
        </p:nvGraphicFramePr>
        <p:xfrm>
          <a:off x="4789153" y="1245478"/>
          <a:ext cx="1547998"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4">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1">
                  <a:extLst>
                    <a:ext uri="{9D8B030D-6E8A-4147-A177-3AD203B41FA5}">
                      <a16:colId xmlns:a16="http://schemas.microsoft.com/office/drawing/2014/main" val="20004"/>
                    </a:ext>
                  </a:extLst>
                </a:gridCol>
                <a:gridCol w="221081">
                  <a:extLst>
                    <a:ext uri="{9D8B030D-6E8A-4147-A177-3AD203B41FA5}">
                      <a16:colId xmlns:a16="http://schemas.microsoft.com/office/drawing/2014/main" val="20005"/>
                    </a:ext>
                  </a:extLst>
                </a:gridCol>
                <a:gridCol w="221081">
                  <a:extLst>
                    <a:ext uri="{9D8B030D-6E8A-4147-A177-3AD203B41FA5}">
                      <a16:colId xmlns:a16="http://schemas.microsoft.com/office/drawing/2014/main" val="20006"/>
                    </a:ext>
                  </a:extLst>
                </a:gridCol>
              </a:tblGrid>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1"/>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bg1"/>
                          </a:solidFill>
                          <a:effectLst/>
                          <a:latin typeface="+mn-lt"/>
                        </a:rPr>
                        <a:t>6</a:t>
                      </a:r>
                      <a:endParaRPr kumimoji="0" lang="en-US" sz="700" b="0" i="0" u="none" strike="noStrike" cap="none" normalizeH="0" baseline="0" dirty="0">
                        <a:ln>
                          <a:noFill/>
                        </a:ln>
                        <a:solidFill>
                          <a:schemeClr val="bg1"/>
                        </a:solidFill>
                        <a:effectLst/>
                        <a:latin typeface="+mn-lt"/>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bg1"/>
                          </a:solidFill>
                          <a:effectLst/>
                          <a:latin typeface="+mn-lt"/>
                        </a:rPr>
                        <a:t>7</a:t>
                      </a:r>
                      <a:endParaRPr kumimoji="0" lang="en-US" sz="700" b="0" i="0" u="none" strike="noStrike" cap="none" normalizeH="0" baseline="0" dirty="0">
                        <a:ln>
                          <a:noFill/>
                        </a:ln>
                        <a:solidFill>
                          <a:schemeClr val="bg1"/>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bg1"/>
                          </a:solidFill>
                          <a:effectLst/>
                          <a:latin typeface="+mn-lt"/>
                        </a:rPr>
                        <a:t>8</a:t>
                      </a:r>
                      <a:endParaRPr kumimoji="0" lang="en-US" sz="700" b="0" i="0" u="none" strike="noStrike" cap="none" normalizeH="0" baseline="0" dirty="0">
                        <a:ln>
                          <a:noFill/>
                        </a:ln>
                        <a:solidFill>
                          <a:schemeClr val="bg1"/>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9</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2"/>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13</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16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3"/>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20</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21</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22</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23</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extLst>
                  <a:ext uri="{0D108BD9-81ED-4DB2-BD59-A6C34878D82A}">
                    <a16:rowId xmlns:a16="http://schemas.microsoft.com/office/drawing/2014/main" val="10004"/>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27</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bg1"/>
                          </a:solidFill>
                          <a:effectLst/>
                          <a:latin typeface="+mn-lt"/>
                          <a:ea typeface="+mn-ea"/>
                          <a:cs typeface="+mn-cs"/>
                        </a:rPr>
                        <a:t>29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30</a:t>
                      </a:r>
                      <a:endParaRPr kumimoji="0" lang="en-US" sz="700" b="0" i="0" u="none" strike="noStrike" kern="1200" cap="none" normalizeH="0" baseline="0" dirty="0">
                        <a:ln>
                          <a:noFill/>
                        </a:ln>
                        <a:solidFill>
                          <a:schemeClr val="bg1"/>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bg1"/>
                          </a:solidFill>
                          <a:effectLst/>
                          <a:latin typeface="+mn-lt"/>
                          <a:ea typeface="+mn-ea"/>
                          <a:cs typeface="+mn-cs"/>
                        </a:rPr>
                        <a:t>31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9A44"/>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45" name="Group 3"/>
          <p:cNvGraphicFramePr>
            <a:graphicFrameLocks noGrp="1"/>
          </p:cNvGraphicFramePr>
          <p:nvPr>
            <p:extLst>
              <p:ext uri="{D42A27DB-BD31-4B8C-83A1-F6EECF244321}">
                <p14:modId xmlns:p14="http://schemas.microsoft.com/office/powerpoint/2010/main" val="3725771167"/>
              </p:ext>
            </p:extLst>
          </p:nvPr>
        </p:nvGraphicFramePr>
        <p:xfrm>
          <a:off x="6896727" y="1245478"/>
          <a:ext cx="1548002"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5">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2">
                  <a:extLst>
                    <a:ext uri="{9D8B030D-6E8A-4147-A177-3AD203B41FA5}">
                      <a16:colId xmlns:a16="http://schemas.microsoft.com/office/drawing/2014/main" val="20004"/>
                    </a:ext>
                  </a:extLst>
                </a:gridCol>
                <a:gridCol w="221082">
                  <a:extLst>
                    <a:ext uri="{9D8B030D-6E8A-4147-A177-3AD203B41FA5}">
                      <a16:colId xmlns:a16="http://schemas.microsoft.com/office/drawing/2014/main" val="20005"/>
                    </a:ext>
                  </a:extLst>
                </a:gridCol>
                <a:gridCol w="221082">
                  <a:extLst>
                    <a:ext uri="{9D8B030D-6E8A-4147-A177-3AD203B41FA5}">
                      <a16:colId xmlns:a16="http://schemas.microsoft.com/office/drawing/2014/main" val="20006"/>
                    </a:ext>
                  </a:extLst>
                </a:gridCol>
              </a:tblGrid>
              <a:tr h="17209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1761">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7209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3</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4</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5</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6</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7209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7209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17</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7209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24</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181761">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46" name="Group 3"/>
          <p:cNvGraphicFramePr>
            <a:graphicFrameLocks noGrp="1"/>
          </p:cNvGraphicFramePr>
          <p:nvPr>
            <p:extLst>
              <p:ext uri="{D42A27DB-BD31-4B8C-83A1-F6EECF244321}">
                <p14:modId xmlns:p14="http://schemas.microsoft.com/office/powerpoint/2010/main" val="138551439"/>
              </p:ext>
            </p:extLst>
          </p:nvPr>
        </p:nvGraphicFramePr>
        <p:xfrm>
          <a:off x="551603" y="2707564"/>
          <a:ext cx="1548002"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5">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2">
                  <a:extLst>
                    <a:ext uri="{9D8B030D-6E8A-4147-A177-3AD203B41FA5}">
                      <a16:colId xmlns:a16="http://schemas.microsoft.com/office/drawing/2014/main" val="20004"/>
                    </a:ext>
                  </a:extLst>
                </a:gridCol>
                <a:gridCol w="221082">
                  <a:extLst>
                    <a:ext uri="{9D8B030D-6E8A-4147-A177-3AD203B41FA5}">
                      <a16:colId xmlns:a16="http://schemas.microsoft.com/office/drawing/2014/main" val="20005"/>
                    </a:ext>
                  </a:extLst>
                </a:gridCol>
                <a:gridCol w="221082">
                  <a:extLst>
                    <a:ext uri="{9D8B030D-6E8A-4147-A177-3AD203B41FA5}">
                      <a16:colId xmlns:a16="http://schemas.microsoft.com/office/drawing/2014/main" val="20006"/>
                    </a:ext>
                  </a:extLst>
                </a:gridCol>
              </a:tblGrid>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4</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8</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9</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10</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15</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22</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23</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24</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25</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79682">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29</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79682">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48" name="Group 3"/>
          <p:cNvGraphicFramePr>
            <a:graphicFrameLocks noGrp="1"/>
          </p:cNvGraphicFramePr>
          <p:nvPr>
            <p:extLst>
              <p:ext uri="{D42A27DB-BD31-4B8C-83A1-F6EECF244321}">
                <p14:modId xmlns:p14="http://schemas.microsoft.com/office/powerpoint/2010/main" val="11319094"/>
              </p:ext>
            </p:extLst>
          </p:nvPr>
        </p:nvGraphicFramePr>
        <p:xfrm>
          <a:off x="2681535" y="2707564"/>
          <a:ext cx="1548002"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5">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2">
                  <a:extLst>
                    <a:ext uri="{9D8B030D-6E8A-4147-A177-3AD203B41FA5}">
                      <a16:colId xmlns:a16="http://schemas.microsoft.com/office/drawing/2014/main" val="20004"/>
                    </a:ext>
                  </a:extLst>
                </a:gridCol>
                <a:gridCol w="221082">
                  <a:extLst>
                    <a:ext uri="{9D8B030D-6E8A-4147-A177-3AD203B41FA5}">
                      <a16:colId xmlns:a16="http://schemas.microsoft.com/office/drawing/2014/main" val="20005"/>
                    </a:ext>
                  </a:extLst>
                </a:gridCol>
                <a:gridCol w="221082">
                  <a:extLst>
                    <a:ext uri="{9D8B030D-6E8A-4147-A177-3AD203B41FA5}">
                      <a16:colId xmlns:a16="http://schemas.microsoft.com/office/drawing/2014/main" val="20006"/>
                    </a:ext>
                  </a:extLst>
                </a:gridCol>
              </a:tblGrid>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5</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6</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7</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8</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12</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19</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22</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26</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51" name="Group 3"/>
          <p:cNvGraphicFramePr>
            <a:graphicFrameLocks noGrp="1"/>
          </p:cNvGraphicFramePr>
          <p:nvPr>
            <p:extLst>
              <p:ext uri="{D42A27DB-BD31-4B8C-83A1-F6EECF244321}">
                <p14:modId xmlns:p14="http://schemas.microsoft.com/office/powerpoint/2010/main" val="2399415258"/>
              </p:ext>
            </p:extLst>
          </p:nvPr>
        </p:nvGraphicFramePr>
        <p:xfrm>
          <a:off x="4793363" y="4161533"/>
          <a:ext cx="1548002"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5">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2">
                  <a:extLst>
                    <a:ext uri="{9D8B030D-6E8A-4147-A177-3AD203B41FA5}">
                      <a16:colId xmlns:a16="http://schemas.microsoft.com/office/drawing/2014/main" val="20004"/>
                    </a:ext>
                  </a:extLst>
                </a:gridCol>
                <a:gridCol w="221082">
                  <a:extLst>
                    <a:ext uri="{9D8B030D-6E8A-4147-A177-3AD203B41FA5}">
                      <a16:colId xmlns:a16="http://schemas.microsoft.com/office/drawing/2014/main" val="20005"/>
                    </a:ext>
                  </a:extLst>
                </a:gridCol>
                <a:gridCol w="221082">
                  <a:extLst>
                    <a:ext uri="{9D8B030D-6E8A-4147-A177-3AD203B41FA5}">
                      <a16:colId xmlns:a16="http://schemas.microsoft.com/office/drawing/2014/main" val="20006"/>
                    </a:ext>
                  </a:extLst>
                </a:gridCol>
              </a:tblGrid>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6</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7</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8</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9</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13</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22</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23</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27</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52" name="Group 3"/>
          <p:cNvGraphicFramePr>
            <a:graphicFrameLocks noGrp="1"/>
          </p:cNvGraphicFramePr>
          <p:nvPr>
            <p:extLst>
              <p:ext uri="{D42A27DB-BD31-4B8C-83A1-F6EECF244321}">
                <p14:modId xmlns:p14="http://schemas.microsoft.com/office/powerpoint/2010/main" val="2103989851"/>
              </p:ext>
            </p:extLst>
          </p:nvPr>
        </p:nvGraphicFramePr>
        <p:xfrm>
          <a:off x="6896727" y="2707564"/>
          <a:ext cx="1548002"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5">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2">
                  <a:extLst>
                    <a:ext uri="{9D8B030D-6E8A-4147-A177-3AD203B41FA5}">
                      <a16:colId xmlns:a16="http://schemas.microsoft.com/office/drawing/2014/main" val="20004"/>
                    </a:ext>
                  </a:extLst>
                </a:gridCol>
                <a:gridCol w="221082">
                  <a:extLst>
                    <a:ext uri="{9D8B030D-6E8A-4147-A177-3AD203B41FA5}">
                      <a16:colId xmlns:a16="http://schemas.microsoft.com/office/drawing/2014/main" val="20005"/>
                    </a:ext>
                  </a:extLst>
                </a:gridCol>
                <a:gridCol w="221082">
                  <a:extLst>
                    <a:ext uri="{9D8B030D-6E8A-4147-A177-3AD203B41FA5}">
                      <a16:colId xmlns:a16="http://schemas.microsoft.com/office/drawing/2014/main" val="20006"/>
                    </a:ext>
                  </a:extLst>
                </a:gridCol>
              </a:tblGrid>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7</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8</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9</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13</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22</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23</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27</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54" name="Group 3"/>
          <p:cNvGraphicFramePr>
            <a:graphicFrameLocks noGrp="1"/>
          </p:cNvGraphicFramePr>
          <p:nvPr>
            <p:extLst>
              <p:ext uri="{D42A27DB-BD31-4B8C-83A1-F6EECF244321}">
                <p14:modId xmlns:p14="http://schemas.microsoft.com/office/powerpoint/2010/main" val="380300720"/>
              </p:ext>
            </p:extLst>
          </p:nvPr>
        </p:nvGraphicFramePr>
        <p:xfrm>
          <a:off x="4793363" y="2707564"/>
          <a:ext cx="1548002"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5">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2">
                  <a:extLst>
                    <a:ext uri="{9D8B030D-6E8A-4147-A177-3AD203B41FA5}">
                      <a16:colId xmlns:a16="http://schemas.microsoft.com/office/drawing/2014/main" val="20004"/>
                    </a:ext>
                  </a:extLst>
                </a:gridCol>
                <a:gridCol w="221082">
                  <a:extLst>
                    <a:ext uri="{9D8B030D-6E8A-4147-A177-3AD203B41FA5}">
                      <a16:colId xmlns:a16="http://schemas.microsoft.com/office/drawing/2014/main" val="20005"/>
                    </a:ext>
                  </a:extLst>
                </a:gridCol>
                <a:gridCol w="221082">
                  <a:extLst>
                    <a:ext uri="{9D8B030D-6E8A-4147-A177-3AD203B41FA5}">
                      <a16:colId xmlns:a16="http://schemas.microsoft.com/office/drawing/2014/main" val="20006"/>
                    </a:ext>
                  </a:extLst>
                </a:gridCol>
              </a:tblGrid>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682">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3</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4</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5</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6</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17</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24</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179682">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55" name="Group 3"/>
          <p:cNvGraphicFramePr>
            <a:graphicFrameLocks noGrp="1"/>
          </p:cNvGraphicFramePr>
          <p:nvPr>
            <p:extLst>
              <p:ext uri="{D42A27DB-BD31-4B8C-83A1-F6EECF244321}">
                <p14:modId xmlns:p14="http://schemas.microsoft.com/office/powerpoint/2010/main" val="3478874506"/>
              </p:ext>
            </p:extLst>
          </p:nvPr>
        </p:nvGraphicFramePr>
        <p:xfrm>
          <a:off x="551603" y="4168912"/>
          <a:ext cx="1548002"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5">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2">
                  <a:extLst>
                    <a:ext uri="{9D8B030D-6E8A-4147-A177-3AD203B41FA5}">
                      <a16:colId xmlns:a16="http://schemas.microsoft.com/office/drawing/2014/main" val="20004"/>
                    </a:ext>
                  </a:extLst>
                </a:gridCol>
                <a:gridCol w="221082">
                  <a:extLst>
                    <a:ext uri="{9D8B030D-6E8A-4147-A177-3AD203B41FA5}">
                      <a16:colId xmlns:a16="http://schemas.microsoft.com/office/drawing/2014/main" val="20005"/>
                    </a:ext>
                  </a:extLst>
                </a:gridCol>
                <a:gridCol w="221082">
                  <a:extLst>
                    <a:ext uri="{9D8B030D-6E8A-4147-A177-3AD203B41FA5}">
                      <a16:colId xmlns:a16="http://schemas.microsoft.com/office/drawing/2014/main" val="20006"/>
                    </a:ext>
                  </a:extLst>
                </a:gridCol>
              </a:tblGrid>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4</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5</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6</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7</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7074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18</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25</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033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56" name="Group 3"/>
          <p:cNvGraphicFramePr>
            <a:graphicFrameLocks noGrp="1"/>
          </p:cNvGraphicFramePr>
          <p:nvPr>
            <p:extLst>
              <p:ext uri="{D42A27DB-BD31-4B8C-83A1-F6EECF244321}">
                <p14:modId xmlns:p14="http://schemas.microsoft.com/office/powerpoint/2010/main" val="1335111254"/>
              </p:ext>
            </p:extLst>
          </p:nvPr>
        </p:nvGraphicFramePr>
        <p:xfrm>
          <a:off x="2681535" y="4156041"/>
          <a:ext cx="1548002"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5">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2">
                  <a:extLst>
                    <a:ext uri="{9D8B030D-6E8A-4147-A177-3AD203B41FA5}">
                      <a16:colId xmlns:a16="http://schemas.microsoft.com/office/drawing/2014/main" val="20004"/>
                    </a:ext>
                  </a:extLst>
                </a:gridCol>
                <a:gridCol w="221082">
                  <a:extLst>
                    <a:ext uri="{9D8B030D-6E8A-4147-A177-3AD203B41FA5}">
                      <a16:colId xmlns:a16="http://schemas.microsoft.com/office/drawing/2014/main" val="20005"/>
                    </a:ext>
                  </a:extLst>
                </a:gridCol>
                <a:gridCol w="221082">
                  <a:extLst>
                    <a:ext uri="{9D8B030D-6E8A-4147-A177-3AD203B41FA5}">
                      <a16:colId xmlns:a16="http://schemas.microsoft.com/office/drawing/2014/main" val="20006"/>
                    </a:ext>
                  </a:extLst>
                </a:gridCol>
              </a:tblGrid>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682">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chemeClr val="tx1">
                              <a:lumMod val="65000"/>
                              <a:lumOff val="35000"/>
                            </a:schemeClr>
                          </a:solidFill>
                          <a:effectLst/>
                          <a:latin typeface="+mn-lt"/>
                        </a:rPr>
                        <a:t>2</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chemeClr val="tx1">
                              <a:lumMod val="65000"/>
                              <a:lumOff val="35000"/>
                            </a:schemeClr>
                          </a:solidFill>
                          <a:effectLst/>
                          <a:latin typeface="+mn-lt"/>
                        </a:rPr>
                        <a:t>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chemeClr val="tx1">
                              <a:lumMod val="65000"/>
                              <a:lumOff val="35000"/>
                            </a:schemeClr>
                          </a:solidFill>
                          <a:effectLst/>
                          <a:latin typeface="+mn-lt"/>
                        </a:rPr>
                        <a:t>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9</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16</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72927">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23</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179682">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30</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31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57" name="Group 3"/>
          <p:cNvGraphicFramePr>
            <a:graphicFrameLocks noGrp="1"/>
          </p:cNvGraphicFramePr>
          <p:nvPr>
            <p:extLst>
              <p:ext uri="{D42A27DB-BD31-4B8C-83A1-F6EECF244321}">
                <p14:modId xmlns:p14="http://schemas.microsoft.com/office/powerpoint/2010/main" val="2376655383"/>
              </p:ext>
            </p:extLst>
          </p:nvPr>
        </p:nvGraphicFramePr>
        <p:xfrm>
          <a:off x="6906352" y="4161531"/>
          <a:ext cx="1548002" cy="1295658"/>
        </p:xfrm>
        <a:graphic>
          <a:graphicData uri="http://schemas.openxmlformats.org/drawingml/2006/table">
            <a:tbl>
              <a:tblPr/>
              <a:tblGrid>
                <a:gridCol w="218516">
                  <a:extLst>
                    <a:ext uri="{9D8B030D-6E8A-4147-A177-3AD203B41FA5}">
                      <a16:colId xmlns:a16="http://schemas.microsoft.com/office/drawing/2014/main" val="20000"/>
                    </a:ext>
                  </a:extLst>
                </a:gridCol>
                <a:gridCol w="224075">
                  <a:extLst>
                    <a:ext uri="{9D8B030D-6E8A-4147-A177-3AD203B41FA5}">
                      <a16:colId xmlns:a16="http://schemas.microsoft.com/office/drawing/2014/main" val="20001"/>
                    </a:ext>
                  </a:extLst>
                </a:gridCol>
                <a:gridCol w="220655">
                  <a:extLst>
                    <a:ext uri="{9D8B030D-6E8A-4147-A177-3AD203B41FA5}">
                      <a16:colId xmlns:a16="http://schemas.microsoft.com/office/drawing/2014/main" val="20002"/>
                    </a:ext>
                  </a:extLst>
                </a:gridCol>
                <a:gridCol w="221510">
                  <a:extLst>
                    <a:ext uri="{9D8B030D-6E8A-4147-A177-3AD203B41FA5}">
                      <a16:colId xmlns:a16="http://schemas.microsoft.com/office/drawing/2014/main" val="20003"/>
                    </a:ext>
                  </a:extLst>
                </a:gridCol>
                <a:gridCol w="221082">
                  <a:extLst>
                    <a:ext uri="{9D8B030D-6E8A-4147-A177-3AD203B41FA5}">
                      <a16:colId xmlns:a16="http://schemas.microsoft.com/office/drawing/2014/main" val="20004"/>
                    </a:ext>
                  </a:extLst>
                </a:gridCol>
                <a:gridCol w="221082">
                  <a:extLst>
                    <a:ext uri="{9D8B030D-6E8A-4147-A177-3AD203B41FA5}">
                      <a16:colId xmlns:a16="http://schemas.microsoft.com/office/drawing/2014/main" val="20005"/>
                    </a:ext>
                  </a:extLst>
                </a:gridCol>
                <a:gridCol w="221082">
                  <a:extLst>
                    <a:ext uri="{9D8B030D-6E8A-4147-A177-3AD203B41FA5}">
                      <a16:colId xmlns:a16="http://schemas.microsoft.com/office/drawing/2014/main" val="20006"/>
                    </a:ext>
                  </a:extLst>
                </a:gridCol>
              </a:tblGrid>
              <a:tr h="167034">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Lu</a:t>
                      </a:r>
                    </a:p>
                  </a:txBody>
                  <a:tcPr marL="36000" marR="36000" marT="36000" marB="36000" anchor="b"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Ma</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Mi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Ju</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cap="none" normalizeH="0" baseline="0" dirty="0">
                          <a:ln>
                            <a:noFill/>
                          </a:ln>
                          <a:solidFill>
                            <a:srgbClr val="53565A"/>
                          </a:solidFill>
                          <a:effectLst/>
                          <a:latin typeface="+mn-lt"/>
                        </a:rPr>
                        <a:t>Vi</a:t>
                      </a: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Sa</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rgbClr val="53565A"/>
                          </a:solidFill>
                          <a:effectLst/>
                          <a:latin typeface="+mn-lt"/>
                        </a:rPr>
                        <a:t>Do</a:t>
                      </a:r>
                      <a:endParaRPr kumimoji="0" lang="en-US" sz="700" b="0" i="0" u="none" strike="noStrike" cap="none" normalizeH="0" baseline="0" dirty="0">
                        <a:ln>
                          <a:noFill/>
                        </a:ln>
                        <a:solidFill>
                          <a:srgbClr val="53565A"/>
                        </a:solidFill>
                        <a:effectLst/>
                        <a:latin typeface="+mn-lt"/>
                      </a:endParaRPr>
                    </a:p>
                  </a:txBody>
                  <a:tcPr marL="36000" marR="36000" marT="36000" marB="36000" anchor="b"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41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67034">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4</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5</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cap="none" normalizeH="0" baseline="0" dirty="0">
                          <a:ln>
                            <a:noFill/>
                          </a:ln>
                          <a:solidFill>
                            <a:schemeClr val="tx1">
                              <a:lumMod val="65000"/>
                              <a:lumOff val="35000"/>
                            </a:schemeClr>
                          </a:solidFill>
                          <a:effectLst/>
                          <a:latin typeface="+mn-lt"/>
                        </a:rPr>
                        <a:t>6</a:t>
                      </a:r>
                      <a:endParaRPr kumimoji="0" lang="en-US" sz="700" b="0" i="0" u="none" strike="noStrike" cap="none" normalizeH="0" baseline="0" dirty="0">
                        <a:ln>
                          <a:noFill/>
                        </a:ln>
                        <a:solidFill>
                          <a:schemeClr val="tx1">
                            <a:lumMod val="65000"/>
                            <a:lumOff val="35000"/>
                          </a:schemeClr>
                        </a:solidFill>
                        <a:effectLst/>
                        <a:latin typeface="+mn-lt"/>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7</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167034">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15</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17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67034">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18</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19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20</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21</a:t>
                      </a: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22</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23</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24</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167034">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25</a:t>
                      </a: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26</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27</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n-US" sz="700" b="0" i="0" u="none" strike="noStrike" kern="1200" cap="none" normalizeH="0" baseline="0" dirty="0">
                          <a:ln>
                            <a:noFill/>
                          </a:ln>
                          <a:solidFill>
                            <a:schemeClr val="tx1">
                              <a:lumMod val="65000"/>
                              <a:lumOff val="35000"/>
                            </a:schemeClr>
                          </a:solidFill>
                          <a:effectLst/>
                          <a:latin typeface="+mn-lt"/>
                          <a:ea typeface="+mn-ea"/>
                          <a:cs typeface="+mn-cs"/>
                        </a:rPr>
                        <a:t>28</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29</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30</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r>
                        <a:rPr kumimoji="0" lang="es-CO" sz="700" b="0" i="0" u="none" strike="noStrike" kern="1200" cap="none" normalizeH="0" baseline="0" dirty="0">
                          <a:ln>
                            <a:noFill/>
                          </a:ln>
                          <a:solidFill>
                            <a:schemeClr val="tx1">
                              <a:lumMod val="65000"/>
                              <a:lumOff val="35000"/>
                            </a:schemeClr>
                          </a:solidFill>
                          <a:effectLst/>
                          <a:latin typeface="+mn-lt"/>
                          <a:ea typeface="+mn-ea"/>
                          <a:cs typeface="+mn-cs"/>
                        </a:rPr>
                        <a:t>31</a:t>
                      </a: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176415">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s-CO"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6000"/>
                        </a:lnSpc>
                        <a:spcBef>
                          <a:spcPct val="80000"/>
                        </a:spcBef>
                        <a:spcAft>
                          <a:spcPct val="0"/>
                        </a:spcAft>
                        <a:buClr>
                          <a:schemeClr val="tx1"/>
                        </a:buClr>
                        <a:buSzTx/>
                        <a:buFont typeface="Arial" panose="020B0604020202020204" pitchFamily="34" charset="0"/>
                        <a:buNone/>
                        <a:tabLst/>
                      </a:pPr>
                      <a:endParaRPr kumimoji="0" lang="en-US" sz="700" b="0" i="0" u="none" strike="noStrike" kern="1200" cap="none" normalizeH="0" baseline="0" dirty="0">
                        <a:ln>
                          <a:noFill/>
                        </a:ln>
                        <a:solidFill>
                          <a:schemeClr val="tx1">
                            <a:lumMod val="65000"/>
                            <a:lumOff val="35000"/>
                          </a:schemeClr>
                        </a:solidFill>
                        <a:effectLst/>
                        <a:latin typeface="+mn-lt"/>
                        <a:ea typeface="+mn-ea"/>
                        <a:cs typeface="+mn-cs"/>
                      </a:endParaRPr>
                    </a:p>
                  </a:txBody>
                  <a:tcPr marL="36000" marR="36000" marT="36000" marB="36000" horzOverflow="overflow">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pSp>
        <p:nvGrpSpPr>
          <p:cNvPr id="19" name="Group 18"/>
          <p:cNvGrpSpPr/>
          <p:nvPr/>
        </p:nvGrpSpPr>
        <p:grpSpPr>
          <a:xfrm>
            <a:off x="5474099" y="2744234"/>
            <a:ext cx="3403693" cy="1252428"/>
            <a:chOff x="5693406" y="2462334"/>
            <a:chExt cx="2221564" cy="884511"/>
          </a:xfrm>
        </p:grpSpPr>
        <p:sp>
          <p:nvSpPr>
            <p:cNvPr id="58" name="AutoShape 11"/>
            <p:cNvSpPr>
              <a:spLocks noChangeArrowheads="1"/>
            </p:cNvSpPr>
            <p:nvPr/>
          </p:nvSpPr>
          <p:spPr bwMode="auto">
            <a:xfrm>
              <a:off x="5693406" y="2462334"/>
              <a:ext cx="2221564" cy="884511"/>
            </a:xfrm>
            <a:prstGeom prst="wedgeRoundRectCallout">
              <a:avLst>
                <a:gd name="adj1" fmla="val -37393"/>
                <a:gd name="adj2" fmla="val -77140"/>
                <a:gd name="adj3" fmla="val 16667"/>
              </a:avLst>
            </a:prstGeom>
            <a:solidFill>
              <a:schemeClr val="bg1"/>
            </a:solidFill>
            <a:ln w="28575">
              <a:solidFill>
                <a:schemeClr val="bg1">
                  <a:lumMod val="50000"/>
                </a:schemeClr>
              </a:solidFill>
              <a:miter lim="800000"/>
              <a:headEnd/>
              <a:tailEnd/>
            </a:ln>
          </p:spPr>
          <p:txBody>
            <a:bodyPr wrap="square" lIns="88900" tIns="88900" rIns="88900" bIns="88900" anchor="t"/>
            <a:lstStyle/>
            <a:p>
              <a:pPr lvl="0" fontAlgn="base">
                <a:spcBef>
                  <a:spcPct val="0"/>
                </a:spcBef>
                <a:spcAft>
                  <a:spcPct val="0"/>
                </a:spcAft>
              </a:pPr>
              <a:endParaRPr lang="en-US" sz="1050" dirty="0"/>
            </a:p>
          </p:txBody>
        </p:sp>
        <p:sp>
          <p:nvSpPr>
            <p:cNvPr id="67" name="Freeform 66">
              <a:hlinkClick r:id="rId2" action="ppaction://hlinksldjump"/>
            </p:cNvPr>
            <p:cNvSpPr>
              <a:spLocks noChangeAspect="1" noEditPoints="1"/>
            </p:cNvSpPr>
            <p:nvPr/>
          </p:nvSpPr>
          <p:spPr bwMode="auto">
            <a:xfrm>
              <a:off x="7672556" y="2638978"/>
              <a:ext cx="202172" cy="202173"/>
            </a:xfrm>
            <a:custGeom>
              <a:avLst/>
              <a:gdLst>
                <a:gd name="T0" fmla="*/ 160 w 512"/>
                <a:gd name="T1" fmla="*/ 394 h 512"/>
                <a:gd name="T2" fmla="*/ 154 w 512"/>
                <a:gd name="T3" fmla="*/ 393 h 512"/>
                <a:gd name="T4" fmla="*/ 149 w 512"/>
                <a:gd name="T5" fmla="*/ 384 h 512"/>
                <a:gd name="T6" fmla="*/ 149 w 512"/>
                <a:gd name="T7" fmla="*/ 128 h 512"/>
                <a:gd name="T8" fmla="*/ 154 w 512"/>
                <a:gd name="T9" fmla="*/ 118 h 512"/>
                <a:gd name="T10" fmla="*/ 165 w 512"/>
                <a:gd name="T11" fmla="*/ 118 h 512"/>
                <a:gd name="T12" fmla="*/ 399 w 512"/>
                <a:gd name="T13" fmla="*/ 246 h 512"/>
                <a:gd name="T14" fmla="*/ 405 w 512"/>
                <a:gd name="T15" fmla="*/ 256 h 512"/>
                <a:gd name="T16" fmla="*/ 399 w 512"/>
                <a:gd name="T17" fmla="*/ 265 h 512"/>
                <a:gd name="T18" fmla="*/ 165 w 512"/>
                <a:gd name="T19" fmla="*/ 393 h 512"/>
                <a:gd name="T20" fmla="*/ 160 w 512"/>
                <a:gd name="T21" fmla="*/ 394 h 512"/>
                <a:gd name="T22" fmla="*/ 170 w 512"/>
                <a:gd name="T23" fmla="*/ 146 h 512"/>
                <a:gd name="T24" fmla="*/ 170 w 512"/>
                <a:gd name="T25" fmla="*/ 366 h 512"/>
                <a:gd name="T26" fmla="*/ 372 w 512"/>
                <a:gd name="T27" fmla="*/ 256 h 512"/>
                <a:gd name="T28" fmla="*/ 170 w 512"/>
                <a:gd name="T29" fmla="*/ 146 h 512"/>
                <a:gd name="T30" fmla="*/ 256 w 512"/>
                <a:gd name="T31" fmla="*/ 0 h 512"/>
                <a:gd name="T32" fmla="*/ 0 w 512"/>
                <a:gd name="T33" fmla="*/ 256 h 512"/>
                <a:gd name="T34" fmla="*/ 256 w 512"/>
                <a:gd name="T35" fmla="*/ 512 h 512"/>
                <a:gd name="T36" fmla="*/ 512 w 512"/>
                <a:gd name="T37" fmla="*/ 256 h 512"/>
                <a:gd name="T38" fmla="*/ 256 w 512"/>
                <a:gd name="T3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160" y="394"/>
                  </a:moveTo>
                  <a:cubicBezTo>
                    <a:pt x="158" y="394"/>
                    <a:pt x="156" y="394"/>
                    <a:pt x="154" y="393"/>
                  </a:cubicBezTo>
                  <a:cubicBezTo>
                    <a:pt x="151" y="391"/>
                    <a:pt x="149" y="387"/>
                    <a:pt x="149" y="384"/>
                  </a:cubicBezTo>
                  <a:cubicBezTo>
                    <a:pt x="149" y="128"/>
                    <a:pt x="149" y="128"/>
                    <a:pt x="149" y="128"/>
                  </a:cubicBezTo>
                  <a:cubicBezTo>
                    <a:pt x="149" y="124"/>
                    <a:pt x="151" y="120"/>
                    <a:pt x="154" y="118"/>
                  </a:cubicBezTo>
                  <a:cubicBezTo>
                    <a:pt x="157" y="117"/>
                    <a:pt x="161" y="117"/>
                    <a:pt x="165" y="118"/>
                  </a:cubicBezTo>
                  <a:cubicBezTo>
                    <a:pt x="399" y="246"/>
                    <a:pt x="399" y="246"/>
                    <a:pt x="399" y="246"/>
                  </a:cubicBezTo>
                  <a:cubicBezTo>
                    <a:pt x="403" y="248"/>
                    <a:pt x="405" y="252"/>
                    <a:pt x="405" y="256"/>
                  </a:cubicBezTo>
                  <a:cubicBezTo>
                    <a:pt x="405" y="260"/>
                    <a:pt x="403" y="263"/>
                    <a:pt x="399" y="265"/>
                  </a:cubicBezTo>
                  <a:cubicBezTo>
                    <a:pt x="165" y="393"/>
                    <a:pt x="165" y="393"/>
                    <a:pt x="165" y="393"/>
                  </a:cubicBezTo>
                  <a:cubicBezTo>
                    <a:pt x="163" y="394"/>
                    <a:pt x="161" y="394"/>
                    <a:pt x="160" y="394"/>
                  </a:cubicBezTo>
                  <a:close/>
                  <a:moveTo>
                    <a:pt x="170" y="146"/>
                  </a:moveTo>
                  <a:cubicBezTo>
                    <a:pt x="170" y="366"/>
                    <a:pt x="170" y="366"/>
                    <a:pt x="170" y="366"/>
                  </a:cubicBezTo>
                  <a:cubicBezTo>
                    <a:pt x="372" y="256"/>
                    <a:pt x="372" y="256"/>
                    <a:pt x="372" y="256"/>
                  </a:cubicBezTo>
                  <a:lnTo>
                    <a:pt x="170" y="146"/>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46A38"/>
            </a:solidFill>
            <a:ln>
              <a:noFill/>
            </a:ln>
          </p:spPr>
          <p:txBody>
            <a:bodyPr vert="horz" wrap="square" lIns="91440" tIns="45720" rIns="91440" bIns="45720" numCol="1" anchor="t" anchorCtr="0" compatLnSpc="1">
              <a:prstTxWarp prst="textNoShape">
                <a:avLst/>
              </a:prstTxWarp>
            </a:bodyPr>
            <a:lstStyle/>
            <a:p>
              <a:endParaRPr lang="en-GB" dirty="0"/>
            </a:p>
            <a:p>
              <a:endParaRPr lang="en-GB" dirty="0"/>
            </a:p>
          </p:txBody>
        </p:sp>
        <p:sp>
          <p:nvSpPr>
            <p:cNvPr id="68" name="Freeform 635">
              <a:hlinkClick r:id="rId2" action="ppaction://hlinksldjump"/>
            </p:cNvPr>
            <p:cNvSpPr>
              <a:spLocks noChangeAspect="1" noEditPoints="1"/>
            </p:cNvSpPr>
            <p:nvPr/>
          </p:nvSpPr>
          <p:spPr bwMode="auto">
            <a:xfrm>
              <a:off x="7663047" y="2859881"/>
              <a:ext cx="202172" cy="202172"/>
            </a:xfrm>
            <a:custGeom>
              <a:avLst/>
              <a:gdLst>
                <a:gd name="T0" fmla="*/ 358 w 512"/>
                <a:gd name="T1" fmla="*/ 181 h 512"/>
                <a:gd name="T2" fmla="*/ 153 w 512"/>
                <a:gd name="T3" fmla="*/ 181 h 512"/>
                <a:gd name="T4" fmla="*/ 117 w 512"/>
                <a:gd name="T5" fmla="*/ 217 h 512"/>
                <a:gd name="T6" fmla="*/ 117 w 512"/>
                <a:gd name="T7" fmla="*/ 315 h 512"/>
                <a:gd name="T8" fmla="*/ 153 w 512"/>
                <a:gd name="T9" fmla="*/ 352 h 512"/>
                <a:gd name="T10" fmla="*/ 358 w 512"/>
                <a:gd name="T11" fmla="*/ 352 h 512"/>
                <a:gd name="T12" fmla="*/ 394 w 512"/>
                <a:gd name="T13" fmla="*/ 315 h 512"/>
                <a:gd name="T14" fmla="*/ 394 w 512"/>
                <a:gd name="T15" fmla="*/ 217 h 512"/>
                <a:gd name="T16" fmla="*/ 358 w 512"/>
                <a:gd name="T17" fmla="*/ 181 h 512"/>
                <a:gd name="T18" fmla="*/ 202 w 512"/>
                <a:gd name="T19" fmla="*/ 320 h 512"/>
                <a:gd name="T20" fmla="*/ 149 w 512"/>
                <a:gd name="T21" fmla="*/ 266 h 512"/>
                <a:gd name="T22" fmla="*/ 202 w 512"/>
                <a:gd name="T23" fmla="*/ 213 h 512"/>
                <a:gd name="T24" fmla="*/ 256 w 512"/>
                <a:gd name="T25" fmla="*/ 266 h 512"/>
                <a:gd name="T26" fmla="*/ 202 w 512"/>
                <a:gd name="T27" fmla="*/ 320 h 512"/>
                <a:gd name="T28" fmla="*/ 352 w 512"/>
                <a:gd name="T29" fmla="*/ 320 h 512"/>
                <a:gd name="T30" fmla="*/ 288 w 512"/>
                <a:gd name="T31" fmla="*/ 320 h 512"/>
                <a:gd name="T32" fmla="*/ 277 w 512"/>
                <a:gd name="T33" fmla="*/ 309 h 512"/>
                <a:gd name="T34" fmla="*/ 288 w 512"/>
                <a:gd name="T35" fmla="*/ 298 h 512"/>
                <a:gd name="T36" fmla="*/ 352 w 512"/>
                <a:gd name="T37" fmla="*/ 298 h 512"/>
                <a:gd name="T38" fmla="*/ 362 w 512"/>
                <a:gd name="T39" fmla="*/ 309 h 512"/>
                <a:gd name="T40" fmla="*/ 352 w 512"/>
                <a:gd name="T41" fmla="*/ 320 h 512"/>
                <a:gd name="T42" fmla="*/ 352 w 512"/>
                <a:gd name="T43" fmla="*/ 277 h 512"/>
                <a:gd name="T44" fmla="*/ 288 w 512"/>
                <a:gd name="T45" fmla="*/ 277 h 512"/>
                <a:gd name="T46" fmla="*/ 277 w 512"/>
                <a:gd name="T47" fmla="*/ 266 h 512"/>
                <a:gd name="T48" fmla="*/ 288 w 512"/>
                <a:gd name="T49" fmla="*/ 256 h 512"/>
                <a:gd name="T50" fmla="*/ 352 w 512"/>
                <a:gd name="T51" fmla="*/ 256 h 512"/>
                <a:gd name="T52" fmla="*/ 362 w 512"/>
                <a:gd name="T53" fmla="*/ 266 h 512"/>
                <a:gd name="T54" fmla="*/ 352 w 512"/>
                <a:gd name="T55" fmla="*/ 277 h 512"/>
                <a:gd name="T56" fmla="*/ 352 w 512"/>
                <a:gd name="T57" fmla="*/ 234 h 512"/>
                <a:gd name="T58" fmla="*/ 288 w 512"/>
                <a:gd name="T59" fmla="*/ 234 h 512"/>
                <a:gd name="T60" fmla="*/ 277 w 512"/>
                <a:gd name="T61" fmla="*/ 224 h 512"/>
                <a:gd name="T62" fmla="*/ 288 w 512"/>
                <a:gd name="T63" fmla="*/ 213 h 512"/>
                <a:gd name="T64" fmla="*/ 352 w 512"/>
                <a:gd name="T65" fmla="*/ 213 h 512"/>
                <a:gd name="T66" fmla="*/ 362 w 512"/>
                <a:gd name="T67" fmla="*/ 224 h 512"/>
                <a:gd name="T68" fmla="*/ 352 w 512"/>
                <a:gd name="T69" fmla="*/ 234 h 512"/>
                <a:gd name="T70" fmla="*/ 256 w 512"/>
                <a:gd name="T71" fmla="*/ 0 h 512"/>
                <a:gd name="T72" fmla="*/ 0 w 512"/>
                <a:gd name="T73" fmla="*/ 256 h 512"/>
                <a:gd name="T74" fmla="*/ 256 w 512"/>
                <a:gd name="T75" fmla="*/ 512 h 512"/>
                <a:gd name="T76" fmla="*/ 512 w 512"/>
                <a:gd name="T77" fmla="*/ 256 h 512"/>
                <a:gd name="T78" fmla="*/ 256 w 512"/>
                <a:gd name="T79" fmla="*/ 0 h 512"/>
                <a:gd name="T80" fmla="*/ 416 w 512"/>
                <a:gd name="T81" fmla="*/ 315 h 512"/>
                <a:gd name="T82" fmla="*/ 358 w 512"/>
                <a:gd name="T83" fmla="*/ 373 h 512"/>
                <a:gd name="T84" fmla="*/ 153 w 512"/>
                <a:gd name="T85" fmla="*/ 373 h 512"/>
                <a:gd name="T86" fmla="*/ 96 w 512"/>
                <a:gd name="T87" fmla="*/ 315 h 512"/>
                <a:gd name="T88" fmla="*/ 96 w 512"/>
                <a:gd name="T89" fmla="*/ 217 h 512"/>
                <a:gd name="T90" fmla="*/ 153 w 512"/>
                <a:gd name="T91" fmla="*/ 160 h 512"/>
                <a:gd name="T92" fmla="*/ 275 w 512"/>
                <a:gd name="T93" fmla="*/ 160 h 512"/>
                <a:gd name="T94" fmla="*/ 154 w 512"/>
                <a:gd name="T95" fmla="*/ 129 h 512"/>
                <a:gd name="T96" fmla="*/ 145 w 512"/>
                <a:gd name="T97" fmla="*/ 135 h 512"/>
                <a:gd name="T98" fmla="*/ 142 w 512"/>
                <a:gd name="T99" fmla="*/ 135 h 512"/>
                <a:gd name="T100" fmla="*/ 135 w 512"/>
                <a:gd name="T101" fmla="*/ 122 h 512"/>
                <a:gd name="T102" fmla="*/ 139 w 512"/>
                <a:gd name="T103" fmla="*/ 104 h 512"/>
                <a:gd name="T104" fmla="*/ 153 w 512"/>
                <a:gd name="T105" fmla="*/ 96 h 512"/>
                <a:gd name="T106" fmla="*/ 160 w 512"/>
                <a:gd name="T107" fmla="*/ 109 h 512"/>
                <a:gd name="T108" fmla="*/ 365 w 512"/>
                <a:gd name="T109" fmla="*/ 160 h 512"/>
                <a:gd name="T110" fmla="*/ 365 w 512"/>
                <a:gd name="T111" fmla="*/ 160 h 512"/>
                <a:gd name="T112" fmla="*/ 416 w 512"/>
                <a:gd name="T113" fmla="*/ 217 h 512"/>
                <a:gd name="T114" fmla="*/ 416 w 512"/>
                <a:gd name="T115" fmla="*/ 315 h 512"/>
                <a:gd name="T116" fmla="*/ 234 w 512"/>
                <a:gd name="T117" fmla="*/ 266 h 512"/>
                <a:gd name="T118" fmla="*/ 202 w 512"/>
                <a:gd name="T119" fmla="*/ 298 h 512"/>
                <a:gd name="T120" fmla="*/ 170 w 512"/>
                <a:gd name="T121" fmla="*/ 266 h 512"/>
                <a:gd name="T122" fmla="*/ 202 w 512"/>
                <a:gd name="T123" fmla="*/ 234 h 512"/>
                <a:gd name="T124" fmla="*/ 234 w 512"/>
                <a:gd name="T125"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58" y="181"/>
                  </a:moveTo>
                  <a:cubicBezTo>
                    <a:pt x="153" y="181"/>
                    <a:pt x="153" y="181"/>
                    <a:pt x="153" y="181"/>
                  </a:cubicBezTo>
                  <a:cubicBezTo>
                    <a:pt x="133" y="181"/>
                    <a:pt x="117" y="197"/>
                    <a:pt x="117" y="217"/>
                  </a:cubicBezTo>
                  <a:cubicBezTo>
                    <a:pt x="117" y="315"/>
                    <a:pt x="117" y="315"/>
                    <a:pt x="117" y="315"/>
                  </a:cubicBezTo>
                  <a:cubicBezTo>
                    <a:pt x="117" y="335"/>
                    <a:pt x="133" y="352"/>
                    <a:pt x="153" y="352"/>
                  </a:cubicBezTo>
                  <a:cubicBezTo>
                    <a:pt x="358" y="352"/>
                    <a:pt x="358" y="352"/>
                    <a:pt x="358" y="352"/>
                  </a:cubicBezTo>
                  <a:cubicBezTo>
                    <a:pt x="378" y="352"/>
                    <a:pt x="394" y="335"/>
                    <a:pt x="394" y="315"/>
                  </a:cubicBezTo>
                  <a:cubicBezTo>
                    <a:pt x="394" y="217"/>
                    <a:pt x="394" y="217"/>
                    <a:pt x="394" y="217"/>
                  </a:cubicBezTo>
                  <a:cubicBezTo>
                    <a:pt x="394" y="197"/>
                    <a:pt x="378" y="181"/>
                    <a:pt x="358" y="181"/>
                  </a:cubicBezTo>
                  <a:close/>
                  <a:moveTo>
                    <a:pt x="202" y="320"/>
                  </a:moveTo>
                  <a:cubicBezTo>
                    <a:pt x="173" y="320"/>
                    <a:pt x="149" y="296"/>
                    <a:pt x="149" y="266"/>
                  </a:cubicBezTo>
                  <a:cubicBezTo>
                    <a:pt x="149" y="237"/>
                    <a:pt x="173" y="213"/>
                    <a:pt x="202" y="213"/>
                  </a:cubicBezTo>
                  <a:cubicBezTo>
                    <a:pt x="232" y="213"/>
                    <a:pt x="256" y="237"/>
                    <a:pt x="256" y="266"/>
                  </a:cubicBezTo>
                  <a:cubicBezTo>
                    <a:pt x="256" y="296"/>
                    <a:pt x="232" y="320"/>
                    <a:pt x="202" y="320"/>
                  </a:cubicBezTo>
                  <a:close/>
                  <a:moveTo>
                    <a:pt x="352" y="320"/>
                  </a:moveTo>
                  <a:cubicBezTo>
                    <a:pt x="288" y="320"/>
                    <a:pt x="288" y="320"/>
                    <a:pt x="288" y="320"/>
                  </a:cubicBezTo>
                  <a:cubicBezTo>
                    <a:pt x="282" y="320"/>
                    <a:pt x="277" y="315"/>
                    <a:pt x="277" y="309"/>
                  </a:cubicBezTo>
                  <a:cubicBezTo>
                    <a:pt x="277" y="303"/>
                    <a:pt x="282" y="298"/>
                    <a:pt x="288" y="298"/>
                  </a:cubicBezTo>
                  <a:cubicBezTo>
                    <a:pt x="352" y="298"/>
                    <a:pt x="352" y="298"/>
                    <a:pt x="352" y="298"/>
                  </a:cubicBezTo>
                  <a:cubicBezTo>
                    <a:pt x="358" y="298"/>
                    <a:pt x="362" y="303"/>
                    <a:pt x="362" y="309"/>
                  </a:cubicBezTo>
                  <a:cubicBezTo>
                    <a:pt x="362" y="315"/>
                    <a:pt x="358" y="320"/>
                    <a:pt x="352" y="320"/>
                  </a:cubicBezTo>
                  <a:close/>
                  <a:moveTo>
                    <a:pt x="352" y="277"/>
                  </a:moveTo>
                  <a:cubicBezTo>
                    <a:pt x="288" y="277"/>
                    <a:pt x="288" y="277"/>
                    <a:pt x="288" y="277"/>
                  </a:cubicBezTo>
                  <a:cubicBezTo>
                    <a:pt x="282" y="277"/>
                    <a:pt x="277" y="272"/>
                    <a:pt x="277" y="266"/>
                  </a:cubicBezTo>
                  <a:cubicBezTo>
                    <a:pt x="277" y="260"/>
                    <a:pt x="282" y="256"/>
                    <a:pt x="288" y="256"/>
                  </a:cubicBezTo>
                  <a:cubicBezTo>
                    <a:pt x="352" y="256"/>
                    <a:pt x="352" y="256"/>
                    <a:pt x="352" y="256"/>
                  </a:cubicBezTo>
                  <a:cubicBezTo>
                    <a:pt x="358" y="256"/>
                    <a:pt x="362" y="260"/>
                    <a:pt x="362" y="266"/>
                  </a:cubicBezTo>
                  <a:cubicBezTo>
                    <a:pt x="362" y="272"/>
                    <a:pt x="358" y="277"/>
                    <a:pt x="352" y="277"/>
                  </a:cubicBezTo>
                  <a:close/>
                  <a:moveTo>
                    <a:pt x="352" y="234"/>
                  </a:moveTo>
                  <a:cubicBezTo>
                    <a:pt x="288" y="234"/>
                    <a:pt x="288" y="234"/>
                    <a:pt x="288" y="234"/>
                  </a:cubicBezTo>
                  <a:cubicBezTo>
                    <a:pt x="282" y="234"/>
                    <a:pt x="277" y="230"/>
                    <a:pt x="277" y="224"/>
                  </a:cubicBezTo>
                  <a:cubicBezTo>
                    <a:pt x="277" y="218"/>
                    <a:pt x="282" y="213"/>
                    <a:pt x="288" y="213"/>
                  </a:cubicBezTo>
                  <a:cubicBezTo>
                    <a:pt x="352" y="213"/>
                    <a:pt x="352" y="213"/>
                    <a:pt x="352" y="213"/>
                  </a:cubicBezTo>
                  <a:cubicBezTo>
                    <a:pt x="358" y="213"/>
                    <a:pt x="362" y="218"/>
                    <a:pt x="362" y="224"/>
                  </a:cubicBezTo>
                  <a:cubicBezTo>
                    <a:pt x="362" y="230"/>
                    <a:pt x="358" y="234"/>
                    <a:pt x="352" y="23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15"/>
                  </a:moveTo>
                  <a:cubicBezTo>
                    <a:pt x="416" y="347"/>
                    <a:pt x="390" y="373"/>
                    <a:pt x="358" y="373"/>
                  </a:cubicBezTo>
                  <a:cubicBezTo>
                    <a:pt x="153" y="373"/>
                    <a:pt x="153" y="373"/>
                    <a:pt x="153" y="373"/>
                  </a:cubicBezTo>
                  <a:cubicBezTo>
                    <a:pt x="122" y="373"/>
                    <a:pt x="96" y="347"/>
                    <a:pt x="96" y="315"/>
                  </a:cubicBezTo>
                  <a:cubicBezTo>
                    <a:pt x="96" y="217"/>
                    <a:pt x="96" y="217"/>
                    <a:pt x="96" y="217"/>
                  </a:cubicBezTo>
                  <a:cubicBezTo>
                    <a:pt x="96" y="186"/>
                    <a:pt x="122" y="160"/>
                    <a:pt x="153" y="160"/>
                  </a:cubicBezTo>
                  <a:cubicBezTo>
                    <a:pt x="275" y="160"/>
                    <a:pt x="275" y="160"/>
                    <a:pt x="275" y="160"/>
                  </a:cubicBezTo>
                  <a:cubicBezTo>
                    <a:pt x="154" y="129"/>
                    <a:pt x="154" y="129"/>
                    <a:pt x="154" y="129"/>
                  </a:cubicBezTo>
                  <a:cubicBezTo>
                    <a:pt x="152" y="133"/>
                    <a:pt x="149" y="135"/>
                    <a:pt x="145" y="135"/>
                  </a:cubicBezTo>
                  <a:cubicBezTo>
                    <a:pt x="144" y="135"/>
                    <a:pt x="143" y="135"/>
                    <a:pt x="142" y="135"/>
                  </a:cubicBezTo>
                  <a:cubicBezTo>
                    <a:pt x="136" y="133"/>
                    <a:pt x="133" y="127"/>
                    <a:pt x="135" y="122"/>
                  </a:cubicBezTo>
                  <a:cubicBezTo>
                    <a:pt x="139" y="104"/>
                    <a:pt x="139" y="104"/>
                    <a:pt x="139" y="104"/>
                  </a:cubicBezTo>
                  <a:cubicBezTo>
                    <a:pt x="141" y="98"/>
                    <a:pt x="147" y="95"/>
                    <a:pt x="153" y="96"/>
                  </a:cubicBezTo>
                  <a:cubicBezTo>
                    <a:pt x="158" y="98"/>
                    <a:pt x="161" y="103"/>
                    <a:pt x="160" y="109"/>
                  </a:cubicBezTo>
                  <a:cubicBezTo>
                    <a:pt x="365" y="160"/>
                    <a:pt x="365" y="160"/>
                    <a:pt x="365" y="160"/>
                  </a:cubicBezTo>
                  <a:cubicBezTo>
                    <a:pt x="365" y="160"/>
                    <a:pt x="365" y="160"/>
                    <a:pt x="365" y="160"/>
                  </a:cubicBezTo>
                  <a:cubicBezTo>
                    <a:pt x="394" y="164"/>
                    <a:pt x="416" y="188"/>
                    <a:pt x="416" y="217"/>
                  </a:cubicBezTo>
                  <a:lnTo>
                    <a:pt x="416" y="315"/>
                  </a:lnTo>
                  <a:close/>
                  <a:moveTo>
                    <a:pt x="234" y="266"/>
                  </a:moveTo>
                  <a:cubicBezTo>
                    <a:pt x="234" y="284"/>
                    <a:pt x="220" y="298"/>
                    <a:pt x="202" y="298"/>
                  </a:cubicBezTo>
                  <a:cubicBezTo>
                    <a:pt x="185" y="298"/>
                    <a:pt x="170" y="284"/>
                    <a:pt x="170" y="266"/>
                  </a:cubicBezTo>
                  <a:cubicBezTo>
                    <a:pt x="170" y="249"/>
                    <a:pt x="185" y="234"/>
                    <a:pt x="202" y="234"/>
                  </a:cubicBezTo>
                  <a:cubicBezTo>
                    <a:pt x="220" y="234"/>
                    <a:pt x="234" y="249"/>
                    <a:pt x="234" y="26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69" name="Freeform 346">
              <a:hlinkClick r:id="rId2" action="ppaction://hlinksldjump"/>
            </p:cNvPr>
            <p:cNvSpPr>
              <a:spLocks noChangeAspect="1" noEditPoints="1"/>
            </p:cNvSpPr>
            <p:nvPr/>
          </p:nvSpPr>
          <p:spPr bwMode="auto">
            <a:xfrm>
              <a:off x="7663047" y="3079722"/>
              <a:ext cx="202172" cy="202172"/>
            </a:xfrm>
            <a:custGeom>
              <a:avLst/>
              <a:gdLst>
                <a:gd name="T0" fmla="*/ 277 w 512"/>
                <a:gd name="T1" fmla="*/ 394 h 512"/>
                <a:gd name="T2" fmla="*/ 149 w 512"/>
                <a:gd name="T3" fmla="*/ 202 h 512"/>
                <a:gd name="T4" fmla="*/ 170 w 512"/>
                <a:gd name="T5" fmla="*/ 224 h 512"/>
                <a:gd name="T6" fmla="*/ 266 w 512"/>
                <a:gd name="T7" fmla="*/ 234 h 512"/>
                <a:gd name="T8" fmla="*/ 170 w 512"/>
                <a:gd name="T9" fmla="*/ 245 h 512"/>
                <a:gd name="T10" fmla="*/ 170 w 512"/>
                <a:gd name="T11" fmla="*/ 224 h 512"/>
                <a:gd name="T12" fmla="*/ 256 w 512"/>
                <a:gd name="T13" fmla="*/ 266 h 512"/>
                <a:gd name="T14" fmla="*/ 256 w 512"/>
                <a:gd name="T15" fmla="*/ 288 h 512"/>
                <a:gd name="T16" fmla="*/ 160 w 512"/>
                <a:gd name="T17" fmla="*/ 277 h 512"/>
                <a:gd name="T18" fmla="*/ 170 w 512"/>
                <a:gd name="T19" fmla="*/ 309 h 512"/>
                <a:gd name="T20" fmla="*/ 266 w 512"/>
                <a:gd name="T21" fmla="*/ 320 h 512"/>
                <a:gd name="T22" fmla="*/ 170 w 512"/>
                <a:gd name="T23" fmla="*/ 330 h 512"/>
                <a:gd name="T24" fmla="*/ 170 w 512"/>
                <a:gd name="T25" fmla="*/ 309 h 512"/>
                <a:gd name="T26" fmla="*/ 256 w 512"/>
                <a:gd name="T27" fmla="*/ 352 h 512"/>
                <a:gd name="T28" fmla="*/ 256 w 512"/>
                <a:gd name="T29" fmla="*/ 373 h 512"/>
                <a:gd name="T30" fmla="*/ 160 w 512"/>
                <a:gd name="T31" fmla="*/ 362 h 512"/>
                <a:gd name="T32" fmla="*/ 256 w 512"/>
                <a:gd name="T33" fmla="*/ 0 h 512"/>
                <a:gd name="T34" fmla="*/ 256 w 512"/>
                <a:gd name="T35" fmla="*/ 512 h 512"/>
                <a:gd name="T36" fmla="*/ 256 w 512"/>
                <a:gd name="T37" fmla="*/ 0 h 512"/>
                <a:gd name="T38" fmla="*/ 288 w 512"/>
                <a:gd name="T39" fmla="*/ 416 h 512"/>
                <a:gd name="T40" fmla="*/ 128 w 512"/>
                <a:gd name="T41" fmla="*/ 405 h 512"/>
                <a:gd name="T42" fmla="*/ 138 w 512"/>
                <a:gd name="T43" fmla="*/ 181 h 512"/>
                <a:gd name="T44" fmla="*/ 298 w 512"/>
                <a:gd name="T45" fmla="*/ 192 h 512"/>
                <a:gd name="T46" fmla="*/ 341 w 512"/>
                <a:gd name="T47" fmla="*/ 362 h 512"/>
                <a:gd name="T48" fmla="*/ 320 w 512"/>
                <a:gd name="T49" fmla="*/ 362 h 512"/>
                <a:gd name="T50" fmla="*/ 181 w 512"/>
                <a:gd name="T51" fmla="*/ 160 h 512"/>
                <a:gd name="T52" fmla="*/ 181 w 512"/>
                <a:gd name="T53" fmla="*/ 138 h 512"/>
                <a:gd name="T54" fmla="*/ 341 w 512"/>
                <a:gd name="T55" fmla="*/ 149 h 512"/>
                <a:gd name="T56" fmla="*/ 384 w 512"/>
                <a:gd name="T57" fmla="*/ 320 h 512"/>
                <a:gd name="T58" fmla="*/ 362 w 512"/>
                <a:gd name="T59" fmla="*/ 320 h 512"/>
                <a:gd name="T60" fmla="*/ 224 w 512"/>
                <a:gd name="T61" fmla="*/ 117 h 512"/>
                <a:gd name="T62" fmla="*/ 224 w 512"/>
                <a:gd name="T63" fmla="*/ 96 h 512"/>
                <a:gd name="T64" fmla="*/ 384 w 512"/>
                <a:gd name="T65"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149" y="394"/>
                  </a:moveTo>
                  <a:cubicBezTo>
                    <a:pt x="277" y="394"/>
                    <a:pt x="277" y="394"/>
                    <a:pt x="277" y="394"/>
                  </a:cubicBezTo>
                  <a:cubicBezTo>
                    <a:pt x="277" y="202"/>
                    <a:pt x="277" y="202"/>
                    <a:pt x="277" y="202"/>
                  </a:cubicBezTo>
                  <a:cubicBezTo>
                    <a:pt x="149" y="202"/>
                    <a:pt x="149" y="202"/>
                    <a:pt x="149" y="202"/>
                  </a:cubicBezTo>
                  <a:lnTo>
                    <a:pt x="149" y="394"/>
                  </a:lnTo>
                  <a:close/>
                  <a:moveTo>
                    <a:pt x="170" y="224"/>
                  </a:moveTo>
                  <a:cubicBezTo>
                    <a:pt x="256" y="224"/>
                    <a:pt x="256" y="224"/>
                    <a:pt x="256" y="224"/>
                  </a:cubicBezTo>
                  <a:cubicBezTo>
                    <a:pt x="262" y="224"/>
                    <a:pt x="266" y="228"/>
                    <a:pt x="266" y="234"/>
                  </a:cubicBezTo>
                  <a:cubicBezTo>
                    <a:pt x="266" y="240"/>
                    <a:pt x="262" y="245"/>
                    <a:pt x="256" y="245"/>
                  </a:cubicBezTo>
                  <a:cubicBezTo>
                    <a:pt x="170" y="245"/>
                    <a:pt x="170" y="245"/>
                    <a:pt x="170" y="245"/>
                  </a:cubicBezTo>
                  <a:cubicBezTo>
                    <a:pt x="164" y="245"/>
                    <a:pt x="160" y="240"/>
                    <a:pt x="160" y="234"/>
                  </a:cubicBezTo>
                  <a:cubicBezTo>
                    <a:pt x="160" y="228"/>
                    <a:pt x="164" y="224"/>
                    <a:pt x="170" y="224"/>
                  </a:cubicBezTo>
                  <a:close/>
                  <a:moveTo>
                    <a:pt x="170" y="266"/>
                  </a:moveTo>
                  <a:cubicBezTo>
                    <a:pt x="256" y="266"/>
                    <a:pt x="256" y="266"/>
                    <a:pt x="256" y="266"/>
                  </a:cubicBezTo>
                  <a:cubicBezTo>
                    <a:pt x="262" y="266"/>
                    <a:pt x="266" y="271"/>
                    <a:pt x="266" y="277"/>
                  </a:cubicBezTo>
                  <a:cubicBezTo>
                    <a:pt x="266" y="283"/>
                    <a:pt x="262" y="288"/>
                    <a:pt x="256" y="288"/>
                  </a:cubicBezTo>
                  <a:cubicBezTo>
                    <a:pt x="170" y="288"/>
                    <a:pt x="170" y="288"/>
                    <a:pt x="170" y="288"/>
                  </a:cubicBezTo>
                  <a:cubicBezTo>
                    <a:pt x="164" y="288"/>
                    <a:pt x="160" y="283"/>
                    <a:pt x="160" y="277"/>
                  </a:cubicBezTo>
                  <a:cubicBezTo>
                    <a:pt x="160" y="271"/>
                    <a:pt x="164" y="266"/>
                    <a:pt x="170" y="266"/>
                  </a:cubicBezTo>
                  <a:close/>
                  <a:moveTo>
                    <a:pt x="170" y="309"/>
                  </a:moveTo>
                  <a:cubicBezTo>
                    <a:pt x="256" y="309"/>
                    <a:pt x="256" y="309"/>
                    <a:pt x="256" y="309"/>
                  </a:cubicBezTo>
                  <a:cubicBezTo>
                    <a:pt x="262" y="309"/>
                    <a:pt x="266" y="314"/>
                    <a:pt x="266" y="320"/>
                  </a:cubicBezTo>
                  <a:cubicBezTo>
                    <a:pt x="266" y="326"/>
                    <a:pt x="262" y="330"/>
                    <a:pt x="256" y="330"/>
                  </a:cubicBezTo>
                  <a:cubicBezTo>
                    <a:pt x="170" y="330"/>
                    <a:pt x="170" y="330"/>
                    <a:pt x="170" y="330"/>
                  </a:cubicBezTo>
                  <a:cubicBezTo>
                    <a:pt x="164" y="330"/>
                    <a:pt x="160" y="326"/>
                    <a:pt x="160" y="320"/>
                  </a:cubicBezTo>
                  <a:cubicBezTo>
                    <a:pt x="160" y="314"/>
                    <a:pt x="164" y="309"/>
                    <a:pt x="170" y="309"/>
                  </a:cubicBezTo>
                  <a:close/>
                  <a:moveTo>
                    <a:pt x="170" y="352"/>
                  </a:moveTo>
                  <a:cubicBezTo>
                    <a:pt x="256" y="352"/>
                    <a:pt x="256" y="352"/>
                    <a:pt x="256" y="352"/>
                  </a:cubicBezTo>
                  <a:cubicBezTo>
                    <a:pt x="262" y="352"/>
                    <a:pt x="266" y="356"/>
                    <a:pt x="266" y="362"/>
                  </a:cubicBezTo>
                  <a:cubicBezTo>
                    <a:pt x="266" y="368"/>
                    <a:pt x="262" y="373"/>
                    <a:pt x="256" y="373"/>
                  </a:cubicBezTo>
                  <a:cubicBezTo>
                    <a:pt x="170" y="373"/>
                    <a:pt x="170" y="373"/>
                    <a:pt x="170" y="373"/>
                  </a:cubicBezTo>
                  <a:cubicBezTo>
                    <a:pt x="164" y="373"/>
                    <a:pt x="160" y="368"/>
                    <a:pt x="160" y="362"/>
                  </a:cubicBezTo>
                  <a:cubicBezTo>
                    <a:pt x="160" y="356"/>
                    <a:pt x="164" y="352"/>
                    <a:pt x="170" y="3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405"/>
                  </a:moveTo>
                  <a:cubicBezTo>
                    <a:pt x="298" y="411"/>
                    <a:pt x="294" y="416"/>
                    <a:pt x="288" y="416"/>
                  </a:cubicBezTo>
                  <a:cubicBezTo>
                    <a:pt x="138" y="416"/>
                    <a:pt x="138" y="416"/>
                    <a:pt x="138" y="416"/>
                  </a:cubicBezTo>
                  <a:cubicBezTo>
                    <a:pt x="132" y="416"/>
                    <a:pt x="128" y="411"/>
                    <a:pt x="128" y="405"/>
                  </a:cubicBezTo>
                  <a:cubicBezTo>
                    <a:pt x="128" y="192"/>
                    <a:pt x="128" y="192"/>
                    <a:pt x="128" y="192"/>
                  </a:cubicBezTo>
                  <a:cubicBezTo>
                    <a:pt x="128" y="186"/>
                    <a:pt x="132" y="181"/>
                    <a:pt x="138" y="181"/>
                  </a:cubicBezTo>
                  <a:cubicBezTo>
                    <a:pt x="288" y="181"/>
                    <a:pt x="288" y="181"/>
                    <a:pt x="288" y="181"/>
                  </a:cubicBezTo>
                  <a:cubicBezTo>
                    <a:pt x="294" y="181"/>
                    <a:pt x="298" y="186"/>
                    <a:pt x="298" y="192"/>
                  </a:cubicBezTo>
                  <a:lnTo>
                    <a:pt x="298" y="405"/>
                  </a:lnTo>
                  <a:close/>
                  <a:moveTo>
                    <a:pt x="341" y="362"/>
                  </a:moveTo>
                  <a:cubicBezTo>
                    <a:pt x="341" y="368"/>
                    <a:pt x="336" y="373"/>
                    <a:pt x="330" y="373"/>
                  </a:cubicBezTo>
                  <a:cubicBezTo>
                    <a:pt x="324" y="373"/>
                    <a:pt x="320" y="368"/>
                    <a:pt x="320" y="362"/>
                  </a:cubicBezTo>
                  <a:cubicBezTo>
                    <a:pt x="320" y="160"/>
                    <a:pt x="320" y="160"/>
                    <a:pt x="320" y="160"/>
                  </a:cubicBezTo>
                  <a:cubicBezTo>
                    <a:pt x="181" y="160"/>
                    <a:pt x="181" y="160"/>
                    <a:pt x="181" y="160"/>
                  </a:cubicBezTo>
                  <a:cubicBezTo>
                    <a:pt x="175" y="160"/>
                    <a:pt x="170" y="155"/>
                    <a:pt x="170" y="149"/>
                  </a:cubicBezTo>
                  <a:cubicBezTo>
                    <a:pt x="170" y="143"/>
                    <a:pt x="175" y="138"/>
                    <a:pt x="181" y="138"/>
                  </a:cubicBezTo>
                  <a:cubicBezTo>
                    <a:pt x="330" y="138"/>
                    <a:pt x="330" y="138"/>
                    <a:pt x="330" y="138"/>
                  </a:cubicBezTo>
                  <a:cubicBezTo>
                    <a:pt x="336" y="138"/>
                    <a:pt x="341" y="143"/>
                    <a:pt x="341" y="149"/>
                  </a:cubicBezTo>
                  <a:lnTo>
                    <a:pt x="341" y="362"/>
                  </a:lnTo>
                  <a:close/>
                  <a:moveTo>
                    <a:pt x="384" y="320"/>
                  </a:moveTo>
                  <a:cubicBezTo>
                    <a:pt x="384" y="326"/>
                    <a:pt x="379" y="330"/>
                    <a:pt x="373" y="330"/>
                  </a:cubicBezTo>
                  <a:cubicBezTo>
                    <a:pt x="367" y="330"/>
                    <a:pt x="362" y="326"/>
                    <a:pt x="362" y="320"/>
                  </a:cubicBezTo>
                  <a:cubicBezTo>
                    <a:pt x="362" y="117"/>
                    <a:pt x="362" y="117"/>
                    <a:pt x="362" y="117"/>
                  </a:cubicBezTo>
                  <a:cubicBezTo>
                    <a:pt x="224" y="117"/>
                    <a:pt x="224" y="117"/>
                    <a:pt x="224" y="117"/>
                  </a:cubicBezTo>
                  <a:cubicBezTo>
                    <a:pt x="218" y="117"/>
                    <a:pt x="213" y="112"/>
                    <a:pt x="213" y="106"/>
                  </a:cubicBezTo>
                  <a:cubicBezTo>
                    <a:pt x="213" y="100"/>
                    <a:pt x="218" y="96"/>
                    <a:pt x="224" y="96"/>
                  </a:cubicBezTo>
                  <a:cubicBezTo>
                    <a:pt x="373" y="96"/>
                    <a:pt x="373" y="96"/>
                    <a:pt x="373" y="96"/>
                  </a:cubicBezTo>
                  <a:cubicBezTo>
                    <a:pt x="379" y="96"/>
                    <a:pt x="384" y="100"/>
                    <a:pt x="384" y="106"/>
                  </a:cubicBezTo>
                  <a:lnTo>
                    <a:pt x="384" y="320"/>
                  </a:lnTo>
                  <a:close/>
                </a:path>
              </a:pathLst>
            </a:custGeom>
            <a:solidFill>
              <a:schemeClr val="accent2">
                <a:lumMod val="50000"/>
              </a:schemeClr>
            </a:solidFill>
            <a:ln>
              <a:noFill/>
            </a:ln>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grpSp>
        <p:nvGrpSpPr>
          <p:cNvPr id="16" name="Group 15"/>
          <p:cNvGrpSpPr/>
          <p:nvPr/>
        </p:nvGrpSpPr>
        <p:grpSpPr>
          <a:xfrm>
            <a:off x="792232" y="5761315"/>
            <a:ext cx="592237" cy="857514"/>
            <a:chOff x="863377" y="5751104"/>
            <a:chExt cx="592237" cy="857514"/>
          </a:xfrm>
        </p:grpSpPr>
        <p:sp>
          <p:nvSpPr>
            <p:cNvPr id="70" name="TextBox 69"/>
            <p:cNvSpPr txBox="1"/>
            <p:nvPr/>
          </p:nvSpPr>
          <p:spPr>
            <a:xfrm>
              <a:off x="863377" y="6177731"/>
              <a:ext cx="592237" cy="430887"/>
            </a:xfrm>
            <a:prstGeom prst="rect">
              <a:avLst/>
            </a:prstGeom>
            <a:noFill/>
          </p:spPr>
          <p:txBody>
            <a:bodyPr wrap="square" lIns="0" tIns="0" rIns="0" bIns="0" rtlCol="0">
              <a:spAutoFit/>
            </a:bodyPr>
            <a:lstStyle/>
            <a:p>
              <a:pPr algn="ctr">
                <a:spcBef>
                  <a:spcPts val="600"/>
                </a:spcBef>
                <a:buSzPct val="100000"/>
              </a:pPr>
              <a:r>
                <a:rPr lang="es-CO" sz="700" dirty="0">
                  <a:solidFill>
                    <a:srgbClr val="313131"/>
                  </a:solidFill>
                </a:rPr>
                <a:t>Inscripción y actualización del Registro TIC</a:t>
              </a:r>
            </a:p>
          </p:txBody>
        </p:sp>
        <p:grpSp>
          <p:nvGrpSpPr>
            <p:cNvPr id="3" name="Group 2"/>
            <p:cNvGrpSpPr/>
            <p:nvPr/>
          </p:nvGrpSpPr>
          <p:grpSpPr>
            <a:xfrm>
              <a:off x="945033" y="5751104"/>
              <a:ext cx="483158" cy="432614"/>
              <a:chOff x="981506" y="5748732"/>
              <a:chExt cx="483158" cy="432614"/>
            </a:xfrm>
          </p:grpSpPr>
          <p:pic>
            <p:nvPicPr>
              <p:cNvPr id="120" name="Picture 119">
                <a:hlinkClick r:id="rId4" action="ppaction://hlinksldjump"/>
              </p:cNvPr>
              <p:cNvPicPr>
                <a:picLocks noChangeAspect="1"/>
              </p:cNvPicPr>
              <p:nvPr/>
            </p:nvPicPr>
            <p:blipFill rotWithShape="1">
              <a:blip r:embed="rId5" cstate="screen">
                <a:extLst>
                  <a:ext uri="{28A0092B-C50C-407E-A947-70E740481C1C}">
                    <a14:useLocalDpi xmlns:a14="http://schemas.microsoft.com/office/drawing/2010/main"/>
                  </a:ext>
                </a:extLst>
              </a:blip>
              <a:srcRect l="36599" b="26082"/>
              <a:stretch/>
            </p:blipFill>
            <p:spPr>
              <a:xfrm>
                <a:off x="981506" y="5748732"/>
                <a:ext cx="483158" cy="432614"/>
              </a:xfrm>
              <a:prstGeom prst="rect">
                <a:avLst/>
              </a:prstGeom>
            </p:spPr>
          </p:pic>
          <p:sp>
            <p:nvSpPr>
              <p:cNvPr id="93" name="Freeform 320"/>
              <p:cNvSpPr>
                <a:spLocks noEditPoints="1"/>
              </p:cNvSpPr>
              <p:nvPr/>
            </p:nvSpPr>
            <p:spPr bwMode="auto">
              <a:xfrm>
                <a:off x="1137273" y="5832430"/>
                <a:ext cx="148694" cy="224669"/>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7" name="Group 16"/>
          <p:cNvGrpSpPr/>
          <p:nvPr/>
        </p:nvGrpSpPr>
        <p:grpSpPr>
          <a:xfrm>
            <a:off x="1487635" y="5768072"/>
            <a:ext cx="841283" cy="958479"/>
            <a:chOff x="1511009" y="5757861"/>
            <a:chExt cx="841283" cy="958479"/>
          </a:xfrm>
        </p:grpSpPr>
        <p:sp>
          <p:nvSpPr>
            <p:cNvPr id="71" name="TextBox 70"/>
            <p:cNvSpPr txBox="1"/>
            <p:nvPr/>
          </p:nvSpPr>
          <p:spPr>
            <a:xfrm>
              <a:off x="1511009" y="6177731"/>
              <a:ext cx="841283" cy="538609"/>
            </a:xfrm>
            <a:prstGeom prst="rect">
              <a:avLst/>
            </a:prstGeom>
            <a:noFill/>
          </p:spPr>
          <p:txBody>
            <a:bodyPr wrap="square" lIns="0" tIns="0" rIns="0" bIns="0" rtlCol="0">
              <a:spAutoFit/>
            </a:bodyPr>
            <a:lstStyle/>
            <a:p>
              <a:pPr algn="ctr">
                <a:spcBef>
                  <a:spcPts val="600"/>
                </a:spcBef>
                <a:buSzPct val="100000"/>
              </a:pPr>
              <a:r>
                <a:rPr lang="es-ES" sz="700" dirty="0">
                  <a:solidFill>
                    <a:srgbClr val="313131"/>
                  </a:solidFill>
                </a:rPr>
                <a:t>Constituir, aportar y mantener vigente la Garantía de Cumplimiento</a:t>
              </a:r>
            </a:p>
          </p:txBody>
        </p:sp>
        <p:grpSp>
          <p:nvGrpSpPr>
            <p:cNvPr id="4" name="Group 3"/>
            <p:cNvGrpSpPr/>
            <p:nvPr/>
          </p:nvGrpSpPr>
          <p:grpSpPr>
            <a:xfrm>
              <a:off x="1684000" y="5757861"/>
              <a:ext cx="495301" cy="419100"/>
              <a:chOff x="1666874" y="5755489"/>
              <a:chExt cx="495301" cy="419100"/>
            </a:xfrm>
          </p:grpSpPr>
          <p:pic>
            <p:nvPicPr>
              <p:cNvPr id="27" name="Picture 26">
                <a:hlinkClick r:id="rId4" action="ppaction://hlinksldjump"/>
              </p:cNvPr>
              <p:cNvPicPr>
                <a:picLocks noChangeAspect="1"/>
              </p:cNvPicPr>
              <p:nvPr/>
            </p:nvPicPr>
            <p:blipFill rotWithShape="1">
              <a:blip r:embed="rId6" cstate="screen">
                <a:extLst>
                  <a:ext uri="{28A0092B-C50C-407E-A947-70E740481C1C}">
                    <a14:useLocalDpi xmlns:a14="http://schemas.microsoft.com/office/drawing/2010/main"/>
                  </a:ext>
                </a:extLst>
              </a:blip>
              <a:srcRect l="32665" t="18623" r="33901" b="17725"/>
              <a:stretch/>
            </p:blipFill>
            <p:spPr>
              <a:xfrm>
                <a:off x="1666874" y="5755489"/>
                <a:ext cx="495301" cy="419100"/>
              </a:xfrm>
              <a:prstGeom prst="rect">
                <a:avLst/>
              </a:prstGeom>
            </p:spPr>
          </p:pic>
          <p:sp>
            <p:nvSpPr>
              <p:cNvPr id="94" name="Freeform 296"/>
              <p:cNvSpPr>
                <a:spLocks noEditPoints="1"/>
              </p:cNvSpPr>
              <p:nvPr/>
            </p:nvSpPr>
            <p:spPr bwMode="auto">
              <a:xfrm>
                <a:off x="1811896" y="5869996"/>
                <a:ext cx="229448" cy="168839"/>
              </a:xfrm>
              <a:custGeom>
                <a:avLst/>
                <a:gdLst>
                  <a:gd name="T0" fmla="*/ 192 w 320"/>
                  <a:gd name="T1" fmla="*/ 11 h 235"/>
                  <a:gd name="T2" fmla="*/ 192 w 320"/>
                  <a:gd name="T3" fmla="*/ 224 h 235"/>
                  <a:gd name="T4" fmla="*/ 181 w 320"/>
                  <a:gd name="T5" fmla="*/ 235 h 235"/>
                  <a:gd name="T6" fmla="*/ 170 w 320"/>
                  <a:gd name="T7" fmla="*/ 224 h 235"/>
                  <a:gd name="T8" fmla="*/ 170 w 320"/>
                  <a:gd name="T9" fmla="*/ 11 h 235"/>
                  <a:gd name="T10" fmla="*/ 181 w 320"/>
                  <a:gd name="T11" fmla="*/ 0 h 235"/>
                  <a:gd name="T12" fmla="*/ 192 w 320"/>
                  <a:gd name="T13" fmla="*/ 11 h 235"/>
                  <a:gd name="T14" fmla="*/ 138 w 320"/>
                  <a:gd name="T15" fmla="*/ 54 h 235"/>
                  <a:gd name="T16" fmla="*/ 128 w 320"/>
                  <a:gd name="T17" fmla="*/ 64 h 235"/>
                  <a:gd name="T18" fmla="*/ 128 w 320"/>
                  <a:gd name="T19" fmla="*/ 171 h 235"/>
                  <a:gd name="T20" fmla="*/ 138 w 320"/>
                  <a:gd name="T21" fmla="*/ 182 h 235"/>
                  <a:gd name="T22" fmla="*/ 149 w 320"/>
                  <a:gd name="T23" fmla="*/ 171 h 235"/>
                  <a:gd name="T24" fmla="*/ 149 w 320"/>
                  <a:gd name="T25" fmla="*/ 64 h 235"/>
                  <a:gd name="T26" fmla="*/ 138 w 320"/>
                  <a:gd name="T27" fmla="*/ 54 h 235"/>
                  <a:gd name="T28" fmla="*/ 96 w 320"/>
                  <a:gd name="T29" fmla="*/ 11 h 235"/>
                  <a:gd name="T30" fmla="*/ 85 w 320"/>
                  <a:gd name="T31" fmla="*/ 22 h 235"/>
                  <a:gd name="T32" fmla="*/ 85 w 320"/>
                  <a:gd name="T33" fmla="*/ 214 h 235"/>
                  <a:gd name="T34" fmla="*/ 96 w 320"/>
                  <a:gd name="T35" fmla="*/ 224 h 235"/>
                  <a:gd name="T36" fmla="*/ 106 w 320"/>
                  <a:gd name="T37" fmla="*/ 214 h 235"/>
                  <a:gd name="T38" fmla="*/ 106 w 320"/>
                  <a:gd name="T39" fmla="*/ 22 h 235"/>
                  <a:gd name="T40" fmla="*/ 96 w 320"/>
                  <a:gd name="T41" fmla="*/ 11 h 235"/>
                  <a:gd name="T42" fmla="*/ 53 w 320"/>
                  <a:gd name="T43" fmla="*/ 43 h 235"/>
                  <a:gd name="T44" fmla="*/ 42 w 320"/>
                  <a:gd name="T45" fmla="*/ 54 h 235"/>
                  <a:gd name="T46" fmla="*/ 42 w 320"/>
                  <a:gd name="T47" fmla="*/ 182 h 235"/>
                  <a:gd name="T48" fmla="*/ 53 w 320"/>
                  <a:gd name="T49" fmla="*/ 192 h 235"/>
                  <a:gd name="T50" fmla="*/ 64 w 320"/>
                  <a:gd name="T51" fmla="*/ 182 h 235"/>
                  <a:gd name="T52" fmla="*/ 64 w 320"/>
                  <a:gd name="T53" fmla="*/ 54 h 235"/>
                  <a:gd name="T54" fmla="*/ 53 w 320"/>
                  <a:gd name="T55" fmla="*/ 43 h 235"/>
                  <a:gd name="T56" fmla="*/ 10 w 320"/>
                  <a:gd name="T57" fmla="*/ 86 h 235"/>
                  <a:gd name="T58" fmla="*/ 0 w 320"/>
                  <a:gd name="T59" fmla="*/ 96 h 235"/>
                  <a:gd name="T60" fmla="*/ 0 w 320"/>
                  <a:gd name="T61" fmla="*/ 139 h 235"/>
                  <a:gd name="T62" fmla="*/ 10 w 320"/>
                  <a:gd name="T63" fmla="*/ 150 h 235"/>
                  <a:gd name="T64" fmla="*/ 21 w 320"/>
                  <a:gd name="T65" fmla="*/ 139 h 235"/>
                  <a:gd name="T66" fmla="*/ 21 w 320"/>
                  <a:gd name="T67" fmla="*/ 96 h 235"/>
                  <a:gd name="T68" fmla="*/ 10 w 320"/>
                  <a:gd name="T69" fmla="*/ 86 h 235"/>
                  <a:gd name="T70" fmla="*/ 309 w 320"/>
                  <a:gd name="T71" fmla="*/ 96 h 235"/>
                  <a:gd name="T72" fmla="*/ 298 w 320"/>
                  <a:gd name="T73" fmla="*/ 107 h 235"/>
                  <a:gd name="T74" fmla="*/ 298 w 320"/>
                  <a:gd name="T75" fmla="*/ 128 h 235"/>
                  <a:gd name="T76" fmla="*/ 309 w 320"/>
                  <a:gd name="T77" fmla="*/ 139 h 235"/>
                  <a:gd name="T78" fmla="*/ 320 w 320"/>
                  <a:gd name="T79" fmla="*/ 128 h 235"/>
                  <a:gd name="T80" fmla="*/ 320 w 320"/>
                  <a:gd name="T81" fmla="*/ 107 h 235"/>
                  <a:gd name="T82" fmla="*/ 309 w 320"/>
                  <a:gd name="T83" fmla="*/ 96 h 235"/>
                  <a:gd name="T84" fmla="*/ 266 w 320"/>
                  <a:gd name="T85" fmla="*/ 64 h 235"/>
                  <a:gd name="T86" fmla="*/ 256 w 320"/>
                  <a:gd name="T87" fmla="*/ 75 h 235"/>
                  <a:gd name="T88" fmla="*/ 256 w 320"/>
                  <a:gd name="T89" fmla="*/ 160 h 235"/>
                  <a:gd name="T90" fmla="*/ 266 w 320"/>
                  <a:gd name="T91" fmla="*/ 171 h 235"/>
                  <a:gd name="T92" fmla="*/ 277 w 320"/>
                  <a:gd name="T93" fmla="*/ 160 h 235"/>
                  <a:gd name="T94" fmla="*/ 277 w 320"/>
                  <a:gd name="T95" fmla="*/ 75 h 235"/>
                  <a:gd name="T96" fmla="*/ 266 w 320"/>
                  <a:gd name="T97" fmla="*/ 64 h 235"/>
                  <a:gd name="T98" fmla="*/ 224 w 320"/>
                  <a:gd name="T99" fmla="*/ 43 h 235"/>
                  <a:gd name="T100" fmla="*/ 213 w 320"/>
                  <a:gd name="T101" fmla="*/ 54 h 235"/>
                  <a:gd name="T102" fmla="*/ 213 w 320"/>
                  <a:gd name="T103" fmla="*/ 182 h 235"/>
                  <a:gd name="T104" fmla="*/ 224 w 320"/>
                  <a:gd name="T105" fmla="*/ 192 h 235"/>
                  <a:gd name="T106" fmla="*/ 234 w 320"/>
                  <a:gd name="T107" fmla="*/ 182 h 235"/>
                  <a:gd name="T108" fmla="*/ 234 w 320"/>
                  <a:gd name="T109" fmla="*/ 54 h 235"/>
                  <a:gd name="T110" fmla="*/ 224 w 320"/>
                  <a:gd name="T111" fmla="*/ 4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35">
                    <a:moveTo>
                      <a:pt x="192" y="11"/>
                    </a:moveTo>
                    <a:cubicBezTo>
                      <a:pt x="192" y="224"/>
                      <a:pt x="192" y="224"/>
                      <a:pt x="192" y="224"/>
                    </a:cubicBezTo>
                    <a:cubicBezTo>
                      <a:pt x="192" y="230"/>
                      <a:pt x="187" y="235"/>
                      <a:pt x="181" y="235"/>
                    </a:cubicBezTo>
                    <a:cubicBezTo>
                      <a:pt x="175" y="235"/>
                      <a:pt x="170" y="230"/>
                      <a:pt x="170" y="224"/>
                    </a:cubicBezTo>
                    <a:cubicBezTo>
                      <a:pt x="170" y="11"/>
                      <a:pt x="170" y="11"/>
                      <a:pt x="170" y="11"/>
                    </a:cubicBezTo>
                    <a:cubicBezTo>
                      <a:pt x="170" y="5"/>
                      <a:pt x="175" y="0"/>
                      <a:pt x="181" y="0"/>
                    </a:cubicBezTo>
                    <a:cubicBezTo>
                      <a:pt x="187" y="0"/>
                      <a:pt x="192" y="5"/>
                      <a:pt x="192" y="11"/>
                    </a:cubicBezTo>
                    <a:close/>
                    <a:moveTo>
                      <a:pt x="138" y="54"/>
                    </a:moveTo>
                    <a:cubicBezTo>
                      <a:pt x="132" y="54"/>
                      <a:pt x="128" y="58"/>
                      <a:pt x="128" y="64"/>
                    </a:cubicBezTo>
                    <a:cubicBezTo>
                      <a:pt x="128" y="171"/>
                      <a:pt x="128" y="171"/>
                      <a:pt x="128" y="171"/>
                    </a:cubicBezTo>
                    <a:cubicBezTo>
                      <a:pt x="128" y="177"/>
                      <a:pt x="132" y="182"/>
                      <a:pt x="138" y="182"/>
                    </a:cubicBezTo>
                    <a:cubicBezTo>
                      <a:pt x="144" y="182"/>
                      <a:pt x="149" y="177"/>
                      <a:pt x="149" y="171"/>
                    </a:cubicBezTo>
                    <a:cubicBezTo>
                      <a:pt x="149" y="64"/>
                      <a:pt x="149" y="64"/>
                      <a:pt x="149" y="64"/>
                    </a:cubicBezTo>
                    <a:cubicBezTo>
                      <a:pt x="149" y="58"/>
                      <a:pt x="144" y="54"/>
                      <a:pt x="138" y="54"/>
                    </a:cubicBezTo>
                    <a:close/>
                    <a:moveTo>
                      <a:pt x="96" y="11"/>
                    </a:moveTo>
                    <a:cubicBezTo>
                      <a:pt x="90" y="11"/>
                      <a:pt x="85" y="16"/>
                      <a:pt x="85" y="22"/>
                    </a:cubicBezTo>
                    <a:cubicBezTo>
                      <a:pt x="85" y="214"/>
                      <a:pt x="85" y="214"/>
                      <a:pt x="85" y="214"/>
                    </a:cubicBezTo>
                    <a:cubicBezTo>
                      <a:pt x="85" y="220"/>
                      <a:pt x="90" y="224"/>
                      <a:pt x="96" y="224"/>
                    </a:cubicBezTo>
                    <a:cubicBezTo>
                      <a:pt x="102" y="224"/>
                      <a:pt x="106" y="220"/>
                      <a:pt x="106" y="214"/>
                    </a:cubicBezTo>
                    <a:cubicBezTo>
                      <a:pt x="106" y="22"/>
                      <a:pt x="106" y="22"/>
                      <a:pt x="106" y="22"/>
                    </a:cubicBezTo>
                    <a:cubicBezTo>
                      <a:pt x="106" y="16"/>
                      <a:pt x="102" y="11"/>
                      <a:pt x="96" y="11"/>
                    </a:cubicBezTo>
                    <a:close/>
                    <a:moveTo>
                      <a:pt x="53" y="43"/>
                    </a:moveTo>
                    <a:cubicBezTo>
                      <a:pt x="47" y="43"/>
                      <a:pt x="42" y="48"/>
                      <a:pt x="42" y="54"/>
                    </a:cubicBezTo>
                    <a:cubicBezTo>
                      <a:pt x="42" y="182"/>
                      <a:pt x="42" y="182"/>
                      <a:pt x="42" y="182"/>
                    </a:cubicBezTo>
                    <a:cubicBezTo>
                      <a:pt x="42" y="188"/>
                      <a:pt x="47" y="192"/>
                      <a:pt x="53" y="192"/>
                    </a:cubicBezTo>
                    <a:cubicBezTo>
                      <a:pt x="59" y="192"/>
                      <a:pt x="64" y="188"/>
                      <a:pt x="64" y="182"/>
                    </a:cubicBezTo>
                    <a:cubicBezTo>
                      <a:pt x="64" y="54"/>
                      <a:pt x="64" y="54"/>
                      <a:pt x="64" y="54"/>
                    </a:cubicBezTo>
                    <a:cubicBezTo>
                      <a:pt x="64" y="48"/>
                      <a:pt x="59" y="43"/>
                      <a:pt x="53" y="43"/>
                    </a:cubicBezTo>
                    <a:close/>
                    <a:moveTo>
                      <a:pt x="10" y="86"/>
                    </a:moveTo>
                    <a:cubicBezTo>
                      <a:pt x="4" y="86"/>
                      <a:pt x="0" y="90"/>
                      <a:pt x="0" y="96"/>
                    </a:cubicBezTo>
                    <a:cubicBezTo>
                      <a:pt x="0" y="139"/>
                      <a:pt x="0" y="139"/>
                      <a:pt x="0" y="139"/>
                    </a:cubicBezTo>
                    <a:cubicBezTo>
                      <a:pt x="0" y="145"/>
                      <a:pt x="4" y="150"/>
                      <a:pt x="10" y="150"/>
                    </a:cubicBezTo>
                    <a:cubicBezTo>
                      <a:pt x="16" y="150"/>
                      <a:pt x="21" y="145"/>
                      <a:pt x="21" y="139"/>
                    </a:cubicBezTo>
                    <a:cubicBezTo>
                      <a:pt x="21" y="96"/>
                      <a:pt x="21" y="96"/>
                      <a:pt x="21" y="96"/>
                    </a:cubicBezTo>
                    <a:cubicBezTo>
                      <a:pt x="21" y="90"/>
                      <a:pt x="16" y="86"/>
                      <a:pt x="10" y="86"/>
                    </a:cubicBezTo>
                    <a:close/>
                    <a:moveTo>
                      <a:pt x="309" y="96"/>
                    </a:moveTo>
                    <a:cubicBezTo>
                      <a:pt x="303" y="96"/>
                      <a:pt x="298" y="101"/>
                      <a:pt x="298" y="107"/>
                    </a:cubicBezTo>
                    <a:cubicBezTo>
                      <a:pt x="298" y="128"/>
                      <a:pt x="298" y="128"/>
                      <a:pt x="298" y="128"/>
                    </a:cubicBezTo>
                    <a:cubicBezTo>
                      <a:pt x="298" y="134"/>
                      <a:pt x="303" y="139"/>
                      <a:pt x="309" y="139"/>
                    </a:cubicBezTo>
                    <a:cubicBezTo>
                      <a:pt x="315" y="139"/>
                      <a:pt x="320" y="134"/>
                      <a:pt x="320" y="128"/>
                    </a:cubicBezTo>
                    <a:cubicBezTo>
                      <a:pt x="320" y="107"/>
                      <a:pt x="320" y="107"/>
                      <a:pt x="320" y="107"/>
                    </a:cubicBezTo>
                    <a:cubicBezTo>
                      <a:pt x="320" y="101"/>
                      <a:pt x="315" y="96"/>
                      <a:pt x="309" y="96"/>
                    </a:cubicBezTo>
                    <a:close/>
                    <a:moveTo>
                      <a:pt x="266" y="64"/>
                    </a:moveTo>
                    <a:cubicBezTo>
                      <a:pt x="260" y="64"/>
                      <a:pt x="256" y="69"/>
                      <a:pt x="256" y="75"/>
                    </a:cubicBezTo>
                    <a:cubicBezTo>
                      <a:pt x="256" y="160"/>
                      <a:pt x="256" y="160"/>
                      <a:pt x="256" y="160"/>
                    </a:cubicBezTo>
                    <a:cubicBezTo>
                      <a:pt x="256" y="166"/>
                      <a:pt x="260" y="171"/>
                      <a:pt x="266" y="171"/>
                    </a:cubicBezTo>
                    <a:cubicBezTo>
                      <a:pt x="272" y="171"/>
                      <a:pt x="277" y="166"/>
                      <a:pt x="277" y="160"/>
                    </a:cubicBezTo>
                    <a:cubicBezTo>
                      <a:pt x="277" y="75"/>
                      <a:pt x="277" y="75"/>
                      <a:pt x="277" y="75"/>
                    </a:cubicBezTo>
                    <a:cubicBezTo>
                      <a:pt x="277" y="69"/>
                      <a:pt x="272" y="64"/>
                      <a:pt x="266" y="64"/>
                    </a:cubicBezTo>
                    <a:close/>
                    <a:moveTo>
                      <a:pt x="224" y="43"/>
                    </a:moveTo>
                    <a:cubicBezTo>
                      <a:pt x="218" y="43"/>
                      <a:pt x="213" y="48"/>
                      <a:pt x="213" y="54"/>
                    </a:cubicBezTo>
                    <a:cubicBezTo>
                      <a:pt x="213" y="182"/>
                      <a:pt x="213" y="182"/>
                      <a:pt x="213" y="182"/>
                    </a:cubicBezTo>
                    <a:cubicBezTo>
                      <a:pt x="213" y="188"/>
                      <a:pt x="218" y="192"/>
                      <a:pt x="224" y="192"/>
                    </a:cubicBezTo>
                    <a:cubicBezTo>
                      <a:pt x="230" y="192"/>
                      <a:pt x="234" y="188"/>
                      <a:pt x="234" y="182"/>
                    </a:cubicBezTo>
                    <a:cubicBezTo>
                      <a:pt x="234" y="54"/>
                      <a:pt x="234" y="54"/>
                      <a:pt x="234" y="54"/>
                    </a:cubicBezTo>
                    <a:cubicBezTo>
                      <a:pt x="234" y="48"/>
                      <a:pt x="230" y="43"/>
                      <a:pt x="224" y="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8" name="Group 17"/>
          <p:cNvGrpSpPr/>
          <p:nvPr/>
        </p:nvGrpSpPr>
        <p:grpSpPr>
          <a:xfrm>
            <a:off x="2365699" y="5753784"/>
            <a:ext cx="941626" cy="1080751"/>
            <a:chOff x="2335752" y="5743573"/>
            <a:chExt cx="941626" cy="1080751"/>
          </a:xfrm>
        </p:grpSpPr>
        <p:sp>
          <p:nvSpPr>
            <p:cNvPr id="72" name="TextBox 71"/>
            <p:cNvSpPr txBox="1"/>
            <p:nvPr/>
          </p:nvSpPr>
          <p:spPr>
            <a:xfrm>
              <a:off x="2335752" y="6177993"/>
              <a:ext cx="941626" cy="646331"/>
            </a:xfrm>
            <a:prstGeom prst="rect">
              <a:avLst/>
            </a:prstGeom>
            <a:noFill/>
          </p:spPr>
          <p:txBody>
            <a:bodyPr wrap="square" lIns="0" tIns="0" rIns="0" bIns="0" rtlCol="0">
              <a:spAutoFit/>
            </a:bodyPr>
            <a:lstStyle/>
            <a:p>
              <a:pPr algn="ctr">
                <a:spcBef>
                  <a:spcPts val="600"/>
                </a:spcBef>
                <a:buSzPct val="100000"/>
              </a:pPr>
              <a:r>
                <a:rPr lang="es-ES" sz="700" dirty="0">
                  <a:solidFill>
                    <a:srgbClr val="313131"/>
                  </a:solidFill>
                </a:rPr>
                <a:t>Elaborar el Manual de Estilo, ponerlo a disposición de la comunidad y presentar copia al MINTIC</a:t>
              </a:r>
            </a:p>
          </p:txBody>
        </p:sp>
        <p:grpSp>
          <p:nvGrpSpPr>
            <p:cNvPr id="5" name="Group 4"/>
            <p:cNvGrpSpPr/>
            <p:nvPr/>
          </p:nvGrpSpPr>
          <p:grpSpPr>
            <a:xfrm>
              <a:off x="2584266" y="5743573"/>
              <a:ext cx="457200" cy="447676"/>
              <a:chOff x="2562225" y="5741201"/>
              <a:chExt cx="457200" cy="447676"/>
            </a:xfrm>
          </p:grpSpPr>
          <p:pic>
            <p:nvPicPr>
              <p:cNvPr id="28" name="Picture 27">
                <a:hlinkClick r:id="rId4" action="ppaction://hlinksldjump"/>
              </p:cNvPr>
              <p:cNvPicPr>
                <a:picLocks noChangeAspect="1"/>
              </p:cNvPicPr>
              <p:nvPr/>
            </p:nvPicPr>
            <p:blipFill rotWithShape="1">
              <a:blip r:embed="rId7" cstate="screen">
                <a:extLst>
                  <a:ext uri="{28A0092B-C50C-407E-A947-70E740481C1C}">
                    <a14:useLocalDpi xmlns:a14="http://schemas.microsoft.com/office/drawing/2010/main"/>
                  </a:ext>
                </a:extLst>
              </a:blip>
              <a:srcRect l="35693" t="14841" r="33317" b="16531"/>
              <a:stretch/>
            </p:blipFill>
            <p:spPr>
              <a:xfrm>
                <a:off x="2562225" y="5741201"/>
                <a:ext cx="457200" cy="447676"/>
              </a:xfrm>
              <a:prstGeom prst="rect">
                <a:avLst/>
              </a:prstGeom>
            </p:spPr>
          </p:pic>
          <p:sp>
            <p:nvSpPr>
              <p:cNvPr id="99" name="Freeform 120"/>
              <p:cNvSpPr>
                <a:spLocks noEditPoints="1"/>
              </p:cNvSpPr>
              <p:nvPr/>
            </p:nvSpPr>
            <p:spPr bwMode="auto">
              <a:xfrm>
                <a:off x="2670758" y="5873226"/>
                <a:ext cx="198634" cy="198634"/>
              </a:xfrm>
              <a:custGeom>
                <a:avLst/>
                <a:gdLst>
                  <a:gd name="T0" fmla="*/ 267 w 277"/>
                  <a:gd name="T1" fmla="*/ 0 h 277"/>
                  <a:gd name="T2" fmla="*/ 11 w 277"/>
                  <a:gd name="T3" fmla="*/ 0 h 277"/>
                  <a:gd name="T4" fmla="*/ 0 w 277"/>
                  <a:gd name="T5" fmla="*/ 11 h 277"/>
                  <a:gd name="T6" fmla="*/ 0 w 277"/>
                  <a:gd name="T7" fmla="*/ 267 h 277"/>
                  <a:gd name="T8" fmla="*/ 11 w 277"/>
                  <a:gd name="T9" fmla="*/ 277 h 277"/>
                  <a:gd name="T10" fmla="*/ 267 w 277"/>
                  <a:gd name="T11" fmla="*/ 277 h 277"/>
                  <a:gd name="T12" fmla="*/ 277 w 277"/>
                  <a:gd name="T13" fmla="*/ 267 h 277"/>
                  <a:gd name="T14" fmla="*/ 277 w 277"/>
                  <a:gd name="T15" fmla="*/ 11 h 277"/>
                  <a:gd name="T16" fmla="*/ 267 w 277"/>
                  <a:gd name="T17" fmla="*/ 0 h 277"/>
                  <a:gd name="T18" fmla="*/ 107 w 277"/>
                  <a:gd name="T19" fmla="*/ 171 h 277"/>
                  <a:gd name="T20" fmla="*/ 107 w 277"/>
                  <a:gd name="T21" fmla="*/ 107 h 277"/>
                  <a:gd name="T22" fmla="*/ 171 w 277"/>
                  <a:gd name="T23" fmla="*/ 107 h 277"/>
                  <a:gd name="T24" fmla="*/ 171 w 277"/>
                  <a:gd name="T25" fmla="*/ 171 h 277"/>
                  <a:gd name="T26" fmla="*/ 107 w 277"/>
                  <a:gd name="T27" fmla="*/ 171 h 277"/>
                  <a:gd name="T28" fmla="*/ 171 w 277"/>
                  <a:gd name="T29" fmla="*/ 192 h 277"/>
                  <a:gd name="T30" fmla="*/ 171 w 277"/>
                  <a:gd name="T31" fmla="*/ 256 h 277"/>
                  <a:gd name="T32" fmla="*/ 107 w 277"/>
                  <a:gd name="T33" fmla="*/ 256 h 277"/>
                  <a:gd name="T34" fmla="*/ 107 w 277"/>
                  <a:gd name="T35" fmla="*/ 192 h 277"/>
                  <a:gd name="T36" fmla="*/ 171 w 277"/>
                  <a:gd name="T37" fmla="*/ 192 h 277"/>
                  <a:gd name="T38" fmla="*/ 21 w 277"/>
                  <a:gd name="T39" fmla="*/ 107 h 277"/>
                  <a:gd name="T40" fmla="*/ 85 w 277"/>
                  <a:gd name="T41" fmla="*/ 107 h 277"/>
                  <a:gd name="T42" fmla="*/ 85 w 277"/>
                  <a:gd name="T43" fmla="*/ 171 h 277"/>
                  <a:gd name="T44" fmla="*/ 21 w 277"/>
                  <a:gd name="T45" fmla="*/ 171 h 277"/>
                  <a:gd name="T46" fmla="*/ 21 w 277"/>
                  <a:gd name="T47" fmla="*/ 107 h 277"/>
                  <a:gd name="T48" fmla="*/ 107 w 277"/>
                  <a:gd name="T49" fmla="*/ 85 h 277"/>
                  <a:gd name="T50" fmla="*/ 107 w 277"/>
                  <a:gd name="T51" fmla="*/ 21 h 277"/>
                  <a:gd name="T52" fmla="*/ 171 w 277"/>
                  <a:gd name="T53" fmla="*/ 21 h 277"/>
                  <a:gd name="T54" fmla="*/ 171 w 277"/>
                  <a:gd name="T55" fmla="*/ 85 h 277"/>
                  <a:gd name="T56" fmla="*/ 107 w 277"/>
                  <a:gd name="T57" fmla="*/ 85 h 277"/>
                  <a:gd name="T58" fmla="*/ 192 w 277"/>
                  <a:gd name="T59" fmla="*/ 107 h 277"/>
                  <a:gd name="T60" fmla="*/ 256 w 277"/>
                  <a:gd name="T61" fmla="*/ 107 h 277"/>
                  <a:gd name="T62" fmla="*/ 256 w 277"/>
                  <a:gd name="T63" fmla="*/ 171 h 277"/>
                  <a:gd name="T64" fmla="*/ 192 w 277"/>
                  <a:gd name="T65" fmla="*/ 171 h 277"/>
                  <a:gd name="T66" fmla="*/ 192 w 277"/>
                  <a:gd name="T67" fmla="*/ 107 h 277"/>
                  <a:gd name="T68" fmla="*/ 256 w 277"/>
                  <a:gd name="T69" fmla="*/ 85 h 277"/>
                  <a:gd name="T70" fmla="*/ 192 w 277"/>
                  <a:gd name="T71" fmla="*/ 85 h 277"/>
                  <a:gd name="T72" fmla="*/ 192 w 277"/>
                  <a:gd name="T73" fmla="*/ 21 h 277"/>
                  <a:gd name="T74" fmla="*/ 256 w 277"/>
                  <a:gd name="T75" fmla="*/ 21 h 277"/>
                  <a:gd name="T76" fmla="*/ 256 w 277"/>
                  <a:gd name="T77" fmla="*/ 85 h 277"/>
                  <a:gd name="T78" fmla="*/ 85 w 277"/>
                  <a:gd name="T79" fmla="*/ 21 h 277"/>
                  <a:gd name="T80" fmla="*/ 85 w 277"/>
                  <a:gd name="T81" fmla="*/ 85 h 277"/>
                  <a:gd name="T82" fmla="*/ 21 w 277"/>
                  <a:gd name="T83" fmla="*/ 85 h 277"/>
                  <a:gd name="T84" fmla="*/ 21 w 277"/>
                  <a:gd name="T85" fmla="*/ 21 h 277"/>
                  <a:gd name="T86" fmla="*/ 85 w 277"/>
                  <a:gd name="T87" fmla="*/ 21 h 277"/>
                  <a:gd name="T88" fmla="*/ 21 w 277"/>
                  <a:gd name="T89" fmla="*/ 192 h 277"/>
                  <a:gd name="T90" fmla="*/ 85 w 277"/>
                  <a:gd name="T91" fmla="*/ 192 h 277"/>
                  <a:gd name="T92" fmla="*/ 85 w 277"/>
                  <a:gd name="T93" fmla="*/ 256 h 277"/>
                  <a:gd name="T94" fmla="*/ 21 w 277"/>
                  <a:gd name="T95" fmla="*/ 256 h 277"/>
                  <a:gd name="T96" fmla="*/ 21 w 277"/>
                  <a:gd name="T97" fmla="*/ 192 h 277"/>
                  <a:gd name="T98" fmla="*/ 192 w 277"/>
                  <a:gd name="T99" fmla="*/ 256 h 277"/>
                  <a:gd name="T100" fmla="*/ 192 w 277"/>
                  <a:gd name="T101" fmla="*/ 192 h 277"/>
                  <a:gd name="T102" fmla="*/ 256 w 277"/>
                  <a:gd name="T103" fmla="*/ 192 h 277"/>
                  <a:gd name="T104" fmla="*/ 256 w 277"/>
                  <a:gd name="T105" fmla="*/ 256 h 277"/>
                  <a:gd name="T106" fmla="*/ 192 w 277"/>
                  <a:gd name="T107"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77">
                    <a:moveTo>
                      <a:pt x="267" y="0"/>
                    </a:moveTo>
                    <a:cubicBezTo>
                      <a:pt x="11" y="0"/>
                      <a:pt x="11" y="0"/>
                      <a:pt x="11" y="0"/>
                    </a:cubicBezTo>
                    <a:cubicBezTo>
                      <a:pt x="5" y="0"/>
                      <a:pt x="0" y="5"/>
                      <a:pt x="0" y="11"/>
                    </a:cubicBezTo>
                    <a:cubicBezTo>
                      <a:pt x="0" y="267"/>
                      <a:pt x="0" y="267"/>
                      <a:pt x="0" y="267"/>
                    </a:cubicBezTo>
                    <a:cubicBezTo>
                      <a:pt x="0" y="273"/>
                      <a:pt x="5" y="277"/>
                      <a:pt x="11" y="277"/>
                    </a:cubicBezTo>
                    <a:cubicBezTo>
                      <a:pt x="267" y="277"/>
                      <a:pt x="267" y="277"/>
                      <a:pt x="267" y="277"/>
                    </a:cubicBezTo>
                    <a:cubicBezTo>
                      <a:pt x="273" y="277"/>
                      <a:pt x="277" y="273"/>
                      <a:pt x="277" y="267"/>
                    </a:cubicBezTo>
                    <a:cubicBezTo>
                      <a:pt x="277" y="11"/>
                      <a:pt x="277" y="11"/>
                      <a:pt x="277" y="11"/>
                    </a:cubicBezTo>
                    <a:cubicBezTo>
                      <a:pt x="277" y="5"/>
                      <a:pt x="273" y="0"/>
                      <a:pt x="267" y="0"/>
                    </a:cubicBezTo>
                    <a:close/>
                    <a:moveTo>
                      <a:pt x="107" y="171"/>
                    </a:moveTo>
                    <a:cubicBezTo>
                      <a:pt x="107" y="107"/>
                      <a:pt x="107" y="107"/>
                      <a:pt x="107" y="107"/>
                    </a:cubicBezTo>
                    <a:cubicBezTo>
                      <a:pt x="171" y="107"/>
                      <a:pt x="171" y="107"/>
                      <a:pt x="171" y="107"/>
                    </a:cubicBezTo>
                    <a:cubicBezTo>
                      <a:pt x="171" y="171"/>
                      <a:pt x="171" y="171"/>
                      <a:pt x="171" y="171"/>
                    </a:cubicBezTo>
                    <a:lnTo>
                      <a:pt x="107" y="171"/>
                    </a:lnTo>
                    <a:close/>
                    <a:moveTo>
                      <a:pt x="171" y="192"/>
                    </a:moveTo>
                    <a:cubicBezTo>
                      <a:pt x="171" y="256"/>
                      <a:pt x="171" y="256"/>
                      <a:pt x="171" y="256"/>
                    </a:cubicBezTo>
                    <a:cubicBezTo>
                      <a:pt x="107" y="256"/>
                      <a:pt x="107" y="256"/>
                      <a:pt x="107" y="256"/>
                    </a:cubicBezTo>
                    <a:cubicBezTo>
                      <a:pt x="107" y="192"/>
                      <a:pt x="107" y="192"/>
                      <a:pt x="107" y="192"/>
                    </a:cubicBezTo>
                    <a:lnTo>
                      <a:pt x="171" y="192"/>
                    </a:lnTo>
                    <a:close/>
                    <a:moveTo>
                      <a:pt x="21" y="107"/>
                    </a:moveTo>
                    <a:cubicBezTo>
                      <a:pt x="85" y="107"/>
                      <a:pt x="85" y="107"/>
                      <a:pt x="85" y="107"/>
                    </a:cubicBezTo>
                    <a:cubicBezTo>
                      <a:pt x="85" y="171"/>
                      <a:pt x="85" y="171"/>
                      <a:pt x="85" y="171"/>
                    </a:cubicBezTo>
                    <a:cubicBezTo>
                      <a:pt x="21" y="171"/>
                      <a:pt x="21" y="171"/>
                      <a:pt x="21" y="171"/>
                    </a:cubicBezTo>
                    <a:lnTo>
                      <a:pt x="21" y="107"/>
                    </a:lnTo>
                    <a:close/>
                    <a:moveTo>
                      <a:pt x="107" y="85"/>
                    </a:moveTo>
                    <a:cubicBezTo>
                      <a:pt x="107" y="21"/>
                      <a:pt x="107" y="21"/>
                      <a:pt x="107" y="21"/>
                    </a:cubicBezTo>
                    <a:cubicBezTo>
                      <a:pt x="171" y="21"/>
                      <a:pt x="171" y="21"/>
                      <a:pt x="171" y="21"/>
                    </a:cubicBezTo>
                    <a:cubicBezTo>
                      <a:pt x="171" y="85"/>
                      <a:pt x="171" y="85"/>
                      <a:pt x="171" y="85"/>
                    </a:cubicBezTo>
                    <a:lnTo>
                      <a:pt x="107" y="85"/>
                    </a:lnTo>
                    <a:close/>
                    <a:moveTo>
                      <a:pt x="192" y="107"/>
                    </a:moveTo>
                    <a:cubicBezTo>
                      <a:pt x="256" y="107"/>
                      <a:pt x="256" y="107"/>
                      <a:pt x="256" y="107"/>
                    </a:cubicBezTo>
                    <a:cubicBezTo>
                      <a:pt x="256" y="171"/>
                      <a:pt x="256" y="171"/>
                      <a:pt x="256" y="171"/>
                    </a:cubicBezTo>
                    <a:cubicBezTo>
                      <a:pt x="192" y="171"/>
                      <a:pt x="192" y="171"/>
                      <a:pt x="192" y="171"/>
                    </a:cubicBezTo>
                    <a:lnTo>
                      <a:pt x="192" y="107"/>
                    </a:lnTo>
                    <a:close/>
                    <a:moveTo>
                      <a:pt x="256" y="85"/>
                    </a:moveTo>
                    <a:cubicBezTo>
                      <a:pt x="192" y="85"/>
                      <a:pt x="192" y="85"/>
                      <a:pt x="192" y="85"/>
                    </a:cubicBezTo>
                    <a:cubicBezTo>
                      <a:pt x="192" y="21"/>
                      <a:pt x="192" y="21"/>
                      <a:pt x="192" y="21"/>
                    </a:cubicBezTo>
                    <a:cubicBezTo>
                      <a:pt x="256" y="21"/>
                      <a:pt x="256" y="21"/>
                      <a:pt x="256" y="21"/>
                    </a:cubicBezTo>
                    <a:lnTo>
                      <a:pt x="256" y="85"/>
                    </a:lnTo>
                    <a:close/>
                    <a:moveTo>
                      <a:pt x="85" y="21"/>
                    </a:moveTo>
                    <a:cubicBezTo>
                      <a:pt x="85" y="85"/>
                      <a:pt x="85" y="85"/>
                      <a:pt x="85" y="85"/>
                    </a:cubicBezTo>
                    <a:cubicBezTo>
                      <a:pt x="21" y="85"/>
                      <a:pt x="21" y="85"/>
                      <a:pt x="21" y="85"/>
                    </a:cubicBezTo>
                    <a:cubicBezTo>
                      <a:pt x="21" y="21"/>
                      <a:pt x="21" y="21"/>
                      <a:pt x="21" y="21"/>
                    </a:cubicBezTo>
                    <a:lnTo>
                      <a:pt x="85" y="21"/>
                    </a:lnTo>
                    <a:close/>
                    <a:moveTo>
                      <a:pt x="21" y="192"/>
                    </a:moveTo>
                    <a:cubicBezTo>
                      <a:pt x="85" y="192"/>
                      <a:pt x="85" y="192"/>
                      <a:pt x="85" y="192"/>
                    </a:cubicBezTo>
                    <a:cubicBezTo>
                      <a:pt x="85" y="256"/>
                      <a:pt x="85" y="256"/>
                      <a:pt x="85" y="256"/>
                    </a:cubicBezTo>
                    <a:cubicBezTo>
                      <a:pt x="21" y="256"/>
                      <a:pt x="21" y="256"/>
                      <a:pt x="21" y="256"/>
                    </a:cubicBezTo>
                    <a:lnTo>
                      <a:pt x="21" y="192"/>
                    </a:lnTo>
                    <a:close/>
                    <a:moveTo>
                      <a:pt x="192" y="256"/>
                    </a:moveTo>
                    <a:cubicBezTo>
                      <a:pt x="192" y="192"/>
                      <a:pt x="192" y="192"/>
                      <a:pt x="192" y="192"/>
                    </a:cubicBezTo>
                    <a:cubicBezTo>
                      <a:pt x="256" y="192"/>
                      <a:pt x="256" y="192"/>
                      <a:pt x="256" y="192"/>
                    </a:cubicBezTo>
                    <a:cubicBezTo>
                      <a:pt x="256" y="256"/>
                      <a:pt x="256" y="256"/>
                      <a:pt x="256" y="256"/>
                    </a:cubicBezTo>
                    <a:lnTo>
                      <a:pt x="192" y="25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0" name="Group 19"/>
          <p:cNvGrpSpPr/>
          <p:nvPr/>
        </p:nvGrpSpPr>
        <p:grpSpPr>
          <a:xfrm>
            <a:off x="3356709" y="5753784"/>
            <a:ext cx="763919" cy="1265156"/>
            <a:chOff x="3371430" y="5743573"/>
            <a:chExt cx="763919" cy="1265156"/>
          </a:xfrm>
        </p:grpSpPr>
        <p:sp>
          <p:nvSpPr>
            <p:cNvPr id="74" name="TextBox 73"/>
            <p:cNvSpPr txBox="1"/>
            <p:nvPr/>
          </p:nvSpPr>
          <p:spPr>
            <a:xfrm>
              <a:off x="3371430" y="6177732"/>
              <a:ext cx="763919" cy="830997"/>
            </a:xfrm>
            <a:prstGeom prst="rect">
              <a:avLst/>
            </a:prstGeom>
            <a:noFill/>
          </p:spPr>
          <p:txBody>
            <a:bodyPr wrap="square" lIns="0" tIns="0" rIns="0" bIns="0" rtlCol="0">
              <a:spAutoFit/>
            </a:bodyPr>
            <a:lstStyle/>
            <a:p>
              <a:pPr algn="ctr">
                <a:spcBef>
                  <a:spcPts val="600"/>
                </a:spcBef>
                <a:buSzPct val="100000"/>
              </a:pPr>
              <a:r>
                <a:rPr lang="es-ES" sz="700" dirty="0">
                  <a:solidFill>
                    <a:srgbClr val="313131"/>
                  </a:solidFill>
                </a:rPr>
                <a:t>Adaptar la publicidad y pauta comercial </a:t>
              </a:r>
              <a:r>
                <a:rPr lang="es-ES" altLang="ja-JP" sz="700" dirty="0">
                  <a:solidFill>
                    <a:srgbClr val="313131"/>
                  </a:solidFill>
                </a:rPr>
                <a:t>a la orientación de la programación</a:t>
              </a:r>
            </a:p>
            <a:p>
              <a:pPr algn="ctr">
                <a:spcBef>
                  <a:spcPts val="600"/>
                </a:spcBef>
                <a:buSzPct val="100000"/>
              </a:pPr>
              <a:endParaRPr lang="es-ES" sz="700" dirty="0">
                <a:solidFill>
                  <a:srgbClr val="313131"/>
                </a:solidFill>
              </a:endParaRPr>
            </a:p>
          </p:txBody>
        </p:sp>
        <p:grpSp>
          <p:nvGrpSpPr>
            <p:cNvPr id="8" name="Group 7"/>
            <p:cNvGrpSpPr/>
            <p:nvPr/>
          </p:nvGrpSpPr>
          <p:grpSpPr>
            <a:xfrm>
              <a:off x="3524789" y="5743573"/>
              <a:ext cx="457200" cy="447676"/>
              <a:chOff x="3419475" y="5741201"/>
              <a:chExt cx="457200" cy="447676"/>
            </a:xfrm>
          </p:grpSpPr>
          <p:pic>
            <p:nvPicPr>
              <p:cNvPr id="121" name="Picture 120">
                <a:hlinkClick r:id="rId4" action="ppaction://hlinksldjump"/>
              </p:cNvPr>
              <p:cNvPicPr>
                <a:picLocks noChangeAspect="1"/>
              </p:cNvPicPr>
              <p:nvPr/>
            </p:nvPicPr>
            <p:blipFill rotWithShape="1">
              <a:blip r:embed="rId7" cstate="screen">
                <a:extLst>
                  <a:ext uri="{28A0092B-C50C-407E-A947-70E740481C1C}">
                    <a14:useLocalDpi xmlns:a14="http://schemas.microsoft.com/office/drawing/2010/main"/>
                  </a:ext>
                </a:extLst>
              </a:blip>
              <a:srcRect l="35693" t="14841" r="33317" b="16531"/>
              <a:stretch/>
            </p:blipFill>
            <p:spPr>
              <a:xfrm>
                <a:off x="3419475" y="5741201"/>
                <a:ext cx="457200" cy="447676"/>
              </a:xfrm>
              <a:prstGeom prst="rect">
                <a:avLst/>
              </a:prstGeom>
            </p:spPr>
          </p:pic>
          <p:sp>
            <p:nvSpPr>
              <p:cNvPr id="100" name="Freeform 770"/>
              <p:cNvSpPr>
                <a:spLocks noEditPoints="1"/>
              </p:cNvSpPr>
              <p:nvPr/>
            </p:nvSpPr>
            <p:spPr bwMode="auto">
              <a:xfrm>
                <a:off x="3540135" y="5868494"/>
                <a:ext cx="161718" cy="214900"/>
              </a:xfrm>
              <a:custGeom>
                <a:avLst/>
                <a:gdLst>
                  <a:gd name="T0" fmla="*/ 142 w 224"/>
                  <a:gd name="T1" fmla="*/ 97 h 298"/>
                  <a:gd name="T2" fmla="*/ 147 w 224"/>
                  <a:gd name="T3" fmla="*/ 93 h 298"/>
                  <a:gd name="T4" fmla="*/ 147 w 224"/>
                  <a:gd name="T5" fmla="*/ 77 h 298"/>
                  <a:gd name="T6" fmla="*/ 131 w 224"/>
                  <a:gd name="T7" fmla="*/ 77 h 298"/>
                  <a:gd name="T8" fmla="*/ 127 w 224"/>
                  <a:gd name="T9" fmla="*/ 82 h 298"/>
                  <a:gd name="T10" fmla="*/ 74 w 224"/>
                  <a:gd name="T11" fmla="*/ 30 h 298"/>
                  <a:gd name="T12" fmla="*/ 59 w 224"/>
                  <a:gd name="T13" fmla="*/ 30 h 298"/>
                  <a:gd name="T14" fmla="*/ 59 w 224"/>
                  <a:gd name="T15" fmla="*/ 165 h 298"/>
                  <a:gd name="T16" fmla="*/ 64 w 224"/>
                  <a:gd name="T17" fmla="*/ 170 h 298"/>
                  <a:gd name="T18" fmla="*/ 25 w 224"/>
                  <a:gd name="T19" fmla="*/ 277 h 298"/>
                  <a:gd name="T20" fmla="*/ 11 w 224"/>
                  <a:gd name="T21" fmla="*/ 277 h 298"/>
                  <a:gd name="T22" fmla="*/ 0 w 224"/>
                  <a:gd name="T23" fmla="*/ 288 h 298"/>
                  <a:gd name="T24" fmla="*/ 11 w 224"/>
                  <a:gd name="T25" fmla="*/ 298 h 298"/>
                  <a:gd name="T26" fmla="*/ 139 w 224"/>
                  <a:gd name="T27" fmla="*/ 298 h 298"/>
                  <a:gd name="T28" fmla="*/ 150 w 224"/>
                  <a:gd name="T29" fmla="*/ 288 h 298"/>
                  <a:gd name="T30" fmla="*/ 139 w 224"/>
                  <a:gd name="T31" fmla="*/ 277 h 298"/>
                  <a:gd name="T32" fmla="*/ 125 w 224"/>
                  <a:gd name="T33" fmla="*/ 277 h 298"/>
                  <a:gd name="T34" fmla="*/ 92 w 224"/>
                  <a:gd name="T35" fmla="*/ 187 h 298"/>
                  <a:gd name="T36" fmla="*/ 127 w 224"/>
                  <a:gd name="T37" fmla="*/ 193 h 298"/>
                  <a:gd name="T38" fmla="*/ 194 w 224"/>
                  <a:gd name="T39" fmla="*/ 165 h 298"/>
                  <a:gd name="T40" fmla="*/ 198 w 224"/>
                  <a:gd name="T41" fmla="*/ 158 h 298"/>
                  <a:gd name="T42" fmla="*/ 194 w 224"/>
                  <a:gd name="T43" fmla="*/ 150 h 298"/>
                  <a:gd name="T44" fmla="*/ 142 w 224"/>
                  <a:gd name="T45" fmla="*/ 97 h 298"/>
                  <a:gd name="T46" fmla="*/ 48 w 224"/>
                  <a:gd name="T47" fmla="*/ 277 h 298"/>
                  <a:gd name="T48" fmla="*/ 75 w 224"/>
                  <a:gd name="T49" fmla="*/ 202 h 298"/>
                  <a:gd name="T50" fmla="*/ 102 w 224"/>
                  <a:gd name="T51" fmla="*/ 277 h 298"/>
                  <a:gd name="T52" fmla="*/ 48 w 224"/>
                  <a:gd name="T53" fmla="*/ 277 h 298"/>
                  <a:gd name="T54" fmla="*/ 74 w 224"/>
                  <a:gd name="T55" fmla="*/ 150 h 298"/>
                  <a:gd name="T56" fmla="*/ 67 w 224"/>
                  <a:gd name="T57" fmla="*/ 53 h 298"/>
                  <a:gd name="T58" fmla="*/ 171 w 224"/>
                  <a:gd name="T59" fmla="*/ 157 h 298"/>
                  <a:gd name="T60" fmla="*/ 74 w 224"/>
                  <a:gd name="T61" fmla="*/ 150 h 298"/>
                  <a:gd name="T62" fmla="*/ 139 w 224"/>
                  <a:gd name="T63" fmla="*/ 64 h 298"/>
                  <a:gd name="T64" fmla="*/ 128 w 224"/>
                  <a:gd name="T65" fmla="*/ 53 h 298"/>
                  <a:gd name="T66" fmla="*/ 139 w 224"/>
                  <a:gd name="T67" fmla="*/ 42 h 298"/>
                  <a:gd name="T68" fmla="*/ 182 w 224"/>
                  <a:gd name="T69" fmla="*/ 85 h 298"/>
                  <a:gd name="T70" fmla="*/ 171 w 224"/>
                  <a:gd name="T71" fmla="*/ 96 h 298"/>
                  <a:gd name="T72" fmla="*/ 160 w 224"/>
                  <a:gd name="T73" fmla="*/ 85 h 298"/>
                  <a:gd name="T74" fmla="*/ 139 w 224"/>
                  <a:gd name="T75" fmla="*/ 64 h 298"/>
                  <a:gd name="T76" fmla="*/ 224 w 224"/>
                  <a:gd name="T77" fmla="*/ 85 h 298"/>
                  <a:gd name="T78" fmla="*/ 214 w 224"/>
                  <a:gd name="T79" fmla="*/ 96 h 298"/>
                  <a:gd name="T80" fmla="*/ 203 w 224"/>
                  <a:gd name="T81" fmla="*/ 85 h 298"/>
                  <a:gd name="T82" fmla="*/ 139 w 224"/>
                  <a:gd name="T83" fmla="*/ 21 h 298"/>
                  <a:gd name="T84" fmla="*/ 128 w 224"/>
                  <a:gd name="T85" fmla="*/ 10 h 298"/>
                  <a:gd name="T86" fmla="*/ 139 w 224"/>
                  <a:gd name="T87" fmla="*/ 0 h 298"/>
                  <a:gd name="T88" fmla="*/ 224 w 224"/>
                  <a:gd name="T89" fmla="*/ 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298">
                    <a:moveTo>
                      <a:pt x="142" y="97"/>
                    </a:moveTo>
                    <a:cubicBezTo>
                      <a:pt x="147" y="93"/>
                      <a:pt x="147" y="93"/>
                      <a:pt x="147" y="93"/>
                    </a:cubicBezTo>
                    <a:cubicBezTo>
                      <a:pt x="151" y="88"/>
                      <a:pt x="151" y="82"/>
                      <a:pt x="147" y="77"/>
                    </a:cubicBezTo>
                    <a:cubicBezTo>
                      <a:pt x="142" y="73"/>
                      <a:pt x="136" y="73"/>
                      <a:pt x="131" y="77"/>
                    </a:cubicBezTo>
                    <a:cubicBezTo>
                      <a:pt x="127" y="82"/>
                      <a:pt x="127" y="82"/>
                      <a:pt x="127" y="82"/>
                    </a:cubicBezTo>
                    <a:cubicBezTo>
                      <a:pt x="74" y="30"/>
                      <a:pt x="74" y="30"/>
                      <a:pt x="74" y="30"/>
                    </a:cubicBezTo>
                    <a:cubicBezTo>
                      <a:pt x="70" y="25"/>
                      <a:pt x="63" y="25"/>
                      <a:pt x="59" y="30"/>
                    </a:cubicBezTo>
                    <a:cubicBezTo>
                      <a:pt x="21" y="67"/>
                      <a:pt x="21" y="128"/>
                      <a:pt x="59" y="165"/>
                    </a:cubicBezTo>
                    <a:cubicBezTo>
                      <a:pt x="60" y="167"/>
                      <a:pt x="62" y="169"/>
                      <a:pt x="64" y="170"/>
                    </a:cubicBezTo>
                    <a:cubicBezTo>
                      <a:pt x="25" y="277"/>
                      <a:pt x="25" y="277"/>
                      <a:pt x="25" y="277"/>
                    </a:cubicBezTo>
                    <a:cubicBezTo>
                      <a:pt x="11" y="277"/>
                      <a:pt x="11" y="277"/>
                      <a:pt x="11" y="277"/>
                    </a:cubicBezTo>
                    <a:cubicBezTo>
                      <a:pt x="5" y="277"/>
                      <a:pt x="0" y="282"/>
                      <a:pt x="0" y="288"/>
                    </a:cubicBezTo>
                    <a:cubicBezTo>
                      <a:pt x="0" y="294"/>
                      <a:pt x="5" y="298"/>
                      <a:pt x="11" y="298"/>
                    </a:cubicBezTo>
                    <a:cubicBezTo>
                      <a:pt x="139" y="298"/>
                      <a:pt x="139" y="298"/>
                      <a:pt x="139" y="298"/>
                    </a:cubicBezTo>
                    <a:cubicBezTo>
                      <a:pt x="145" y="298"/>
                      <a:pt x="150" y="294"/>
                      <a:pt x="150" y="288"/>
                    </a:cubicBezTo>
                    <a:cubicBezTo>
                      <a:pt x="150" y="282"/>
                      <a:pt x="145" y="277"/>
                      <a:pt x="139" y="277"/>
                    </a:cubicBezTo>
                    <a:cubicBezTo>
                      <a:pt x="125" y="277"/>
                      <a:pt x="125" y="277"/>
                      <a:pt x="125" y="277"/>
                    </a:cubicBezTo>
                    <a:cubicBezTo>
                      <a:pt x="92" y="187"/>
                      <a:pt x="92" y="187"/>
                      <a:pt x="92" y="187"/>
                    </a:cubicBezTo>
                    <a:cubicBezTo>
                      <a:pt x="103" y="191"/>
                      <a:pt x="115" y="193"/>
                      <a:pt x="127" y="193"/>
                    </a:cubicBezTo>
                    <a:cubicBezTo>
                      <a:pt x="151" y="193"/>
                      <a:pt x="176" y="184"/>
                      <a:pt x="194" y="165"/>
                    </a:cubicBezTo>
                    <a:cubicBezTo>
                      <a:pt x="196" y="163"/>
                      <a:pt x="198" y="161"/>
                      <a:pt x="198" y="158"/>
                    </a:cubicBezTo>
                    <a:cubicBezTo>
                      <a:pt x="198" y="155"/>
                      <a:pt x="196" y="152"/>
                      <a:pt x="194" y="150"/>
                    </a:cubicBezTo>
                    <a:lnTo>
                      <a:pt x="142" y="97"/>
                    </a:lnTo>
                    <a:close/>
                    <a:moveTo>
                      <a:pt x="48" y="277"/>
                    </a:moveTo>
                    <a:cubicBezTo>
                      <a:pt x="75" y="202"/>
                      <a:pt x="75" y="202"/>
                      <a:pt x="75" y="202"/>
                    </a:cubicBezTo>
                    <a:cubicBezTo>
                      <a:pt x="102" y="277"/>
                      <a:pt x="102" y="277"/>
                      <a:pt x="102" y="277"/>
                    </a:cubicBezTo>
                    <a:lnTo>
                      <a:pt x="48" y="277"/>
                    </a:lnTo>
                    <a:close/>
                    <a:moveTo>
                      <a:pt x="74" y="150"/>
                    </a:moveTo>
                    <a:cubicBezTo>
                      <a:pt x="47" y="124"/>
                      <a:pt x="45" y="82"/>
                      <a:pt x="67" y="53"/>
                    </a:cubicBezTo>
                    <a:cubicBezTo>
                      <a:pt x="171" y="157"/>
                      <a:pt x="171" y="157"/>
                      <a:pt x="171" y="157"/>
                    </a:cubicBezTo>
                    <a:cubicBezTo>
                      <a:pt x="142" y="179"/>
                      <a:pt x="100" y="177"/>
                      <a:pt x="74" y="150"/>
                    </a:cubicBezTo>
                    <a:close/>
                    <a:moveTo>
                      <a:pt x="139" y="64"/>
                    </a:moveTo>
                    <a:cubicBezTo>
                      <a:pt x="133" y="64"/>
                      <a:pt x="128" y="59"/>
                      <a:pt x="128" y="53"/>
                    </a:cubicBezTo>
                    <a:cubicBezTo>
                      <a:pt x="128" y="47"/>
                      <a:pt x="133" y="42"/>
                      <a:pt x="139" y="42"/>
                    </a:cubicBezTo>
                    <a:cubicBezTo>
                      <a:pt x="163" y="42"/>
                      <a:pt x="182" y="61"/>
                      <a:pt x="182" y="85"/>
                    </a:cubicBezTo>
                    <a:cubicBezTo>
                      <a:pt x="182" y="91"/>
                      <a:pt x="177" y="96"/>
                      <a:pt x="171" y="96"/>
                    </a:cubicBezTo>
                    <a:cubicBezTo>
                      <a:pt x="165" y="96"/>
                      <a:pt x="160" y="91"/>
                      <a:pt x="160" y="85"/>
                    </a:cubicBezTo>
                    <a:cubicBezTo>
                      <a:pt x="160" y="73"/>
                      <a:pt x="151" y="64"/>
                      <a:pt x="139" y="64"/>
                    </a:cubicBezTo>
                    <a:close/>
                    <a:moveTo>
                      <a:pt x="224" y="85"/>
                    </a:moveTo>
                    <a:cubicBezTo>
                      <a:pt x="224" y="91"/>
                      <a:pt x="220" y="96"/>
                      <a:pt x="214" y="96"/>
                    </a:cubicBezTo>
                    <a:cubicBezTo>
                      <a:pt x="208" y="96"/>
                      <a:pt x="203" y="91"/>
                      <a:pt x="203" y="85"/>
                    </a:cubicBezTo>
                    <a:cubicBezTo>
                      <a:pt x="203" y="50"/>
                      <a:pt x="174" y="21"/>
                      <a:pt x="139" y="21"/>
                    </a:cubicBezTo>
                    <a:cubicBezTo>
                      <a:pt x="133" y="21"/>
                      <a:pt x="128" y="16"/>
                      <a:pt x="128" y="10"/>
                    </a:cubicBezTo>
                    <a:cubicBezTo>
                      <a:pt x="128" y="4"/>
                      <a:pt x="133" y="0"/>
                      <a:pt x="139" y="0"/>
                    </a:cubicBezTo>
                    <a:cubicBezTo>
                      <a:pt x="186" y="0"/>
                      <a:pt x="224" y="38"/>
                      <a:pt x="224" y="8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2" name="Group 21"/>
          <p:cNvGrpSpPr/>
          <p:nvPr/>
        </p:nvGrpSpPr>
        <p:grpSpPr>
          <a:xfrm>
            <a:off x="4223794" y="5753784"/>
            <a:ext cx="684000" cy="980982"/>
            <a:chOff x="4200401" y="5743573"/>
            <a:chExt cx="684000" cy="980982"/>
          </a:xfrm>
        </p:grpSpPr>
        <p:sp>
          <p:nvSpPr>
            <p:cNvPr id="76" name="TextBox 75"/>
            <p:cNvSpPr txBox="1"/>
            <p:nvPr/>
          </p:nvSpPr>
          <p:spPr>
            <a:xfrm>
              <a:off x="4200401" y="6185946"/>
              <a:ext cx="684000" cy="538609"/>
            </a:xfrm>
            <a:prstGeom prst="rect">
              <a:avLst/>
            </a:prstGeom>
            <a:noFill/>
          </p:spPr>
          <p:txBody>
            <a:bodyPr wrap="square" lIns="0" tIns="0" rIns="0" bIns="0" rtlCol="0">
              <a:spAutoFit/>
            </a:bodyPr>
            <a:lstStyle/>
            <a:p>
              <a:pPr algn="ctr">
                <a:spcBef>
                  <a:spcPts val="600"/>
                </a:spcBef>
                <a:buSzPct val="100000"/>
              </a:pPr>
              <a:r>
                <a:rPr lang="es-ES" sz="700" dirty="0">
                  <a:solidFill>
                    <a:srgbClr val="313131"/>
                  </a:solidFill>
                </a:rPr>
                <a:t>Reinvertir sus recursos en el funcionamiento de la emisora</a:t>
              </a:r>
            </a:p>
          </p:txBody>
        </p:sp>
        <p:grpSp>
          <p:nvGrpSpPr>
            <p:cNvPr id="9" name="Group 8"/>
            <p:cNvGrpSpPr/>
            <p:nvPr/>
          </p:nvGrpSpPr>
          <p:grpSpPr>
            <a:xfrm>
              <a:off x="4307007" y="5743573"/>
              <a:ext cx="457200" cy="447676"/>
              <a:chOff x="4313062" y="5741201"/>
              <a:chExt cx="457200" cy="447676"/>
            </a:xfrm>
          </p:grpSpPr>
          <p:pic>
            <p:nvPicPr>
              <p:cNvPr id="122" name="Picture 121">
                <a:hlinkClick r:id="rId4" action="ppaction://hlinksldjump"/>
              </p:cNvPr>
              <p:cNvPicPr>
                <a:picLocks noChangeAspect="1"/>
              </p:cNvPicPr>
              <p:nvPr/>
            </p:nvPicPr>
            <p:blipFill rotWithShape="1">
              <a:blip r:embed="rId7" cstate="screen">
                <a:extLst>
                  <a:ext uri="{28A0092B-C50C-407E-A947-70E740481C1C}">
                    <a14:useLocalDpi xmlns:a14="http://schemas.microsoft.com/office/drawing/2010/main"/>
                  </a:ext>
                </a:extLst>
              </a:blip>
              <a:srcRect l="35693" t="14841" r="33317" b="16531"/>
              <a:stretch/>
            </p:blipFill>
            <p:spPr>
              <a:xfrm>
                <a:off x="4313062" y="5741201"/>
                <a:ext cx="457200" cy="447676"/>
              </a:xfrm>
              <a:prstGeom prst="rect">
                <a:avLst/>
              </a:prstGeom>
            </p:spPr>
          </p:pic>
          <p:sp>
            <p:nvSpPr>
              <p:cNvPr id="102" name="Freeform 70"/>
              <p:cNvSpPr>
                <a:spLocks noEditPoints="1"/>
              </p:cNvSpPr>
              <p:nvPr/>
            </p:nvSpPr>
            <p:spPr bwMode="auto">
              <a:xfrm>
                <a:off x="4407079" y="5848989"/>
                <a:ext cx="229229" cy="229229"/>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70 w 320"/>
                  <a:gd name="T11" fmla="*/ 298 h 320"/>
                  <a:gd name="T12" fmla="*/ 170 w 320"/>
                  <a:gd name="T13" fmla="*/ 288 h 320"/>
                  <a:gd name="T14" fmla="*/ 160 w 320"/>
                  <a:gd name="T15" fmla="*/ 277 h 320"/>
                  <a:gd name="T16" fmla="*/ 149 w 320"/>
                  <a:gd name="T17" fmla="*/ 288 h 320"/>
                  <a:gd name="T18" fmla="*/ 149 w 320"/>
                  <a:gd name="T19" fmla="*/ 298 h 320"/>
                  <a:gd name="T20" fmla="*/ 22 w 320"/>
                  <a:gd name="T21" fmla="*/ 170 h 320"/>
                  <a:gd name="T22" fmla="*/ 32 w 320"/>
                  <a:gd name="T23" fmla="*/ 170 h 320"/>
                  <a:gd name="T24" fmla="*/ 42 w 320"/>
                  <a:gd name="T25" fmla="*/ 160 h 320"/>
                  <a:gd name="T26" fmla="*/ 32 w 320"/>
                  <a:gd name="T27" fmla="*/ 149 h 320"/>
                  <a:gd name="T28" fmla="*/ 22 w 320"/>
                  <a:gd name="T29" fmla="*/ 149 h 320"/>
                  <a:gd name="T30" fmla="*/ 149 w 320"/>
                  <a:gd name="T31" fmla="*/ 22 h 320"/>
                  <a:gd name="T32" fmla="*/ 149 w 320"/>
                  <a:gd name="T33" fmla="*/ 32 h 320"/>
                  <a:gd name="T34" fmla="*/ 160 w 320"/>
                  <a:gd name="T35" fmla="*/ 42 h 320"/>
                  <a:gd name="T36" fmla="*/ 170 w 320"/>
                  <a:gd name="T37" fmla="*/ 32 h 320"/>
                  <a:gd name="T38" fmla="*/ 170 w 320"/>
                  <a:gd name="T39" fmla="*/ 22 h 320"/>
                  <a:gd name="T40" fmla="*/ 298 w 320"/>
                  <a:gd name="T41" fmla="*/ 149 h 320"/>
                  <a:gd name="T42" fmla="*/ 288 w 320"/>
                  <a:gd name="T43" fmla="*/ 149 h 320"/>
                  <a:gd name="T44" fmla="*/ 277 w 320"/>
                  <a:gd name="T45" fmla="*/ 160 h 320"/>
                  <a:gd name="T46" fmla="*/ 288 w 320"/>
                  <a:gd name="T47" fmla="*/ 170 h 320"/>
                  <a:gd name="T48" fmla="*/ 298 w 320"/>
                  <a:gd name="T49" fmla="*/ 170 h 320"/>
                  <a:gd name="T50" fmla="*/ 170 w 320"/>
                  <a:gd name="T51" fmla="*/ 298 h 320"/>
                  <a:gd name="T52" fmla="*/ 216 w 320"/>
                  <a:gd name="T53" fmla="*/ 90 h 320"/>
                  <a:gd name="T54" fmla="*/ 133 w 320"/>
                  <a:gd name="T55" fmla="*/ 127 h 320"/>
                  <a:gd name="T56" fmla="*/ 127 w 320"/>
                  <a:gd name="T57" fmla="*/ 133 h 320"/>
                  <a:gd name="T58" fmla="*/ 90 w 320"/>
                  <a:gd name="T59" fmla="*/ 216 h 320"/>
                  <a:gd name="T60" fmla="*/ 92 w 320"/>
                  <a:gd name="T61" fmla="*/ 228 h 320"/>
                  <a:gd name="T62" fmla="*/ 99 w 320"/>
                  <a:gd name="T63" fmla="*/ 231 h 320"/>
                  <a:gd name="T64" fmla="*/ 104 w 320"/>
                  <a:gd name="T65" fmla="*/ 230 h 320"/>
                  <a:gd name="T66" fmla="*/ 187 w 320"/>
                  <a:gd name="T67" fmla="*/ 192 h 320"/>
                  <a:gd name="T68" fmla="*/ 192 w 320"/>
                  <a:gd name="T69" fmla="*/ 187 h 320"/>
                  <a:gd name="T70" fmla="*/ 230 w 320"/>
                  <a:gd name="T71" fmla="*/ 104 h 320"/>
                  <a:gd name="T72" fmla="*/ 228 w 320"/>
                  <a:gd name="T73" fmla="*/ 92 h 320"/>
                  <a:gd name="T74" fmla="*/ 216 w 320"/>
                  <a:gd name="T75" fmla="*/ 90 h 320"/>
                  <a:gd name="T76" fmla="*/ 140 w 320"/>
                  <a:gd name="T77" fmla="*/ 155 h 320"/>
                  <a:gd name="T78" fmla="*/ 164 w 320"/>
                  <a:gd name="T79" fmla="*/ 179 h 320"/>
                  <a:gd name="T80" fmla="*/ 121 w 320"/>
                  <a:gd name="T81" fmla="*/ 199 h 320"/>
                  <a:gd name="T82" fmla="*/ 140 w 320"/>
                  <a:gd name="T83" fmla="*/ 155 h 320"/>
                  <a:gd name="T84" fmla="*/ 179 w 320"/>
                  <a:gd name="T85" fmla="*/ 164 h 320"/>
                  <a:gd name="T86" fmla="*/ 155 w 320"/>
                  <a:gd name="T87" fmla="*/ 140 h 320"/>
                  <a:gd name="T88" fmla="*/ 199 w 320"/>
                  <a:gd name="T89" fmla="*/ 121 h 320"/>
                  <a:gd name="T90" fmla="*/ 179 w 320"/>
                  <a:gd name="T91" fmla="*/ 1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170" y="298"/>
                    </a:moveTo>
                    <a:cubicBezTo>
                      <a:pt x="170" y="288"/>
                      <a:pt x="170" y="288"/>
                      <a:pt x="170" y="288"/>
                    </a:cubicBezTo>
                    <a:cubicBezTo>
                      <a:pt x="170" y="282"/>
                      <a:pt x="166" y="277"/>
                      <a:pt x="160" y="277"/>
                    </a:cubicBezTo>
                    <a:cubicBezTo>
                      <a:pt x="154" y="277"/>
                      <a:pt x="149" y="282"/>
                      <a:pt x="149" y="288"/>
                    </a:cubicBezTo>
                    <a:cubicBezTo>
                      <a:pt x="149" y="298"/>
                      <a:pt x="149" y="298"/>
                      <a:pt x="149" y="298"/>
                    </a:cubicBezTo>
                    <a:cubicBezTo>
                      <a:pt x="81" y="293"/>
                      <a:pt x="27" y="238"/>
                      <a:pt x="22" y="170"/>
                    </a:cubicBezTo>
                    <a:cubicBezTo>
                      <a:pt x="32" y="170"/>
                      <a:pt x="32" y="170"/>
                      <a:pt x="32" y="170"/>
                    </a:cubicBezTo>
                    <a:cubicBezTo>
                      <a:pt x="38" y="170"/>
                      <a:pt x="42" y="166"/>
                      <a:pt x="42" y="160"/>
                    </a:cubicBezTo>
                    <a:cubicBezTo>
                      <a:pt x="42" y="154"/>
                      <a:pt x="38" y="149"/>
                      <a:pt x="32" y="149"/>
                    </a:cubicBezTo>
                    <a:cubicBezTo>
                      <a:pt x="22" y="149"/>
                      <a:pt x="22" y="149"/>
                      <a:pt x="22" y="149"/>
                    </a:cubicBezTo>
                    <a:cubicBezTo>
                      <a:pt x="27" y="81"/>
                      <a:pt x="81" y="27"/>
                      <a:pt x="149" y="22"/>
                    </a:cubicBezTo>
                    <a:cubicBezTo>
                      <a:pt x="149" y="32"/>
                      <a:pt x="149" y="32"/>
                      <a:pt x="149" y="32"/>
                    </a:cubicBezTo>
                    <a:cubicBezTo>
                      <a:pt x="149" y="38"/>
                      <a:pt x="154" y="42"/>
                      <a:pt x="160" y="42"/>
                    </a:cubicBezTo>
                    <a:cubicBezTo>
                      <a:pt x="166" y="42"/>
                      <a:pt x="170" y="38"/>
                      <a:pt x="170" y="32"/>
                    </a:cubicBezTo>
                    <a:cubicBezTo>
                      <a:pt x="170" y="22"/>
                      <a:pt x="170" y="22"/>
                      <a:pt x="170" y="22"/>
                    </a:cubicBezTo>
                    <a:cubicBezTo>
                      <a:pt x="238" y="27"/>
                      <a:pt x="293" y="81"/>
                      <a:pt x="298" y="149"/>
                    </a:cubicBezTo>
                    <a:cubicBezTo>
                      <a:pt x="288" y="149"/>
                      <a:pt x="288" y="149"/>
                      <a:pt x="288" y="149"/>
                    </a:cubicBezTo>
                    <a:cubicBezTo>
                      <a:pt x="282" y="149"/>
                      <a:pt x="277" y="154"/>
                      <a:pt x="277" y="160"/>
                    </a:cubicBezTo>
                    <a:cubicBezTo>
                      <a:pt x="277" y="166"/>
                      <a:pt x="282" y="170"/>
                      <a:pt x="288" y="170"/>
                    </a:cubicBezTo>
                    <a:cubicBezTo>
                      <a:pt x="298" y="170"/>
                      <a:pt x="298" y="170"/>
                      <a:pt x="298" y="170"/>
                    </a:cubicBezTo>
                    <a:cubicBezTo>
                      <a:pt x="293" y="238"/>
                      <a:pt x="238" y="293"/>
                      <a:pt x="170" y="298"/>
                    </a:cubicBezTo>
                    <a:close/>
                    <a:moveTo>
                      <a:pt x="216" y="90"/>
                    </a:moveTo>
                    <a:cubicBezTo>
                      <a:pt x="133" y="127"/>
                      <a:pt x="133" y="127"/>
                      <a:pt x="133" y="127"/>
                    </a:cubicBezTo>
                    <a:cubicBezTo>
                      <a:pt x="130" y="128"/>
                      <a:pt x="128" y="130"/>
                      <a:pt x="127" y="133"/>
                    </a:cubicBezTo>
                    <a:cubicBezTo>
                      <a:pt x="90" y="216"/>
                      <a:pt x="90" y="216"/>
                      <a:pt x="90" y="216"/>
                    </a:cubicBezTo>
                    <a:cubicBezTo>
                      <a:pt x="88" y="220"/>
                      <a:pt x="89" y="224"/>
                      <a:pt x="92" y="228"/>
                    </a:cubicBezTo>
                    <a:cubicBezTo>
                      <a:pt x="94" y="230"/>
                      <a:pt x="97" y="231"/>
                      <a:pt x="99" y="231"/>
                    </a:cubicBezTo>
                    <a:cubicBezTo>
                      <a:pt x="101" y="231"/>
                      <a:pt x="102" y="230"/>
                      <a:pt x="104" y="230"/>
                    </a:cubicBezTo>
                    <a:cubicBezTo>
                      <a:pt x="187" y="192"/>
                      <a:pt x="187" y="192"/>
                      <a:pt x="187" y="192"/>
                    </a:cubicBezTo>
                    <a:cubicBezTo>
                      <a:pt x="189" y="191"/>
                      <a:pt x="191" y="189"/>
                      <a:pt x="192" y="187"/>
                    </a:cubicBezTo>
                    <a:cubicBezTo>
                      <a:pt x="230" y="104"/>
                      <a:pt x="230" y="104"/>
                      <a:pt x="230" y="104"/>
                    </a:cubicBezTo>
                    <a:cubicBezTo>
                      <a:pt x="232" y="100"/>
                      <a:pt x="231" y="95"/>
                      <a:pt x="228" y="92"/>
                    </a:cubicBezTo>
                    <a:cubicBezTo>
                      <a:pt x="224" y="89"/>
                      <a:pt x="220" y="88"/>
                      <a:pt x="216" y="90"/>
                    </a:cubicBezTo>
                    <a:close/>
                    <a:moveTo>
                      <a:pt x="140" y="155"/>
                    </a:moveTo>
                    <a:cubicBezTo>
                      <a:pt x="164" y="179"/>
                      <a:pt x="164" y="179"/>
                      <a:pt x="164" y="179"/>
                    </a:cubicBezTo>
                    <a:cubicBezTo>
                      <a:pt x="121" y="199"/>
                      <a:pt x="121" y="199"/>
                      <a:pt x="121" y="199"/>
                    </a:cubicBezTo>
                    <a:lnTo>
                      <a:pt x="140" y="155"/>
                    </a:lnTo>
                    <a:close/>
                    <a:moveTo>
                      <a:pt x="179" y="164"/>
                    </a:moveTo>
                    <a:cubicBezTo>
                      <a:pt x="155" y="140"/>
                      <a:pt x="155" y="140"/>
                      <a:pt x="155" y="140"/>
                    </a:cubicBezTo>
                    <a:cubicBezTo>
                      <a:pt x="199" y="121"/>
                      <a:pt x="199" y="121"/>
                      <a:pt x="199" y="121"/>
                    </a:cubicBezTo>
                    <a:lnTo>
                      <a:pt x="179" y="16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3" name="Group 22"/>
          <p:cNvGrpSpPr/>
          <p:nvPr/>
        </p:nvGrpSpPr>
        <p:grpSpPr>
          <a:xfrm>
            <a:off x="4997372" y="5761315"/>
            <a:ext cx="855783" cy="642071"/>
            <a:chOff x="4922684" y="5751104"/>
            <a:chExt cx="855783" cy="642071"/>
          </a:xfrm>
        </p:grpSpPr>
        <p:sp>
          <p:nvSpPr>
            <p:cNvPr id="73" name="TextBox 72"/>
            <p:cNvSpPr txBox="1"/>
            <p:nvPr/>
          </p:nvSpPr>
          <p:spPr>
            <a:xfrm>
              <a:off x="4922684" y="6177731"/>
              <a:ext cx="855783" cy="215444"/>
            </a:xfrm>
            <a:prstGeom prst="rect">
              <a:avLst/>
            </a:prstGeom>
            <a:noFill/>
          </p:spPr>
          <p:txBody>
            <a:bodyPr wrap="square" lIns="0" tIns="0" rIns="0" bIns="0" rtlCol="0">
              <a:spAutoFit/>
            </a:bodyPr>
            <a:lstStyle/>
            <a:p>
              <a:pPr algn="ctr">
                <a:spcBef>
                  <a:spcPts val="600"/>
                </a:spcBef>
                <a:buSzPct val="100000"/>
              </a:pPr>
              <a:r>
                <a:rPr lang="es-ES" sz="700" dirty="0">
                  <a:solidFill>
                    <a:srgbClr val="313131"/>
                  </a:solidFill>
                </a:rPr>
                <a:t>Pago oportuno de contraprestaciones</a:t>
              </a:r>
            </a:p>
          </p:txBody>
        </p:sp>
        <p:grpSp>
          <p:nvGrpSpPr>
            <p:cNvPr id="10" name="Group 9"/>
            <p:cNvGrpSpPr/>
            <p:nvPr/>
          </p:nvGrpSpPr>
          <p:grpSpPr>
            <a:xfrm>
              <a:off x="5108996" y="5751104"/>
              <a:ext cx="483158" cy="432614"/>
              <a:chOff x="5228062" y="5748732"/>
              <a:chExt cx="483158" cy="432614"/>
            </a:xfrm>
          </p:grpSpPr>
          <p:pic>
            <p:nvPicPr>
              <p:cNvPr id="123" name="Picture 122">
                <a:hlinkClick r:id="rId4" action="ppaction://hlinksldjump"/>
              </p:cNvPr>
              <p:cNvPicPr>
                <a:picLocks noChangeAspect="1"/>
              </p:cNvPicPr>
              <p:nvPr/>
            </p:nvPicPr>
            <p:blipFill rotWithShape="1">
              <a:blip r:embed="rId5" cstate="screen">
                <a:extLst>
                  <a:ext uri="{28A0092B-C50C-407E-A947-70E740481C1C}">
                    <a14:useLocalDpi xmlns:a14="http://schemas.microsoft.com/office/drawing/2010/main"/>
                  </a:ext>
                </a:extLst>
              </a:blip>
              <a:srcRect l="36599" b="26082"/>
              <a:stretch/>
            </p:blipFill>
            <p:spPr>
              <a:xfrm>
                <a:off x="5228062" y="5748732"/>
                <a:ext cx="483158" cy="432614"/>
              </a:xfrm>
              <a:prstGeom prst="rect">
                <a:avLst/>
              </a:prstGeom>
            </p:spPr>
          </p:pic>
          <p:sp>
            <p:nvSpPr>
              <p:cNvPr id="103" name="Freeform 640"/>
              <p:cNvSpPr>
                <a:spLocks noEditPoints="1"/>
              </p:cNvSpPr>
              <p:nvPr/>
            </p:nvSpPr>
            <p:spPr bwMode="auto">
              <a:xfrm>
                <a:off x="5351998" y="5863748"/>
                <a:ext cx="231020" cy="169486"/>
              </a:xfrm>
              <a:custGeom>
                <a:avLst/>
                <a:gdLst>
                  <a:gd name="T0" fmla="*/ 182 w 322"/>
                  <a:gd name="T1" fmla="*/ 30 h 236"/>
                  <a:gd name="T2" fmla="*/ 175 w 322"/>
                  <a:gd name="T3" fmla="*/ 23 h 236"/>
                  <a:gd name="T4" fmla="*/ 166 w 322"/>
                  <a:gd name="T5" fmla="*/ 24 h 236"/>
                  <a:gd name="T6" fmla="*/ 6 w 322"/>
                  <a:gd name="T7" fmla="*/ 120 h 236"/>
                  <a:gd name="T8" fmla="*/ 1 w 322"/>
                  <a:gd name="T9" fmla="*/ 132 h 236"/>
                  <a:gd name="T10" fmla="*/ 15 w 322"/>
                  <a:gd name="T11" fmla="*/ 185 h 236"/>
                  <a:gd name="T12" fmla="*/ 25 w 322"/>
                  <a:gd name="T13" fmla="*/ 193 h 236"/>
                  <a:gd name="T14" fmla="*/ 75 w 322"/>
                  <a:gd name="T15" fmla="*/ 193 h 236"/>
                  <a:gd name="T16" fmla="*/ 75 w 322"/>
                  <a:gd name="T17" fmla="*/ 193 h 236"/>
                  <a:gd name="T18" fmla="*/ 118 w 322"/>
                  <a:gd name="T19" fmla="*/ 236 h 236"/>
                  <a:gd name="T20" fmla="*/ 161 w 322"/>
                  <a:gd name="T21" fmla="*/ 193 h 236"/>
                  <a:gd name="T22" fmla="*/ 161 w 322"/>
                  <a:gd name="T23" fmla="*/ 193 h 236"/>
                  <a:gd name="T24" fmla="*/ 214 w 322"/>
                  <a:gd name="T25" fmla="*/ 193 h 236"/>
                  <a:gd name="T26" fmla="*/ 214 w 322"/>
                  <a:gd name="T27" fmla="*/ 193 h 236"/>
                  <a:gd name="T28" fmla="*/ 223 w 322"/>
                  <a:gd name="T29" fmla="*/ 189 h 236"/>
                  <a:gd name="T30" fmla="*/ 224 w 322"/>
                  <a:gd name="T31" fmla="*/ 179 h 236"/>
                  <a:gd name="T32" fmla="*/ 182 w 322"/>
                  <a:gd name="T33" fmla="*/ 30 h 236"/>
                  <a:gd name="T34" fmla="*/ 139 w 322"/>
                  <a:gd name="T35" fmla="*/ 193 h 236"/>
                  <a:gd name="T36" fmla="*/ 118 w 322"/>
                  <a:gd name="T37" fmla="*/ 214 h 236"/>
                  <a:gd name="T38" fmla="*/ 97 w 322"/>
                  <a:gd name="T39" fmla="*/ 193 h 236"/>
                  <a:gd name="T40" fmla="*/ 97 w 322"/>
                  <a:gd name="T41" fmla="*/ 193 h 236"/>
                  <a:gd name="T42" fmla="*/ 139 w 322"/>
                  <a:gd name="T43" fmla="*/ 193 h 236"/>
                  <a:gd name="T44" fmla="*/ 139 w 322"/>
                  <a:gd name="T45" fmla="*/ 193 h 236"/>
                  <a:gd name="T46" fmla="*/ 33 w 322"/>
                  <a:gd name="T47" fmla="*/ 172 h 236"/>
                  <a:gd name="T48" fmla="*/ 24 w 322"/>
                  <a:gd name="T49" fmla="*/ 134 h 236"/>
                  <a:gd name="T50" fmla="*/ 165 w 322"/>
                  <a:gd name="T51" fmla="*/ 49 h 236"/>
                  <a:gd name="T52" fmla="*/ 200 w 322"/>
                  <a:gd name="T53" fmla="*/ 172 h 236"/>
                  <a:gd name="T54" fmla="*/ 33 w 322"/>
                  <a:gd name="T55" fmla="*/ 172 h 236"/>
                  <a:gd name="T56" fmla="*/ 238 w 322"/>
                  <a:gd name="T57" fmla="*/ 107 h 236"/>
                  <a:gd name="T58" fmla="*/ 235 w 322"/>
                  <a:gd name="T59" fmla="*/ 108 h 236"/>
                  <a:gd name="T60" fmla="*/ 225 w 322"/>
                  <a:gd name="T61" fmla="*/ 100 h 236"/>
                  <a:gd name="T62" fmla="*/ 232 w 322"/>
                  <a:gd name="T63" fmla="*/ 87 h 236"/>
                  <a:gd name="T64" fmla="*/ 307 w 322"/>
                  <a:gd name="T65" fmla="*/ 65 h 236"/>
                  <a:gd name="T66" fmla="*/ 320 w 322"/>
                  <a:gd name="T67" fmla="*/ 73 h 236"/>
                  <a:gd name="T68" fmla="*/ 313 w 322"/>
                  <a:gd name="T69" fmla="*/ 86 h 236"/>
                  <a:gd name="T70" fmla="*/ 238 w 322"/>
                  <a:gd name="T71" fmla="*/ 107 h 236"/>
                  <a:gd name="T72" fmla="*/ 206 w 322"/>
                  <a:gd name="T73" fmla="*/ 61 h 236"/>
                  <a:gd name="T74" fmla="*/ 207 w 322"/>
                  <a:gd name="T75" fmla="*/ 46 h 236"/>
                  <a:gd name="T76" fmla="*/ 261 w 322"/>
                  <a:gd name="T77" fmla="*/ 3 h 236"/>
                  <a:gd name="T78" fmla="*/ 276 w 322"/>
                  <a:gd name="T79" fmla="*/ 5 h 236"/>
                  <a:gd name="T80" fmla="*/ 274 w 322"/>
                  <a:gd name="T81" fmla="*/ 20 h 236"/>
                  <a:gd name="T82" fmla="*/ 221 w 322"/>
                  <a:gd name="T83" fmla="*/ 63 h 236"/>
                  <a:gd name="T84" fmla="*/ 214 w 322"/>
                  <a:gd name="T85" fmla="*/ 65 h 236"/>
                  <a:gd name="T86" fmla="*/ 206 w 322"/>
                  <a:gd name="T87" fmla="*/ 61 h 236"/>
                  <a:gd name="T88" fmla="*/ 321 w 322"/>
                  <a:gd name="T89" fmla="*/ 163 h 236"/>
                  <a:gd name="T90" fmla="*/ 310 w 322"/>
                  <a:gd name="T91" fmla="*/ 172 h 236"/>
                  <a:gd name="T92" fmla="*/ 308 w 322"/>
                  <a:gd name="T93" fmla="*/ 172 h 236"/>
                  <a:gd name="T94" fmla="*/ 244 w 322"/>
                  <a:gd name="T95" fmla="*/ 161 h 236"/>
                  <a:gd name="T96" fmla="*/ 235 w 322"/>
                  <a:gd name="T97" fmla="*/ 149 h 236"/>
                  <a:gd name="T98" fmla="*/ 248 w 322"/>
                  <a:gd name="T99" fmla="*/ 140 h 236"/>
                  <a:gd name="T100" fmla="*/ 312 w 322"/>
                  <a:gd name="T101" fmla="*/ 150 h 236"/>
                  <a:gd name="T102" fmla="*/ 321 w 322"/>
                  <a:gd name="T103" fmla="*/ 16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6">
                    <a:moveTo>
                      <a:pt x="182" y="30"/>
                    </a:moveTo>
                    <a:cubicBezTo>
                      <a:pt x="181" y="27"/>
                      <a:pt x="178" y="24"/>
                      <a:pt x="175" y="23"/>
                    </a:cubicBezTo>
                    <a:cubicBezTo>
                      <a:pt x="172" y="22"/>
                      <a:pt x="169" y="22"/>
                      <a:pt x="166" y="24"/>
                    </a:cubicBezTo>
                    <a:cubicBezTo>
                      <a:pt x="6" y="120"/>
                      <a:pt x="6" y="120"/>
                      <a:pt x="6" y="120"/>
                    </a:cubicBezTo>
                    <a:cubicBezTo>
                      <a:pt x="2" y="122"/>
                      <a:pt x="0" y="127"/>
                      <a:pt x="1" y="132"/>
                    </a:cubicBezTo>
                    <a:cubicBezTo>
                      <a:pt x="15" y="185"/>
                      <a:pt x="15" y="185"/>
                      <a:pt x="15" y="185"/>
                    </a:cubicBezTo>
                    <a:cubicBezTo>
                      <a:pt x="16" y="190"/>
                      <a:pt x="20" y="193"/>
                      <a:pt x="25" y="193"/>
                    </a:cubicBezTo>
                    <a:cubicBezTo>
                      <a:pt x="75" y="193"/>
                      <a:pt x="75" y="193"/>
                      <a:pt x="75" y="193"/>
                    </a:cubicBezTo>
                    <a:cubicBezTo>
                      <a:pt x="75" y="193"/>
                      <a:pt x="75" y="193"/>
                      <a:pt x="75" y="193"/>
                    </a:cubicBezTo>
                    <a:cubicBezTo>
                      <a:pt x="75" y="217"/>
                      <a:pt x="94" y="236"/>
                      <a:pt x="118" y="236"/>
                    </a:cubicBezTo>
                    <a:cubicBezTo>
                      <a:pt x="142" y="236"/>
                      <a:pt x="161" y="217"/>
                      <a:pt x="161" y="193"/>
                    </a:cubicBezTo>
                    <a:cubicBezTo>
                      <a:pt x="161" y="193"/>
                      <a:pt x="161" y="193"/>
                      <a:pt x="161" y="193"/>
                    </a:cubicBezTo>
                    <a:cubicBezTo>
                      <a:pt x="214" y="193"/>
                      <a:pt x="214" y="193"/>
                      <a:pt x="214" y="193"/>
                    </a:cubicBezTo>
                    <a:cubicBezTo>
                      <a:pt x="214" y="193"/>
                      <a:pt x="214" y="193"/>
                      <a:pt x="214" y="193"/>
                    </a:cubicBezTo>
                    <a:cubicBezTo>
                      <a:pt x="217" y="193"/>
                      <a:pt x="221" y="191"/>
                      <a:pt x="223" y="189"/>
                    </a:cubicBezTo>
                    <a:cubicBezTo>
                      <a:pt x="225" y="186"/>
                      <a:pt x="225" y="183"/>
                      <a:pt x="224" y="179"/>
                    </a:cubicBezTo>
                    <a:lnTo>
                      <a:pt x="182" y="30"/>
                    </a:lnTo>
                    <a:close/>
                    <a:moveTo>
                      <a:pt x="139" y="193"/>
                    </a:moveTo>
                    <a:cubicBezTo>
                      <a:pt x="139" y="205"/>
                      <a:pt x="130" y="214"/>
                      <a:pt x="118" y="214"/>
                    </a:cubicBezTo>
                    <a:cubicBezTo>
                      <a:pt x="106" y="214"/>
                      <a:pt x="97" y="205"/>
                      <a:pt x="97" y="193"/>
                    </a:cubicBezTo>
                    <a:cubicBezTo>
                      <a:pt x="97" y="193"/>
                      <a:pt x="97" y="193"/>
                      <a:pt x="97" y="193"/>
                    </a:cubicBezTo>
                    <a:cubicBezTo>
                      <a:pt x="139" y="193"/>
                      <a:pt x="139" y="193"/>
                      <a:pt x="139" y="193"/>
                    </a:cubicBezTo>
                    <a:cubicBezTo>
                      <a:pt x="139" y="193"/>
                      <a:pt x="139" y="193"/>
                      <a:pt x="139" y="193"/>
                    </a:cubicBezTo>
                    <a:close/>
                    <a:moveTo>
                      <a:pt x="33" y="172"/>
                    </a:moveTo>
                    <a:cubicBezTo>
                      <a:pt x="24" y="134"/>
                      <a:pt x="24" y="134"/>
                      <a:pt x="24" y="134"/>
                    </a:cubicBezTo>
                    <a:cubicBezTo>
                      <a:pt x="165" y="49"/>
                      <a:pt x="165" y="49"/>
                      <a:pt x="165" y="49"/>
                    </a:cubicBezTo>
                    <a:cubicBezTo>
                      <a:pt x="200" y="172"/>
                      <a:pt x="200" y="172"/>
                      <a:pt x="200" y="172"/>
                    </a:cubicBezTo>
                    <a:lnTo>
                      <a:pt x="33" y="172"/>
                    </a:lnTo>
                    <a:close/>
                    <a:moveTo>
                      <a:pt x="238" y="107"/>
                    </a:moveTo>
                    <a:cubicBezTo>
                      <a:pt x="237" y="108"/>
                      <a:pt x="236" y="108"/>
                      <a:pt x="235" y="108"/>
                    </a:cubicBezTo>
                    <a:cubicBezTo>
                      <a:pt x="231" y="108"/>
                      <a:pt x="226" y="105"/>
                      <a:pt x="225" y="100"/>
                    </a:cubicBezTo>
                    <a:cubicBezTo>
                      <a:pt x="223" y="94"/>
                      <a:pt x="227" y="88"/>
                      <a:pt x="232" y="87"/>
                    </a:cubicBezTo>
                    <a:cubicBezTo>
                      <a:pt x="307" y="65"/>
                      <a:pt x="307" y="65"/>
                      <a:pt x="307" y="65"/>
                    </a:cubicBezTo>
                    <a:cubicBezTo>
                      <a:pt x="313" y="64"/>
                      <a:pt x="319" y="67"/>
                      <a:pt x="320" y="73"/>
                    </a:cubicBezTo>
                    <a:cubicBezTo>
                      <a:pt x="322" y="78"/>
                      <a:pt x="319" y="84"/>
                      <a:pt x="313" y="86"/>
                    </a:cubicBezTo>
                    <a:lnTo>
                      <a:pt x="238" y="107"/>
                    </a:lnTo>
                    <a:close/>
                    <a:moveTo>
                      <a:pt x="206" y="61"/>
                    </a:moveTo>
                    <a:cubicBezTo>
                      <a:pt x="202" y="56"/>
                      <a:pt x="203" y="50"/>
                      <a:pt x="207" y="46"/>
                    </a:cubicBezTo>
                    <a:cubicBezTo>
                      <a:pt x="261" y="3"/>
                      <a:pt x="261" y="3"/>
                      <a:pt x="261" y="3"/>
                    </a:cubicBezTo>
                    <a:cubicBezTo>
                      <a:pt x="265" y="0"/>
                      <a:pt x="272" y="0"/>
                      <a:pt x="276" y="5"/>
                    </a:cubicBezTo>
                    <a:cubicBezTo>
                      <a:pt x="279" y="10"/>
                      <a:pt x="279" y="16"/>
                      <a:pt x="274" y="20"/>
                    </a:cubicBezTo>
                    <a:cubicBezTo>
                      <a:pt x="221" y="63"/>
                      <a:pt x="221" y="63"/>
                      <a:pt x="221" y="63"/>
                    </a:cubicBezTo>
                    <a:cubicBezTo>
                      <a:pt x="219" y="64"/>
                      <a:pt x="216" y="65"/>
                      <a:pt x="214" y="65"/>
                    </a:cubicBezTo>
                    <a:cubicBezTo>
                      <a:pt x="211" y="65"/>
                      <a:pt x="208" y="64"/>
                      <a:pt x="206" y="61"/>
                    </a:cubicBezTo>
                    <a:close/>
                    <a:moveTo>
                      <a:pt x="321" y="163"/>
                    </a:moveTo>
                    <a:cubicBezTo>
                      <a:pt x="320" y="168"/>
                      <a:pt x="315" y="172"/>
                      <a:pt x="310" y="172"/>
                    </a:cubicBezTo>
                    <a:cubicBezTo>
                      <a:pt x="309" y="172"/>
                      <a:pt x="309" y="172"/>
                      <a:pt x="308" y="172"/>
                    </a:cubicBezTo>
                    <a:cubicBezTo>
                      <a:pt x="244" y="161"/>
                      <a:pt x="244" y="161"/>
                      <a:pt x="244" y="161"/>
                    </a:cubicBezTo>
                    <a:cubicBezTo>
                      <a:pt x="238" y="160"/>
                      <a:pt x="235" y="154"/>
                      <a:pt x="235" y="149"/>
                    </a:cubicBezTo>
                    <a:cubicBezTo>
                      <a:pt x="236" y="143"/>
                      <a:pt x="242" y="139"/>
                      <a:pt x="248" y="140"/>
                    </a:cubicBezTo>
                    <a:cubicBezTo>
                      <a:pt x="312" y="150"/>
                      <a:pt x="312" y="150"/>
                      <a:pt x="312" y="150"/>
                    </a:cubicBezTo>
                    <a:cubicBezTo>
                      <a:pt x="318" y="151"/>
                      <a:pt x="321" y="157"/>
                      <a:pt x="321" y="16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4" name="Group 23"/>
          <p:cNvGrpSpPr/>
          <p:nvPr/>
        </p:nvGrpSpPr>
        <p:grpSpPr>
          <a:xfrm>
            <a:off x="5956321" y="5761315"/>
            <a:ext cx="763919" cy="1072958"/>
            <a:chOff x="5982143" y="5751104"/>
            <a:chExt cx="763919" cy="1072958"/>
          </a:xfrm>
        </p:grpSpPr>
        <p:sp>
          <p:nvSpPr>
            <p:cNvPr id="77" name="TextBox 76"/>
            <p:cNvSpPr txBox="1"/>
            <p:nvPr/>
          </p:nvSpPr>
          <p:spPr>
            <a:xfrm>
              <a:off x="5982143" y="6177731"/>
              <a:ext cx="763919" cy="646331"/>
            </a:xfrm>
            <a:prstGeom prst="rect">
              <a:avLst/>
            </a:prstGeom>
            <a:noFill/>
          </p:spPr>
          <p:txBody>
            <a:bodyPr wrap="square" lIns="0" tIns="0" rIns="0" bIns="0" rtlCol="0">
              <a:spAutoFit/>
            </a:bodyPr>
            <a:lstStyle/>
            <a:p>
              <a:pPr algn="ctr">
                <a:spcBef>
                  <a:spcPts val="600"/>
                </a:spcBef>
                <a:buSzPct val="100000"/>
              </a:pPr>
              <a:r>
                <a:rPr lang="es-ES" sz="700" dirty="0">
                  <a:solidFill>
                    <a:srgbClr val="313131"/>
                  </a:solidFill>
                </a:rPr>
                <a:t>Conservar las grabaciones de programas informativos, periodísticos y discursos</a:t>
              </a:r>
            </a:p>
          </p:txBody>
        </p:sp>
        <p:grpSp>
          <p:nvGrpSpPr>
            <p:cNvPr id="11" name="Group 10"/>
            <p:cNvGrpSpPr/>
            <p:nvPr/>
          </p:nvGrpSpPr>
          <p:grpSpPr>
            <a:xfrm>
              <a:off x="6122523" y="5751104"/>
              <a:ext cx="483158" cy="432614"/>
              <a:chOff x="6168205" y="5748732"/>
              <a:chExt cx="483158" cy="432614"/>
            </a:xfrm>
          </p:grpSpPr>
          <p:pic>
            <p:nvPicPr>
              <p:cNvPr id="124" name="Picture 123">
                <a:hlinkClick r:id="rId4" action="ppaction://hlinksldjump"/>
              </p:cNvPr>
              <p:cNvPicPr>
                <a:picLocks noChangeAspect="1"/>
              </p:cNvPicPr>
              <p:nvPr/>
            </p:nvPicPr>
            <p:blipFill rotWithShape="1">
              <a:blip r:embed="rId5" cstate="screen">
                <a:extLst>
                  <a:ext uri="{28A0092B-C50C-407E-A947-70E740481C1C}">
                    <a14:useLocalDpi xmlns:a14="http://schemas.microsoft.com/office/drawing/2010/main"/>
                  </a:ext>
                </a:extLst>
              </a:blip>
              <a:srcRect l="36599" b="26082"/>
              <a:stretch/>
            </p:blipFill>
            <p:spPr>
              <a:xfrm>
                <a:off x="6168205" y="5748732"/>
                <a:ext cx="483158" cy="432614"/>
              </a:xfrm>
              <a:prstGeom prst="rect">
                <a:avLst/>
              </a:prstGeom>
            </p:spPr>
          </p:pic>
          <p:sp>
            <p:nvSpPr>
              <p:cNvPr id="105" name="Freeform 631"/>
              <p:cNvSpPr>
                <a:spLocks noChangeAspect="1" noEditPoints="1"/>
              </p:cNvSpPr>
              <p:nvPr/>
            </p:nvSpPr>
            <p:spPr bwMode="auto">
              <a:xfrm>
                <a:off x="6207018" y="5777999"/>
                <a:ext cx="396000" cy="396000"/>
              </a:xfrm>
              <a:custGeom>
                <a:avLst/>
                <a:gdLst>
                  <a:gd name="T0" fmla="*/ 490 w 512"/>
                  <a:gd name="T1" fmla="*/ 256 h 512"/>
                  <a:gd name="T2" fmla="*/ 21 w 512"/>
                  <a:gd name="T3" fmla="*/ 256 h 512"/>
                  <a:gd name="T4" fmla="*/ 256 w 512"/>
                  <a:gd name="T5" fmla="*/ 0 h 512"/>
                  <a:gd name="T6" fmla="*/ 256 w 512"/>
                  <a:gd name="T7" fmla="*/ 512 h 512"/>
                  <a:gd name="T8" fmla="*/ 256 w 512"/>
                  <a:gd name="T9" fmla="*/ 0 h 512"/>
                  <a:gd name="T10" fmla="*/ 365 w 512"/>
                  <a:gd name="T11" fmla="*/ 160 h 512"/>
                  <a:gd name="T12" fmla="*/ 153 w 512"/>
                  <a:gd name="T13" fmla="*/ 96 h 512"/>
                  <a:gd name="T14" fmla="*/ 135 w 512"/>
                  <a:gd name="T15" fmla="*/ 122 h 512"/>
                  <a:gd name="T16" fmla="*/ 145 w 512"/>
                  <a:gd name="T17" fmla="*/ 135 h 512"/>
                  <a:gd name="T18" fmla="*/ 275 w 512"/>
                  <a:gd name="T19" fmla="*/ 160 h 512"/>
                  <a:gd name="T20" fmla="*/ 96 w 512"/>
                  <a:gd name="T21" fmla="*/ 217 h 512"/>
                  <a:gd name="T22" fmla="*/ 153 w 512"/>
                  <a:gd name="T23" fmla="*/ 373 h 512"/>
                  <a:gd name="T24" fmla="*/ 416 w 512"/>
                  <a:gd name="T25" fmla="*/ 315 h 512"/>
                  <a:gd name="T26" fmla="*/ 365 w 512"/>
                  <a:gd name="T27" fmla="*/ 160 h 512"/>
                  <a:gd name="T28" fmla="*/ 358 w 512"/>
                  <a:gd name="T29" fmla="*/ 352 h 512"/>
                  <a:gd name="T30" fmla="*/ 117 w 512"/>
                  <a:gd name="T31" fmla="*/ 315 h 512"/>
                  <a:gd name="T32" fmla="*/ 153 w 512"/>
                  <a:gd name="T33" fmla="*/ 181 h 512"/>
                  <a:gd name="T34" fmla="*/ 394 w 512"/>
                  <a:gd name="T35" fmla="*/ 217 h 512"/>
                  <a:gd name="T36" fmla="*/ 202 w 512"/>
                  <a:gd name="T37" fmla="*/ 213 h 512"/>
                  <a:gd name="T38" fmla="*/ 202 w 512"/>
                  <a:gd name="T39" fmla="*/ 320 h 512"/>
                  <a:gd name="T40" fmla="*/ 202 w 512"/>
                  <a:gd name="T41" fmla="*/ 213 h 512"/>
                  <a:gd name="T42" fmla="*/ 170 w 512"/>
                  <a:gd name="T43" fmla="*/ 266 h 512"/>
                  <a:gd name="T44" fmla="*/ 234 w 512"/>
                  <a:gd name="T45" fmla="*/ 266 h 512"/>
                  <a:gd name="T46" fmla="*/ 352 w 512"/>
                  <a:gd name="T47" fmla="*/ 213 h 512"/>
                  <a:gd name="T48" fmla="*/ 277 w 512"/>
                  <a:gd name="T49" fmla="*/ 224 h 512"/>
                  <a:gd name="T50" fmla="*/ 352 w 512"/>
                  <a:gd name="T51" fmla="*/ 234 h 512"/>
                  <a:gd name="T52" fmla="*/ 352 w 512"/>
                  <a:gd name="T53" fmla="*/ 213 h 512"/>
                  <a:gd name="T54" fmla="*/ 288 w 512"/>
                  <a:gd name="T55" fmla="*/ 298 h 512"/>
                  <a:gd name="T56" fmla="*/ 288 w 512"/>
                  <a:gd name="T57" fmla="*/ 320 h 512"/>
                  <a:gd name="T58" fmla="*/ 362 w 512"/>
                  <a:gd name="T59" fmla="*/ 309 h 512"/>
                  <a:gd name="T60" fmla="*/ 352 w 512"/>
                  <a:gd name="T61" fmla="*/ 256 h 512"/>
                  <a:gd name="T62" fmla="*/ 277 w 512"/>
                  <a:gd name="T63" fmla="*/ 266 h 512"/>
                  <a:gd name="T64" fmla="*/ 352 w 512"/>
                  <a:gd name="T65" fmla="*/ 277 h 512"/>
                  <a:gd name="T66" fmla="*/ 352 w 512"/>
                  <a:gd name="T67"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5" y="160"/>
                    </a:moveTo>
                    <a:cubicBezTo>
                      <a:pt x="365" y="160"/>
                      <a:pt x="365" y="160"/>
                      <a:pt x="365" y="160"/>
                    </a:cubicBezTo>
                    <a:cubicBezTo>
                      <a:pt x="160" y="109"/>
                      <a:pt x="160" y="109"/>
                      <a:pt x="160" y="109"/>
                    </a:cubicBezTo>
                    <a:cubicBezTo>
                      <a:pt x="161" y="103"/>
                      <a:pt x="158" y="98"/>
                      <a:pt x="153" y="96"/>
                    </a:cubicBezTo>
                    <a:cubicBezTo>
                      <a:pt x="147" y="95"/>
                      <a:pt x="141" y="98"/>
                      <a:pt x="139" y="104"/>
                    </a:cubicBezTo>
                    <a:cubicBezTo>
                      <a:pt x="135" y="122"/>
                      <a:pt x="135" y="122"/>
                      <a:pt x="135" y="122"/>
                    </a:cubicBezTo>
                    <a:cubicBezTo>
                      <a:pt x="133" y="127"/>
                      <a:pt x="136" y="133"/>
                      <a:pt x="142" y="135"/>
                    </a:cubicBezTo>
                    <a:cubicBezTo>
                      <a:pt x="143" y="135"/>
                      <a:pt x="144" y="135"/>
                      <a:pt x="145" y="135"/>
                    </a:cubicBezTo>
                    <a:cubicBezTo>
                      <a:pt x="149" y="135"/>
                      <a:pt x="152" y="133"/>
                      <a:pt x="154" y="129"/>
                    </a:cubicBezTo>
                    <a:cubicBezTo>
                      <a:pt x="275" y="160"/>
                      <a:pt x="275" y="160"/>
                      <a:pt x="275" y="160"/>
                    </a:cubicBezTo>
                    <a:cubicBezTo>
                      <a:pt x="153" y="160"/>
                      <a:pt x="153" y="160"/>
                      <a:pt x="153" y="160"/>
                    </a:cubicBezTo>
                    <a:cubicBezTo>
                      <a:pt x="122" y="160"/>
                      <a:pt x="96" y="186"/>
                      <a:pt x="96" y="217"/>
                    </a:cubicBezTo>
                    <a:cubicBezTo>
                      <a:pt x="96" y="315"/>
                      <a:pt x="96" y="315"/>
                      <a:pt x="96" y="315"/>
                    </a:cubicBezTo>
                    <a:cubicBezTo>
                      <a:pt x="96" y="347"/>
                      <a:pt x="122" y="373"/>
                      <a:pt x="153" y="373"/>
                    </a:cubicBezTo>
                    <a:cubicBezTo>
                      <a:pt x="358" y="373"/>
                      <a:pt x="358" y="373"/>
                      <a:pt x="358" y="373"/>
                    </a:cubicBezTo>
                    <a:cubicBezTo>
                      <a:pt x="390" y="373"/>
                      <a:pt x="416" y="347"/>
                      <a:pt x="416" y="315"/>
                    </a:cubicBezTo>
                    <a:cubicBezTo>
                      <a:pt x="416" y="217"/>
                      <a:pt x="416" y="217"/>
                      <a:pt x="416" y="217"/>
                    </a:cubicBezTo>
                    <a:cubicBezTo>
                      <a:pt x="416" y="188"/>
                      <a:pt x="394" y="164"/>
                      <a:pt x="365" y="160"/>
                    </a:cubicBezTo>
                    <a:close/>
                    <a:moveTo>
                      <a:pt x="394" y="315"/>
                    </a:moveTo>
                    <a:cubicBezTo>
                      <a:pt x="394" y="335"/>
                      <a:pt x="378" y="352"/>
                      <a:pt x="358" y="352"/>
                    </a:cubicBezTo>
                    <a:cubicBezTo>
                      <a:pt x="153" y="352"/>
                      <a:pt x="153" y="352"/>
                      <a:pt x="153" y="352"/>
                    </a:cubicBezTo>
                    <a:cubicBezTo>
                      <a:pt x="133" y="352"/>
                      <a:pt x="117" y="335"/>
                      <a:pt x="117" y="315"/>
                    </a:cubicBezTo>
                    <a:cubicBezTo>
                      <a:pt x="117" y="217"/>
                      <a:pt x="117" y="217"/>
                      <a:pt x="117" y="217"/>
                    </a:cubicBezTo>
                    <a:cubicBezTo>
                      <a:pt x="117" y="197"/>
                      <a:pt x="133" y="181"/>
                      <a:pt x="153" y="181"/>
                    </a:cubicBezTo>
                    <a:cubicBezTo>
                      <a:pt x="358" y="181"/>
                      <a:pt x="358" y="181"/>
                      <a:pt x="358" y="181"/>
                    </a:cubicBezTo>
                    <a:cubicBezTo>
                      <a:pt x="378" y="181"/>
                      <a:pt x="394" y="197"/>
                      <a:pt x="394" y="217"/>
                    </a:cubicBezTo>
                    <a:lnTo>
                      <a:pt x="394" y="315"/>
                    </a:lnTo>
                    <a:close/>
                    <a:moveTo>
                      <a:pt x="202" y="213"/>
                    </a:moveTo>
                    <a:cubicBezTo>
                      <a:pt x="173" y="213"/>
                      <a:pt x="149" y="237"/>
                      <a:pt x="149" y="266"/>
                    </a:cubicBezTo>
                    <a:cubicBezTo>
                      <a:pt x="149" y="296"/>
                      <a:pt x="173" y="320"/>
                      <a:pt x="202" y="320"/>
                    </a:cubicBezTo>
                    <a:cubicBezTo>
                      <a:pt x="232" y="320"/>
                      <a:pt x="256" y="296"/>
                      <a:pt x="256" y="266"/>
                    </a:cubicBezTo>
                    <a:cubicBezTo>
                      <a:pt x="256" y="237"/>
                      <a:pt x="232" y="213"/>
                      <a:pt x="202" y="213"/>
                    </a:cubicBezTo>
                    <a:close/>
                    <a:moveTo>
                      <a:pt x="202" y="298"/>
                    </a:moveTo>
                    <a:cubicBezTo>
                      <a:pt x="185" y="298"/>
                      <a:pt x="170" y="284"/>
                      <a:pt x="170" y="266"/>
                    </a:cubicBezTo>
                    <a:cubicBezTo>
                      <a:pt x="170" y="249"/>
                      <a:pt x="185" y="234"/>
                      <a:pt x="202" y="234"/>
                    </a:cubicBezTo>
                    <a:cubicBezTo>
                      <a:pt x="220" y="234"/>
                      <a:pt x="234" y="249"/>
                      <a:pt x="234" y="266"/>
                    </a:cubicBezTo>
                    <a:cubicBezTo>
                      <a:pt x="234" y="284"/>
                      <a:pt x="220" y="298"/>
                      <a:pt x="202" y="298"/>
                    </a:cubicBezTo>
                    <a:close/>
                    <a:moveTo>
                      <a:pt x="352" y="213"/>
                    </a:moveTo>
                    <a:cubicBezTo>
                      <a:pt x="288" y="213"/>
                      <a:pt x="288" y="213"/>
                      <a:pt x="288" y="213"/>
                    </a:cubicBezTo>
                    <a:cubicBezTo>
                      <a:pt x="282" y="213"/>
                      <a:pt x="277" y="218"/>
                      <a:pt x="277" y="224"/>
                    </a:cubicBezTo>
                    <a:cubicBezTo>
                      <a:pt x="277" y="230"/>
                      <a:pt x="282" y="234"/>
                      <a:pt x="288" y="234"/>
                    </a:cubicBezTo>
                    <a:cubicBezTo>
                      <a:pt x="352" y="234"/>
                      <a:pt x="352" y="234"/>
                      <a:pt x="352" y="234"/>
                    </a:cubicBezTo>
                    <a:cubicBezTo>
                      <a:pt x="358" y="234"/>
                      <a:pt x="362" y="230"/>
                      <a:pt x="362" y="224"/>
                    </a:cubicBezTo>
                    <a:cubicBezTo>
                      <a:pt x="362" y="218"/>
                      <a:pt x="358" y="213"/>
                      <a:pt x="352" y="213"/>
                    </a:cubicBezTo>
                    <a:close/>
                    <a:moveTo>
                      <a:pt x="352" y="298"/>
                    </a:moveTo>
                    <a:cubicBezTo>
                      <a:pt x="288" y="298"/>
                      <a:pt x="288" y="298"/>
                      <a:pt x="288" y="298"/>
                    </a:cubicBezTo>
                    <a:cubicBezTo>
                      <a:pt x="282" y="298"/>
                      <a:pt x="277" y="303"/>
                      <a:pt x="277" y="309"/>
                    </a:cubicBezTo>
                    <a:cubicBezTo>
                      <a:pt x="277" y="315"/>
                      <a:pt x="282" y="320"/>
                      <a:pt x="288" y="320"/>
                    </a:cubicBezTo>
                    <a:cubicBezTo>
                      <a:pt x="352" y="320"/>
                      <a:pt x="352" y="320"/>
                      <a:pt x="352" y="320"/>
                    </a:cubicBezTo>
                    <a:cubicBezTo>
                      <a:pt x="358" y="320"/>
                      <a:pt x="362" y="315"/>
                      <a:pt x="362" y="309"/>
                    </a:cubicBezTo>
                    <a:cubicBezTo>
                      <a:pt x="362" y="303"/>
                      <a:pt x="358" y="298"/>
                      <a:pt x="352" y="298"/>
                    </a:cubicBezTo>
                    <a:close/>
                    <a:moveTo>
                      <a:pt x="352" y="256"/>
                    </a:moveTo>
                    <a:cubicBezTo>
                      <a:pt x="288" y="256"/>
                      <a:pt x="288" y="256"/>
                      <a:pt x="288" y="256"/>
                    </a:cubicBezTo>
                    <a:cubicBezTo>
                      <a:pt x="282" y="256"/>
                      <a:pt x="277" y="260"/>
                      <a:pt x="277" y="266"/>
                    </a:cubicBezTo>
                    <a:cubicBezTo>
                      <a:pt x="277" y="272"/>
                      <a:pt x="282" y="277"/>
                      <a:pt x="288" y="277"/>
                    </a:cubicBezTo>
                    <a:cubicBezTo>
                      <a:pt x="352" y="277"/>
                      <a:pt x="352" y="277"/>
                      <a:pt x="352" y="277"/>
                    </a:cubicBezTo>
                    <a:cubicBezTo>
                      <a:pt x="358" y="277"/>
                      <a:pt x="362" y="272"/>
                      <a:pt x="362" y="266"/>
                    </a:cubicBezTo>
                    <a:cubicBezTo>
                      <a:pt x="362" y="260"/>
                      <a:pt x="358" y="256"/>
                      <a:pt x="352" y="2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25" name="Group 24"/>
          <p:cNvGrpSpPr/>
          <p:nvPr/>
        </p:nvGrpSpPr>
        <p:grpSpPr>
          <a:xfrm>
            <a:off x="6823405" y="5760028"/>
            <a:ext cx="792000" cy="1058269"/>
            <a:chOff x="6747944" y="5749822"/>
            <a:chExt cx="792000" cy="1055133"/>
          </a:xfrm>
        </p:grpSpPr>
        <p:sp>
          <p:nvSpPr>
            <p:cNvPr id="78" name="TextBox 77"/>
            <p:cNvSpPr txBox="1"/>
            <p:nvPr/>
          </p:nvSpPr>
          <p:spPr>
            <a:xfrm>
              <a:off x="6747944" y="6160539"/>
              <a:ext cx="792000" cy="644416"/>
            </a:xfrm>
            <a:prstGeom prst="rect">
              <a:avLst/>
            </a:prstGeom>
            <a:noFill/>
          </p:spPr>
          <p:txBody>
            <a:bodyPr wrap="square" lIns="0" tIns="0" rIns="0" bIns="0" rtlCol="0">
              <a:spAutoFit/>
            </a:bodyPr>
            <a:lstStyle/>
            <a:p>
              <a:pPr algn="ctr">
                <a:spcBef>
                  <a:spcPts val="600"/>
                </a:spcBef>
                <a:buSzPct val="100000"/>
              </a:pPr>
              <a:r>
                <a:rPr lang="es-ES" sz="700" dirty="0">
                  <a:solidFill>
                    <a:srgbClr val="313131"/>
                  </a:solidFill>
                </a:rPr>
                <a:t>Diseñar y orientar la programación de acuerdo con el servicio autorizado</a:t>
              </a:r>
            </a:p>
          </p:txBody>
        </p:sp>
        <p:grpSp>
          <p:nvGrpSpPr>
            <p:cNvPr id="12" name="Group 11"/>
            <p:cNvGrpSpPr/>
            <p:nvPr/>
          </p:nvGrpSpPr>
          <p:grpSpPr>
            <a:xfrm>
              <a:off x="6866497" y="5749822"/>
              <a:ext cx="483158" cy="432614"/>
              <a:chOff x="7002146" y="5747450"/>
              <a:chExt cx="483158" cy="432614"/>
            </a:xfrm>
          </p:grpSpPr>
          <p:pic>
            <p:nvPicPr>
              <p:cNvPr id="125" name="Picture 124">
                <a:hlinkClick r:id="rId4" action="ppaction://hlinksldjump"/>
              </p:cNvPr>
              <p:cNvPicPr>
                <a:picLocks noChangeAspect="1"/>
              </p:cNvPicPr>
              <p:nvPr/>
            </p:nvPicPr>
            <p:blipFill rotWithShape="1">
              <a:blip r:embed="rId5" cstate="screen">
                <a:extLst>
                  <a:ext uri="{28A0092B-C50C-407E-A947-70E740481C1C}">
                    <a14:useLocalDpi xmlns:a14="http://schemas.microsoft.com/office/drawing/2010/main"/>
                  </a:ext>
                </a:extLst>
              </a:blip>
              <a:srcRect l="36599" b="26082"/>
              <a:stretch/>
            </p:blipFill>
            <p:spPr>
              <a:xfrm>
                <a:off x="7002146" y="5747450"/>
                <a:ext cx="483158" cy="432614"/>
              </a:xfrm>
              <a:prstGeom prst="rect">
                <a:avLst/>
              </a:prstGeom>
            </p:spPr>
          </p:pic>
          <p:sp>
            <p:nvSpPr>
              <p:cNvPr id="118" name="Freeform 970"/>
              <p:cNvSpPr>
                <a:spLocks noEditPoints="1"/>
              </p:cNvSpPr>
              <p:nvPr/>
            </p:nvSpPr>
            <p:spPr bwMode="auto">
              <a:xfrm>
                <a:off x="7125337" y="5853948"/>
                <a:ext cx="177043" cy="199713"/>
              </a:xfrm>
              <a:custGeom>
                <a:avLst/>
                <a:gdLst>
                  <a:gd name="T0" fmla="*/ 246 w 246"/>
                  <a:gd name="T1" fmla="*/ 12 h 279"/>
                  <a:gd name="T2" fmla="*/ 245 w 246"/>
                  <a:gd name="T3" fmla="*/ 9 h 279"/>
                  <a:gd name="T4" fmla="*/ 232 w 246"/>
                  <a:gd name="T5" fmla="*/ 2 h 279"/>
                  <a:gd name="T6" fmla="*/ 72 w 246"/>
                  <a:gd name="T7" fmla="*/ 55 h 279"/>
                  <a:gd name="T8" fmla="*/ 64 w 246"/>
                  <a:gd name="T9" fmla="*/ 65 h 279"/>
                  <a:gd name="T10" fmla="*/ 64 w 246"/>
                  <a:gd name="T11" fmla="*/ 209 h 279"/>
                  <a:gd name="T12" fmla="*/ 43 w 246"/>
                  <a:gd name="T13" fmla="*/ 204 h 279"/>
                  <a:gd name="T14" fmla="*/ 0 w 246"/>
                  <a:gd name="T15" fmla="*/ 241 h 279"/>
                  <a:gd name="T16" fmla="*/ 43 w 246"/>
                  <a:gd name="T17" fmla="*/ 279 h 279"/>
                  <a:gd name="T18" fmla="*/ 86 w 246"/>
                  <a:gd name="T19" fmla="*/ 241 h 279"/>
                  <a:gd name="T20" fmla="*/ 86 w 246"/>
                  <a:gd name="T21" fmla="*/ 116 h 279"/>
                  <a:gd name="T22" fmla="*/ 224 w 246"/>
                  <a:gd name="T23" fmla="*/ 69 h 279"/>
                  <a:gd name="T24" fmla="*/ 224 w 246"/>
                  <a:gd name="T25" fmla="*/ 167 h 279"/>
                  <a:gd name="T26" fmla="*/ 203 w 246"/>
                  <a:gd name="T27" fmla="*/ 161 h 279"/>
                  <a:gd name="T28" fmla="*/ 160 w 246"/>
                  <a:gd name="T29" fmla="*/ 199 h 279"/>
                  <a:gd name="T30" fmla="*/ 203 w 246"/>
                  <a:gd name="T31" fmla="*/ 236 h 279"/>
                  <a:gd name="T32" fmla="*/ 246 w 246"/>
                  <a:gd name="T33" fmla="*/ 199 h 279"/>
                  <a:gd name="T34" fmla="*/ 246 w 246"/>
                  <a:gd name="T35" fmla="*/ 12 h 279"/>
                  <a:gd name="T36" fmla="*/ 246 w 246"/>
                  <a:gd name="T37" fmla="*/ 12 h 279"/>
                  <a:gd name="T38" fmla="*/ 43 w 246"/>
                  <a:gd name="T39" fmla="*/ 257 h 279"/>
                  <a:gd name="T40" fmla="*/ 22 w 246"/>
                  <a:gd name="T41" fmla="*/ 241 h 279"/>
                  <a:gd name="T42" fmla="*/ 43 w 246"/>
                  <a:gd name="T43" fmla="*/ 225 h 279"/>
                  <a:gd name="T44" fmla="*/ 64 w 246"/>
                  <a:gd name="T45" fmla="*/ 241 h 279"/>
                  <a:gd name="T46" fmla="*/ 43 w 246"/>
                  <a:gd name="T47" fmla="*/ 257 h 279"/>
                  <a:gd name="T48" fmla="*/ 203 w 246"/>
                  <a:gd name="T49" fmla="*/ 215 h 279"/>
                  <a:gd name="T50" fmla="*/ 182 w 246"/>
                  <a:gd name="T51" fmla="*/ 199 h 279"/>
                  <a:gd name="T52" fmla="*/ 203 w 246"/>
                  <a:gd name="T53" fmla="*/ 183 h 279"/>
                  <a:gd name="T54" fmla="*/ 224 w 246"/>
                  <a:gd name="T55" fmla="*/ 199 h 279"/>
                  <a:gd name="T56" fmla="*/ 203 w 246"/>
                  <a:gd name="T57" fmla="*/ 215 h 279"/>
                  <a:gd name="T58" fmla="*/ 86 w 246"/>
                  <a:gd name="T59" fmla="*/ 93 h 279"/>
                  <a:gd name="T60" fmla="*/ 86 w 246"/>
                  <a:gd name="T61" fmla="*/ 73 h 279"/>
                  <a:gd name="T62" fmla="*/ 224 w 246"/>
                  <a:gd name="T63" fmla="*/ 27 h 279"/>
                  <a:gd name="T64" fmla="*/ 224 w 246"/>
                  <a:gd name="T65" fmla="*/ 47 h 279"/>
                  <a:gd name="T66" fmla="*/ 86 w 246"/>
                  <a:gd name="T67" fmla="*/ 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279">
                    <a:moveTo>
                      <a:pt x="246" y="12"/>
                    </a:moveTo>
                    <a:cubicBezTo>
                      <a:pt x="246" y="11"/>
                      <a:pt x="245" y="10"/>
                      <a:pt x="245" y="9"/>
                    </a:cubicBezTo>
                    <a:cubicBezTo>
                      <a:pt x="243" y="3"/>
                      <a:pt x="237" y="0"/>
                      <a:pt x="232" y="2"/>
                    </a:cubicBezTo>
                    <a:cubicBezTo>
                      <a:pt x="72" y="55"/>
                      <a:pt x="72" y="55"/>
                      <a:pt x="72" y="55"/>
                    </a:cubicBezTo>
                    <a:cubicBezTo>
                      <a:pt x="67" y="57"/>
                      <a:pt x="64" y="61"/>
                      <a:pt x="64" y="65"/>
                    </a:cubicBezTo>
                    <a:cubicBezTo>
                      <a:pt x="64" y="209"/>
                      <a:pt x="64" y="209"/>
                      <a:pt x="64" y="209"/>
                    </a:cubicBezTo>
                    <a:cubicBezTo>
                      <a:pt x="58" y="206"/>
                      <a:pt x="51" y="204"/>
                      <a:pt x="43" y="204"/>
                    </a:cubicBezTo>
                    <a:cubicBezTo>
                      <a:pt x="19" y="204"/>
                      <a:pt x="0" y="221"/>
                      <a:pt x="0" y="241"/>
                    </a:cubicBezTo>
                    <a:cubicBezTo>
                      <a:pt x="0" y="262"/>
                      <a:pt x="19" y="279"/>
                      <a:pt x="43" y="279"/>
                    </a:cubicBezTo>
                    <a:cubicBezTo>
                      <a:pt x="67" y="279"/>
                      <a:pt x="86" y="262"/>
                      <a:pt x="86" y="241"/>
                    </a:cubicBezTo>
                    <a:cubicBezTo>
                      <a:pt x="86" y="116"/>
                      <a:pt x="86" y="116"/>
                      <a:pt x="86" y="116"/>
                    </a:cubicBezTo>
                    <a:cubicBezTo>
                      <a:pt x="224" y="69"/>
                      <a:pt x="224" y="69"/>
                      <a:pt x="224" y="69"/>
                    </a:cubicBezTo>
                    <a:cubicBezTo>
                      <a:pt x="224" y="167"/>
                      <a:pt x="224" y="167"/>
                      <a:pt x="224" y="167"/>
                    </a:cubicBezTo>
                    <a:cubicBezTo>
                      <a:pt x="218" y="163"/>
                      <a:pt x="211" y="161"/>
                      <a:pt x="203" y="161"/>
                    </a:cubicBezTo>
                    <a:cubicBezTo>
                      <a:pt x="179" y="161"/>
                      <a:pt x="160" y="178"/>
                      <a:pt x="160" y="199"/>
                    </a:cubicBezTo>
                    <a:cubicBezTo>
                      <a:pt x="160" y="219"/>
                      <a:pt x="179" y="236"/>
                      <a:pt x="203" y="236"/>
                    </a:cubicBezTo>
                    <a:cubicBezTo>
                      <a:pt x="227" y="236"/>
                      <a:pt x="246" y="219"/>
                      <a:pt x="246" y="199"/>
                    </a:cubicBezTo>
                    <a:cubicBezTo>
                      <a:pt x="246" y="12"/>
                      <a:pt x="246" y="12"/>
                      <a:pt x="246" y="12"/>
                    </a:cubicBezTo>
                    <a:cubicBezTo>
                      <a:pt x="246" y="12"/>
                      <a:pt x="246" y="12"/>
                      <a:pt x="246" y="12"/>
                    </a:cubicBezTo>
                    <a:close/>
                    <a:moveTo>
                      <a:pt x="43" y="257"/>
                    </a:moveTo>
                    <a:cubicBezTo>
                      <a:pt x="31" y="257"/>
                      <a:pt x="22" y="250"/>
                      <a:pt x="22" y="241"/>
                    </a:cubicBezTo>
                    <a:cubicBezTo>
                      <a:pt x="22" y="233"/>
                      <a:pt x="31" y="225"/>
                      <a:pt x="43" y="225"/>
                    </a:cubicBezTo>
                    <a:cubicBezTo>
                      <a:pt x="55" y="225"/>
                      <a:pt x="64" y="233"/>
                      <a:pt x="64" y="241"/>
                    </a:cubicBezTo>
                    <a:cubicBezTo>
                      <a:pt x="64" y="250"/>
                      <a:pt x="55" y="257"/>
                      <a:pt x="43" y="257"/>
                    </a:cubicBezTo>
                    <a:close/>
                    <a:moveTo>
                      <a:pt x="203" y="215"/>
                    </a:moveTo>
                    <a:cubicBezTo>
                      <a:pt x="191" y="215"/>
                      <a:pt x="182" y="207"/>
                      <a:pt x="182" y="199"/>
                    </a:cubicBezTo>
                    <a:cubicBezTo>
                      <a:pt x="182" y="190"/>
                      <a:pt x="191" y="183"/>
                      <a:pt x="203" y="183"/>
                    </a:cubicBezTo>
                    <a:cubicBezTo>
                      <a:pt x="215" y="183"/>
                      <a:pt x="224" y="190"/>
                      <a:pt x="224" y="199"/>
                    </a:cubicBezTo>
                    <a:cubicBezTo>
                      <a:pt x="224" y="207"/>
                      <a:pt x="215" y="215"/>
                      <a:pt x="203" y="215"/>
                    </a:cubicBezTo>
                    <a:close/>
                    <a:moveTo>
                      <a:pt x="86" y="93"/>
                    </a:moveTo>
                    <a:cubicBezTo>
                      <a:pt x="86" y="73"/>
                      <a:pt x="86" y="73"/>
                      <a:pt x="86" y="73"/>
                    </a:cubicBezTo>
                    <a:cubicBezTo>
                      <a:pt x="224" y="27"/>
                      <a:pt x="224" y="27"/>
                      <a:pt x="224" y="27"/>
                    </a:cubicBezTo>
                    <a:cubicBezTo>
                      <a:pt x="224" y="47"/>
                      <a:pt x="224" y="47"/>
                      <a:pt x="224" y="47"/>
                    </a:cubicBezTo>
                    <a:lnTo>
                      <a:pt x="86" y="9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30" name="Oval 29"/>
          <p:cNvSpPr/>
          <p:nvPr/>
        </p:nvSpPr>
        <p:spPr bwMode="gray">
          <a:xfrm>
            <a:off x="7888231" y="336510"/>
            <a:ext cx="108000" cy="108000"/>
          </a:xfrm>
          <a:prstGeom prst="ellipse">
            <a:avLst/>
          </a:prstGeom>
          <a:solidFill>
            <a:schemeClr val="accent4">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7" name="Oval 126"/>
          <p:cNvSpPr/>
          <p:nvPr/>
        </p:nvSpPr>
        <p:spPr bwMode="gray">
          <a:xfrm>
            <a:off x="7888231" y="504236"/>
            <a:ext cx="108000" cy="108000"/>
          </a:xfrm>
          <a:prstGeom prst="ellipse">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8" name="Oval 127"/>
          <p:cNvSpPr/>
          <p:nvPr/>
        </p:nvSpPr>
        <p:spPr bwMode="gray">
          <a:xfrm>
            <a:off x="7888231" y="673760"/>
            <a:ext cx="108000" cy="108000"/>
          </a:xfrm>
          <a:prstGeom prst="ellipse">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9" name="TextBox 128"/>
          <p:cNvSpPr txBox="1"/>
          <p:nvPr/>
        </p:nvSpPr>
        <p:spPr>
          <a:xfrm>
            <a:off x="8022012" y="336828"/>
            <a:ext cx="855783" cy="107722"/>
          </a:xfrm>
          <a:prstGeom prst="rect">
            <a:avLst/>
          </a:prstGeom>
          <a:noFill/>
        </p:spPr>
        <p:txBody>
          <a:bodyPr wrap="square" lIns="0" tIns="0" rIns="0" bIns="0" rtlCol="0">
            <a:spAutoFit/>
          </a:bodyPr>
          <a:lstStyle/>
          <a:p>
            <a:pPr>
              <a:spcBef>
                <a:spcPts val="600"/>
              </a:spcBef>
              <a:buSzPct val="100000"/>
            </a:pPr>
            <a:r>
              <a:rPr lang="es-CO" sz="700" dirty="0">
                <a:solidFill>
                  <a:srgbClr val="313131"/>
                </a:solidFill>
              </a:rPr>
              <a:t>Comercial</a:t>
            </a:r>
            <a:endParaRPr lang="en-US" sz="700" dirty="0">
              <a:solidFill>
                <a:srgbClr val="313131"/>
              </a:solidFill>
            </a:endParaRPr>
          </a:p>
        </p:txBody>
      </p:sp>
      <p:sp>
        <p:nvSpPr>
          <p:cNvPr id="130" name="TextBox 129"/>
          <p:cNvSpPr txBox="1"/>
          <p:nvPr/>
        </p:nvSpPr>
        <p:spPr>
          <a:xfrm>
            <a:off x="8022012" y="496963"/>
            <a:ext cx="855783" cy="107722"/>
          </a:xfrm>
          <a:prstGeom prst="rect">
            <a:avLst/>
          </a:prstGeom>
          <a:noFill/>
        </p:spPr>
        <p:txBody>
          <a:bodyPr wrap="square" lIns="0" tIns="0" rIns="0" bIns="0" rtlCol="0">
            <a:spAutoFit/>
          </a:bodyPr>
          <a:lstStyle/>
          <a:p>
            <a:pPr>
              <a:spcBef>
                <a:spcPts val="600"/>
              </a:spcBef>
              <a:buSzPct val="100000"/>
            </a:pPr>
            <a:r>
              <a:rPr lang="es-CO" sz="700" dirty="0">
                <a:solidFill>
                  <a:srgbClr val="313131"/>
                </a:solidFill>
              </a:rPr>
              <a:t>Comunitaria</a:t>
            </a:r>
            <a:endParaRPr lang="en-US" sz="700" dirty="0">
              <a:solidFill>
                <a:srgbClr val="313131"/>
              </a:solidFill>
            </a:endParaRPr>
          </a:p>
        </p:txBody>
      </p:sp>
      <p:sp>
        <p:nvSpPr>
          <p:cNvPr id="131" name="TextBox 130"/>
          <p:cNvSpPr txBox="1"/>
          <p:nvPr/>
        </p:nvSpPr>
        <p:spPr>
          <a:xfrm>
            <a:off x="8022011" y="672764"/>
            <a:ext cx="855783" cy="107722"/>
          </a:xfrm>
          <a:prstGeom prst="rect">
            <a:avLst/>
          </a:prstGeom>
          <a:noFill/>
        </p:spPr>
        <p:txBody>
          <a:bodyPr wrap="square" lIns="0" tIns="0" rIns="0" bIns="0" rtlCol="0">
            <a:spAutoFit/>
          </a:bodyPr>
          <a:lstStyle/>
          <a:p>
            <a:pPr>
              <a:spcBef>
                <a:spcPts val="600"/>
              </a:spcBef>
              <a:buSzPct val="100000"/>
            </a:pPr>
            <a:r>
              <a:rPr lang="es-CO" sz="700" dirty="0">
                <a:solidFill>
                  <a:srgbClr val="313131"/>
                </a:solidFill>
              </a:rPr>
              <a:t>Interés Público</a:t>
            </a:r>
            <a:endParaRPr lang="en-US" sz="700" dirty="0">
              <a:solidFill>
                <a:srgbClr val="313131"/>
              </a:solidFill>
            </a:endParaRPr>
          </a:p>
        </p:txBody>
      </p:sp>
      <p:sp>
        <p:nvSpPr>
          <p:cNvPr id="132" name="Rectangle 131"/>
          <p:cNvSpPr/>
          <p:nvPr/>
        </p:nvSpPr>
        <p:spPr bwMode="gray">
          <a:xfrm>
            <a:off x="5670467" y="2166288"/>
            <a:ext cx="216000" cy="180000"/>
          </a:xfrm>
          <a:prstGeom prst="rect">
            <a:avLst/>
          </a:prstGeom>
          <a:noFill/>
          <a:ln w="38100" algn="ctr">
            <a:solidFill>
              <a:srgbClr val="FF000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algn="ctr">
              <a:lnSpc>
                <a:spcPct val="106000"/>
              </a:lnSpc>
              <a:buFont typeface="Wingdings 2" pitchFamily="18" charset="2"/>
              <a:buNone/>
            </a:pPr>
            <a:endParaRPr lang="en-US" sz="1600" b="1" dirty="0">
              <a:solidFill>
                <a:schemeClr val="bg1"/>
              </a:solidFill>
            </a:endParaRPr>
          </a:p>
        </p:txBody>
      </p:sp>
      <p:grpSp>
        <p:nvGrpSpPr>
          <p:cNvPr id="26" name="Group 25"/>
          <p:cNvGrpSpPr/>
          <p:nvPr/>
        </p:nvGrpSpPr>
        <p:grpSpPr>
          <a:xfrm>
            <a:off x="7546889" y="5761588"/>
            <a:ext cx="763919" cy="754220"/>
            <a:chOff x="7493170" y="5751104"/>
            <a:chExt cx="763919" cy="754220"/>
          </a:xfrm>
        </p:grpSpPr>
        <p:sp>
          <p:nvSpPr>
            <p:cNvPr id="75" name="TextBox 74"/>
            <p:cNvSpPr txBox="1"/>
            <p:nvPr/>
          </p:nvSpPr>
          <p:spPr>
            <a:xfrm>
              <a:off x="7493170" y="6182159"/>
              <a:ext cx="763919" cy="323165"/>
            </a:xfrm>
            <a:prstGeom prst="rect">
              <a:avLst/>
            </a:prstGeom>
            <a:noFill/>
          </p:spPr>
          <p:txBody>
            <a:bodyPr wrap="square" lIns="0" tIns="0" rIns="0" bIns="0" rtlCol="0">
              <a:spAutoFit/>
            </a:bodyPr>
            <a:lstStyle/>
            <a:p>
              <a:pPr algn="ctr">
                <a:spcBef>
                  <a:spcPts val="600"/>
                </a:spcBef>
                <a:buSzPct val="100000"/>
              </a:pPr>
              <a:r>
                <a:rPr lang="es-CO" sz="700" dirty="0">
                  <a:solidFill>
                    <a:srgbClr val="313131"/>
                  </a:solidFill>
                </a:rPr>
                <a:t>Mantener informado al MINTIC</a:t>
              </a:r>
            </a:p>
          </p:txBody>
        </p:sp>
        <p:grpSp>
          <p:nvGrpSpPr>
            <p:cNvPr id="14" name="Group 13"/>
            <p:cNvGrpSpPr/>
            <p:nvPr/>
          </p:nvGrpSpPr>
          <p:grpSpPr>
            <a:xfrm>
              <a:off x="7633550" y="5751104"/>
              <a:ext cx="483158" cy="432614"/>
              <a:chOff x="8557187" y="5730976"/>
              <a:chExt cx="483158" cy="432614"/>
            </a:xfrm>
          </p:grpSpPr>
          <p:pic>
            <p:nvPicPr>
              <p:cNvPr id="80" name="Picture 79">
                <a:hlinkClick r:id="rId4" action="ppaction://hlinksldjump"/>
              </p:cNvPr>
              <p:cNvPicPr>
                <a:picLocks noChangeAspect="1"/>
              </p:cNvPicPr>
              <p:nvPr/>
            </p:nvPicPr>
            <p:blipFill rotWithShape="1">
              <a:blip r:embed="rId5" cstate="screen">
                <a:extLst>
                  <a:ext uri="{28A0092B-C50C-407E-A947-70E740481C1C}">
                    <a14:useLocalDpi xmlns:a14="http://schemas.microsoft.com/office/drawing/2010/main"/>
                  </a:ext>
                </a:extLst>
              </a:blip>
              <a:srcRect l="36599" b="26082"/>
              <a:stretch/>
            </p:blipFill>
            <p:spPr>
              <a:xfrm>
                <a:off x="8557187" y="5730976"/>
                <a:ext cx="483158" cy="432614"/>
              </a:xfrm>
              <a:prstGeom prst="rect">
                <a:avLst/>
              </a:prstGeom>
            </p:spPr>
          </p:pic>
          <p:sp>
            <p:nvSpPr>
              <p:cNvPr id="101" name="Freeform 683"/>
              <p:cNvSpPr>
                <a:spLocks noEditPoints="1"/>
              </p:cNvSpPr>
              <p:nvPr/>
            </p:nvSpPr>
            <p:spPr bwMode="auto">
              <a:xfrm>
                <a:off x="8696440" y="5844804"/>
                <a:ext cx="168839" cy="224036"/>
              </a:xfrm>
              <a:custGeom>
                <a:avLst/>
                <a:gdLst>
                  <a:gd name="T0" fmla="*/ 94 w 234"/>
                  <a:gd name="T1" fmla="*/ 170 h 312"/>
                  <a:gd name="T2" fmla="*/ 85 w 234"/>
                  <a:gd name="T3" fmla="*/ 176 h 312"/>
                  <a:gd name="T4" fmla="*/ 80 w 234"/>
                  <a:gd name="T5" fmla="*/ 174 h 312"/>
                  <a:gd name="T6" fmla="*/ 42 w 234"/>
                  <a:gd name="T7" fmla="*/ 110 h 312"/>
                  <a:gd name="T8" fmla="*/ 80 w 234"/>
                  <a:gd name="T9" fmla="*/ 45 h 312"/>
                  <a:gd name="T10" fmla="*/ 94 w 234"/>
                  <a:gd name="T11" fmla="*/ 49 h 312"/>
                  <a:gd name="T12" fmla="*/ 90 w 234"/>
                  <a:gd name="T13" fmla="*/ 63 h 312"/>
                  <a:gd name="T14" fmla="*/ 64 w 234"/>
                  <a:gd name="T15" fmla="*/ 110 h 312"/>
                  <a:gd name="T16" fmla="*/ 90 w 234"/>
                  <a:gd name="T17" fmla="*/ 156 h 312"/>
                  <a:gd name="T18" fmla="*/ 94 w 234"/>
                  <a:gd name="T19" fmla="*/ 170 h 312"/>
                  <a:gd name="T20" fmla="*/ 79 w 234"/>
                  <a:gd name="T21" fmla="*/ 198 h 312"/>
                  <a:gd name="T22" fmla="*/ 21 w 234"/>
                  <a:gd name="T23" fmla="*/ 110 h 312"/>
                  <a:gd name="T24" fmla="*/ 79 w 234"/>
                  <a:gd name="T25" fmla="*/ 22 h 312"/>
                  <a:gd name="T26" fmla="*/ 84 w 234"/>
                  <a:gd name="T27" fmla="*/ 8 h 312"/>
                  <a:gd name="T28" fmla="*/ 70 w 234"/>
                  <a:gd name="T29" fmla="*/ 2 h 312"/>
                  <a:gd name="T30" fmla="*/ 0 w 234"/>
                  <a:gd name="T31" fmla="*/ 110 h 312"/>
                  <a:gd name="T32" fmla="*/ 70 w 234"/>
                  <a:gd name="T33" fmla="*/ 217 h 312"/>
                  <a:gd name="T34" fmla="*/ 74 w 234"/>
                  <a:gd name="T35" fmla="*/ 218 h 312"/>
                  <a:gd name="T36" fmla="*/ 84 w 234"/>
                  <a:gd name="T37" fmla="*/ 212 h 312"/>
                  <a:gd name="T38" fmla="*/ 79 w 234"/>
                  <a:gd name="T39" fmla="*/ 198 h 312"/>
                  <a:gd name="T40" fmla="*/ 128 w 234"/>
                  <a:gd name="T41" fmla="*/ 140 h 312"/>
                  <a:gd name="T42" fmla="*/ 128 w 234"/>
                  <a:gd name="T43" fmla="*/ 302 h 312"/>
                  <a:gd name="T44" fmla="*/ 117 w 234"/>
                  <a:gd name="T45" fmla="*/ 312 h 312"/>
                  <a:gd name="T46" fmla="*/ 106 w 234"/>
                  <a:gd name="T47" fmla="*/ 302 h 312"/>
                  <a:gd name="T48" fmla="*/ 106 w 234"/>
                  <a:gd name="T49" fmla="*/ 140 h 312"/>
                  <a:gd name="T50" fmla="*/ 85 w 234"/>
                  <a:gd name="T51" fmla="*/ 110 h 312"/>
                  <a:gd name="T52" fmla="*/ 117 w 234"/>
                  <a:gd name="T53" fmla="*/ 78 h 312"/>
                  <a:gd name="T54" fmla="*/ 149 w 234"/>
                  <a:gd name="T55" fmla="*/ 110 h 312"/>
                  <a:gd name="T56" fmla="*/ 128 w 234"/>
                  <a:gd name="T57" fmla="*/ 140 h 312"/>
                  <a:gd name="T58" fmla="*/ 106 w 234"/>
                  <a:gd name="T59" fmla="*/ 110 h 312"/>
                  <a:gd name="T60" fmla="*/ 117 w 234"/>
                  <a:gd name="T61" fmla="*/ 120 h 312"/>
                  <a:gd name="T62" fmla="*/ 128 w 234"/>
                  <a:gd name="T63" fmla="*/ 110 h 312"/>
                  <a:gd name="T64" fmla="*/ 117 w 234"/>
                  <a:gd name="T65" fmla="*/ 99 h 312"/>
                  <a:gd name="T66" fmla="*/ 106 w 234"/>
                  <a:gd name="T67" fmla="*/ 110 h 312"/>
                  <a:gd name="T68" fmla="*/ 192 w 234"/>
                  <a:gd name="T69" fmla="*/ 110 h 312"/>
                  <a:gd name="T70" fmla="*/ 154 w 234"/>
                  <a:gd name="T71" fmla="*/ 45 h 312"/>
                  <a:gd name="T72" fmla="*/ 140 w 234"/>
                  <a:gd name="T73" fmla="*/ 49 h 312"/>
                  <a:gd name="T74" fmla="*/ 144 w 234"/>
                  <a:gd name="T75" fmla="*/ 63 h 312"/>
                  <a:gd name="T76" fmla="*/ 170 w 234"/>
                  <a:gd name="T77" fmla="*/ 110 h 312"/>
                  <a:gd name="T78" fmla="*/ 144 w 234"/>
                  <a:gd name="T79" fmla="*/ 156 h 312"/>
                  <a:gd name="T80" fmla="*/ 140 w 234"/>
                  <a:gd name="T81" fmla="*/ 170 h 312"/>
                  <a:gd name="T82" fmla="*/ 149 w 234"/>
                  <a:gd name="T83" fmla="*/ 176 h 312"/>
                  <a:gd name="T84" fmla="*/ 154 w 234"/>
                  <a:gd name="T85" fmla="*/ 174 h 312"/>
                  <a:gd name="T86" fmla="*/ 192 w 234"/>
                  <a:gd name="T87" fmla="*/ 110 h 312"/>
                  <a:gd name="T88" fmla="*/ 164 w 234"/>
                  <a:gd name="T89" fmla="*/ 2 h 312"/>
                  <a:gd name="T90" fmla="*/ 150 w 234"/>
                  <a:gd name="T91" fmla="*/ 8 h 312"/>
                  <a:gd name="T92" fmla="*/ 155 w 234"/>
                  <a:gd name="T93" fmla="*/ 22 h 312"/>
                  <a:gd name="T94" fmla="*/ 213 w 234"/>
                  <a:gd name="T95" fmla="*/ 110 h 312"/>
                  <a:gd name="T96" fmla="*/ 155 w 234"/>
                  <a:gd name="T97" fmla="*/ 198 h 312"/>
                  <a:gd name="T98" fmla="*/ 150 w 234"/>
                  <a:gd name="T99" fmla="*/ 212 h 312"/>
                  <a:gd name="T100" fmla="*/ 160 w 234"/>
                  <a:gd name="T101" fmla="*/ 218 h 312"/>
                  <a:gd name="T102" fmla="*/ 164 w 234"/>
                  <a:gd name="T103" fmla="*/ 217 h 312"/>
                  <a:gd name="T104" fmla="*/ 234 w 234"/>
                  <a:gd name="T105" fmla="*/ 110 h 312"/>
                  <a:gd name="T106" fmla="*/ 164 w 234"/>
                  <a:gd name="T107"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312">
                    <a:moveTo>
                      <a:pt x="94" y="170"/>
                    </a:moveTo>
                    <a:cubicBezTo>
                      <a:pt x="92" y="174"/>
                      <a:pt x="89" y="176"/>
                      <a:pt x="85" y="176"/>
                    </a:cubicBezTo>
                    <a:cubicBezTo>
                      <a:pt x="83" y="176"/>
                      <a:pt x="81" y="175"/>
                      <a:pt x="80" y="174"/>
                    </a:cubicBezTo>
                    <a:cubicBezTo>
                      <a:pt x="57" y="161"/>
                      <a:pt x="42" y="136"/>
                      <a:pt x="42" y="110"/>
                    </a:cubicBezTo>
                    <a:cubicBezTo>
                      <a:pt x="42" y="83"/>
                      <a:pt x="57" y="58"/>
                      <a:pt x="80" y="45"/>
                    </a:cubicBezTo>
                    <a:cubicBezTo>
                      <a:pt x="85" y="42"/>
                      <a:pt x="91" y="44"/>
                      <a:pt x="94" y="49"/>
                    </a:cubicBezTo>
                    <a:cubicBezTo>
                      <a:pt x="97" y="54"/>
                      <a:pt x="95" y="61"/>
                      <a:pt x="90" y="63"/>
                    </a:cubicBezTo>
                    <a:cubicBezTo>
                      <a:pt x="74" y="73"/>
                      <a:pt x="64" y="91"/>
                      <a:pt x="64" y="110"/>
                    </a:cubicBezTo>
                    <a:cubicBezTo>
                      <a:pt x="64" y="129"/>
                      <a:pt x="74" y="146"/>
                      <a:pt x="90" y="156"/>
                    </a:cubicBezTo>
                    <a:cubicBezTo>
                      <a:pt x="95" y="159"/>
                      <a:pt x="97" y="165"/>
                      <a:pt x="94" y="170"/>
                    </a:cubicBezTo>
                    <a:close/>
                    <a:moveTo>
                      <a:pt x="79" y="198"/>
                    </a:moveTo>
                    <a:cubicBezTo>
                      <a:pt x="44" y="182"/>
                      <a:pt x="21" y="148"/>
                      <a:pt x="21" y="110"/>
                    </a:cubicBezTo>
                    <a:cubicBezTo>
                      <a:pt x="21" y="71"/>
                      <a:pt x="44" y="37"/>
                      <a:pt x="79" y="22"/>
                    </a:cubicBezTo>
                    <a:cubicBezTo>
                      <a:pt x="84" y="19"/>
                      <a:pt x="86" y="13"/>
                      <a:pt x="84" y="8"/>
                    </a:cubicBezTo>
                    <a:cubicBezTo>
                      <a:pt x="82" y="2"/>
                      <a:pt x="75" y="0"/>
                      <a:pt x="70" y="2"/>
                    </a:cubicBezTo>
                    <a:cubicBezTo>
                      <a:pt x="27" y="21"/>
                      <a:pt x="0" y="63"/>
                      <a:pt x="0" y="110"/>
                    </a:cubicBezTo>
                    <a:cubicBezTo>
                      <a:pt x="0" y="156"/>
                      <a:pt x="27" y="199"/>
                      <a:pt x="70" y="217"/>
                    </a:cubicBezTo>
                    <a:cubicBezTo>
                      <a:pt x="71" y="218"/>
                      <a:pt x="73" y="218"/>
                      <a:pt x="74" y="218"/>
                    </a:cubicBezTo>
                    <a:cubicBezTo>
                      <a:pt x="78" y="218"/>
                      <a:pt x="82" y="216"/>
                      <a:pt x="84" y="212"/>
                    </a:cubicBezTo>
                    <a:cubicBezTo>
                      <a:pt x="86" y="206"/>
                      <a:pt x="84" y="200"/>
                      <a:pt x="79" y="198"/>
                    </a:cubicBezTo>
                    <a:close/>
                    <a:moveTo>
                      <a:pt x="128" y="140"/>
                    </a:moveTo>
                    <a:cubicBezTo>
                      <a:pt x="128" y="302"/>
                      <a:pt x="128" y="302"/>
                      <a:pt x="128" y="302"/>
                    </a:cubicBezTo>
                    <a:cubicBezTo>
                      <a:pt x="128" y="308"/>
                      <a:pt x="123" y="312"/>
                      <a:pt x="117" y="312"/>
                    </a:cubicBezTo>
                    <a:cubicBezTo>
                      <a:pt x="111" y="312"/>
                      <a:pt x="106" y="308"/>
                      <a:pt x="106" y="302"/>
                    </a:cubicBezTo>
                    <a:cubicBezTo>
                      <a:pt x="106" y="140"/>
                      <a:pt x="106" y="140"/>
                      <a:pt x="106" y="140"/>
                    </a:cubicBezTo>
                    <a:cubicBezTo>
                      <a:pt x="94" y="135"/>
                      <a:pt x="85" y="124"/>
                      <a:pt x="85" y="110"/>
                    </a:cubicBezTo>
                    <a:cubicBezTo>
                      <a:pt x="85" y="92"/>
                      <a:pt x="99" y="78"/>
                      <a:pt x="117" y="78"/>
                    </a:cubicBezTo>
                    <a:cubicBezTo>
                      <a:pt x="135" y="78"/>
                      <a:pt x="149" y="92"/>
                      <a:pt x="149" y="110"/>
                    </a:cubicBezTo>
                    <a:cubicBezTo>
                      <a:pt x="149" y="124"/>
                      <a:pt x="140" y="135"/>
                      <a:pt x="128" y="140"/>
                    </a:cubicBezTo>
                    <a:close/>
                    <a:moveTo>
                      <a:pt x="106" y="110"/>
                    </a:moveTo>
                    <a:cubicBezTo>
                      <a:pt x="106" y="116"/>
                      <a:pt x="111" y="120"/>
                      <a:pt x="117" y="120"/>
                    </a:cubicBezTo>
                    <a:cubicBezTo>
                      <a:pt x="123" y="120"/>
                      <a:pt x="128" y="116"/>
                      <a:pt x="128" y="110"/>
                    </a:cubicBezTo>
                    <a:cubicBezTo>
                      <a:pt x="128" y="104"/>
                      <a:pt x="123" y="99"/>
                      <a:pt x="117" y="99"/>
                    </a:cubicBezTo>
                    <a:cubicBezTo>
                      <a:pt x="111" y="99"/>
                      <a:pt x="106" y="104"/>
                      <a:pt x="106" y="110"/>
                    </a:cubicBezTo>
                    <a:close/>
                    <a:moveTo>
                      <a:pt x="192" y="110"/>
                    </a:moveTo>
                    <a:cubicBezTo>
                      <a:pt x="192" y="83"/>
                      <a:pt x="177" y="58"/>
                      <a:pt x="154" y="45"/>
                    </a:cubicBezTo>
                    <a:cubicBezTo>
                      <a:pt x="149" y="42"/>
                      <a:pt x="143" y="44"/>
                      <a:pt x="140" y="49"/>
                    </a:cubicBezTo>
                    <a:cubicBezTo>
                      <a:pt x="137" y="54"/>
                      <a:pt x="139" y="61"/>
                      <a:pt x="144" y="63"/>
                    </a:cubicBezTo>
                    <a:cubicBezTo>
                      <a:pt x="160" y="73"/>
                      <a:pt x="170" y="91"/>
                      <a:pt x="170" y="110"/>
                    </a:cubicBezTo>
                    <a:cubicBezTo>
                      <a:pt x="170" y="129"/>
                      <a:pt x="160" y="146"/>
                      <a:pt x="144" y="156"/>
                    </a:cubicBezTo>
                    <a:cubicBezTo>
                      <a:pt x="139" y="159"/>
                      <a:pt x="137" y="165"/>
                      <a:pt x="140" y="170"/>
                    </a:cubicBezTo>
                    <a:cubicBezTo>
                      <a:pt x="142" y="174"/>
                      <a:pt x="145" y="176"/>
                      <a:pt x="149" y="176"/>
                    </a:cubicBezTo>
                    <a:cubicBezTo>
                      <a:pt x="151" y="176"/>
                      <a:pt x="153" y="175"/>
                      <a:pt x="154" y="174"/>
                    </a:cubicBezTo>
                    <a:cubicBezTo>
                      <a:pt x="177" y="161"/>
                      <a:pt x="192" y="136"/>
                      <a:pt x="192" y="110"/>
                    </a:cubicBezTo>
                    <a:close/>
                    <a:moveTo>
                      <a:pt x="164" y="2"/>
                    </a:moveTo>
                    <a:cubicBezTo>
                      <a:pt x="159" y="0"/>
                      <a:pt x="152" y="2"/>
                      <a:pt x="150" y="8"/>
                    </a:cubicBezTo>
                    <a:cubicBezTo>
                      <a:pt x="148" y="13"/>
                      <a:pt x="150" y="19"/>
                      <a:pt x="155" y="22"/>
                    </a:cubicBezTo>
                    <a:cubicBezTo>
                      <a:pt x="190" y="37"/>
                      <a:pt x="213" y="71"/>
                      <a:pt x="213" y="110"/>
                    </a:cubicBezTo>
                    <a:cubicBezTo>
                      <a:pt x="213" y="148"/>
                      <a:pt x="190" y="182"/>
                      <a:pt x="155" y="198"/>
                    </a:cubicBezTo>
                    <a:cubicBezTo>
                      <a:pt x="150" y="200"/>
                      <a:pt x="148" y="206"/>
                      <a:pt x="150" y="212"/>
                    </a:cubicBezTo>
                    <a:cubicBezTo>
                      <a:pt x="152" y="216"/>
                      <a:pt x="156" y="218"/>
                      <a:pt x="160" y="218"/>
                    </a:cubicBezTo>
                    <a:cubicBezTo>
                      <a:pt x="161" y="218"/>
                      <a:pt x="163" y="218"/>
                      <a:pt x="164" y="217"/>
                    </a:cubicBezTo>
                    <a:cubicBezTo>
                      <a:pt x="207" y="199"/>
                      <a:pt x="234" y="156"/>
                      <a:pt x="234" y="110"/>
                    </a:cubicBezTo>
                    <a:cubicBezTo>
                      <a:pt x="234" y="63"/>
                      <a:pt x="207" y="21"/>
                      <a:pt x="164" y="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2" name="Rectangle 1"/>
          <p:cNvSpPr/>
          <p:nvPr/>
        </p:nvSpPr>
        <p:spPr bwMode="gray">
          <a:xfrm>
            <a:off x="5549572" y="2783305"/>
            <a:ext cx="2984828" cy="1157481"/>
          </a:xfrm>
          <a:prstGeom prst="rect">
            <a:avLst/>
          </a:prstGeom>
          <a:noFill/>
          <a:ln w="19050" algn="ctr">
            <a:noFill/>
            <a:miter lim="800000"/>
            <a:headEnd/>
            <a:tailEnd/>
          </a:ln>
        </p:spPr>
        <p:txBody>
          <a:bodyPr wrap="square" lIns="88900" tIns="88900" rIns="88900" bIns="88900" rtlCol="0" anchor="ctr"/>
          <a:lstStyle/>
          <a:p>
            <a:pPr lvl="0" fontAlgn="base">
              <a:spcBef>
                <a:spcPct val="0"/>
              </a:spcBef>
              <a:spcAft>
                <a:spcPct val="0"/>
              </a:spcAft>
            </a:pPr>
            <a:r>
              <a:rPr lang="es-CO" sz="800" b="1" dirty="0">
                <a:solidFill>
                  <a:prstClr val="black"/>
                </a:solidFill>
              </a:rPr>
              <a:t>Fecha límite para cumplir con las siguientes obligaciones</a:t>
            </a:r>
            <a:r>
              <a:rPr lang="en-US" sz="800" b="1" dirty="0">
                <a:solidFill>
                  <a:prstClr val="black"/>
                </a:solidFill>
              </a:rPr>
              <a:t>:</a:t>
            </a:r>
          </a:p>
          <a:p>
            <a:pPr lvl="0" fontAlgn="base">
              <a:spcBef>
                <a:spcPct val="0"/>
              </a:spcBef>
              <a:spcAft>
                <a:spcPct val="0"/>
              </a:spcAft>
            </a:pPr>
            <a:endParaRPr lang="es-CO" sz="600" dirty="0">
              <a:solidFill>
                <a:prstClr val="black"/>
              </a:solidFill>
            </a:endParaRPr>
          </a:p>
          <a:p>
            <a:pPr marL="228600" lvl="0" indent="-228600" fontAlgn="base">
              <a:spcBef>
                <a:spcPct val="0"/>
              </a:spcBef>
              <a:spcAft>
                <a:spcPct val="0"/>
              </a:spcAft>
              <a:buAutoNum type="arabicPeriod"/>
            </a:pPr>
            <a:r>
              <a:rPr lang="es-CO" sz="800" dirty="0">
                <a:solidFill>
                  <a:prstClr val="black"/>
                </a:solidFill>
              </a:rPr>
              <a:t>Paz y salvo por concepto de pago de derechos de autor.</a:t>
            </a:r>
          </a:p>
          <a:p>
            <a:pPr marL="228600" lvl="0" indent="-228600" fontAlgn="base">
              <a:spcBef>
                <a:spcPct val="0"/>
              </a:spcBef>
              <a:spcAft>
                <a:spcPct val="0"/>
              </a:spcAft>
              <a:buAutoNum type="arabicPeriod"/>
            </a:pPr>
            <a:r>
              <a:rPr lang="es-CO" sz="800" dirty="0">
                <a:solidFill>
                  <a:prstClr val="black"/>
                </a:solidFill>
              </a:rPr>
              <a:t>Acta de constitución de la Junta de Programación (Solo Concesionarios Comunitarios).</a:t>
            </a:r>
          </a:p>
          <a:p>
            <a:pPr marL="228600" lvl="0" indent="-228600" fontAlgn="base">
              <a:spcBef>
                <a:spcPct val="0"/>
              </a:spcBef>
              <a:spcAft>
                <a:spcPct val="0"/>
              </a:spcAft>
              <a:buAutoNum type="arabicPeriod"/>
            </a:pPr>
            <a:r>
              <a:rPr lang="es-CO" sz="800" dirty="0">
                <a:solidFill>
                  <a:prstClr val="black"/>
                </a:solidFill>
              </a:rPr>
              <a:t>Pagar al MINTIC la contraprestación por uso del espectro.</a:t>
            </a:r>
            <a:endParaRPr lang="en-US" sz="1050" dirty="0">
              <a:solidFill>
                <a:prstClr val="black"/>
              </a:solidFill>
            </a:endParaRPr>
          </a:p>
        </p:txBody>
      </p:sp>
    </p:spTree>
    <p:extLst>
      <p:ext uri="{BB962C8B-B14F-4D97-AF65-F5344CB8AC3E}">
        <p14:creationId xmlns:p14="http://schemas.microsoft.com/office/powerpoint/2010/main" val="2359354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09"/>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0" grpId="0"/>
      <p:bldP spid="111" grpId="0"/>
      <p:bldP spid="112" grpId="0"/>
      <p:bldP spid="113" grpId="0"/>
      <p:bldP spid="114" grpId="0"/>
      <p:bldP spid="115" grpId="0"/>
      <p:bldP spid="116" grpId="0"/>
      <p:bldP spid="1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46"/>
          <p:cNvSpPr>
            <a:spLocks noChangeAspect="1" noEditPoints="1"/>
          </p:cNvSpPr>
          <p:nvPr/>
        </p:nvSpPr>
        <p:spPr bwMode="auto">
          <a:xfrm>
            <a:off x="354533" y="5327286"/>
            <a:ext cx="638415" cy="638415"/>
          </a:xfrm>
          <a:custGeom>
            <a:avLst/>
            <a:gdLst>
              <a:gd name="T0" fmla="*/ 277 w 512"/>
              <a:gd name="T1" fmla="*/ 394 h 512"/>
              <a:gd name="T2" fmla="*/ 149 w 512"/>
              <a:gd name="T3" fmla="*/ 202 h 512"/>
              <a:gd name="T4" fmla="*/ 170 w 512"/>
              <a:gd name="T5" fmla="*/ 224 h 512"/>
              <a:gd name="T6" fmla="*/ 266 w 512"/>
              <a:gd name="T7" fmla="*/ 234 h 512"/>
              <a:gd name="T8" fmla="*/ 170 w 512"/>
              <a:gd name="T9" fmla="*/ 245 h 512"/>
              <a:gd name="T10" fmla="*/ 170 w 512"/>
              <a:gd name="T11" fmla="*/ 224 h 512"/>
              <a:gd name="T12" fmla="*/ 256 w 512"/>
              <a:gd name="T13" fmla="*/ 266 h 512"/>
              <a:gd name="T14" fmla="*/ 256 w 512"/>
              <a:gd name="T15" fmla="*/ 288 h 512"/>
              <a:gd name="T16" fmla="*/ 160 w 512"/>
              <a:gd name="T17" fmla="*/ 277 h 512"/>
              <a:gd name="T18" fmla="*/ 170 w 512"/>
              <a:gd name="T19" fmla="*/ 309 h 512"/>
              <a:gd name="T20" fmla="*/ 266 w 512"/>
              <a:gd name="T21" fmla="*/ 320 h 512"/>
              <a:gd name="T22" fmla="*/ 170 w 512"/>
              <a:gd name="T23" fmla="*/ 330 h 512"/>
              <a:gd name="T24" fmla="*/ 170 w 512"/>
              <a:gd name="T25" fmla="*/ 309 h 512"/>
              <a:gd name="T26" fmla="*/ 256 w 512"/>
              <a:gd name="T27" fmla="*/ 352 h 512"/>
              <a:gd name="T28" fmla="*/ 256 w 512"/>
              <a:gd name="T29" fmla="*/ 373 h 512"/>
              <a:gd name="T30" fmla="*/ 160 w 512"/>
              <a:gd name="T31" fmla="*/ 362 h 512"/>
              <a:gd name="T32" fmla="*/ 256 w 512"/>
              <a:gd name="T33" fmla="*/ 0 h 512"/>
              <a:gd name="T34" fmla="*/ 256 w 512"/>
              <a:gd name="T35" fmla="*/ 512 h 512"/>
              <a:gd name="T36" fmla="*/ 256 w 512"/>
              <a:gd name="T37" fmla="*/ 0 h 512"/>
              <a:gd name="T38" fmla="*/ 288 w 512"/>
              <a:gd name="T39" fmla="*/ 416 h 512"/>
              <a:gd name="T40" fmla="*/ 128 w 512"/>
              <a:gd name="T41" fmla="*/ 405 h 512"/>
              <a:gd name="T42" fmla="*/ 138 w 512"/>
              <a:gd name="T43" fmla="*/ 181 h 512"/>
              <a:gd name="T44" fmla="*/ 298 w 512"/>
              <a:gd name="T45" fmla="*/ 192 h 512"/>
              <a:gd name="T46" fmla="*/ 341 w 512"/>
              <a:gd name="T47" fmla="*/ 362 h 512"/>
              <a:gd name="T48" fmla="*/ 320 w 512"/>
              <a:gd name="T49" fmla="*/ 362 h 512"/>
              <a:gd name="T50" fmla="*/ 181 w 512"/>
              <a:gd name="T51" fmla="*/ 160 h 512"/>
              <a:gd name="T52" fmla="*/ 181 w 512"/>
              <a:gd name="T53" fmla="*/ 138 h 512"/>
              <a:gd name="T54" fmla="*/ 341 w 512"/>
              <a:gd name="T55" fmla="*/ 149 h 512"/>
              <a:gd name="T56" fmla="*/ 384 w 512"/>
              <a:gd name="T57" fmla="*/ 320 h 512"/>
              <a:gd name="T58" fmla="*/ 362 w 512"/>
              <a:gd name="T59" fmla="*/ 320 h 512"/>
              <a:gd name="T60" fmla="*/ 224 w 512"/>
              <a:gd name="T61" fmla="*/ 117 h 512"/>
              <a:gd name="T62" fmla="*/ 224 w 512"/>
              <a:gd name="T63" fmla="*/ 96 h 512"/>
              <a:gd name="T64" fmla="*/ 384 w 512"/>
              <a:gd name="T65"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149" y="394"/>
                </a:moveTo>
                <a:cubicBezTo>
                  <a:pt x="277" y="394"/>
                  <a:pt x="277" y="394"/>
                  <a:pt x="277" y="394"/>
                </a:cubicBezTo>
                <a:cubicBezTo>
                  <a:pt x="277" y="202"/>
                  <a:pt x="277" y="202"/>
                  <a:pt x="277" y="202"/>
                </a:cubicBezTo>
                <a:cubicBezTo>
                  <a:pt x="149" y="202"/>
                  <a:pt x="149" y="202"/>
                  <a:pt x="149" y="202"/>
                </a:cubicBezTo>
                <a:lnTo>
                  <a:pt x="149" y="394"/>
                </a:lnTo>
                <a:close/>
                <a:moveTo>
                  <a:pt x="170" y="224"/>
                </a:moveTo>
                <a:cubicBezTo>
                  <a:pt x="256" y="224"/>
                  <a:pt x="256" y="224"/>
                  <a:pt x="256" y="224"/>
                </a:cubicBezTo>
                <a:cubicBezTo>
                  <a:pt x="262" y="224"/>
                  <a:pt x="266" y="228"/>
                  <a:pt x="266" y="234"/>
                </a:cubicBezTo>
                <a:cubicBezTo>
                  <a:pt x="266" y="240"/>
                  <a:pt x="262" y="245"/>
                  <a:pt x="256" y="245"/>
                </a:cubicBezTo>
                <a:cubicBezTo>
                  <a:pt x="170" y="245"/>
                  <a:pt x="170" y="245"/>
                  <a:pt x="170" y="245"/>
                </a:cubicBezTo>
                <a:cubicBezTo>
                  <a:pt x="164" y="245"/>
                  <a:pt x="160" y="240"/>
                  <a:pt x="160" y="234"/>
                </a:cubicBezTo>
                <a:cubicBezTo>
                  <a:pt x="160" y="228"/>
                  <a:pt x="164" y="224"/>
                  <a:pt x="170" y="224"/>
                </a:cubicBezTo>
                <a:close/>
                <a:moveTo>
                  <a:pt x="170" y="266"/>
                </a:moveTo>
                <a:cubicBezTo>
                  <a:pt x="256" y="266"/>
                  <a:pt x="256" y="266"/>
                  <a:pt x="256" y="266"/>
                </a:cubicBezTo>
                <a:cubicBezTo>
                  <a:pt x="262" y="266"/>
                  <a:pt x="266" y="271"/>
                  <a:pt x="266" y="277"/>
                </a:cubicBezTo>
                <a:cubicBezTo>
                  <a:pt x="266" y="283"/>
                  <a:pt x="262" y="288"/>
                  <a:pt x="256" y="288"/>
                </a:cubicBezTo>
                <a:cubicBezTo>
                  <a:pt x="170" y="288"/>
                  <a:pt x="170" y="288"/>
                  <a:pt x="170" y="288"/>
                </a:cubicBezTo>
                <a:cubicBezTo>
                  <a:pt x="164" y="288"/>
                  <a:pt x="160" y="283"/>
                  <a:pt x="160" y="277"/>
                </a:cubicBezTo>
                <a:cubicBezTo>
                  <a:pt x="160" y="271"/>
                  <a:pt x="164" y="266"/>
                  <a:pt x="170" y="266"/>
                </a:cubicBezTo>
                <a:close/>
                <a:moveTo>
                  <a:pt x="170" y="309"/>
                </a:moveTo>
                <a:cubicBezTo>
                  <a:pt x="256" y="309"/>
                  <a:pt x="256" y="309"/>
                  <a:pt x="256" y="309"/>
                </a:cubicBezTo>
                <a:cubicBezTo>
                  <a:pt x="262" y="309"/>
                  <a:pt x="266" y="314"/>
                  <a:pt x="266" y="320"/>
                </a:cubicBezTo>
                <a:cubicBezTo>
                  <a:pt x="266" y="326"/>
                  <a:pt x="262" y="330"/>
                  <a:pt x="256" y="330"/>
                </a:cubicBezTo>
                <a:cubicBezTo>
                  <a:pt x="170" y="330"/>
                  <a:pt x="170" y="330"/>
                  <a:pt x="170" y="330"/>
                </a:cubicBezTo>
                <a:cubicBezTo>
                  <a:pt x="164" y="330"/>
                  <a:pt x="160" y="326"/>
                  <a:pt x="160" y="320"/>
                </a:cubicBezTo>
                <a:cubicBezTo>
                  <a:pt x="160" y="314"/>
                  <a:pt x="164" y="309"/>
                  <a:pt x="170" y="309"/>
                </a:cubicBezTo>
                <a:close/>
                <a:moveTo>
                  <a:pt x="170" y="352"/>
                </a:moveTo>
                <a:cubicBezTo>
                  <a:pt x="256" y="352"/>
                  <a:pt x="256" y="352"/>
                  <a:pt x="256" y="352"/>
                </a:cubicBezTo>
                <a:cubicBezTo>
                  <a:pt x="262" y="352"/>
                  <a:pt x="266" y="356"/>
                  <a:pt x="266" y="362"/>
                </a:cubicBezTo>
                <a:cubicBezTo>
                  <a:pt x="266" y="368"/>
                  <a:pt x="262" y="373"/>
                  <a:pt x="256" y="373"/>
                </a:cubicBezTo>
                <a:cubicBezTo>
                  <a:pt x="170" y="373"/>
                  <a:pt x="170" y="373"/>
                  <a:pt x="170" y="373"/>
                </a:cubicBezTo>
                <a:cubicBezTo>
                  <a:pt x="164" y="373"/>
                  <a:pt x="160" y="368"/>
                  <a:pt x="160" y="362"/>
                </a:cubicBezTo>
                <a:cubicBezTo>
                  <a:pt x="160" y="356"/>
                  <a:pt x="164" y="352"/>
                  <a:pt x="170" y="3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405"/>
                </a:moveTo>
                <a:cubicBezTo>
                  <a:pt x="298" y="411"/>
                  <a:pt x="294" y="416"/>
                  <a:pt x="288" y="416"/>
                </a:cubicBezTo>
                <a:cubicBezTo>
                  <a:pt x="138" y="416"/>
                  <a:pt x="138" y="416"/>
                  <a:pt x="138" y="416"/>
                </a:cubicBezTo>
                <a:cubicBezTo>
                  <a:pt x="132" y="416"/>
                  <a:pt x="128" y="411"/>
                  <a:pt x="128" y="405"/>
                </a:cubicBezTo>
                <a:cubicBezTo>
                  <a:pt x="128" y="192"/>
                  <a:pt x="128" y="192"/>
                  <a:pt x="128" y="192"/>
                </a:cubicBezTo>
                <a:cubicBezTo>
                  <a:pt x="128" y="186"/>
                  <a:pt x="132" y="181"/>
                  <a:pt x="138" y="181"/>
                </a:cubicBezTo>
                <a:cubicBezTo>
                  <a:pt x="288" y="181"/>
                  <a:pt x="288" y="181"/>
                  <a:pt x="288" y="181"/>
                </a:cubicBezTo>
                <a:cubicBezTo>
                  <a:pt x="294" y="181"/>
                  <a:pt x="298" y="186"/>
                  <a:pt x="298" y="192"/>
                </a:cubicBezTo>
                <a:lnTo>
                  <a:pt x="298" y="405"/>
                </a:lnTo>
                <a:close/>
                <a:moveTo>
                  <a:pt x="341" y="362"/>
                </a:moveTo>
                <a:cubicBezTo>
                  <a:pt x="341" y="368"/>
                  <a:pt x="336" y="373"/>
                  <a:pt x="330" y="373"/>
                </a:cubicBezTo>
                <a:cubicBezTo>
                  <a:pt x="324" y="373"/>
                  <a:pt x="320" y="368"/>
                  <a:pt x="320" y="362"/>
                </a:cubicBezTo>
                <a:cubicBezTo>
                  <a:pt x="320" y="160"/>
                  <a:pt x="320" y="160"/>
                  <a:pt x="320" y="160"/>
                </a:cubicBezTo>
                <a:cubicBezTo>
                  <a:pt x="181" y="160"/>
                  <a:pt x="181" y="160"/>
                  <a:pt x="181" y="160"/>
                </a:cubicBezTo>
                <a:cubicBezTo>
                  <a:pt x="175" y="160"/>
                  <a:pt x="170" y="155"/>
                  <a:pt x="170" y="149"/>
                </a:cubicBezTo>
                <a:cubicBezTo>
                  <a:pt x="170" y="143"/>
                  <a:pt x="175" y="138"/>
                  <a:pt x="181" y="138"/>
                </a:cubicBezTo>
                <a:cubicBezTo>
                  <a:pt x="330" y="138"/>
                  <a:pt x="330" y="138"/>
                  <a:pt x="330" y="138"/>
                </a:cubicBezTo>
                <a:cubicBezTo>
                  <a:pt x="336" y="138"/>
                  <a:pt x="341" y="143"/>
                  <a:pt x="341" y="149"/>
                </a:cubicBezTo>
                <a:lnTo>
                  <a:pt x="341" y="362"/>
                </a:lnTo>
                <a:close/>
                <a:moveTo>
                  <a:pt x="384" y="320"/>
                </a:moveTo>
                <a:cubicBezTo>
                  <a:pt x="384" y="326"/>
                  <a:pt x="379" y="330"/>
                  <a:pt x="373" y="330"/>
                </a:cubicBezTo>
                <a:cubicBezTo>
                  <a:pt x="367" y="330"/>
                  <a:pt x="362" y="326"/>
                  <a:pt x="362" y="320"/>
                </a:cubicBezTo>
                <a:cubicBezTo>
                  <a:pt x="362" y="117"/>
                  <a:pt x="362" y="117"/>
                  <a:pt x="362" y="117"/>
                </a:cubicBezTo>
                <a:cubicBezTo>
                  <a:pt x="224" y="117"/>
                  <a:pt x="224" y="117"/>
                  <a:pt x="224" y="117"/>
                </a:cubicBezTo>
                <a:cubicBezTo>
                  <a:pt x="218" y="117"/>
                  <a:pt x="213" y="112"/>
                  <a:pt x="213" y="106"/>
                </a:cubicBezTo>
                <a:cubicBezTo>
                  <a:pt x="213" y="100"/>
                  <a:pt x="218" y="96"/>
                  <a:pt x="224" y="96"/>
                </a:cubicBezTo>
                <a:cubicBezTo>
                  <a:pt x="373" y="96"/>
                  <a:pt x="373" y="96"/>
                  <a:pt x="373" y="96"/>
                </a:cubicBezTo>
                <a:cubicBezTo>
                  <a:pt x="379" y="96"/>
                  <a:pt x="384" y="100"/>
                  <a:pt x="384" y="106"/>
                </a:cubicBezTo>
                <a:lnTo>
                  <a:pt x="384" y="320"/>
                </a:lnTo>
                <a:close/>
              </a:path>
            </a:pathLst>
          </a:custGeom>
          <a:solidFill>
            <a:schemeClr val="accent2">
              <a:lumMod val="50000"/>
            </a:schemeClr>
          </a:solidFill>
          <a:ln>
            <a:noFill/>
          </a:ln>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Freeform 635"/>
          <p:cNvSpPr>
            <a:spLocks noChangeAspect="1" noEditPoints="1"/>
          </p:cNvSpPr>
          <p:nvPr/>
        </p:nvSpPr>
        <p:spPr bwMode="auto">
          <a:xfrm>
            <a:off x="354533" y="3011378"/>
            <a:ext cx="638415" cy="638415"/>
          </a:xfrm>
          <a:custGeom>
            <a:avLst/>
            <a:gdLst>
              <a:gd name="T0" fmla="*/ 358 w 512"/>
              <a:gd name="T1" fmla="*/ 181 h 512"/>
              <a:gd name="T2" fmla="*/ 153 w 512"/>
              <a:gd name="T3" fmla="*/ 181 h 512"/>
              <a:gd name="T4" fmla="*/ 117 w 512"/>
              <a:gd name="T5" fmla="*/ 217 h 512"/>
              <a:gd name="T6" fmla="*/ 117 w 512"/>
              <a:gd name="T7" fmla="*/ 315 h 512"/>
              <a:gd name="T8" fmla="*/ 153 w 512"/>
              <a:gd name="T9" fmla="*/ 352 h 512"/>
              <a:gd name="T10" fmla="*/ 358 w 512"/>
              <a:gd name="T11" fmla="*/ 352 h 512"/>
              <a:gd name="T12" fmla="*/ 394 w 512"/>
              <a:gd name="T13" fmla="*/ 315 h 512"/>
              <a:gd name="T14" fmla="*/ 394 w 512"/>
              <a:gd name="T15" fmla="*/ 217 h 512"/>
              <a:gd name="T16" fmla="*/ 358 w 512"/>
              <a:gd name="T17" fmla="*/ 181 h 512"/>
              <a:gd name="T18" fmla="*/ 202 w 512"/>
              <a:gd name="T19" fmla="*/ 320 h 512"/>
              <a:gd name="T20" fmla="*/ 149 w 512"/>
              <a:gd name="T21" fmla="*/ 266 h 512"/>
              <a:gd name="T22" fmla="*/ 202 w 512"/>
              <a:gd name="T23" fmla="*/ 213 h 512"/>
              <a:gd name="T24" fmla="*/ 256 w 512"/>
              <a:gd name="T25" fmla="*/ 266 h 512"/>
              <a:gd name="T26" fmla="*/ 202 w 512"/>
              <a:gd name="T27" fmla="*/ 320 h 512"/>
              <a:gd name="T28" fmla="*/ 352 w 512"/>
              <a:gd name="T29" fmla="*/ 320 h 512"/>
              <a:gd name="T30" fmla="*/ 288 w 512"/>
              <a:gd name="T31" fmla="*/ 320 h 512"/>
              <a:gd name="T32" fmla="*/ 277 w 512"/>
              <a:gd name="T33" fmla="*/ 309 h 512"/>
              <a:gd name="T34" fmla="*/ 288 w 512"/>
              <a:gd name="T35" fmla="*/ 298 h 512"/>
              <a:gd name="T36" fmla="*/ 352 w 512"/>
              <a:gd name="T37" fmla="*/ 298 h 512"/>
              <a:gd name="T38" fmla="*/ 362 w 512"/>
              <a:gd name="T39" fmla="*/ 309 h 512"/>
              <a:gd name="T40" fmla="*/ 352 w 512"/>
              <a:gd name="T41" fmla="*/ 320 h 512"/>
              <a:gd name="T42" fmla="*/ 352 w 512"/>
              <a:gd name="T43" fmla="*/ 277 h 512"/>
              <a:gd name="T44" fmla="*/ 288 w 512"/>
              <a:gd name="T45" fmla="*/ 277 h 512"/>
              <a:gd name="T46" fmla="*/ 277 w 512"/>
              <a:gd name="T47" fmla="*/ 266 h 512"/>
              <a:gd name="T48" fmla="*/ 288 w 512"/>
              <a:gd name="T49" fmla="*/ 256 h 512"/>
              <a:gd name="T50" fmla="*/ 352 w 512"/>
              <a:gd name="T51" fmla="*/ 256 h 512"/>
              <a:gd name="T52" fmla="*/ 362 w 512"/>
              <a:gd name="T53" fmla="*/ 266 h 512"/>
              <a:gd name="T54" fmla="*/ 352 w 512"/>
              <a:gd name="T55" fmla="*/ 277 h 512"/>
              <a:gd name="T56" fmla="*/ 352 w 512"/>
              <a:gd name="T57" fmla="*/ 234 h 512"/>
              <a:gd name="T58" fmla="*/ 288 w 512"/>
              <a:gd name="T59" fmla="*/ 234 h 512"/>
              <a:gd name="T60" fmla="*/ 277 w 512"/>
              <a:gd name="T61" fmla="*/ 224 h 512"/>
              <a:gd name="T62" fmla="*/ 288 w 512"/>
              <a:gd name="T63" fmla="*/ 213 h 512"/>
              <a:gd name="T64" fmla="*/ 352 w 512"/>
              <a:gd name="T65" fmla="*/ 213 h 512"/>
              <a:gd name="T66" fmla="*/ 362 w 512"/>
              <a:gd name="T67" fmla="*/ 224 h 512"/>
              <a:gd name="T68" fmla="*/ 352 w 512"/>
              <a:gd name="T69" fmla="*/ 234 h 512"/>
              <a:gd name="T70" fmla="*/ 256 w 512"/>
              <a:gd name="T71" fmla="*/ 0 h 512"/>
              <a:gd name="T72" fmla="*/ 0 w 512"/>
              <a:gd name="T73" fmla="*/ 256 h 512"/>
              <a:gd name="T74" fmla="*/ 256 w 512"/>
              <a:gd name="T75" fmla="*/ 512 h 512"/>
              <a:gd name="T76" fmla="*/ 512 w 512"/>
              <a:gd name="T77" fmla="*/ 256 h 512"/>
              <a:gd name="T78" fmla="*/ 256 w 512"/>
              <a:gd name="T79" fmla="*/ 0 h 512"/>
              <a:gd name="T80" fmla="*/ 416 w 512"/>
              <a:gd name="T81" fmla="*/ 315 h 512"/>
              <a:gd name="T82" fmla="*/ 358 w 512"/>
              <a:gd name="T83" fmla="*/ 373 h 512"/>
              <a:gd name="T84" fmla="*/ 153 w 512"/>
              <a:gd name="T85" fmla="*/ 373 h 512"/>
              <a:gd name="T86" fmla="*/ 96 w 512"/>
              <a:gd name="T87" fmla="*/ 315 h 512"/>
              <a:gd name="T88" fmla="*/ 96 w 512"/>
              <a:gd name="T89" fmla="*/ 217 h 512"/>
              <a:gd name="T90" fmla="*/ 153 w 512"/>
              <a:gd name="T91" fmla="*/ 160 h 512"/>
              <a:gd name="T92" fmla="*/ 275 w 512"/>
              <a:gd name="T93" fmla="*/ 160 h 512"/>
              <a:gd name="T94" fmla="*/ 154 w 512"/>
              <a:gd name="T95" fmla="*/ 129 h 512"/>
              <a:gd name="T96" fmla="*/ 145 w 512"/>
              <a:gd name="T97" fmla="*/ 135 h 512"/>
              <a:gd name="T98" fmla="*/ 142 w 512"/>
              <a:gd name="T99" fmla="*/ 135 h 512"/>
              <a:gd name="T100" fmla="*/ 135 w 512"/>
              <a:gd name="T101" fmla="*/ 122 h 512"/>
              <a:gd name="T102" fmla="*/ 139 w 512"/>
              <a:gd name="T103" fmla="*/ 104 h 512"/>
              <a:gd name="T104" fmla="*/ 153 w 512"/>
              <a:gd name="T105" fmla="*/ 96 h 512"/>
              <a:gd name="T106" fmla="*/ 160 w 512"/>
              <a:gd name="T107" fmla="*/ 109 h 512"/>
              <a:gd name="T108" fmla="*/ 365 w 512"/>
              <a:gd name="T109" fmla="*/ 160 h 512"/>
              <a:gd name="T110" fmla="*/ 365 w 512"/>
              <a:gd name="T111" fmla="*/ 160 h 512"/>
              <a:gd name="T112" fmla="*/ 416 w 512"/>
              <a:gd name="T113" fmla="*/ 217 h 512"/>
              <a:gd name="T114" fmla="*/ 416 w 512"/>
              <a:gd name="T115" fmla="*/ 315 h 512"/>
              <a:gd name="T116" fmla="*/ 234 w 512"/>
              <a:gd name="T117" fmla="*/ 266 h 512"/>
              <a:gd name="T118" fmla="*/ 202 w 512"/>
              <a:gd name="T119" fmla="*/ 298 h 512"/>
              <a:gd name="T120" fmla="*/ 170 w 512"/>
              <a:gd name="T121" fmla="*/ 266 h 512"/>
              <a:gd name="T122" fmla="*/ 202 w 512"/>
              <a:gd name="T123" fmla="*/ 234 h 512"/>
              <a:gd name="T124" fmla="*/ 234 w 512"/>
              <a:gd name="T125"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58" y="181"/>
                </a:moveTo>
                <a:cubicBezTo>
                  <a:pt x="153" y="181"/>
                  <a:pt x="153" y="181"/>
                  <a:pt x="153" y="181"/>
                </a:cubicBezTo>
                <a:cubicBezTo>
                  <a:pt x="133" y="181"/>
                  <a:pt x="117" y="197"/>
                  <a:pt x="117" y="217"/>
                </a:cubicBezTo>
                <a:cubicBezTo>
                  <a:pt x="117" y="315"/>
                  <a:pt x="117" y="315"/>
                  <a:pt x="117" y="315"/>
                </a:cubicBezTo>
                <a:cubicBezTo>
                  <a:pt x="117" y="335"/>
                  <a:pt x="133" y="352"/>
                  <a:pt x="153" y="352"/>
                </a:cubicBezTo>
                <a:cubicBezTo>
                  <a:pt x="358" y="352"/>
                  <a:pt x="358" y="352"/>
                  <a:pt x="358" y="352"/>
                </a:cubicBezTo>
                <a:cubicBezTo>
                  <a:pt x="378" y="352"/>
                  <a:pt x="394" y="335"/>
                  <a:pt x="394" y="315"/>
                </a:cubicBezTo>
                <a:cubicBezTo>
                  <a:pt x="394" y="217"/>
                  <a:pt x="394" y="217"/>
                  <a:pt x="394" y="217"/>
                </a:cubicBezTo>
                <a:cubicBezTo>
                  <a:pt x="394" y="197"/>
                  <a:pt x="378" y="181"/>
                  <a:pt x="358" y="181"/>
                </a:cubicBezTo>
                <a:close/>
                <a:moveTo>
                  <a:pt x="202" y="320"/>
                </a:moveTo>
                <a:cubicBezTo>
                  <a:pt x="173" y="320"/>
                  <a:pt x="149" y="296"/>
                  <a:pt x="149" y="266"/>
                </a:cubicBezTo>
                <a:cubicBezTo>
                  <a:pt x="149" y="237"/>
                  <a:pt x="173" y="213"/>
                  <a:pt x="202" y="213"/>
                </a:cubicBezTo>
                <a:cubicBezTo>
                  <a:pt x="232" y="213"/>
                  <a:pt x="256" y="237"/>
                  <a:pt x="256" y="266"/>
                </a:cubicBezTo>
                <a:cubicBezTo>
                  <a:pt x="256" y="296"/>
                  <a:pt x="232" y="320"/>
                  <a:pt x="202" y="320"/>
                </a:cubicBezTo>
                <a:close/>
                <a:moveTo>
                  <a:pt x="352" y="320"/>
                </a:moveTo>
                <a:cubicBezTo>
                  <a:pt x="288" y="320"/>
                  <a:pt x="288" y="320"/>
                  <a:pt x="288" y="320"/>
                </a:cubicBezTo>
                <a:cubicBezTo>
                  <a:pt x="282" y="320"/>
                  <a:pt x="277" y="315"/>
                  <a:pt x="277" y="309"/>
                </a:cubicBezTo>
                <a:cubicBezTo>
                  <a:pt x="277" y="303"/>
                  <a:pt x="282" y="298"/>
                  <a:pt x="288" y="298"/>
                </a:cubicBezTo>
                <a:cubicBezTo>
                  <a:pt x="352" y="298"/>
                  <a:pt x="352" y="298"/>
                  <a:pt x="352" y="298"/>
                </a:cubicBezTo>
                <a:cubicBezTo>
                  <a:pt x="358" y="298"/>
                  <a:pt x="362" y="303"/>
                  <a:pt x="362" y="309"/>
                </a:cubicBezTo>
                <a:cubicBezTo>
                  <a:pt x="362" y="315"/>
                  <a:pt x="358" y="320"/>
                  <a:pt x="352" y="320"/>
                </a:cubicBezTo>
                <a:close/>
                <a:moveTo>
                  <a:pt x="352" y="277"/>
                </a:moveTo>
                <a:cubicBezTo>
                  <a:pt x="288" y="277"/>
                  <a:pt x="288" y="277"/>
                  <a:pt x="288" y="277"/>
                </a:cubicBezTo>
                <a:cubicBezTo>
                  <a:pt x="282" y="277"/>
                  <a:pt x="277" y="272"/>
                  <a:pt x="277" y="266"/>
                </a:cubicBezTo>
                <a:cubicBezTo>
                  <a:pt x="277" y="260"/>
                  <a:pt x="282" y="256"/>
                  <a:pt x="288" y="256"/>
                </a:cubicBezTo>
                <a:cubicBezTo>
                  <a:pt x="352" y="256"/>
                  <a:pt x="352" y="256"/>
                  <a:pt x="352" y="256"/>
                </a:cubicBezTo>
                <a:cubicBezTo>
                  <a:pt x="358" y="256"/>
                  <a:pt x="362" y="260"/>
                  <a:pt x="362" y="266"/>
                </a:cubicBezTo>
                <a:cubicBezTo>
                  <a:pt x="362" y="272"/>
                  <a:pt x="358" y="277"/>
                  <a:pt x="352" y="277"/>
                </a:cubicBezTo>
                <a:close/>
                <a:moveTo>
                  <a:pt x="352" y="234"/>
                </a:moveTo>
                <a:cubicBezTo>
                  <a:pt x="288" y="234"/>
                  <a:pt x="288" y="234"/>
                  <a:pt x="288" y="234"/>
                </a:cubicBezTo>
                <a:cubicBezTo>
                  <a:pt x="282" y="234"/>
                  <a:pt x="277" y="230"/>
                  <a:pt x="277" y="224"/>
                </a:cubicBezTo>
                <a:cubicBezTo>
                  <a:pt x="277" y="218"/>
                  <a:pt x="282" y="213"/>
                  <a:pt x="288" y="213"/>
                </a:cubicBezTo>
                <a:cubicBezTo>
                  <a:pt x="352" y="213"/>
                  <a:pt x="352" y="213"/>
                  <a:pt x="352" y="213"/>
                </a:cubicBezTo>
                <a:cubicBezTo>
                  <a:pt x="358" y="213"/>
                  <a:pt x="362" y="218"/>
                  <a:pt x="362" y="224"/>
                </a:cubicBezTo>
                <a:cubicBezTo>
                  <a:pt x="362" y="230"/>
                  <a:pt x="358" y="234"/>
                  <a:pt x="352" y="23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15"/>
                </a:moveTo>
                <a:cubicBezTo>
                  <a:pt x="416" y="347"/>
                  <a:pt x="390" y="373"/>
                  <a:pt x="358" y="373"/>
                </a:cubicBezTo>
                <a:cubicBezTo>
                  <a:pt x="153" y="373"/>
                  <a:pt x="153" y="373"/>
                  <a:pt x="153" y="373"/>
                </a:cubicBezTo>
                <a:cubicBezTo>
                  <a:pt x="122" y="373"/>
                  <a:pt x="96" y="347"/>
                  <a:pt x="96" y="315"/>
                </a:cubicBezTo>
                <a:cubicBezTo>
                  <a:pt x="96" y="217"/>
                  <a:pt x="96" y="217"/>
                  <a:pt x="96" y="217"/>
                </a:cubicBezTo>
                <a:cubicBezTo>
                  <a:pt x="96" y="186"/>
                  <a:pt x="122" y="160"/>
                  <a:pt x="153" y="160"/>
                </a:cubicBezTo>
                <a:cubicBezTo>
                  <a:pt x="275" y="160"/>
                  <a:pt x="275" y="160"/>
                  <a:pt x="275" y="160"/>
                </a:cubicBezTo>
                <a:cubicBezTo>
                  <a:pt x="154" y="129"/>
                  <a:pt x="154" y="129"/>
                  <a:pt x="154" y="129"/>
                </a:cubicBezTo>
                <a:cubicBezTo>
                  <a:pt x="152" y="133"/>
                  <a:pt x="149" y="135"/>
                  <a:pt x="145" y="135"/>
                </a:cubicBezTo>
                <a:cubicBezTo>
                  <a:pt x="144" y="135"/>
                  <a:pt x="143" y="135"/>
                  <a:pt x="142" y="135"/>
                </a:cubicBezTo>
                <a:cubicBezTo>
                  <a:pt x="136" y="133"/>
                  <a:pt x="133" y="127"/>
                  <a:pt x="135" y="122"/>
                </a:cubicBezTo>
                <a:cubicBezTo>
                  <a:pt x="139" y="104"/>
                  <a:pt x="139" y="104"/>
                  <a:pt x="139" y="104"/>
                </a:cubicBezTo>
                <a:cubicBezTo>
                  <a:pt x="141" y="98"/>
                  <a:pt x="147" y="95"/>
                  <a:pt x="153" y="96"/>
                </a:cubicBezTo>
                <a:cubicBezTo>
                  <a:pt x="158" y="98"/>
                  <a:pt x="161" y="103"/>
                  <a:pt x="160" y="109"/>
                </a:cubicBezTo>
                <a:cubicBezTo>
                  <a:pt x="365" y="160"/>
                  <a:pt x="365" y="160"/>
                  <a:pt x="365" y="160"/>
                </a:cubicBezTo>
                <a:cubicBezTo>
                  <a:pt x="365" y="160"/>
                  <a:pt x="365" y="160"/>
                  <a:pt x="365" y="160"/>
                </a:cubicBezTo>
                <a:cubicBezTo>
                  <a:pt x="394" y="164"/>
                  <a:pt x="416" y="188"/>
                  <a:pt x="416" y="217"/>
                </a:cubicBezTo>
                <a:lnTo>
                  <a:pt x="416" y="315"/>
                </a:lnTo>
                <a:close/>
                <a:moveTo>
                  <a:pt x="234" y="266"/>
                </a:moveTo>
                <a:cubicBezTo>
                  <a:pt x="234" y="284"/>
                  <a:pt x="220" y="298"/>
                  <a:pt x="202" y="298"/>
                </a:cubicBezTo>
                <a:cubicBezTo>
                  <a:pt x="185" y="298"/>
                  <a:pt x="170" y="284"/>
                  <a:pt x="170" y="266"/>
                </a:cubicBezTo>
                <a:cubicBezTo>
                  <a:pt x="170" y="249"/>
                  <a:pt x="185" y="234"/>
                  <a:pt x="202" y="234"/>
                </a:cubicBezTo>
                <a:cubicBezTo>
                  <a:pt x="220" y="234"/>
                  <a:pt x="234" y="249"/>
                  <a:pt x="234" y="266"/>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29" name="Imagen 24" descr="Resultado de imagen">
            <a:hlinkClick r:id="rId2" action="ppaction://hlinksldjump"/>
          </p:cNvPr>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46050" y="6249978"/>
            <a:ext cx="402723" cy="380320"/>
          </a:xfrm>
          <a:prstGeom prst="rect">
            <a:avLst/>
          </a:prstGeom>
          <a:noFill/>
          <a:ln>
            <a:noFill/>
          </a:ln>
        </p:spPr>
      </p:pic>
      <p:sp>
        <p:nvSpPr>
          <p:cNvPr id="2" name="TextBox 1"/>
          <p:cNvSpPr txBox="1"/>
          <p:nvPr/>
        </p:nvSpPr>
        <p:spPr>
          <a:xfrm>
            <a:off x="1097648" y="997455"/>
            <a:ext cx="2628000" cy="646331"/>
          </a:xfrm>
          <a:prstGeom prst="rect">
            <a:avLst/>
          </a:prstGeom>
          <a:noFill/>
        </p:spPr>
        <p:txBody>
          <a:bodyPr wrap="square" lIns="0" tIns="0" rIns="0" bIns="0" rtlCol="0">
            <a:spAutoFit/>
          </a:bodyPr>
          <a:lstStyle/>
          <a:p>
            <a:pPr algn="ctr">
              <a:spcBef>
                <a:spcPts val="600"/>
              </a:spcBef>
              <a:buSzPct val="100000"/>
            </a:pPr>
            <a:r>
              <a:rPr lang="es-CO" sz="1400" b="1" dirty="0">
                <a:solidFill>
                  <a:srgbClr val="046A38"/>
                </a:solidFill>
              </a:rPr>
              <a:t>Presentar los Paz y Salvo por concepto de pago de Derechos de Autor</a:t>
            </a:r>
            <a:endParaRPr lang="en-US" sz="1400" b="1" dirty="0">
              <a:solidFill>
                <a:srgbClr val="046A38"/>
              </a:solidFill>
            </a:endParaRPr>
          </a:p>
        </p:txBody>
      </p:sp>
      <p:sp>
        <p:nvSpPr>
          <p:cNvPr id="22" name="TextBox 21"/>
          <p:cNvSpPr txBox="1"/>
          <p:nvPr/>
        </p:nvSpPr>
        <p:spPr>
          <a:xfrm>
            <a:off x="1097648" y="5230995"/>
            <a:ext cx="2628000" cy="830997"/>
          </a:xfrm>
          <a:prstGeom prst="rect">
            <a:avLst/>
          </a:prstGeom>
          <a:noFill/>
        </p:spPr>
        <p:txBody>
          <a:bodyPr wrap="square" lIns="0" tIns="0" rIns="0" bIns="0" rtlCol="0">
            <a:spAutoFit/>
          </a:bodyPr>
          <a:lstStyle/>
          <a:p>
            <a:pPr algn="ctr">
              <a:spcBef>
                <a:spcPts val="600"/>
              </a:spcBef>
              <a:buSzPct val="100000"/>
            </a:pPr>
            <a:r>
              <a:rPr lang="es-CO" sz="1400" b="1" dirty="0">
                <a:solidFill>
                  <a:schemeClr val="accent2">
                    <a:lumMod val="50000"/>
                  </a:schemeClr>
                </a:solidFill>
              </a:rPr>
              <a:t>Presentar el documento de composición de la Junta de Programación </a:t>
            </a:r>
            <a:r>
              <a:rPr lang="es-CO" sz="1200" b="1" dirty="0">
                <a:solidFill>
                  <a:schemeClr val="accent2">
                    <a:lumMod val="50000"/>
                  </a:schemeClr>
                </a:solidFill>
              </a:rPr>
              <a:t>(Emisoras Comunitarias)</a:t>
            </a:r>
            <a:endParaRPr lang="en-US" sz="1200" b="1" dirty="0">
              <a:solidFill>
                <a:schemeClr val="accent2">
                  <a:lumMod val="50000"/>
                </a:schemeClr>
              </a:solidFill>
            </a:endParaRPr>
          </a:p>
        </p:txBody>
      </p:sp>
      <p:sp>
        <p:nvSpPr>
          <p:cNvPr id="23" name="TextBox 22"/>
          <p:cNvSpPr txBox="1"/>
          <p:nvPr/>
        </p:nvSpPr>
        <p:spPr>
          <a:xfrm>
            <a:off x="1097648" y="3007420"/>
            <a:ext cx="2628000" cy="861774"/>
          </a:xfrm>
          <a:prstGeom prst="rect">
            <a:avLst/>
          </a:prstGeom>
          <a:noFill/>
        </p:spPr>
        <p:txBody>
          <a:bodyPr wrap="square" lIns="0" tIns="0" rIns="0" bIns="0" rtlCol="0">
            <a:spAutoFit/>
          </a:bodyPr>
          <a:lstStyle/>
          <a:p>
            <a:pPr algn="ctr">
              <a:spcBef>
                <a:spcPts val="600"/>
              </a:spcBef>
              <a:buSzPct val="100000"/>
            </a:pPr>
            <a:r>
              <a:rPr lang="es-CO" sz="1400" b="1" dirty="0">
                <a:solidFill>
                  <a:schemeClr val="accent1"/>
                </a:solidFill>
              </a:rPr>
              <a:t>Realizar el pago al MINTIC de la Contraprestación por el Uso del Espectro</a:t>
            </a:r>
            <a:endParaRPr lang="en-US" sz="1400" b="1" dirty="0">
              <a:solidFill>
                <a:schemeClr val="accent1"/>
              </a:solidFill>
            </a:endParaRPr>
          </a:p>
        </p:txBody>
      </p:sp>
      <p:sp>
        <p:nvSpPr>
          <p:cNvPr id="3" name="Rectangle 2"/>
          <p:cNvSpPr/>
          <p:nvPr/>
        </p:nvSpPr>
        <p:spPr>
          <a:xfrm>
            <a:off x="3794588" y="5357760"/>
            <a:ext cx="5102146" cy="577466"/>
          </a:xfrm>
          <a:prstGeom prst="rect">
            <a:avLst/>
          </a:prstGeom>
          <a:ln>
            <a:solidFill>
              <a:schemeClr val="bg1">
                <a:lumMod val="75000"/>
              </a:schemeClr>
            </a:solidFill>
          </a:ln>
        </p:spPr>
        <p:txBody>
          <a:bodyPr wrap="square">
            <a:spAutoFit/>
          </a:bodyPr>
          <a:lstStyle/>
          <a:p>
            <a:pPr marL="0" lvl="1">
              <a:buSzPct val="100000"/>
            </a:pPr>
            <a:r>
              <a:rPr lang="es-CO" sz="1051" dirty="0"/>
              <a:t>Remitir anualmente una comunicación dirigida a la Subdirección de RDS del MINTIC con el documento actualizado de composición de la Junta de Programación y el listado de los integrantes.</a:t>
            </a:r>
            <a:endParaRPr lang="en-US" sz="1051" i="1" u="sng" dirty="0"/>
          </a:p>
        </p:txBody>
      </p:sp>
      <p:sp>
        <p:nvSpPr>
          <p:cNvPr id="24" name="Rectangle 23"/>
          <p:cNvSpPr/>
          <p:nvPr/>
        </p:nvSpPr>
        <p:spPr>
          <a:xfrm>
            <a:off x="3794588" y="1031887"/>
            <a:ext cx="5102146" cy="577466"/>
          </a:xfrm>
          <a:prstGeom prst="rect">
            <a:avLst/>
          </a:prstGeom>
          <a:ln>
            <a:solidFill>
              <a:schemeClr val="bg1">
                <a:lumMod val="75000"/>
              </a:schemeClr>
            </a:solidFill>
          </a:ln>
        </p:spPr>
        <p:txBody>
          <a:bodyPr wrap="square">
            <a:spAutoFit/>
          </a:bodyPr>
          <a:lstStyle/>
          <a:p>
            <a:pPr marL="0" lvl="1">
              <a:buSzPct val="100000"/>
            </a:pPr>
            <a:r>
              <a:rPr lang="es-ES" sz="1051" dirty="0"/>
              <a:t>Remitir al MINTIC los paz y salvo por concepto de pago de derechos de autor de las sociedades SAYCO y ACINPRO, vigentes a 31 de diciembre del año inmediatamente anterior.</a:t>
            </a:r>
          </a:p>
        </p:txBody>
      </p:sp>
      <p:sp>
        <p:nvSpPr>
          <p:cNvPr id="4" name="Rectangle 3"/>
          <p:cNvSpPr/>
          <p:nvPr/>
        </p:nvSpPr>
        <p:spPr>
          <a:xfrm>
            <a:off x="3794588" y="1876340"/>
            <a:ext cx="5102146" cy="3231654"/>
          </a:xfrm>
          <a:prstGeom prst="rect">
            <a:avLst/>
          </a:prstGeom>
          <a:ln>
            <a:solidFill>
              <a:schemeClr val="bg1">
                <a:lumMod val="75000"/>
              </a:schemeClr>
            </a:solidFill>
          </a:ln>
        </p:spPr>
        <p:txBody>
          <a:bodyPr wrap="square">
            <a:spAutoFit/>
          </a:bodyPr>
          <a:lstStyle/>
          <a:p>
            <a:pPr marL="0" lvl="1">
              <a:spcBef>
                <a:spcPts val="600"/>
              </a:spcBef>
              <a:buSzPct val="100000"/>
            </a:pPr>
            <a:r>
              <a:rPr lang="es-CO" sz="1050" dirty="0"/>
              <a:t>Autoliquidar y pagar la contraprestación por concepto de uso del espectro asociados al servicio, así: </a:t>
            </a:r>
          </a:p>
          <a:p>
            <a:pPr marL="311150" lvl="2" indent="-171450">
              <a:spcBef>
                <a:spcPts val="600"/>
              </a:spcBef>
              <a:buSzPct val="100000"/>
              <a:buFont typeface="Wingdings" panose="05000000000000000000" pitchFamily="2" charset="2"/>
              <a:buChar char="§"/>
            </a:pPr>
            <a:r>
              <a:rPr lang="es-CO" sz="1050" dirty="0"/>
              <a:t>Solicitar el Estado de Cuenta del Concesionario (valores adeudados para periodos anteriores, sanciones u otros), por medio de comunicación dirigida al Grupo de Facturación y Cartera del MINTIC, o a través de correo electrónico </a:t>
            </a:r>
            <a:r>
              <a:rPr lang="es-CO" sz="1050" dirty="0">
                <a:hlinkClick r:id="rId4"/>
              </a:rPr>
              <a:t>minticresponde@mintic.gov.co</a:t>
            </a:r>
            <a:endParaRPr lang="es-CO" sz="1050" dirty="0"/>
          </a:p>
          <a:p>
            <a:pPr marL="311150" lvl="2" indent="-171450">
              <a:spcBef>
                <a:spcPts val="600"/>
              </a:spcBef>
              <a:buSzPct val="100000"/>
              <a:buFont typeface="Wingdings" panose="05000000000000000000" pitchFamily="2" charset="2"/>
              <a:buChar char="§"/>
            </a:pPr>
            <a:r>
              <a:rPr lang="es-CO" sz="1050" dirty="0"/>
              <a:t>Generar el Formulario Único de Recaudo – FUR, ingresando al </a:t>
            </a:r>
            <a:r>
              <a:rPr lang="es-CO" sz="1050" b="1" dirty="0"/>
              <a:t>Sistema Electrónico de Recaudo </a:t>
            </a:r>
            <a:r>
              <a:rPr lang="es-CO" sz="1050" dirty="0"/>
              <a:t>– </a:t>
            </a:r>
            <a:r>
              <a:rPr lang="es-CO" sz="1050" b="1" dirty="0">
                <a:solidFill>
                  <a:schemeClr val="accent2">
                    <a:lumMod val="50000"/>
                  </a:schemeClr>
                </a:solidFill>
              </a:rPr>
              <a:t>SER </a:t>
            </a:r>
            <a:r>
              <a:rPr lang="es-CO" sz="1050" dirty="0">
                <a:solidFill>
                  <a:schemeClr val="accent2">
                    <a:lumMod val="50000"/>
                  </a:schemeClr>
                </a:solidFill>
              </a:rPr>
              <a:t>(</a:t>
            </a:r>
            <a:r>
              <a:rPr lang="es-CO" sz="1050" dirty="0">
                <a:solidFill>
                  <a:schemeClr val="accent2">
                    <a:lumMod val="50000"/>
                  </a:schemeClr>
                </a:solidFill>
                <a:hlinkClick r:id="rId5"/>
              </a:rPr>
              <a:t>http://mintic.gov.co/portal/604/w3-propertyvalue-7458.html</a:t>
            </a:r>
            <a:r>
              <a:rPr lang="es-CO" sz="1050" dirty="0">
                <a:solidFill>
                  <a:schemeClr val="accent2">
                    <a:lumMod val="50000"/>
                  </a:schemeClr>
                </a:solidFill>
              </a:rPr>
              <a:t>)</a:t>
            </a:r>
            <a:r>
              <a:rPr lang="es-CO" sz="1050" dirty="0">
                <a:solidFill>
                  <a:srgbClr val="7030A0"/>
                </a:solidFill>
              </a:rPr>
              <a:t> </a:t>
            </a:r>
            <a:r>
              <a:rPr lang="es-CO" sz="1050" dirty="0"/>
              <a:t>en la pestaña denominada “Ingresando al SER”, donde se incluyen los datos de identificación del operador, identificación del usuario y contraseña</a:t>
            </a:r>
            <a:r>
              <a:rPr lang="es-CO" sz="1050" dirty="0">
                <a:solidFill>
                  <a:srgbClr val="7030A0"/>
                </a:solidFill>
              </a:rPr>
              <a:t>, </a:t>
            </a:r>
            <a:r>
              <a:rPr lang="es-CO" sz="1050" dirty="0"/>
              <a:t>o solicitarlo por medio comunicación o a través de correo electrónico </a:t>
            </a:r>
            <a:r>
              <a:rPr lang="es-CO" sz="1050" dirty="0">
                <a:hlinkClick r:id="rId4"/>
              </a:rPr>
              <a:t>minticresponde@mintic.gov.co</a:t>
            </a:r>
            <a:r>
              <a:rPr lang="es-CO" sz="1050" dirty="0"/>
              <a:t>.</a:t>
            </a:r>
          </a:p>
          <a:p>
            <a:pPr marL="311150" lvl="2" indent="-171450">
              <a:spcBef>
                <a:spcPts val="600"/>
              </a:spcBef>
              <a:buSzPct val="100000"/>
              <a:buFont typeface="Wingdings" panose="05000000000000000000" pitchFamily="2" charset="2"/>
              <a:buChar char="§"/>
            </a:pPr>
            <a:r>
              <a:rPr lang="es-CO" sz="1050" dirty="0"/>
              <a:t>Si genera el FUR físico, se puede imprimir en impresora láser y pagar en los medios dispuestos por el MINTIC. Si genera el FUR electrónico, se puede realizar el pago por PSE en el link dispuesto para ello.</a:t>
            </a:r>
          </a:p>
        </p:txBody>
      </p:sp>
      <p:sp>
        <p:nvSpPr>
          <p:cNvPr id="25" name="Freeform 24"/>
          <p:cNvSpPr>
            <a:spLocks noChangeAspect="1" noEditPoints="1"/>
          </p:cNvSpPr>
          <p:nvPr/>
        </p:nvSpPr>
        <p:spPr bwMode="auto">
          <a:xfrm>
            <a:off x="354533" y="1002020"/>
            <a:ext cx="637198" cy="637200"/>
          </a:xfrm>
          <a:custGeom>
            <a:avLst/>
            <a:gdLst>
              <a:gd name="T0" fmla="*/ 160 w 512"/>
              <a:gd name="T1" fmla="*/ 394 h 512"/>
              <a:gd name="T2" fmla="*/ 154 w 512"/>
              <a:gd name="T3" fmla="*/ 393 h 512"/>
              <a:gd name="T4" fmla="*/ 149 w 512"/>
              <a:gd name="T5" fmla="*/ 384 h 512"/>
              <a:gd name="T6" fmla="*/ 149 w 512"/>
              <a:gd name="T7" fmla="*/ 128 h 512"/>
              <a:gd name="T8" fmla="*/ 154 w 512"/>
              <a:gd name="T9" fmla="*/ 118 h 512"/>
              <a:gd name="T10" fmla="*/ 165 w 512"/>
              <a:gd name="T11" fmla="*/ 118 h 512"/>
              <a:gd name="T12" fmla="*/ 399 w 512"/>
              <a:gd name="T13" fmla="*/ 246 h 512"/>
              <a:gd name="T14" fmla="*/ 405 w 512"/>
              <a:gd name="T15" fmla="*/ 256 h 512"/>
              <a:gd name="T16" fmla="*/ 399 w 512"/>
              <a:gd name="T17" fmla="*/ 265 h 512"/>
              <a:gd name="T18" fmla="*/ 165 w 512"/>
              <a:gd name="T19" fmla="*/ 393 h 512"/>
              <a:gd name="T20" fmla="*/ 160 w 512"/>
              <a:gd name="T21" fmla="*/ 394 h 512"/>
              <a:gd name="T22" fmla="*/ 170 w 512"/>
              <a:gd name="T23" fmla="*/ 146 h 512"/>
              <a:gd name="T24" fmla="*/ 170 w 512"/>
              <a:gd name="T25" fmla="*/ 366 h 512"/>
              <a:gd name="T26" fmla="*/ 372 w 512"/>
              <a:gd name="T27" fmla="*/ 256 h 512"/>
              <a:gd name="T28" fmla="*/ 170 w 512"/>
              <a:gd name="T29" fmla="*/ 146 h 512"/>
              <a:gd name="T30" fmla="*/ 256 w 512"/>
              <a:gd name="T31" fmla="*/ 0 h 512"/>
              <a:gd name="T32" fmla="*/ 0 w 512"/>
              <a:gd name="T33" fmla="*/ 256 h 512"/>
              <a:gd name="T34" fmla="*/ 256 w 512"/>
              <a:gd name="T35" fmla="*/ 512 h 512"/>
              <a:gd name="T36" fmla="*/ 512 w 512"/>
              <a:gd name="T37" fmla="*/ 256 h 512"/>
              <a:gd name="T38" fmla="*/ 256 w 512"/>
              <a:gd name="T3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2" h="512">
                <a:moveTo>
                  <a:pt x="160" y="394"/>
                </a:moveTo>
                <a:cubicBezTo>
                  <a:pt x="158" y="394"/>
                  <a:pt x="156" y="394"/>
                  <a:pt x="154" y="393"/>
                </a:cubicBezTo>
                <a:cubicBezTo>
                  <a:pt x="151" y="391"/>
                  <a:pt x="149" y="387"/>
                  <a:pt x="149" y="384"/>
                </a:cubicBezTo>
                <a:cubicBezTo>
                  <a:pt x="149" y="128"/>
                  <a:pt x="149" y="128"/>
                  <a:pt x="149" y="128"/>
                </a:cubicBezTo>
                <a:cubicBezTo>
                  <a:pt x="149" y="124"/>
                  <a:pt x="151" y="120"/>
                  <a:pt x="154" y="118"/>
                </a:cubicBezTo>
                <a:cubicBezTo>
                  <a:pt x="157" y="117"/>
                  <a:pt x="161" y="117"/>
                  <a:pt x="165" y="118"/>
                </a:cubicBezTo>
                <a:cubicBezTo>
                  <a:pt x="399" y="246"/>
                  <a:pt x="399" y="246"/>
                  <a:pt x="399" y="246"/>
                </a:cubicBezTo>
                <a:cubicBezTo>
                  <a:pt x="403" y="248"/>
                  <a:pt x="405" y="252"/>
                  <a:pt x="405" y="256"/>
                </a:cubicBezTo>
                <a:cubicBezTo>
                  <a:pt x="405" y="260"/>
                  <a:pt x="403" y="263"/>
                  <a:pt x="399" y="265"/>
                </a:cubicBezTo>
                <a:cubicBezTo>
                  <a:pt x="165" y="393"/>
                  <a:pt x="165" y="393"/>
                  <a:pt x="165" y="393"/>
                </a:cubicBezTo>
                <a:cubicBezTo>
                  <a:pt x="163" y="394"/>
                  <a:pt x="161" y="394"/>
                  <a:pt x="160" y="394"/>
                </a:cubicBezTo>
                <a:close/>
                <a:moveTo>
                  <a:pt x="170" y="146"/>
                </a:moveTo>
                <a:cubicBezTo>
                  <a:pt x="170" y="366"/>
                  <a:pt x="170" y="366"/>
                  <a:pt x="170" y="366"/>
                </a:cubicBezTo>
                <a:cubicBezTo>
                  <a:pt x="372" y="256"/>
                  <a:pt x="372" y="256"/>
                  <a:pt x="372" y="256"/>
                </a:cubicBezTo>
                <a:lnTo>
                  <a:pt x="170" y="146"/>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046A38"/>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812493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n 24" descr="Resultado de imagen">
            <a:hlinkClick r:id="rId2" action="ppaction://hlinksldjump"/>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46050" y="6249978"/>
            <a:ext cx="402723" cy="380320"/>
          </a:xfrm>
          <a:prstGeom prst="rect">
            <a:avLst/>
          </a:prstGeom>
          <a:noFill/>
          <a:ln>
            <a:noFill/>
          </a:ln>
        </p:spPr>
      </p:pic>
      <p:sp>
        <p:nvSpPr>
          <p:cNvPr id="12" name="Rectangle 11"/>
          <p:cNvSpPr/>
          <p:nvPr/>
        </p:nvSpPr>
        <p:spPr>
          <a:xfrm>
            <a:off x="1288516" y="385977"/>
            <a:ext cx="6562409" cy="369332"/>
          </a:xfrm>
          <a:prstGeom prst="rect">
            <a:avLst/>
          </a:prstGeom>
        </p:spPr>
        <p:txBody>
          <a:bodyPr wrap="square">
            <a:spAutoFit/>
          </a:bodyPr>
          <a:lstStyle/>
          <a:p>
            <a:pPr algn="ctr">
              <a:spcBef>
                <a:spcPct val="0"/>
              </a:spcBef>
            </a:pPr>
            <a:r>
              <a:rPr lang="es-ES" b="1" dirty="0">
                <a:ea typeface="Open Sans" panose="020B0606030504020204" pitchFamily="34" charset="0"/>
                <a:cs typeface="Open Sans" panose="020B0606030504020204" pitchFamily="34" charset="0"/>
              </a:rPr>
              <a:t>Obligaciones permanentes</a:t>
            </a:r>
          </a:p>
        </p:txBody>
      </p:sp>
      <p:grpSp>
        <p:nvGrpSpPr>
          <p:cNvPr id="8" name="Group 7"/>
          <p:cNvGrpSpPr/>
          <p:nvPr/>
        </p:nvGrpSpPr>
        <p:grpSpPr>
          <a:xfrm>
            <a:off x="1024651" y="1651970"/>
            <a:ext cx="3430700" cy="734400"/>
            <a:chOff x="897676" y="2474494"/>
            <a:chExt cx="3430700" cy="734400"/>
          </a:xfrm>
        </p:grpSpPr>
        <p:sp>
          <p:nvSpPr>
            <p:cNvPr id="18" name="Rounded Rectangle 17">
              <a:hlinkClick r:id="rId4" action="ppaction://hlinksldjump"/>
            </p:cNvPr>
            <p:cNvSpPr/>
            <p:nvPr/>
          </p:nvSpPr>
          <p:spPr>
            <a:xfrm>
              <a:off x="1592376" y="2474494"/>
              <a:ext cx="2736000" cy="734400"/>
            </a:xfrm>
            <a:prstGeom prst="roundRect">
              <a:avLst>
                <a:gd name="adj" fmla="val 1017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s-CO" altLang="ja-JP" sz="1200" b="1" dirty="0">
                  <a:solidFill>
                    <a:schemeClr val="accent6">
                      <a:lumMod val="75000"/>
                    </a:schemeClr>
                  </a:solidFill>
                  <a:ea typeface="Open Sans" panose="020B0606030504020204" pitchFamily="34" charset="0"/>
                  <a:cs typeface="Open Sans" panose="020B0606030504020204" pitchFamily="34" charset="0"/>
                </a:rPr>
                <a:t>Inscripción y actualización del Registro TIC</a:t>
              </a:r>
            </a:p>
          </p:txBody>
        </p:sp>
        <p:grpSp>
          <p:nvGrpSpPr>
            <p:cNvPr id="3" name="Group 2"/>
            <p:cNvGrpSpPr/>
            <p:nvPr/>
          </p:nvGrpSpPr>
          <p:grpSpPr>
            <a:xfrm>
              <a:off x="897676" y="2517694"/>
              <a:ext cx="723708" cy="648000"/>
              <a:chOff x="897676" y="2073512"/>
              <a:chExt cx="723708" cy="648000"/>
            </a:xfrm>
          </p:grpSpPr>
          <p:pic>
            <p:nvPicPr>
              <p:cNvPr id="61" name="Picture 60">
                <a:hlinkClick r:id="rId5" action="ppaction://hlinksldjump"/>
              </p:cNvPr>
              <p:cNvPicPr>
                <a:picLocks noChangeAspect="1"/>
              </p:cNvPicPr>
              <p:nvPr/>
            </p:nvPicPr>
            <p:blipFill rotWithShape="1">
              <a:blip r:embed="rId6" cstate="screen">
                <a:extLst>
                  <a:ext uri="{28A0092B-C50C-407E-A947-70E740481C1C}">
                    <a14:useLocalDpi xmlns:a14="http://schemas.microsoft.com/office/drawing/2010/main"/>
                  </a:ext>
                </a:extLst>
              </a:blip>
              <a:srcRect l="36599" b="26082"/>
              <a:stretch/>
            </p:blipFill>
            <p:spPr>
              <a:xfrm>
                <a:off x="897676" y="2073512"/>
                <a:ext cx="723708" cy="648000"/>
              </a:xfrm>
              <a:prstGeom prst="rect">
                <a:avLst/>
              </a:prstGeom>
            </p:spPr>
          </p:pic>
          <p:sp>
            <p:nvSpPr>
              <p:cNvPr id="71" name="Freeform 320"/>
              <p:cNvSpPr>
                <a:spLocks noEditPoints="1"/>
              </p:cNvSpPr>
              <p:nvPr/>
            </p:nvSpPr>
            <p:spPr bwMode="auto">
              <a:xfrm>
                <a:off x="1118634" y="2226756"/>
                <a:ext cx="252000" cy="324000"/>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9" name="Group 8"/>
          <p:cNvGrpSpPr/>
          <p:nvPr/>
        </p:nvGrpSpPr>
        <p:grpSpPr>
          <a:xfrm>
            <a:off x="1014126" y="2579499"/>
            <a:ext cx="3451750" cy="734400"/>
            <a:chOff x="876626" y="3323584"/>
            <a:chExt cx="3451750" cy="734400"/>
          </a:xfrm>
        </p:grpSpPr>
        <p:sp>
          <p:nvSpPr>
            <p:cNvPr id="19" name="Rounded Rectangle 18">
              <a:hlinkClick r:id="rId7" action="ppaction://hlinksldjump"/>
            </p:cNvPr>
            <p:cNvSpPr/>
            <p:nvPr/>
          </p:nvSpPr>
          <p:spPr>
            <a:xfrm>
              <a:off x="1592376" y="3323584"/>
              <a:ext cx="2736000" cy="734400"/>
            </a:xfrm>
            <a:prstGeom prst="roundRect">
              <a:avLst>
                <a:gd name="adj" fmla="val 1017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s-ES" altLang="ja-JP" sz="1200" b="1" dirty="0">
                  <a:solidFill>
                    <a:schemeClr val="accent6">
                      <a:lumMod val="75000"/>
                    </a:schemeClr>
                  </a:solidFill>
                  <a:ea typeface="Open Sans" panose="020B0606030504020204" pitchFamily="34" charset="0"/>
                  <a:cs typeface="Open Sans" panose="020B0606030504020204" pitchFamily="34" charset="0"/>
                </a:rPr>
                <a:t>Constituir, aportar y mantener vigente la Garantía de Cumplimiento</a:t>
              </a:r>
            </a:p>
          </p:txBody>
        </p:sp>
        <p:grpSp>
          <p:nvGrpSpPr>
            <p:cNvPr id="5" name="Group 4"/>
            <p:cNvGrpSpPr/>
            <p:nvPr/>
          </p:nvGrpSpPr>
          <p:grpSpPr>
            <a:xfrm>
              <a:off x="876626" y="3384784"/>
              <a:ext cx="723276" cy="612000"/>
              <a:chOff x="876626" y="3062264"/>
              <a:chExt cx="723276" cy="612000"/>
            </a:xfrm>
          </p:grpSpPr>
          <p:pic>
            <p:nvPicPr>
              <p:cNvPr id="60" name="Picture 59">
                <a:hlinkClick r:id="rId4" action="ppaction://hlinksldjump"/>
              </p:cNvPr>
              <p:cNvPicPr>
                <a:picLocks noChangeAspect="1"/>
              </p:cNvPicPr>
              <p:nvPr/>
            </p:nvPicPr>
            <p:blipFill rotWithShape="1">
              <a:blip r:embed="rId8" cstate="screen">
                <a:extLst>
                  <a:ext uri="{28A0092B-C50C-407E-A947-70E740481C1C}">
                    <a14:useLocalDpi xmlns:a14="http://schemas.microsoft.com/office/drawing/2010/main"/>
                  </a:ext>
                </a:extLst>
              </a:blip>
              <a:srcRect l="32665" t="18623" r="33901" b="17725"/>
              <a:stretch/>
            </p:blipFill>
            <p:spPr>
              <a:xfrm>
                <a:off x="876626" y="3062264"/>
                <a:ext cx="723276" cy="612000"/>
              </a:xfrm>
              <a:prstGeom prst="rect">
                <a:avLst/>
              </a:prstGeom>
            </p:spPr>
          </p:pic>
          <p:sp>
            <p:nvSpPr>
              <p:cNvPr id="72" name="Freeform 296"/>
              <p:cNvSpPr>
                <a:spLocks noEditPoints="1"/>
              </p:cNvSpPr>
              <p:nvPr/>
            </p:nvSpPr>
            <p:spPr bwMode="auto">
              <a:xfrm>
                <a:off x="1081008" y="3215275"/>
                <a:ext cx="360000" cy="288000"/>
              </a:xfrm>
              <a:custGeom>
                <a:avLst/>
                <a:gdLst>
                  <a:gd name="T0" fmla="*/ 192 w 320"/>
                  <a:gd name="T1" fmla="*/ 11 h 235"/>
                  <a:gd name="T2" fmla="*/ 192 w 320"/>
                  <a:gd name="T3" fmla="*/ 224 h 235"/>
                  <a:gd name="T4" fmla="*/ 181 w 320"/>
                  <a:gd name="T5" fmla="*/ 235 h 235"/>
                  <a:gd name="T6" fmla="*/ 170 w 320"/>
                  <a:gd name="T7" fmla="*/ 224 h 235"/>
                  <a:gd name="T8" fmla="*/ 170 w 320"/>
                  <a:gd name="T9" fmla="*/ 11 h 235"/>
                  <a:gd name="T10" fmla="*/ 181 w 320"/>
                  <a:gd name="T11" fmla="*/ 0 h 235"/>
                  <a:gd name="T12" fmla="*/ 192 w 320"/>
                  <a:gd name="T13" fmla="*/ 11 h 235"/>
                  <a:gd name="T14" fmla="*/ 138 w 320"/>
                  <a:gd name="T15" fmla="*/ 54 h 235"/>
                  <a:gd name="T16" fmla="*/ 128 w 320"/>
                  <a:gd name="T17" fmla="*/ 64 h 235"/>
                  <a:gd name="T18" fmla="*/ 128 w 320"/>
                  <a:gd name="T19" fmla="*/ 171 h 235"/>
                  <a:gd name="T20" fmla="*/ 138 w 320"/>
                  <a:gd name="T21" fmla="*/ 182 h 235"/>
                  <a:gd name="T22" fmla="*/ 149 w 320"/>
                  <a:gd name="T23" fmla="*/ 171 h 235"/>
                  <a:gd name="T24" fmla="*/ 149 w 320"/>
                  <a:gd name="T25" fmla="*/ 64 h 235"/>
                  <a:gd name="T26" fmla="*/ 138 w 320"/>
                  <a:gd name="T27" fmla="*/ 54 h 235"/>
                  <a:gd name="T28" fmla="*/ 96 w 320"/>
                  <a:gd name="T29" fmla="*/ 11 h 235"/>
                  <a:gd name="T30" fmla="*/ 85 w 320"/>
                  <a:gd name="T31" fmla="*/ 22 h 235"/>
                  <a:gd name="T32" fmla="*/ 85 w 320"/>
                  <a:gd name="T33" fmla="*/ 214 h 235"/>
                  <a:gd name="T34" fmla="*/ 96 w 320"/>
                  <a:gd name="T35" fmla="*/ 224 h 235"/>
                  <a:gd name="T36" fmla="*/ 106 w 320"/>
                  <a:gd name="T37" fmla="*/ 214 h 235"/>
                  <a:gd name="T38" fmla="*/ 106 w 320"/>
                  <a:gd name="T39" fmla="*/ 22 h 235"/>
                  <a:gd name="T40" fmla="*/ 96 w 320"/>
                  <a:gd name="T41" fmla="*/ 11 h 235"/>
                  <a:gd name="T42" fmla="*/ 53 w 320"/>
                  <a:gd name="T43" fmla="*/ 43 h 235"/>
                  <a:gd name="T44" fmla="*/ 42 w 320"/>
                  <a:gd name="T45" fmla="*/ 54 h 235"/>
                  <a:gd name="T46" fmla="*/ 42 w 320"/>
                  <a:gd name="T47" fmla="*/ 182 h 235"/>
                  <a:gd name="T48" fmla="*/ 53 w 320"/>
                  <a:gd name="T49" fmla="*/ 192 h 235"/>
                  <a:gd name="T50" fmla="*/ 64 w 320"/>
                  <a:gd name="T51" fmla="*/ 182 h 235"/>
                  <a:gd name="T52" fmla="*/ 64 w 320"/>
                  <a:gd name="T53" fmla="*/ 54 h 235"/>
                  <a:gd name="T54" fmla="*/ 53 w 320"/>
                  <a:gd name="T55" fmla="*/ 43 h 235"/>
                  <a:gd name="T56" fmla="*/ 10 w 320"/>
                  <a:gd name="T57" fmla="*/ 86 h 235"/>
                  <a:gd name="T58" fmla="*/ 0 w 320"/>
                  <a:gd name="T59" fmla="*/ 96 h 235"/>
                  <a:gd name="T60" fmla="*/ 0 w 320"/>
                  <a:gd name="T61" fmla="*/ 139 h 235"/>
                  <a:gd name="T62" fmla="*/ 10 w 320"/>
                  <a:gd name="T63" fmla="*/ 150 h 235"/>
                  <a:gd name="T64" fmla="*/ 21 w 320"/>
                  <a:gd name="T65" fmla="*/ 139 h 235"/>
                  <a:gd name="T66" fmla="*/ 21 w 320"/>
                  <a:gd name="T67" fmla="*/ 96 h 235"/>
                  <a:gd name="T68" fmla="*/ 10 w 320"/>
                  <a:gd name="T69" fmla="*/ 86 h 235"/>
                  <a:gd name="T70" fmla="*/ 309 w 320"/>
                  <a:gd name="T71" fmla="*/ 96 h 235"/>
                  <a:gd name="T72" fmla="*/ 298 w 320"/>
                  <a:gd name="T73" fmla="*/ 107 h 235"/>
                  <a:gd name="T74" fmla="*/ 298 w 320"/>
                  <a:gd name="T75" fmla="*/ 128 h 235"/>
                  <a:gd name="T76" fmla="*/ 309 w 320"/>
                  <a:gd name="T77" fmla="*/ 139 h 235"/>
                  <a:gd name="T78" fmla="*/ 320 w 320"/>
                  <a:gd name="T79" fmla="*/ 128 h 235"/>
                  <a:gd name="T80" fmla="*/ 320 w 320"/>
                  <a:gd name="T81" fmla="*/ 107 h 235"/>
                  <a:gd name="T82" fmla="*/ 309 w 320"/>
                  <a:gd name="T83" fmla="*/ 96 h 235"/>
                  <a:gd name="T84" fmla="*/ 266 w 320"/>
                  <a:gd name="T85" fmla="*/ 64 h 235"/>
                  <a:gd name="T86" fmla="*/ 256 w 320"/>
                  <a:gd name="T87" fmla="*/ 75 h 235"/>
                  <a:gd name="T88" fmla="*/ 256 w 320"/>
                  <a:gd name="T89" fmla="*/ 160 h 235"/>
                  <a:gd name="T90" fmla="*/ 266 w 320"/>
                  <a:gd name="T91" fmla="*/ 171 h 235"/>
                  <a:gd name="T92" fmla="*/ 277 w 320"/>
                  <a:gd name="T93" fmla="*/ 160 h 235"/>
                  <a:gd name="T94" fmla="*/ 277 w 320"/>
                  <a:gd name="T95" fmla="*/ 75 h 235"/>
                  <a:gd name="T96" fmla="*/ 266 w 320"/>
                  <a:gd name="T97" fmla="*/ 64 h 235"/>
                  <a:gd name="T98" fmla="*/ 224 w 320"/>
                  <a:gd name="T99" fmla="*/ 43 h 235"/>
                  <a:gd name="T100" fmla="*/ 213 w 320"/>
                  <a:gd name="T101" fmla="*/ 54 h 235"/>
                  <a:gd name="T102" fmla="*/ 213 w 320"/>
                  <a:gd name="T103" fmla="*/ 182 h 235"/>
                  <a:gd name="T104" fmla="*/ 224 w 320"/>
                  <a:gd name="T105" fmla="*/ 192 h 235"/>
                  <a:gd name="T106" fmla="*/ 234 w 320"/>
                  <a:gd name="T107" fmla="*/ 182 h 235"/>
                  <a:gd name="T108" fmla="*/ 234 w 320"/>
                  <a:gd name="T109" fmla="*/ 54 h 235"/>
                  <a:gd name="T110" fmla="*/ 224 w 320"/>
                  <a:gd name="T111" fmla="*/ 4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35">
                    <a:moveTo>
                      <a:pt x="192" y="11"/>
                    </a:moveTo>
                    <a:cubicBezTo>
                      <a:pt x="192" y="224"/>
                      <a:pt x="192" y="224"/>
                      <a:pt x="192" y="224"/>
                    </a:cubicBezTo>
                    <a:cubicBezTo>
                      <a:pt x="192" y="230"/>
                      <a:pt x="187" y="235"/>
                      <a:pt x="181" y="235"/>
                    </a:cubicBezTo>
                    <a:cubicBezTo>
                      <a:pt x="175" y="235"/>
                      <a:pt x="170" y="230"/>
                      <a:pt x="170" y="224"/>
                    </a:cubicBezTo>
                    <a:cubicBezTo>
                      <a:pt x="170" y="11"/>
                      <a:pt x="170" y="11"/>
                      <a:pt x="170" y="11"/>
                    </a:cubicBezTo>
                    <a:cubicBezTo>
                      <a:pt x="170" y="5"/>
                      <a:pt x="175" y="0"/>
                      <a:pt x="181" y="0"/>
                    </a:cubicBezTo>
                    <a:cubicBezTo>
                      <a:pt x="187" y="0"/>
                      <a:pt x="192" y="5"/>
                      <a:pt x="192" y="11"/>
                    </a:cubicBezTo>
                    <a:close/>
                    <a:moveTo>
                      <a:pt x="138" y="54"/>
                    </a:moveTo>
                    <a:cubicBezTo>
                      <a:pt x="132" y="54"/>
                      <a:pt x="128" y="58"/>
                      <a:pt x="128" y="64"/>
                    </a:cubicBezTo>
                    <a:cubicBezTo>
                      <a:pt x="128" y="171"/>
                      <a:pt x="128" y="171"/>
                      <a:pt x="128" y="171"/>
                    </a:cubicBezTo>
                    <a:cubicBezTo>
                      <a:pt x="128" y="177"/>
                      <a:pt x="132" y="182"/>
                      <a:pt x="138" y="182"/>
                    </a:cubicBezTo>
                    <a:cubicBezTo>
                      <a:pt x="144" y="182"/>
                      <a:pt x="149" y="177"/>
                      <a:pt x="149" y="171"/>
                    </a:cubicBezTo>
                    <a:cubicBezTo>
                      <a:pt x="149" y="64"/>
                      <a:pt x="149" y="64"/>
                      <a:pt x="149" y="64"/>
                    </a:cubicBezTo>
                    <a:cubicBezTo>
                      <a:pt x="149" y="58"/>
                      <a:pt x="144" y="54"/>
                      <a:pt x="138" y="54"/>
                    </a:cubicBezTo>
                    <a:close/>
                    <a:moveTo>
                      <a:pt x="96" y="11"/>
                    </a:moveTo>
                    <a:cubicBezTo>
                      <a:pt x="90" y="11"/>
                      <a:pt x="85" y="16"/>
                      <a:pt x="85" y="22"/>
                    </a:cubicBezTo>
                    <a:cubicBezTo>
                      <a:pt x="85" y="214"/>
                      <a:pt x="85" y="214"/>
                      <a:pt x="85" y="214"/>
                    </a:cubicBezTo>
                    <a:cubicBezTo>
                      <a:pt x="85" y="220"/>
                      <a:pt x="90" y="224"/>
                      <a:pt x="96" y="224"/>
                    </a:cubicBezTo>
                    <a:cubicBezTo>
                      <a:pt x="102" y="224"/>
                      <a:pt x="106" y="220"/>
                      <a:pt x="106" y="214"/>
                    </a:cubicBezTo>
                    <a:cubicBezTo>
                      <a:pt x="106" y="22"/>
                      <a:pt x="106" y="22"/>
                      <a:pt x="106" y="22"/>
                    </a:cubicBezTo>
                    <a:cubicBezTo>
                      <a:pt x="106" y="16"/>
                      <a:pt x="102" y="11"/>
                      <a:pt x="96" y="11"/>
                    </a:cubicBezTo>
                    <a:close/>
                    <a:moveTo>
                      <a:pt x="53" y="43"/>
                    </a:moveTo>
                    <a:cubicBezTo>
                      <a:pt x="47" y="43"/>
                      <a:pt x="42" y="48"/>
                      <a:pt x="42" y="54"/>
                    </a:cubicBezTo>
                    <a:cubicBezTo>
                      <a:pt x="42" y="182"/>
                      <a:pt x="42" y="182"/>
                      <a:pt x="42" y="182"/>
                    </a:cubicBezTo>
                    <a:cubicBezTo>
                      <a:pt x="42" y="188"/>
                      <a:pt x="47" y="192"/>
                      <a:pt x="53" y="192"/>
                    </a:cubicBezTo>
                    <a:cubicBezTo>
                      <a:pt x="59" y="192"/>
                      <a:pt x="64" y="188"/>
                      <a:pt x="64" y="182"/>
                    </a:cubicBezTo>
                    <a:cubicBezTo>
                      <a:pt x="64" y="54"/>
                      <a:pt x="64" y="54"/>
                      <a:pt x="64" y="54"/>
                    </a:cubicBezTo>
                    <a:cubicBezTo>
                      <a:pt x="64" y="48"/>
                      <a:pt x="59" y="43"/>
                      <a:pt x="53" y="43"/>
                    </a:cubicBezTo>
                    <a:close/>
                    <a:moveTo>
                      <a:pt x="10" y="86"/>
                    </a:moveTo>
                    <a:cubicBezTo>
                      <a:pt x="4" y="86"/>
                      <a:pt x="0" y="90"/>
                      <a:pt x="0" y="96"/>
                    </a:cubicBezTo>
                    <a:cubicBezTo>
                      <a:pt x="0" y="139"/>
                      <a:pt x="0" y="139"/>
                      <a:pt x="0" y="139"/>
                    </a:cubicBezTo>
                    <a:cubicBezTo>
                      <a:pt x="0" y="145"/>
                      <a:pt x="4" y="150"/>
                      <a:pt x="10" y="150"/>
                    </a:cubicBezTo>
                    <a:cubicBezTo>
                      <a:pt x="16" y="150"/>
                      <a:pt x="21" y="145"/>
                      <a:pt x="21" y="139"/>
                    </a:cubicBezTo>
                    <a:cubicBezTo>
                      <a:pt x="21" y="96"/>
                      <a:pt x="21" y="96"/>
                      <a:pt x="21" y="96"/>
                    </a:cubicBezTo>
                    <a:cubicBezTo>
                      <a:pt x="21" y="90"/>
                      <a:pt x="16" y="86"/>
                      <a:pt x="10" y="86"/>
                    </a:cubicBezTo>
                    <a:close/>
                    <a:moveTo>
                      <a:pt x="309" y="96"/>
                    </a:moveTo>
                    <a:cubicBezTo>
                      <a:pt x="303" y="96"/>
                      <a:pt x="298" y="101"/>
                      <a:pt x="298" y="107"/>
                    </a:cubicBezTo>
                    <a:cubicBezTo>
                      <a:pt x="298" y="128"/>
                      <a:pt x="298" y="128"/>
                      <a:pt x="298" y="128"/>
                    </a:cubicBezTo>
                    <a:cubicBezTo>
                      <a:pt x="298" y="134"/>
                      <a:pt x="303" y="139"/>
                      <a:pt x="309" y="139"/>
                    </a:cubicBezTo>
                    <a:cubicBezTo>
                      <a:pt x="315" y="139"/>
                      <a:pt x="320" y="134"/>
                      <a:pt x="320" y="128"/>
                    </a:cubicBezTo>
                    <a:cubicBezTo>
                      <a:pt x="320" y="107"/>
                      <a:pt x="320" y="107"/>
                      <a:pt x="320" y="107"/>
                    </a:cubicBezTo>
                    <a:cubicBezTo>
                      <a:pt x="320" y="101"/>
                      <a:pt x="315" y="96"/>
                      <a:pt x="309" y="96"/>
                    </a:cubicBezTo>
                    <a:close/>
                    <a:moveTo>
                      <a:pt x="266" y="64"/>
                    </a:moveTo>
                    <a:cubicBezTo>
                      <a:pt x="260" y="64"/>
                      <a:pt x="256" y="69"/>
                      <a:pt x="256" y="75"/>
                    </a:cubicBezTo>
                    <a:cubicBezTo>
                      <a:pt x="256" y="160"/>
                      <a:pt x="256" y="160"/>
                      <a:pt x="256" y="160"/>
                    </a:cubicBezTo>
                    <a:cubicBezTo>
                      <a:pt x="256" y="166"/>
                      <a:pt x="260" y="171"/>
                      <a:pt x="266" y="171"/>
                    </a:cubicBezTo>
                    <a:cubicBezTo>
                      <a:pt x="272" y="171"/>
                      <a:pt x="277" y="166"/>
                      <a:pt x="277" y="160"/>
                    </a:cubicBezTo>
                    <a:cubicBezTo>
                      <a:pt x="277" y="75"/>
                      <a:pt x="277" y="75"/>
                      <a:pt x="277" y="75"/>
                    </a:cubicBezTo>
                    <a:cubicBezTo>
                      <a:pt x="277" y="69"/>
                      <a:pt x="272" y="64"/>
                      <a:pt x="266" y="64"/>
                    </a:cubicBezTo>
                    <a:close/>
                    <a:moveTo>
                      <a:pt x="224" y="43"/>
                    </a:moveTo>
                    <a:cubicBezTo>
                      <a:pt x="218" y="43"/>
                      <a:pt x="213" y="48"/>
                      <a:pt x="213" y="54"/>
                    </a:cubicBezTo>
                    <a:cubicBezTo>
                      <a:pt x="213" y="182"/>
                      <a:pt x="213" y="182"/>
                      <a:pt x="213" y="182"/>
                    </a:cubicBezTo>
                    <a:cubicBezTo>
                      <a:pt x="213" y="188"/>
                      <a:pt x="218" y="192"/>
                      <a:pt x="224" y="192"/>
                    </a:cubicBezTo>
                    <a:cubicBezTo>
                      <a:pt x="230" y="192"/>
                      <a:pt x="234" y="188"/>
                      <a:pt x="234" y="182"/>
                    </a:cubicBezTo>
                    <a:cubicBezTo>
                      <a:pt x="234" y="54"/>
                      <a:pt x="234" y="54"/>
                      <a:pt x="234" y="54"/>
                    </a:cubicBezTo>
                    <a:cubicBezTo>
                      <a:pt x="234" y="48"/>
                      <a:pt x="230" y="43"/>
                      <a:pt x="224" y="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0" name="Group 9"/>
          <p:cNvGrpSpPr/>
          <p:nvPr/>
        </p:nvGrpSpPr>
        <p:grpSpPr>
          <a:xfrm>
            <a:off x="1024137" y="3507028"/>
            <a:ext cx="3431729" cy="732847"/>
            <a:chOff x="931520" y="4116782"/>
            <a:chExt cx="3431729" cy="732847"/>
          </a:xfrm>
        </p:grpSpPr>
        <p:sp>
          <p:nvSpPr>
            <p:cNvPr id="24" name="Rounded Rectangle 23">
              <a:hlinkClick r:id="rId9" action="ppaction://hlinksldjump"/>
            </p:cNvPr>
            <p:cNvSpPr/>
            <p:nvPr/>
          </p:nvSpPr>
          <p:spPr>
            <a:xfrm>
              <a:off x="1627249" y="4116782"/>
              <a:ext cx="2736000" cy="732847"/>
            </a:xfrm>
            <a:prstGeom prst="roundRect">
              <a:avLst>
                <a:gd name="adj" fmla="val 1017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s-ES" altLang="ja-JP" sz="1200" b="1" dirty="0">
                  <a:solidFill>
                    <a:schemeClr val="accent6">
                      <a:lumMod val="75000"/>
                    </a:schemeClr>
                  </a:solidFill>
                  <a:ea typeface="Open Sans" panose="020B0606030504020204" pitchFamily="34" charset="0"/>
                  <a:cs typeface="Open Sans" panose="020B0606030504020204" pitchFamily="34" charset="0"/>
                </a:rPr>
                <a:t>Elaborar el Manual de Estilo, ponerlo a disposición de la comunidad y presentar copia al MINTIC</a:t>
              </a:r>
            </a:p>
          </p:txBody>
        </p:sp>
        <p:grpSp>
          <p:nvGrpSpPr>
            <p:cNvPr id="6" name="Group 5"/>
            <p:cNvGrpSpPr/>
            <p:nvPr/>
          </p:nvGrpSpPr>
          <p:grpSpPr>
            <a:xfrm>
              <a:off x="931520" y="4141205"/>
              <a:ext cx="698552" cy="684000"/>
              <a:chOff x="931520" y="3924012"/>
              <a:chExt cx="698552" cy="684000"/>
            </a:xfrm>
          </p:grpSpPr>
          <p:pic>
            <p:nvPicPr>
              <p:cNvPr id="62" name="Picture 61">
                <a:hlinkClick r:id="rId7" action="ppaction://hlinksldjump"/>
              </p:cNvPr>
              <p:cNvPicPr>
                <a:picLocks noChangeAspect="1"/>
              </p:cNvPicPr>
              <p:nvPr/>
            </p:nvPicPr>
            <p:blipFill rotWithShape="1">
              <a:blip r:embed="rId10" cstate="screen">
                <a:extLst>
                  <a:ext uri="{28A0092B-C50C-407E-A947-70E740481C1C}">
                    <a14:useLocalDpi xmlns:a14="http://schemas.microsoft.com/office/drawing/2010/main"/>
                  </a:ext>
                </a:extLst>
              </a:blip>
              <a:srcRect l="35693" t="14841" r="33317" b="16531"/>
              <a:stretch/>
            </p:blipFill>
            <p:spPr>
              <a:xfrm>
                <a:off x="931520" y="3924012"/>
                <a:ext cx="698552" cy="684000"/>
              </a:xfrm>
              <a:prstGeom prst="rect">
                <a:avLst/>
              </a:prstGeom>
            </p:spPr>
          </p:pic>
          <p:sp>
            <p:nvSpPr>
              <p:cNvPr id="73" name="Freeform 120"/>
              <p:cNvSpPr>
                <a:spLocks noEditPoints="1"/>
              </p:cNvSpPr>
              <p:nvPr/>
            </p:nvSpPr>
            <p:spPr bwMode="auto">
              <a:xfrm>
                <a:off x="1096415" y="4109635"/>
                <a:ext cx="324000" cy="324000"/>
              </a:xfrm>
              <a:custGeom>
                <a:avLst/>
                <a:gdLst>
                  <a:gd name="T0" fmla="*/ 267 w 277"/>
                  <a:gd name="T1" fmla="*/ 0 h 277"/>
                  <a:gd name="T2" fmla="*/ 11 w 277"/>
                  <a:gd name="T3" fmla="*/ 0 h 277"/>
                  <a:gd name="T4" fmla="*/ 0 w 277"/>
                  <a:gd name="T5" fmla="*/ 11 h 277"/>
                  <a:gd name="T6" fmla="*/ 0 w 277"/>
                  <a:gd name="T7" fmla="*/ 267 h 277"/>
                  <a:gd name="T8" fmla="*/ 11 w 277"/>
                  <a:gd name="T9" fmla="*/ 277 h 277"/>
                  <a:gd name="T10" fmla="*/ 267 w 277"/>
                  <a:gd name="T11" fmla="*/ 277 h 277"/>
                  <a:gd name="T12" fmla="*/ 277 w 277"/>
                  <a:gd name="T13" fmla="*/ 267 h 277"/>
                  <a:gd name="T14" fmla="*/ 277 w 277"/>
                  <a:gd name="T15" fmla="*/ 11 h 277"/>
                  <a:gd name="T16" fmla="*/ 267 w 277"/>
                  <a:gd name="T17" fmla="*/ 0 h 277"/>
                  <a:gd name="T18" fmla="*/ 107 w 277"/>
                  <a:gd name="T19" fmla="*/ 171 h 277"/>
                  <a:gd name="T20" fmla="*/ 107 w 277"/>
                  <a:gd name="T21" fmla="*/ 107 h 277"/>
                  <a:gd name="T22" fmla="*/ 171 w 277"/>
                  <a:gd name="T23" fmla="*/ 107 h 277"/>
                  <a:gd name="T24" fmla="*/ 171 w 277"/>
                  <a:gd name="T25" fmla="*/ 171 h 277"/>
                  <a:gd name="T26" fmla="*/ 107 w 277"/>
                  <a:gd name="T27" fmla="*/ 171 h 277"/>
                  <a:gd name="T28" fmla="*/ 171 w 277"/>
                  <a:gd name="T29" fmla="*/ 192 h 277"/>
                  <a:gd name="T30" fmla="*/ 171 w 277"/>
                  <a:gd name="T31" fmla="*/ 256 h 277"/>
                  <a:gd name="T32" fmla="*/ 107 w 277"/>
                  <a:gd name="T33" fmla="*/ 256 h 277"/>
                  <a:gd name="T34" fmla="*/ 107 w 277"/>
                  <a:gd name="T35" fmla="*/ 192 h 277"/>
                  <a:gd name="T36" fmla="*/ 171 w 277"/>
                  <a:gd name="T37" fmla="*/ 192 h 277"/>
                  <a:gd name="T38" fmla="*/ 21 w 277"/>
                  <a:gd name="T39" fmla="*/ 107 h 277"/>
                  <a:gd name="T40" fmla="*/ 85 w 277"/>
                  <a:gd name="T41" fmla="*/ 107 h 277"/>
                  <a:gd name="T42" fmla="*/ 85 w 277"/>
                  <a:gd name="T43" fmla="*/ 171 h 277"/>
                  <a:gd name="T44" fmla="*/ 21 w 277"/>
                  <a:gd name="T45" fmla="*/ 171 h 277"/>
                  <a:gd name="T46" fmla="*/ 21 w 277"/>
                  <a:gd name="T47" fmla="*/ 107 h 277"/>
                  <a:gd name="T48" fmla="*/ 107 w 277"/>
                  <a:gd name="T49" fmla="*/ 85 h 277"/>
                  <a:gd name="T50" fmla="*/ 107 w 277"/>
                  <a:gd name="T51" fmla="*/ 21 h 277"/>
                  <a:gd name="T52" fmla="*/ 171 w 277"/>
                  <a:gd name="T53" fmla="*/ 21 h 277"/>
                  <a:gd name="T54" fmla="*/ 171 w 277"/>
                  <a:gd name="T55" fmla="*/ 85 h 277"/>
                  <a:gd name="T56" fmla="*/ 107 w 277"/>
                  <a:gd name="T57" fmla="*/ 85 h 277"/>
                  <a:gd name="T58" fmla="*/ 192 w 277"/>
                  <a:gd name="T59" fmla="*/ 107 h 277"/>
                  <a:gd name="T60" fmla="*/ 256 w 277"/>
                  <a:gd name="T61" fmla="*/ 107 h 277"/>
                  <a:gd name="T62" fmla="*/ 256 w 277"/>
                  <a:gd name="T63" fmla="*/ 171 h 277"/>
                  <a:gd name="T64" fmla="*/ 192 w 277"/>
                  <a:gd name="T65" fmla="*/ 171 h 277"/>
                  <a:gd name="T66" fmla="*/ 192 w 277"/>
                  <a:gd name="T67" fmla="*/ 107 h 277"/>
                  <a:gd name="T68" fmla="*/ 256 w 277"/>
                  <a:gd name="T69" fmla="*/ 85 h 277"/>
                  <a:gd name="T70" fmla="*/ 192 w 277"/>
                  <a:gd name="T71" fmla="*/ 85 h 277"/>
                  <a:gd name="T72" fmla="*/ 192 w 277"/>
                  <a:gd name="T73" fmla="*/ 21 h 277"/>
                  <a:gd name="T74" fmla="*/ 256 w 277"/>
                  <a:gd name="T75" fmla="*/ 21 h 277"/>
                  <a:gd name="T76" fmla="*/ 256 w 277"/>
                  <a:gd name="T77" fmla="*/ 85 h 277"/>
                  <a:gd name="T78" fmla="*/ 85 w 277"/>
                  <a:gd name="T79" fmla="*/ 21 h 277"/>
                  <a:gd name="T80" fmla="*/ 85 w 277"/>
                  <a:gd name="T81" fmla="*/ 85 h 277"/>
                  <a:gd name="T82" fmla="*/ 21 w 277"/>
                  <a:gd name="T83" fmla="*/ 85 h 277"/>
                  <a:gd name="T84" fmla="*/ 21 w 277"/>
                  <a:gd name="T85" fmla="*/ 21 h 277"/>
                  <a:gd name="T86" fmla="*/ 85 w 277"/>
                  <a:gd name="T87" fmla="*/ 21 h 277"/>
                  <a:gd name="T88" fmla="*/ 21 w 277"/>
                  <a:gd name="T89" fmla="*/ 192 h 277"/>
                  <a:gd name="T90" fmla="*/ 85 w 277"/>
                  <a:gd name="T91" fmla="*/ 192 h 277"/>
                  <a:gd name="T92" fmla="*/ 85 w 277"/>
                  <a:gd name="T93" fmla="*/ 256 h 277"/>
                  <a:gd name="T94" fmla="*/ 21 w 277"/>
                  <a:gd name="T95" fmla="*/ 256 h 277"/>
                  <a:gd name="T96" fmla="*/ 21 w 277"/>
                  <a:gd name="T97" fmla="*/ 192 h 277"/>
                  <a:gd name="T98" fmla="*/ 192 w 277"/>
                  <a:gd name="T99" fmla="*/ 256 h 277"/>
                  <a:gd name="T100" fmla="*/ 192 w 277"/>
                  <a:gd name="T101" fmla="*/ 192 h 277"/>
                  <a:gd name="T102" fmla="*/ 256 w 277"/>
                  <a:gd name="T103" fmla="*/ 192 h 277"/>
                  <a:gd name="T104" fmla="*/ 256 w 277"/>
                  <a:gd name="T105" fmla="*/ 256 h 277"/>
                  <a:gd name="T106" fmla="*/ 192 w 277"/>
                  <a:gd name="T107"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77">
                    <a:moveTo>
                      <a:pt x="267" y="0"/>
                    </a:moveTo>
                    <a:cubicBezTo>
                      <a:pt x="11" y="0"/>
                      <a:pt x="11" y="0"/>
                      <a:pt x="11" y="0"/>
                    </a:cubicBezTo>
                    <a:cubicBezTo>
                      <a:pt x="5" y="0"/>
                      <a:pt x="0" y="5"/>
                      <a:pt x="0" y="11"/>
                    </a:cubicBezTo>
                    <a:cubicBezTo>
                      <a:pt x="0" y="267"/>
                      <a:pt x="0" y="267"/>
                      <a:pt x="0" y="267"/>
                    </a:cubicBezTo>
                    <a:cubicBezTo>
                      <a:pt x="0" y="273"/>
                      <a:pt x="5" y="277"/>
                      <a:pt x="11" y="277"/>
                    </a:cubicBezTo>
                    <a:cubicBezTo>
                      <a:pt x="267" y="277"/>
                      <a:pt x="267" y="277"/>
                      <a:pt x="267" y="277"/>
                    </a:cubicBezTo>
                    <a:cubicBezTo>
                      <a:pt x="273" y="277"/>
                      <a:pt x="277" y="273"/>
                      <a:pt x="277" y="267"/>
                    </a:cubicBezTo>
                    <a:cubicBezTo>
                      <a:pt x="277" y="11"/>
                      <a:pt x="277" y="11"/>
                      <a:pt x="277" y="11"/>
                    </a:cubicBezTo>
                    <a:cubicBezTo>
                      <a:pt x="277" y="5"/>
                      <a:pt x="273" y="0"/>
                      <a:pt x="267" y="0"/>
                    </a:cubicBezTo>
                    <a:close/>
                    <a:moveTo>
                      <a:pt x="107" y="171"/>
                    </a:moveTo>
                    <a:cubicBezTo>
                      <a:pt x="107" y="107"/>
                      <a:pt x="107" y="107"/>
                      <a:pt x="107" y="107"/>
                    </a:cubicBezTo>
                    <a:cubicBezTo>
                      <a:pt x="171" y="107"/>
                      <a:pt x="171" y="107"/>
                      <a:pt x="171" y="107"/>
                    </a:cubicBezTo>
                    <a:cubicBezTo>
                      <a:pt x="171" y="171"/>
                      <a:pt x="171" y="171"/>
                      <a:pt x="171" y="171"/>
                    </a:cubicBezTo>
                    <a:lnTo>
                      <a:pt x="107" y="171"/>
                    </a:lnTo>
                    <a:close/>
                    <a:moveTo>
                      <a:pt x="171" y="192"/>
                    </a:moveTo>
                    <a:cubicBezTo>
                      <a:pt x="171" y="256"/>
                      <a:pt x="171" y="256"/>
                      <a:pt x="171" y="256"/>
                    </a:cubicBezTo>
                    <a:cubicBezTo>
                      <a:pt x="107" y="256"/>
                      <a:pt x="107" y="256"/>
                      <a:pt x="107" y="256"/>
                    </a:cubicBezTo>
                    <a:cubicBezTo>
                      <a:pt x="107" y="192"/>
                      <a:pt x="107" y="192"/>
                      <a:pt x="107" y="192"/>
                    </a:cubicBezTo>
                    <a:lnTo>
                      <a:pt x="171" y="192"/>
                    </a:lnTo>
                    <a:close/>
                    <a:moveTo>
                      <a:pt x="21" y="107"/>
                    </a:moveTo>
                    <a:cubicBezTo>
                      <a:pt x="85" y="107"/>
                      <a:pt x="85" y="107"/>
                      <a:pt x="85" y="107"/>
                    </a:cubicBezTo>
                    <a:cubicBezTo>
                      <a:pt x="85" y="171"/>
                      <a:pt x="85" y="171"/>
                      <a:pt x="85" y="171"/>
                    </a:cubicBezTo>
                    <a:cubicBezTo>
                      <a:pt x="21" y="171"/>
                      <a:pt x="21" y="171"/>
                      <a:pt x="21" y="171"/>
                    </a:cubicBezTo>
                    <a:lnTo>
                      <a:pt x="21" y="107"/>
                    </a:lnTo>
                    <a:close/>
                    <a:moveTo>
                      <a:pt x="107" y="85"/>
                    </a:moveTo>
                    <a:cubicBezTo>
                      <a:pt x="107" y="21"/>
                      <a:pt x="107" y="21"/>
                      <a:pt x="107" y="21"/>
                    </a:cubicBezTo>
                    <a:cubicBezTo>
                      <a:pt x="171" y="21"/>
                      <a:pt x="171" y="21"/>
                      <a:pt x="171" y="21"/>
                    </a:cubicBezTo>
                    <a:cubicBezTo>
                      <a:pt x="171" y="85"/>
                      <a:pt x="171" y="85"/>
                      <a:pt x="171" y="85"/>
                    </a:cubicBezTo>
                    <a:lnTo>
                      <a:pt x="107" y="85"/>
                    </a:lnTo>
                    <a:close/>
                    <a:moveTo>
                      <a:pt x="192" y="107"/>
                    </a:moveTo>
                    <a:cubicBezTo>
                      <a:pt x="256" y="107"/>
                      <a:pt x="256" y="107"/>
                      <a:pt x="256" y="107"/>
                    </a:cubicBezTo>
                    <a:cubicBezTo>
                      <a:pt x="256" y="171"/>
                      <a:pt x="256" y="171"/>
                      <a:pt x="256" y="171"/>
                    </a:cubicBezTo>
                    <a:cubicBezTo>
                      <a:pt x="192" y="171"/>
                      <a:pt x="192" y="171"/>
                      <a:pt x="192" y="171"/>
                    </a:cubicBezTo>
                    <a:lnTo>
                      <a:pt x="192" y="107"/>
                    </a:lnTo>
                    <a:close/>
                    <a:moveTo>
                      <a:pt x="256" y="85"/>
                    </a:moveTo>
                    <a:cubicBezTo>
                      <a:pt x="192" y="85"/>
                      <a:pt x="192" y="85"/>
                      <a:pt x="192" y="85"/>
                    </a:cubicBezTo>
                    <a:cubicBezTo>
                      <a:pt x="192" y="21"/>
                      <a:pt x="192" y="21"/>
                      <a:pt x="192" y="21"/>
                    </a:cubicBezTo>
                    <a:cubicBezTo>
                      <a:pt x="256" y="21"/>
                      <a:pt x="256" y="21"/>
                      <a:pt x="256" y="21"/>
                    </a:cubicBezTo>
                    <a:lnTo>
                      <a:pt x="256" y="85"/>
                    </a:lnTo>
                    <a:close/>
                    <a:moveTo>
                      <a:pt x="85" y="21"/>
                    </a:moveTo>
                    <a:cubicBezTo>
                      <a:pt x="85" y="85"/>
                      <a:pt x="85" y="85"/>
                      <a:pt x="85" y="85"/>
                    </a:cubicBezTo>
                    <a:cubicBezTo>
                      <a:pt x="21" y="85"/>
                      <a:pt x="21" y="85"/>
                      <a:pt x="21" y="85"/>
                    </a:cubicBezTo>
                    <a:cubicBezTo>
                      <a:pt x="21" y="21"/>
                      <a:pt x="21" y="21"/>
                      <a:pt x="21" y="21"/>
                    </a:cubicBezTo>
                    <a:lnTo>
                      <a:pt x="85" y="21"/>
                    </a:lnTo>
                    <a:close/>
                    <a:moveTo>
                      <a:pt x="21" y="192"/>
                    </a:moveTo>
                    <a:cubicBezTo>
                      <a:pt x="85" y="192"/>
                      <a:pt x="85" y="192"/>
                      <a:pt x="85" y="192"/>
                    </a:cubicBezTo>
                    <a:cubicBezTo>
                      <a:pt x="85" y="256"/>
                      <a:pt x="85" y="256"/>
                      <a:pt x="85" y="256"/>
                    </a:cubicBezTo>
                    <a:cubicBezTo>
                      <a:pt x="21" y="256"/>
                      <a:pt x="21" y="256"/>
                      <a:pt x="21" y="256"/>
                    </a:cubicBezTo>
                    <a:lnTo>
                      <a:pt x="21" y="192"/>
                    </a:lnTo>
                    <a:close/>
                    <a:moveTo>
                      <a:pt x="192" y="256"/>
                    </a:moveTo>
                    <a:cubicBezTo>
                      <a:pt x="192" y="192"/>
                      <a:pt x="192" y="192"/>
                      <a:pt x="192" y="192"/>
                    </a:cubicBezTo>
                    <a:cubicBezTo>
                      <a:pt x="256" y="192"/>
                      <a:pt x="256" y="192"/>
                      <a:pt x="256" y="192"/>
                    </a:cubicBezTo>
                    <a:cubicBezTo>
                      <a:pt x="256" y="256"/>
                      <a:pt x="256" y="256"/>
                      <a:pt x="256" y="256"/>
                    </a:cubicBezTo>
                    <a:lnTo>
                      <a:pt x="192" y="25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1" name="Group 10"/>
          <p:cNvGrpSpPr/>
          <p:nvPr/>
        </p:nvGrpSpPr>
        <p:grpSpPr>
          <a:xfrm>
            <a:off x="1039148" y="4433004"/>
            <a:ext cx="3401707" cy="734400"/>
            <a:chOff x="920887" y="5025474"/>
            <a:chExt cx="3401707" cy="734400"/>
          </a:xfrm>
        </p:grpSpPr>
        <p:sp>
          <p:nvSpPr>
            <p:cNvPr id="22" name="Rounded Rectangle 21">
              <a:hlinkClick r:id="rId11" action="ppaction://hlinksldjump"/>
            </p:cNvPr>
            <p:cNvSpPr/>
            <p:nvPr/>
          </p:nvSpPr>
          <p:spPr>
            <a:xfrm>
              <a:off x="1586594" y="5025474"/>
              <a:ext cx="2736000" cy="734400"/>
            </a:xfrm>
            <a:prstGeom prst="roundRect">
              <a:avLst>
                <a:gd name="adj" fmla="val 10178"/>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s-ES" altLang="ja-JP" sz="1200" b="1" dirty="0">
                  <a:solidFill>
                    <a:schemeClr val="accent6">
                      <a:lumMod val="75000"/>
                    </a:schemeClr>
                  </a:solidFill>
                  <a:ea typeface="Open Sans" panose="020B0606030504020204" pitchFamily="34" charset="0"/>
                  <a:cs typeface="Open Sans" panose="020B0606030504020204" pitchFamily="34" charset="0"/>
                </a:rPr>
                <a:t>Adaptar la publicidad y pauta comercial a la orientación de la programación</a:t>
              </a:r>
            </a:p>
          </p:txBody>
        </p:sp>
        <p:grpSp>
          <p:nvGrpSpPr>
            <p:cNvPr id="27" name="Group 26"/>
            <p:cNvGrpSpPr/>
            <p:nvPr/>
          </p:nvGrpSpPr>
          <p:grpSpPr>
            <a:xfrm>
              <a:off x="920887" y="5050674"/>
              <a:ext cx="698552" cy="684000"/>
              <a:chOff x="920887" y="4892502"/>
              <a:chExt cx="698552" cy="684000"/>
            </a:xfrm>
          </p:grpSpPr>
          <p:pic>
            <p:nvPicPr>
              <p:cNvPr id="63" name="Picture 62">
                <a:hlinkClick r:id="rId9" action="ppaction://hlinksldjump"/>
              </p:cNvPr>
              <p:cNvPicPr>
                <a:picLocks noChangeAspect="1"/>
              </p:cNvPicPr>
              <p:nvPr/>
            </p:nvPicPr>
            <p:blipFill rotWithShape="1">
              <a:blip r:embed="rId10" cstate="screen">
                <a:extLst>
                  <a:ext uri="{28A0092B-C50C-407E-A947-70E740481C1C}">
                    <a14:useLocalDpi xmlns:a14="http://schemas.microsoft.com/office/drawing/2010/main"/>
                  </a:ext>
                </a:extLst>
              </a:blip>
              <a:srcRect l="35693" t="14841" r="33317" b="16531"/>
              <a:stretch/>
            </p:blipFill>
            <p:spPr>
              <a:xfrm>
                <a:off x="920887" y="4892502"/>
                <a:ext cx="698552" cy="684000"/>
              </a:xfrm>
              <a:prstGeom prst="rect">
                <a:avLst/>
              </a:prstGeom>
            </p:spPr>
          </p:pic>
          <p:sp>
            <p:nvSpPr>
              <p:cNvPr id="74" name="Freeform 770"/>
              <p:cNvSpPr>
                <a:spLocks noEditPoints="1"/>
              </p:cNvSpPr>
              <p:nvPr/>
            </p:nvSpPr>
            <p:spPr bwMode="auto">
              <a:xfrm>
                <a:off x="1113758" y="5052621"/>
                <a:ext cx="288000" cy="360000"/>
              </a:xfrm>
              <a:custGeom>
                <a:avLst/>
                <a:gdLst>
                  <a:gd name="T0" fmla="*/ 142 w 224"/>
                  <a:gd name="T1" fmla="*/ 97 h 298"/>
                  <a:gd name="T2" fmla="*/ 147 w 224"/>
                  <a:gd name="T3" fmla="*/ 93 h 298"/>
                  <a:gd name="T4" fmla="*/ 147 w 224"/>
                  <a:gd name="T5" fmla="*/ 77 h 298"/>
                  <a:gd name="T6" fmla="*/ 131 w 224"/>
                  <a:gd name="T7" fmla="*/ 77 h 298"/>
                  <a:gd name="T8" fmla="*/ 127 w 224"/>
                  <a:gd name="T9" fmla="*/ 82 h 298"/>
                  <a:gd name="T10" fmla="*/ 74 w 224"/>
                  <a:gd name="T11" fmla="*/ 30 h 298"/>
                  <a:gd name="T12" fmla="*/ 59 w 224"/>
                  <a:gd name="T13" fmla="*/ 30 h 298"/>
                  <a:gd name="T14" fmla="*/ 59 w 224"/>
                  <a:gd name="T15" fmla="*/ 165 h 298"/>
                  <a:gd name="T16" fmla="*/ 64 w 224"/>
                  <a:gd name="T17" fmla="*/ 170 h 298"/>
                  <a:gd name="T18" fmla="*/ 25 w 224"/>
                  <a:gd name="T19" fmla="*/ 277 h 298"/>
                  <a:gd name="T20" fmla="*/ 11 w 224"/>
                  <a:gd name="T21" fmla="*/ 277 h 298"/>
                  <a:gd name="T22" fmla="*/ 0 w 224"/>
                  <a:gd name="T23" fmla="*/ 288 h 298"/>
                  <a:gd name="T24" fmla="*/ 11 w 224"/>
                  <a:gd name="T25" fmla="*/ 298 h 298"/>
                  <a:gd name="T26" fmla="*/ 139 w 224"/>
                  <a:gd name="T27" fmla="*/ 298 h 298"/>
                  <a:gd name="T28" fmla="*/ 150 w 224"/>
                  <a:gd name="T29" fmla="*/ 288 h 298"/>
                  <a:gd name="T30" fmla="*/ 139 w 224"/>
                  <a:gd name="T31" fmla="*/ 277 h 298"/>
                  <a:gd name="T32" fmla="*/ 125 w 224"/>
                  <a:gd name="T33" fmla="*/ 277 h 298"/>
                  <a:gd name="T34" fmla="*/ 92 w 224"/>
                  <a:gd name="T35" fmla="*/ 187 h 298"/>
                  <a:gd name="T36" fmla="*/ 127 w 224"/>
                  <a:gd name="T37" fmla="*/ 193 h 298"/>
                  <a:gd name="T38" fmla="*/ 194 w 224"/>
                  <a:gd name="T39" fmla="*/ 165 h 298"/>
                  <a:gd name="T40" fmla="*/ 198 w 224"/>
                  <a:gd name="T41" fmla="*/ 158 h 298"/>
                  <a:gd name="T42" fmla="*/ 194 w 224"/>
                  <a:gd name="T43" fmla="*/ 150 h 298"/>
                  <a:gd name="T44" fmla="*/ 142 w 224"/>
                  <a:gd name="T45" fmla="*/ 97 h 298"/>
                  <a:gd name="T46" fmla="*/ 48 w 224"/>
                  <a:gd name="T47" fmla="*/ 277 h 298"/>
                  <a:gd name="T48" fmla="*/ 75 w 224"/>
                  <a:gd name="T49" fmla="*/ 202 h 298"/>
                  <a:gd name="T50" fmla="*/ 102 w 224"/>
                  <a:gd name="T51" fmla="*/ 277 h 298"/>
                  <a:gd name="T52" fmla="*/ 48 w 224"/>
                  <a:gd name="T53" fmla="*/ 277 h 298"/>
                  <a:gd name="T54" fmla="*/ 74 w 224"/>
                  <a:gd name="T55" fmla="*/ 150 h 298"/>
                  <a:gd name="T56" fmla="*/ 67 w 224"/>
                  <a:gd name="T57" fmla="*/ 53 h 298"/>
                  <a:gd name="T58" fmla="*/ 171 w 224"/>
                  <a:gd name="T59" fmla="*/ 157 h 298"/>
                  <a:gd name="T60" fmla="*/ 74 w 224"/>
                  <a:gd name="T61" fmla="*/ 150 h 298"/>
                  <a:gd name="T62" fmla="*/ 139 w 224"/>
                  <a:gd name="T63" fmla="*/ 64 h 298"/>
                  <a:gd name="T64" fmla="*/ 128 w 224"/>
                  <a:gd name="T65" fmla="*/ 53 h 298"/>
                  <a:gd name="T66" fmla="*/ 139 w 224"/>
                  <a:gd name="T67" fmla="*/ 42 h 298"/>
                  <a:gd name="T68" fmla="*/ 182 w 224"/>
                  <a:gd name="T69" fmla="*/ 85 h 298"/>
                  <a:gd name="T70" fmla="*/ 171 w 224"/>
                  <a:gd name="T71" fmla="*/ 96 h 298"/>
                  <a:gd name="T72" fmla="*/ 160 w 224"/>
                  <a:gd name="T73" fmla="*/ 85 h 298"/>
                  <a:gd name="T74" fmla="*/ 139 w 224"/>
                  <a:gd name="T75" fmla="*/ 64 h 298"/>
                  <a:gd name="T76" fmla="*/ 224 w 224"/>
                  <a:gd name="T77" fmla="*/ 85 h 298"/>
                  <a:gd name="T78" fmla="*/ 214 w 224"/>
                  <a:gd name="T79" fmla="*/ 96 h 298"/>
                  <a:gd name="T80" fmla="*/ 203 w 224"/>
                  <a:gd name="T81" fmla="*/ 85 h 298"/>
                  <a:gd name="T82" fmla="*/ 139 w 224"/>
                  <a:gd name="T83" fmla="*/ 21 h 298"/>
                  <a:gd name="T84" fmla="*/ 128 w 224"/>
                  <a:gd name="T85" fmla="*/ 10 h 298"/>
                  <a:gd name="T86" fmla="*/ 139 w 224"/>
                  <a:gd name="T87" fmla="*/ 0 h 298"/>
                  <a:gd name="T88" fmla="*/ 224 w 224"/>
                  <a:gd name="T89" fmla="*/ 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298">
                    <a:moveTo>
                      <a:pt x="142" y="97"/>
                    </a:moveTo>
                    <a:cubicBezTo>
                      <a:pt x="147" y="93"/>
                      <a:pt x="147" y="93"/>
                      <a:pt x="147" y="93"/>
                    </a:cubicBezTo>
                    <a:cubicBezTo>
                      <a:pt x="151" y="88"/>
                      <a:pt x="151" y="82"/>
                      <a:pt x="147" y="77"/>
                    </a:cubicBezTo>
                    <a:cubicBezTo>
                      <a:pt x="142" y="73"/>
                      <a:pt x="136" y="73"/>
                      <a:pt x="131" y="77"/>
                    </a:cubicBezTo>
                    <a:cubicBezTo>
                      <a:pt x="127" y="82"/>
                      <a:pt x="127" y="82"/>
                      <a:pt x="127" y="82"/>
                    </a:cubicBezTo>
                    <a:cubicBezTo>
                      <a:pt x="74" y="30"/>
                      <a:pt x="74" y="30"/>
                      <a:pt x="74" y="30"/>
                    </a:cubicBezTo>
                    <a:cubicBezTo>
                      <a:pt x="70" y="25"/>
                      <a:pt x="63" y="25"/>
                      <a:pt x="59" y="30"/>
                    </a:cubicBezTo>
                    <a:cubicBezTo>
                      <a:pt x="21" y="67"/>
                      <a:pt x="21" y="128"/>
                      <a:pt x="59" y="165"/>
                    </a:cubicBezTo>
                    <a:cubicBezTo>
                      <a:pt x="60" y="167"/>
                      <a:pt x="62" y="169"/>
                      <a:pt x="64" y="170"/>
                    </a:cubicBezTo>
                    <a:cubicBezTo>
                      <a:pt x="25" y="277"/>
                      <a:pt x="25" y="277"/>
                      <a:pt x="25" y="277"/>
                    </a:cubicBezTo>
                    <a:cubicBezTo>
                      <a:pt x="11" y="277"/>
                      <a:pt x="11" y="277"/>
                      <a:pt x="11" y="277"/>
                    </a:cubicBezTo>
                    <a:cubicBezTo>
                      <a:pt x="5" y="277"/>
                      <a:pt x="0" y="282"/>
                      <a:pt x="0" y="288"/>
                    </a:cubicBezTo>
                    <a:cubicBezTo>
                      <a:pt x="0" y="294"/>
                      <a:pt x="5" y="298"/>
                      <a:pt x="11" y="298"/>
                    </a:cubicBezTo>
                    <a:cubicBezTo>
                      <a:pt x="139" y="298"/>
                      <a:pt x="139" y="298"/>
                      <a:pt x="139" y="298"/>
                    </a:cubicBezTo>
                    <a:cubicBezTo>
                      <a:pt x="145" y="298"/>
                      <a:pt x="150" y="294"/>
                      <a:pt x="150" y="288"/>
                    </a:cubicBezTo>
                    <a:cubicBezTo>
                      <a:pt x="150" y="282"/>
                      <a:pt x="145" y="277"/>
                      <a:pt x="139" y="277"/>
                    </a:cubicBezTo>
                    <a:cubicBezTo>
                      <a:pt x="125" y="277"/>
                      <a:pt x="125" y="277"/>
                      <a:pt x="125" y="277"/>
                    </a:cubicBezTo>
                    <a:cubicBezTo>
                      <a:pt x="92" y="187"/>
                      <a:pt x="92" y="187"/>
                      <a:pt x="92" y="187"/>
                    </a:cubicBezTo>
                    <a:cubicBezTo>
                      <a:pt x="103" y="191"/>
                      <a:pt x="115" y="193"/>
                      <a:pt x="127" y="193"/>
                    </a:cubicBezTo>
                    <a:cubicBezTo>
                      <a:pt x="151" y="193"/>
                      <a:pt x="176" y="184"/>
                      <a:pt x="194" y="165"/>
                    </a:cubicBezTo>
                    <a:cubicBezTo>
                      <a:pt x="196" y="163"/>
                      <a:pt x="198" y="161"/>
                      <a:pt x="198" y="158"/>
                    </a:cubicBezTo>
                    <a:cubicBezTo>
                      <a:pt x="198" y="155"/>
                      <a:pt x="196" y="152"/>
                      <a:pt x="194" y="150"/>
                    </a:cubicBezTo>
                    <a:lnTo>
                      <a:pt x="142" y="97"/>
                    </a:lnTo>
                    <a:close/>
                    <a:moveTo>
                      <a:pt x="48" y="277"/>
                    </a:moveTo>
                    <a:cubicBezTo>
                      <a:pt x="75" y="202"/>
                      <a:pt x="75" y="202"/>
                      <a:pt x="75" y="202"/>
                    </a:cubicBezTo>
                    <a:cubicBezTo>
                      <a:pt x="102" y="277"/>
                      <a:pt x="102" y="277"/>
                      <a:pt x="102" y="277"/>
                    </a:cubicBezTo>
                    <a:lnTo>
                      <a:pt x="48" y="277"/>
                    </a:lnTo>
                    <a:close/>
                    <a:moveTo>
                      <a:pt x="74" y="150"/>
                    </a:moveTo>
                    <a:cubicBezTo>
                      <a:pt x="47" y="124"/>
                      <a:pt x="45" y="82"/>
                      <a:pt x="67" y="53"/>
                    </a:cubicBezTo>
                    <a:cubicBezTo>
                      <a:pt x="171" y="157"/>
                      <a:pt x="171" y="157"/>
                      <a:pt x="171" y="157"/>
                    </a:cubicBezTo>
                    <a:cubicBezTo>
                      <a:pt x="142" y="179"/>
                      <a:pt x="100" y="177"/>
                      <a:pt x="74" y="150"/>
                    </a:cubicBezTo>
                    <a:close/>
                    <a:moveTo>
                      <a:pt x="139" y="64"/>
                    </a:moveTo>
                    <a:cubicBezTo>
                      <a:pt x="133" y="64"/>
                      <a:pt x="128" y="59"/>
                      <a:pt x="128" y="53"/>
                    </a:cubicBezTo>
                    <a:cubicBezTo>
                      <a:pt x="128" y="47"/>
                      <a:pt x="133" y="42"/>
                      <a:pt x="139" y="42"/>
                    </a:cubicBezTo>
                    <a:cubicBezTo>
                      <a:pt x="163" y="42"/>
                      <a:pt x="182" y="61"/>
                      <a:pt x="182" y="85"/>
                    </a:cubicBezTo>
                    <a:cubicBezTo>
                      <a:pt x="182" y="91"/>
                      <a:pt x="177" y="96"/>
                      <a:pt x="171" y="96"/>
                    </a:cubicBezTo>
                    <a:cubicBezTo>
                      <a:pt x="165" y="96"/>
                      <a:pt x="160" y="91"/>
                      <a:pt x="160" y="85"/>
                    </a:cubicBezTo>
                    <a:cubicBezTo>
                      <a:pt x="160" y="73"/>
                      <a:pt x="151" y="64"/>
                      <a:pt x="139" y="64"/>
                    </a:cubicBezTo>
                    <a:close/>
                    <a:moveTo>
                      <a:pt x="224" y="85"/>
                    </a:moveTo>
                    <a:cubicBezTo>
                      <a:pt x="224" y="91"/>
                      <a:pt x="220" y="96"/>
                      <a:pt x="214" y="96"/>
                    </a:cubicBezTo>
                    <a:cubicBezTo>
                      <a:pt x="208" y="96"/>
                      <a:pt x="203" y="91"/>
                      <a:pt x="203" y="85"/>
                    </a:cubicBezTo>
                    <a:cubicBezTo>
                      <a:pt x="203" y="50"/>
                      <a:pt x="174" y="21"/>
                      <a:pt x="139" y="21"/>
                    </a:cubicBezTo>
                    <a:cubicBezTo>
                      <a:pt x="133" y="21"/>
                      <a:pt x="128" y="16"/>
                      <a:pt x="128" y="10"/>
                    </a:cubicBezTo>
                    <a:cubicBezTo>
                      <a:pt x="128" y="4"/>
                      <a:pt x="133" y="0"/>
                      <a:pt x="139" y="0"/>
                    </a:cubicBezTo>
                    <a:cubicBezTo>
                      <a:pt x="186" y="0"/>
                      <a:pt x="224" y="38"/>
                      <a:pt x="224" y="8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3" name="Group 12"/>
          <p:cNvGrpSpPr/>
          <p:nvPr/>
        </p:nvGrpSpPr>
        <p:grpSpPr>
          <a:xfrm>
            <a:off x="4824907" y="1651522"/>
            <a:ext cx="3441484" cy="734400"/>
            <a:chOff x="4828250" y="1713119"/>
            <a:chExt cx="3441484" cy="734400"/>
          </a:xfrm>
        </p:grpSpPr>
        <p:sp>
          <p:nvSpPr>
            <p:cNvPr id="25" name="Rounded Rectangle 24">
              <a:hlinkClick r:id="rId12" action="ppaction://hlinksldjump"/>
            </p:cNvPr>
            <p:cNvSpPr/>
            <p:nvPr/>
          </p:nvSpPr>
          <p:spPr>
            <a:xfrm>
              <a:off x="5533734" y="1713119"/>
              <a:ext cx="2736000" cy="734400"/>
            </a:xfrm>
            <a:prstGeom prst="roundRect">
              <a:avLst>
                <a:gd name="adj" fmla="val 10178"/>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s-ES" altLang="ja-JP" sz="1200" b="1" dirty="0">
                  <a:solidFill>
                    <a:schemeClr val="accent6">
                      <a:lumMod val="75000"/>
                    </a:schemeClr>
                  </a:solidFill>
                  <a:ea typeface="Open Sans" panose="020B0606030504020204" pitchFamily="34" charset="0"/>
                  <a:cs typeface="Open Sans" panose="020B0606030504020204" pitchFamily="34" charset="0"/>
                </a:rPr>
                <a:t>Reinvertir sus recursos en el funcionamiento de la emisora</a:t>
              </a:r>
            </a:p>
          </p:txBody>
        </p:sp>
        <p:grpSp>
          <p:nvGrpSpPr>
            <p:cNvPr id="30" name="Group 29"/>
            <p:cNvGrpSpPr/>
            <p:nvPr/>
          </p:nvGrpSpPr>
          <p:grpSpPr>
            <a:xfrm>
              <a:off x="4828250" y="1738319"/>
              <a:ext cx="698552" cy="684000"/>
              <a:chOff x="4861188" y="2094270"/>
              <a:chExt cx="698552" cy="684000"/>
            </a:xfrm>
          </p:grpSpPr>
          <p:pic>
            <p:nvPicPr>
              <p:cNvPr id="64" name="Picture 63">
                <a:hlinkClick r:id="rId12" action="ppaction://hlinksldjump"/>
              </p:cNvPr>
              <p:cNvPicPr>
                <a:picLocks noChangeAspect="1"/>
              </p:cNvPicPr>
              <p:nvPr/>
            </p:nvPicPr>
            <p:blipFill rotWithShape="1">
              <a:blip r:embed="rId10" cstate="screen">
                <a:extLst>
                  <a:ext uri="{28A0092B-C50C-407E-A947-70E740481C1C}">
                    <a14:useLocalDpi xmlns:a14="http://schemas.microsoft.com/office/drawing/2010/main"/>
                  </a:ext>
                </a:extLst>
              </a:blip>
              <a:srcRect l="35693" t="14841" r="33317" b="16531"/>
              <a:stretch/>
            </p:blipFill>
            <p:spPr>
              <a:xfrm>
                <a:off x="4861188" y="2094270"/>
                <a:ext cx="698552" cy="684000"/>
              </a:xfrm>
              <a:prstGeom prst="rect">
                <a:avLst/>
              </a:prstGeom>
            </p:spPr>
          </p:pic>
          <p:sp>
            <p:nvSpPr>
              <p:cNvPr id="76" name="Freeform 70"/>
              <p:cNvSpPr>
                <a:spLocks noEditPoints="1"/>
              </p:cNvSpPr>
              <p:nvPr/>
            </p:nvSpPr>
            <p:spPr bwMode="auto">
              <a:xfrm>
                <a:off x="5003782" y="2261494"/>
                <a:ext cx="360000" cy="360000"/>
              </a:xfrm>
              <a:custGeom>
                <a:avLst/>
                <a:gdLst>
                  <a:gd name="T0" fmla="*/ 160 w 320"/>
                  <a:gd name="T1" fmla="*/ 0 h 320"/>
                  <a:gd name="T2" fmla="*/ 0 w 320"/>
                  <a:gd name="T3" fmla="*/ 160 h 320"/>
                  <a:gd name="T4" fmla="*/ 160 w 320"/>
                  <a:gd name="T5" fmla="*/ 320 h 320"/>
                  <a:gd name="T6" fmla="*/ 320 w 320"/>
                  <a:gd name="T7" fmla="*/ 160 h 320"/>
                  <a:gd name="T8" fmla="*/ 160 w 320"/>
                  <a:gd name="T9" fmla="*/ 0 h 320"/>
                  <a:gd name="T10" fmla="*/ 170 w 320"/>
                  <a:gd name="T11" fmla="*/ 298 h 320"/>
                  <a:gd name="T12" fmla="*/ 170 w 320"/>
                  <a:gd name="T13" fmla="*/ 288 h 320"/>
                  <a:gd name="T14" fmla="*/ 160 w 320"/>
                  <a:gd name="T15" fmla="*/ 277 h 320"/>
                  <a:gd name="T16" fmla="*/ 149 w 320"/>
                  <a:gd name="T17" fmla="*/ 288 h 320"/>
                  <a:gd name="T18" fmla="*/ 149 w 320"/>
                  <a:gd name="T19" fmla="*/ 298 h 320"/>
                  <a:gd name="T20" fmla="*/ 22 w 320"/>
                  <a:gd name="T21" fmla="*/ 170 h 320"/>
                  <a:gd name="T22" fmla="*/ 32 w 320"/>
                  <a:gd name="T23" fmla="*/ 170 h 320"/>
                  <a:gd name="T24" fmla="*/ 42 w 320"/>
                  <a:gd name="T25" fmla="*/ 160 h 320"/>
                  <a:gd name="T26" fmla="*/ 32 w 320"/>
                  <a:gd name="T27" fmla="*/ 149 h 320"/>
                  <a:gd name="T28" fmla="*/ 22 w 320"/>
                  <a:gd name="T29" fmla="*/ 149 h 320"/>
                  <a:gd name="T30" fmla="*/ 149 w 320"/>
                  <a:gd name="T31" fmla="*/ 22 h 320"/>
                  <a:gd name="T32" fmla="*/ 149 w 320"/>
                  <a:gd name="T33" fmla="*/ 32 h 320"/>
                  <a:gd name="T34" fmla="*/ 160 w 320"/>
                  <a:gd name="T35" fmla="*/ 42 h 320"/>
                  <a:gd name="T36" fmla="*/ 170 w 320"/>
                  <a:gd name="T37" fmla="*/ 32 h 320"/>
                  <a:gd name="T38" fmla="*/ 170 w 320"/>
                  <a:gd name="T39" fmla="*/ 22 h 320"/>
                  <a:gd name="T40" fmla="*/ 298 w 320"/>
                  <a:gd name="T41" fmla="*/ 149 h 320"/>
                  <a:gd name="T42" fmla="*/ 288 w 320"/>
                  <a:gd name="T43" fmla="*/ 149 h 320"/>
                  <a:gd name="T44" fmla="*/ 277 w 320"/>
                  <a:gd name="T45" fmla="*/ 160 h 320"/>
                  <a:gd name="T46" fmla="*/ 288 w 320"/>
                  <a:gd name="T47" fmla="*/ 170 h 320"/>
                  <a:gd name="T48" fmla="*/ 298 w 320"/>
                  <a:gd name="T49" fmla="*/ 170 h 320"/>
                  <a:gd name="T50" fmla="*/ 170 w 320"/>
                  <a:gd name="T51" fmla="*/ 298 h 320"/>
                  <a:gd name="T52" fmla="*/ 216 w 320"/>
                  <a:gd name="T53" fmla="*/ 90 h 320"/>
                  <a:gd name="T54" fmla="*/ 133 w 320"/>
                  <a:gd name="T55" fmla="*/ 127 h 320"/>
                  <a:gd name="T56" fmla="*/ 127 w 320"/>
                  <a:gd name="T57" fmla="*/ 133 h 320"/>
                  <a:gd name="T58" fmla="*/ 90 w 320"/>
                  <a:gd name="T59" fmla="*/ 216 h 320"/>
                  <a:gd name="T60" fmla="*/ 92 w 320"/>
                  <a:gd name="T61" fmla="*/ 228 h 320"/>
                  <a:gd name="T62" fmla="*/ 99 w 320"/>
                  <a:gd name="T63" fmla="*/ 231 h 320"/>
                  <a:gd name="T64" fmla="*/ 104 w 320"/>
                  <a:gd name="T65" fmla="*/ 230 h 320"/>
                  <a:gd name="T66" fmla="*/ 187 w 320"/>
                  <a:gd name="T67" fmla="*/ 192 h 320"/>
                  <a:gd name="T68" fmla="*/ 192 w 320"/>
                  <a:gd name="T69" fmla="*/ 187 h 320"/>
                  <a:gd name="T70" fmla="*/ 230 w 320"/>
                  <a:gd name="T71" fmla="*/ 104 h 320"/>
                  <a:gd name="T72" fmla="*/ 228 w 320"/>
                  <a:gd name="T73" fmla="*/ 92 h 320"/>
                  <a:gd name="T74" fmla="*/ 216 w 320"/>
                  <a:gd name="T75" fmla="*/ 90 h 320"/>
                  <a:gd name="T76" fmla="*/ 140 w 320"/>
                  <a:gd name="T77" fmla="*/ 155 h 320"/>
                  <a:gd name="T78" fmla="*/ 164 w 320"/>
                  <a:gd name="T79" fmla="*/ 179 h 320"/>
                  <a:gd name="T80" fmla="*/ 121 w 320"/>
                  <a:gd name="T81" fmla="*/ 199 h 320"/>
                  <a:gd name="T82" fmla="*/ 140 w 320"/>
                  <a:gd name="T83" fmla="*/ 155 h 320"/>
                  <a:gd name="T84" fmla="*/ 179 w 320"/>
                  <a:gd name="T85" fmla="*/ 164 h 320"/>
                  <a:gd name="T86" fmla="*/ 155 w 320"/>
                  <a:gd name="T87" fmla="*/ 140 h 320"/>
                  <a:gd name="T88" fmla="*/ 199 w 320"/>
                  <a:gd name="T89" fmla="*/ 121 h 320"/>
                  <a:gd name="T90" fmla="*/ 179 w 320"/>
                  <a:gd name="T91" fmla="*/ 1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320">
                    <a:moveTo>
                      <a:pt x="160" y="0"/>
                    </a:moveTo>
                    <a:cubicBezTo>
                      <a:pt x="71" y="0"/>
                      <a:pt x="0" y="71"/>
                      <a:pt x="0" y="160"/>
                    </a:cubicBezTo>
                    <a:cubicBezTo>
                      <a:pt x="0" y="248"/>
                      <a:pt x="71" y="320"/>
                      <a:pt x="160" y="320"/>
                    </a:cubicBezTo>
                    <a:cubicBezTo>
                      <a:pt x="248" y="320"/>
                      <a:pt x="320" y="248"/>
                      <a:pt x="320" y="160"/>
                    </a:cubicBezTo>
                    <a:cubicBezTo>
                      <a:pt x="320" y="71"/>
                      <a:pt x="248" y="0"/>
                      <a:pt x="160" y="0"/>
                    </a:cubicBezTo>
                    <a:close/>
                    <a:moveTo>
                      <a:pt x="170" y="298"/>
                    </a:moveTo>
                    <a:cubicBezTo>
                      <a:pt x="170" y="288"/>
                      <a:pt x="170" y="288"/>
                      <a:pt x="170" y="288"/>
                    </a:cubicBezTo>
                    <a:cubicBezTo>
                      <a:pt x="170" y="282"/>
                      <a:pt x="166" y="277"/>
                      <a:pt x="160" y="277"/>
                    </a:cubicBezTo>
                    <a:cubicBezTo>
                      <a:pt x="154" y="277"/>
                      <a:pt x="149" y="282"/>
                      <a:pt x="149" y="288"/>
                    </a:cubicBezTo>
                    <a:cubicBezTo>
                      <a:pt x="149" y="298"/>
                      <a:pt x="149" y="298"/>
                      <a:pt x="149" y="298"/>
                    </a:cubicBezTo>
                    <a:cubicBezTo>
                      <a:pt x="81" y="293"/>
                      <a:pt x="27" y="238"/>
                      <a:pt x="22" y="170"/>
                    </a:cubicBezTo>
                    <a:cubicBezTo>
                      <a:pt x="32" y="170"/>
                      <a:pt x="32" y="170"/>
                      <a:pt x="32" y="170"/>
                    </a:cubicBezTo>
                    <a:cubicBezTo>
                      <a:pt x="38" y="170"/>
                      <a:pt x="42" y="166"/>
                      <a:pt x="42" y="160"/>
                    </a:cubicBezTo>
                    <a:cubicBezTo>
                      <a:pt x="42" y="154"/>
                      <a:pt x="38" y="149"/>
                      <a:pt x="32" y="149"/>
                    </a:cubicBezTo>
                    <a:cubicBezTo>
                      <a:pt x="22" y="149"/>
                      <a:pt x="22" y="149"/>
                      <a:pt x="22" y="149"/>
                    </a:cubicBezTo>
                    <a:cubicBezTo>
                      <a:pt x="27" y="81"/>
                      <a:pt x="81" y="27"/>
                      <a:pt x="149" y="22"/>
                    </a:cubicBezTo>
                    <a:cubicBezTo>
                      <a:pt x="149" y="32"/>
                      <a:pt x="149" y="32"/>
                      <a:pt x="149" y="32"/>
                    </a:cubicBezTo>
                    <a:cubicBezTo>
                      <a:pt x="149" y="38"/>
                      <a:pt x="154" y="42"/>
                      <a:pt x="160" y="42"/>
                    </a:cubicBezTo>
                    <a:cubicBezTo>
                      <a:pt x="166" y="42"/>
                      <a:pt x="170" y="38"/>
                      <a:pt x="170" y="32"/>
                    </a:cubicBezTo>
                    <a:cubicBezTo>
                      <a:pt x="170" y="22"/>
                      <a:pt x="170" y="22"/>
                      <a:pt x="170" y="22"/>
                    </a:cubicBezTo>
                    <a:cubicBezTo>
                      <a:pt x="238" y="27"/>
                      <a:pt x="293" y="81"/>
                      <a:pt x="298" y="149"/>
                    </a:cubicBezTo>
                    <a:cubicBezTo>
                      <a:pt x="288" y="149"/>
                      <a:pt x="288" y="149"/>
                      <a:pt x="288" y="149"/>
                    </a:cubicBezTo>
                    <a:cubicBezTo>
                      <a:pt x="282" y="149"/>
                      <a:pt x="277" y="154"/>
                      <a:pt x="277" y="160"/>
                    </a:cubicBezTo>
                    <a:cubicBezTo>
                      <a:pt x="277" y="166"/>
                      <a:pt x="282" y="170"/>
                      <a:pt x="288" y="170"/>
                    </a:cubicBezTo>
                    <a:cubicBezTo>
                      <a:pt x="298" y="170"/>
                      <a:pt x="298" y="170"/>
                      <a:pt x="298" y="170"/>
                    </a:cubicBezTo>
                    <a:cubicBezTo>
                      <a:pt x="293" y="238"/>
                      <a:pt x="238" y="293"/>
                      <a:pt x="170" y="298"/>
                    </a:cubicBezTo>
                    <a:close/>
                    <a:moveTo>
                      <a:pt x="216" y="90"/>
                    </a:moveTo>
                    <a:cubicBezTo>
                      <a:pt x="133" y="127"/>
                      <a:pt x="133" y="127"/>
                      <a:pt x="133" y="127"/>
                    </a:cubicBezTo>
                    <a:cubicBezTo>
                      <a:pt x="130" y="128"/>
                      <a:pt x="128" y="130"/>
                      <a:pt x="127" y="133"/>
                    </a:cubicBezTo>
                    <a:cubicBezTo>
                      <a:pt x="90" y="216"/>
                      <a:pt x="90" y="216"/>
                      <a:pt x="90" y="216"/>
                    </a:cubicBezTo>
                    <a:cubicBezTo>
                      <a:pt x="88" y="220"/>
                      <a:pt x="89" y="224"/>
                      <a:pt x="92" y="228"/>
                    </a:cubicBezTo>
                    <a:cubicBezTo>
                      <a:pt x="94" y="230"/>
                      <a:pt x="97" y="231"/>
                      <a:pt x="99" y="231"/>
                    </a:cubicBezTo>
                    <a:cubicBezTo>
                      <a:pt x="101" y="231"/>
                      <a:pt x="102" y="230"/>
                      <a:pt x="104" y="230"/>
                    </a:cubicBezTo>
                    <a:cubicBezTo>
                      <a:pt x="187" y="192"/>
                      <a:pt x="187" y="192"/>
                      <a:pt x="187" y="192"/>
                    </a:cubicBezTo>
                    <a:cubicBezTo>
                      <a:pt x="189" y="191"/>
                      <a:pt x="191" y="189"/>
                      <a:pt x="192" y="187"/>
                    </a:cubicBezTo>
                    <a:cubicBezTo>
                      <a:pt x="230" y="104"/>
                      <a:pt x="230" y="104"/>
                      <a:pt x="230" y="104"/>
                    </a:cubicBezTo>
                    <a:cubicBezTo>
                      <a:pt x="232" y="100"/>
                      <a:pt x="231" y="95"/>
                      <a:pt x="228" y="92"/>
                    </a:cubicBezTo>
                    <a:cubicBezTo>
                      <a:pt x="224" y="89"/>
                      <a:pt x="220" y="88"/>
                      <a:pt x="216" y="90"/>
                    </a:cubicBezTo>
                    <a:close/>
                    <a:moveTo>
                      <a:pt x="140" y="155"/>
                    </a:moveTo>
                    <a:cubicBezTo>
                      <a:pt x="164" y="179"/>
                      <a:pt x="164" y="179"/>
                      <a:pt x="164" y="179"/>
                    </a:cubicBezTo>
                    <a:cubicBezTo>
                      <a:pt x="121" y="199"/>
                      <a:pt x="121" y="199"/>
                      <a:pt x="121" y="199"/>
                    </a:cubicBezTo>
                    <a:lnTo>
                      <a:pt x="140" y="155"/>
                    </a:lnTo>
                    <a:close/>
                    <a:moveTo>
                      <a:pt x="179" y="164"/>
                    </a:moveTo>
                    <a:cubicBezTo>
                      <a:pt x="155" y="140"/>
                      <a:pt x="155" y="140"/>
                      <a:pt x="155" y="140"/>
                    </a:cubicBezTo>
                    <a:cubicBezTo>
                      <a:pt x="199" y="121"/>
                      <a:pt x="199" y="121"/>
                      <a:pt x="199" y="121"/>
                    </a:cubicBezTo>
                    <a:lnTo>
                      <a:pt x="179" y="16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4" name="Group 13"/>
          <p:cNvGrpSpPr/>
          <p:nvPr/>
        </p:nvGrpSpPr>
        <p:grpSpPr>
          <a:xfrm>
            <a:off x="4827852" y="2578774"/>
            <a:ext cx="3454062" cy="734400"/>
            <a:chOff x="4815672" y="2543372"/>
            <a:chExt cx="3454062" cy="734400"/>
          </a:xfrm>
        </p:grpSpPr>
        <p:sp>
          <p:nvSpPr>
            <p:cNvPr id="21" name="Rounded Rectangle 20">
              <a:hlinkClick r:id="" action="ppaction://noaction"/>
            </p:cNvPr>
            <p:cNvSpPr/>
            <p:nvPr/>
          </p:nvSpPr>
          <p:spPr>
            <a:xfrm>
              <a:off x="5533734" y="2543372"/>
              <a:ext cx="2736000" cy="734400"/>
            </a:xfrm>
            <a:prstGeom prst="roundRect">
              <a:avLst>
                <a:gd name="adj" fmla="val 1017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s-ES" altLang="ja-JP" sz="1200" b="1" dirty="0">
                  <a:solidFill>
                    <a:schemeClr val="accent6">
                      <a:lumMod val="75000"/>
                    </a:schemeClr>
                  </a:solidFill>
                  <a:ea typeface="Open Sans" panose="020B0606030504020204" pitchFamily="34" charset="0"/>
                  <a:cs typeface="Open Sans" panose="020B0606030504020204" pitchFamily="34" charset="0"/>
                </a:rPr>
                <a:t>Pago oportuno de contraprestaciones</a:t>
              </a:r>
            </a:p>
          </p:txBody>
        </p:sp>
        <p:grpSp>
          <p:nvGrpSpPr>
            <p:cNvPr id="31" name="Group 30"/>
            <p:cNvGrpSpPr/>
            <p:nvPr/>
          </p:nvGrpSpPr>
          <p:grpSpPr>
            <a:xfrm>
              <a:off x="4815672" y="2586572"/>
              <a:ext cx="723708" cy="648000"/>
              <a:chOff x="4848610" y="3039494"/>
              <a:chExt cx="723708" cy="648000"/>
            </a:xfrm>
          </p:grpSpPr>
          <p:pic>
            <p:nvPicPr>
              <p:cNvPr id="55" name="Picture 54">
                <a:hlinkClick r:id="rId13" action="ppaction://hlinksldjump"/>
              </p:cNvPr>
              <p:cNvPicPr>
                <a:picLocks noChangeAspect="1"/>
              </p:cNvPicPr>
              <p:nvPr/>
            </p:nvPicPr>
            <p:blipFill rotWithShape="1">
              <a:blip r:embed="rId6" cstate="screen">
                <a:extLst>
                  <a:ext uri="{28A0092B-C50C-407E-A947-70E740481C1C}">
                    <a14:useLocalDpi xmlns:a14="http://schemas.microsoft.com/office/drawing/2010/main"/>
                  </a:ext>
                </a:extLst>
              </a:blip>
              <a:srcRect l="36599" b="26082"/>
              <a:stretch/>
            </p:blipFill>
            <p:spPr>
              <a:xfrm>
                <a:off x="4848610" y="3039494"/>
                <a:ext cx="723708" cy="648000"/>
              </a:xfrm>
              <a:prstGeom prst="rect">
                <a:avLst/>
              </a:prstGeom>
            </p:spPr>
          </p:pic>
          <p:sp>
            <p:nvSpPr>
              <p:cNvPr id="77" name="Freeform 640"/>
              <p:cNvSpPr>
                <a:spLocks noEditPoints="1"/>
              </p:cNvSpPr>
              <p:nvPr/>
            </p:nvSpPr>
            <p:spPr bwMode="auto">
              <a:xfrm>
                <a:off x="5008930" y="3203683"/>
                <a:ext cx="360000" cy="288000"/>
              </a:xfrm>
              <a:custGeom>
                <a:avLst/>
                <a:gdLst>
                  <a:gd name="T0" fmla="*/ 182 w 322"/>
                  <a:gd name="T1" fmla="*/ 30 h 236"/>
                  <a:gd name="T2" fmla="*/ 175 w 322"/>
                  <a:gd name="T3" fmla="*/ 23 h 236"/>
                  <a:gd name="T4" fmla="*/ 166 w 322"/>
                  <a:gd name="T5" fmla="*/ 24 h 236"/>
                  <a:gd name="T6" fmla="*/ 6 w 322"/>
                  <a:gd name="T7" fmla="*/ 120 h 236"/>
                  <a:gd name="T8" fmla="*/ 1 w 322"/>
                  <a:gd name="T9" fmla="*/ 132 h 236"/>
                  <a:gd name="T10" fmla="*/ 15 w 322"/>
                  <a:gd name="T11" fmla="*/ 185 h 236"/>
                  <a:gd name="T12" fmla="*/ 25 w 322"/>
                  <a:gd name="T13" fmla="*/ 193 h 236"/>
                  <a:gd name="T14" fmla="*/ 75 w 322"/>
                  <a:gd name="T15" fmla="*/ 193 h 236"/>
                  <a:gd name="T16" fmla="*/ 75 w 322"/>
                  <a:gd name="T17" fmla="*/ 193 h 236"/>
                  <a:gd name="T18" fmla="*/ 118 w 322"/>
                  <a:gd name="T19" fmla="*/ 236 h 236"/>
                  <a:gd name="T20" fmla="*/ 161 w 322"/>
                  <a:gd name="T21" fmla="*/ 193 h 236"/>
                  <a:gd name="T22" fmla="*/ 161 w 322"/>
                  <a:gd name="T23" fmla="*/ 193 h 236"/>
                  <a:gd name="T24" fmla="*/ 214 w 322"/>
                  <a:gd name="T25" fmla="*/ 193 h 236"/>
                  <a:gd name="T26" fmla="*/ 214 w 322"/>
                  <a:gd name="T27" fmla="*/ 193 h 236"/>
                  <a:gd name="T28" fmla="*/ 223 w 322"/>
                  <a:gd name="T29" fmla="*/ 189 h 236"/>
                  <a:gd name="T30" fmla="*/ 224 w 322"/>
                  <a:gd name="T31" fmla="*/ 179 h 236"/>
                  <a:gd name="T32" fmla="*/ 182 w 322"/>
                  <a:gd name="T33" fmla="*/ 30 h 236"/>
                  <a:gd name="T34" fmla="*/ 139 w 322"/>
                  <a:gd name="T35" fmla="*/ 193 h 236"/>
                  <a:gd name="T36" fmla="*/ 118 w 322"/>
                  <a:gd name="T37" fmla="*/ 214 h 236"/>
                  <a:gd name="T38" fmla="*/ 97 w 322"/>
                  <a:gd name="T39" fmla="*/ 193 h 236"/>
                  <a:gd name="T40" fmla="*/ 97 w 322"/>
                  <a:gd name="T41" fmla="*/ 193 h 236"/>
                  <a:gd name="T42" fmla="*/ 139 w 322"/>
                  <a:gd name="T43" fmla="*/ 193 h 236"/>
                  <a:gd name="T44" fmla="*/ 139 w 322"/>
                  <a:gd name="T45" fmla="*/ 193 h 236"/>
                  <a:gd name="T46" fmla="*/ 33 w 322"/>
                  <a:gd name="T47" fmla="*/ 172 h 236"/>
                  <a:gd name="T48" fmla="*/ 24 w 322"/>
                  <a:gd name="T49" fmla="*/ 134 h 236"/>
                  <a:gd name="T50" fmla="*/ 165 w 322"/>
                  <a:gd name="T51" fmla="*/ 49 h 236"/>
                  <a:gd name="T52" fmla="*/ 200 w 322"/>
                  <a:gd name="T53" fmla="*/ 172 h 236"/>
                  <a:gd name="T54" fmla="*/ 33 w 322"/>
                  <a:gd name="T55" fmla="*/ 172 h 236"/>
                  <a:gd name="T56" fmla="*/ 238 w 322"/>
                  <a:gd name="T57" fmla="*/ 107 h 236"/>
                  <a:gd name="T58" fmla="*/ 235 w 322"/>
                  <a:gd name="T59" fmla="*/ 108 h 236"/>
                  <a:gd name="T60" fmla="*/ 225 w 322"/>
                  <a:gd name="T61" fmla="*/ 100 h 236"/>
                  <a:gd name="T62" fmla="*/ 232 w 322"/>
                  <a:gd name="T63" fmla="*/ 87 h 236"/>
                  <a:gd name="T64" fmla="*/ 307 w 322"/>
                  <a:gd name="T65" fmla="*/ 65 h 236"/>
                  <a:gd name="T66" fmla="*/ 320 w 322"/>
                  <a:gd name="T67" fmla="*/ 73 h 236"/>
                  <a:gd name="T68" fmla="*/ 313 w 322"/>
                  <a:gd name="T69" fmla="*/ 86 h 236"/>
                  <a:gd name="T70" fmla="*/ 238 w 322"/>
                  <a:gd name="T71" fmla="*/ 107 h 236"/>
                  <a:gd name="T72" fmla="*/ 206 w 322"/>
                  <a:gd name="T73" fmla="*/ 61 h 236"/>
                  <a:gd name="T74" fmla="*/ 207 w 322"/>
                  <a:gd name="T75" fmla="*/ 46 h 236"/>
                  <a:gd name="T76" fmla="*/ 261 w 322"/>
                  <a:gd name="T77" fmla="*/ 3 h 236"/>
                  <a:gd name="T78" fmla="*/ 276 w 322"/>
                  <a:gd name="T79" fmla="*/ 5 h 236"/>
                  <a:gd name="T80" fmla="*/ 274 w 322"/>
                  <a:gd name="T81" fmla="*/ 20 h 236"/>
                  <a:gd name="T82" fmla="*/ 221 w 322"/>
                  <a:gd name="T83" fmla="*/ 63 h 236"/>
                  <a:gd name="T84" fmla="*/ 214 w 322"/>
                  <a:gd name="T85" fmla="*/ 65 h 236"/>
                  <a:gd name="T86" fmla="*/ 206 w 322"/>
                  <a:gd name="T87" fmla="*/ 61 h 236"/>
                  <a:gd name="T88" fmla="*/ 321 w 322"/>
                  <a:gd name="T89" fmla="*/ 163 h 236"/>
                  <a:gd name="T90" fmla="*/ 310 w 322"/>
                  <a:gd name="T91" fmla="*/ 172 h 236"/>
                  <a:gd name="T92" fmla="*/ 308 w 322"/>
                  <a:gd name="T93" fmla="*/ 172 h 236"/>
                  <a:gd name="T94" fmla="*/ 244 w 322"/>
                  <a:gd name="T95" fmla="*/ 161 h 236"/>
                  <a:gd name="T96" fmla="*/ 235 w 322"/>
                  <a:gd name="T97" fmla="*/ 149 h 236"/>
                  <a:gd name="T98" fmla="*/ 248 w 322"/>
                  <a:gd name="T99" fmla="*/ 140 h 236"/>
                  <a:gd name="T100" fmla="*/ 312 w 322"/>
                  <a:gd name="T101" fmla="*/ 150 h 236"/>
                  <a:gd name="T102" fmla="*/ 321 w 322"/>
                  <a:gd name="T103" fmla="*/ 16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6">
                    <a:moveTo>
                      <a:pt x="182" y="30"/>
                    </a:moveTo>
                    <a:cubicBezTo>
                      <a:pt x="181" y="27"/>
                      <a:pt x="178" y="24"/>
                      <a:pt x="175" y="23"/>
                    </a:cubicBezTo>
                    <a:cubicBezTo>
                      <a:pt x="172" y="22"/>
                      <a:pt x="169" y="22"/>
                      <a:pt x="166" y="24"/>
                    </a:cubicBezTo>
                    <a:cubicBezTo>
                      <a:pt x="6" y="120"/>
                      <a:pt x="6" y="120"/>
                      <a:pt x="6" y="120"/>
                    </a:cubicBezTo>
                    <a:cubicBezTo>
                      <a:pt x="2" y="122"/>
                      <a:pt x="0" y="127"/>
                      <a:pt x="1" y="132"/>
                    </a:cubicBezTo>
                    <a:cubicBezTo>
                      <a:pt x="15" y="185"/>
                      <a:pt x="15" y="185"/>
                      <a:pt x="15" y="185"/>
                    </a:cubicBezTo>
                    <a:cubicBezTo>
                      <a:pt x="16" y="190"/>
                      <a:pt x="20" y="193"/>
                      <a:pt x="25" y="193"/>
                    </a:cubicBezTo>
                    <a:cubicBezTo>
                      <a:pt x="75" y="193"/>
                      <a:pt x="75" y="193"/>
                      <a:pt x="75" y="193"/>
                    </a:cubicBezTo>
                    <a:cubicBezTo>
                      <a:pt x="75" y="193"/>
                      <a:pt x="75" y="193"/>
                      <a:pt x="75" y="193"/>
                    </a:cubicBezTo>
                    <a:cubicBezTo>
                      <a:pt x="75" y="217"/>
                      <a:pt x="94" y="236"/>
                      <a:pt x="118" y="236"/>
                    </a:cubicBezTo>
                    <a:cubicBezTo>
                      <a:pt x="142" y="236"/>
                      <a:pt x="161" y="217"/>
                      <a:pt x="161" y="193"/>
                    </a:cubicBezTo>
                    <a:cubicBezTo>
                      <a:pt x="161" y="193"/>
                      <a:pt x="161" y="193"/>
                      <a:pt x="161" y="193"/>
                    </a:cubicBezTo>
                    <a:cubicBezTo>
                      <a:pt x="214" y="193"/>
                      <a:pt x="214" y="193"/>
                      <a:pt x="214" y="193"/>
                    </a:cubicBezTo>
                    <a:cubicBezTo>
                      <a:pt x="214" y="193"/>
                      <a:pt x="214" y="193"/>
                      <a:pt x="214" y="193"/>
                    </a:cubicBezTo>
                    <a:cubicBezTo>
                      <a:pt x="217" y="193"/>
                      <a:pt x="221" y="191"/>
                      <a:pt x="223" y="189"/>
                    </a:cubicBezTo>
                    <a:cubicBezTo>
                      <a:pt x="225" y="186"/>
                      <a:pt x="225" y="183"/>
                      <a:pt x="224" y="179"/>
                    </a:cubicBezTo>
                    <a:lnTo>
                      <a:pt x="182" y="30"/>
                    </a:lnTo>
                    <a:close/>
                    <a:moveTo>
                      <a:pt x="139" y="193"/>
                    </a:moveTo>
                    <a:cubicBezTo>
                      <a:pt x="139" y="205"/>
                      <a:pt x="130" y="214"/>
                      <a:pt x="118" y="214"/>
                    </a:cubicBezTo>
                    <a:cubicBezTo>
                      <a:pt x="106" y="214"/>
                      <a:pt x="97" y="205"/>
                      <a:pt x="97" y="193"/>
                    </a:cubicBezTo>
                    <a:cubicBezTo>
                      <a:pt x="97" y="193"/>
                      <a:pt x="97" y="193"/>
                      <a:pt x="97" y="193"/>
                    </a:cubicBezTo>
                    <a:cubicBezTo>
                      <a:pt x="139" y="193"/>
                      <a:pt x="139" y="193"/>
                      <a:pt x="139" y="193"/>
                    </a:cubicBezTo>
                    <a:cubicBezTo>
                      <a:pt x="139" y="193"/>
                      <a:pt x="139" y="193"/>
                      <a:pt x="139" y="193"/>
                    </a:cubicBezTo>
                    <a:close/>
                    <a:moveTo>
                      <a:pt x="33" y="172"/>
                    </a:moveTo>
                    <a:cubicBezTo>
                      <a:pt x="24" y="134"/>
                      <a:pt x="24" y="134"/>
                      <a:pt x="24" y="134"/>
                    </a:cubicBezTo>
                    <a:cubicBezTo>
                      <a:pt x="165" y="49"/>
                      <a:pt x="165" y="49"/>
                      <a:pt x="165" y="49"/>
                    </a:cubicBezTo>
                    <a:cubicBezTo>
                      <a:pt x="200" y="172"/>
                      <a:pt x="200" y="172"/>
                      <a:pt x="200" y="172"/>
                    </a:cubicBezTo>
                    <a:lnTo>
                      <a:pt x="33" y="172"/>
                    </a:lnTo>
                    <a:close/>
                    <a:moveTo>
                      <a:pt x="238" y="107"/>
                    </a:moveTo>
                    <a:cubicBezTo>
                      <a:pt x="237" y="108"/>
                      <a:pt x="236" y="108"/>
                      <a:pt x="235" y="108"/>
                    </a:cubicBezTo>
                    <a:cubicBezTo>
                      <a:pt x="231" y="108"/>
                      <a:pt x="226" y="105"/>
                      <a:pt x="225" y="100"/>
                    </a:cubicBezTo>
                    <a:cubicBezTo>
                      <a:pt x="223" y="94"/>
                      <a:pt x="227" y="88"/>
                      <a:pt x="232" y="87"/>
                    </a:cubicBezTo>
                    <a:cubicBezTo>
                      <a:pt x="307" y="65"/>
                      <a:pt x="307" y="65"/>
                      <a:pt x="307" y="65"/>
                    </a:cubicBezTo>
                    <a:cubicBezTo>
                      <a:pt x="313" y="64"/>
                      <a:pt x="319" y="67"/>
                      <a:pt x="320" y="73"/>
                    </a:cubicBezTo>
                    <a:cubicBezTo>
                      <a:pt x="322" y="78"/>
                      <a:pt x="319" y="84"/>
                      <a:pt x="313" y="86"/>
                    </a:cubicBezTo>
                    <a:lnTo>
                      <a:pt x="238" y="107"/>
                    </a:lnTo>
                    <a:close/>
                    <a:moveTo>
                      <a:pt x="206" y="61"/>
                    </a:moveTo>
                    <a:cubicBezTo>
                      <a:pt x="202" y="56"/>
                      <a:pt x="203" y="50"/>
                      <a:pt x="207" y="46"/>
                    </a:cubicBezTo>
                    <a:cubicBezTo>
                      <a:pt x="261" y="3"/>
                      <a:pt x="261" y="3"/>
                      <a:pt x="261" y="3"/>
                    </a:cubicBezTo>
                    <a:cubicBezTo>
                      <a:pt x="265" y="0"/>
                      <a:pt x="272" y="0"/>
                      <a:pt x="276" y="5"/>
                    </a:cubicBezTo>
                    <a:cubicBezTo>
                      <a:pt x="279" y="10"/>
                      <a:pt x="279" y="16"/>
                      <a:pt x="274" y="20"/>
                    </a:cubicBezTo>
                    <a:cubicBezTo>
                      <a:pt x="221" y="63"/>
                      <a:pt x="221" y="63"/>
                      <a:pt x="221" y="63"/>
                    </a:cubicBezTo>
                    <a:cubicBezTo>
                      <a:pt x="219" y="64"/>
                      <a:pt x="216" y="65"/>
                      <a:pt x="214" y="65"/>
                    </a:cubicBezTo>
                    <a:cubicBezTo>
                      <a:pt x="211" y="65"/>
                      <a:pt x="208" y="64"/>
                      <a:pt x="206" y="61"/>
                    </a:cubicBezTo>
                    <a:close/>
                    <a:moveTo>
                      <a:pt x="321" y="163"/>
                    </a:moveTo>
                    <a:cubicBezTo>
                      <a:pt x="320" y="168"/>
                      <a:pt x="315" y="172"/>
                      <a:pt x="310" y="172"/>
                    </a:cubicBezTo>
                    <a:cubicBezTo>
                      <a:pt x="309" y="172"/>
                      <a:pt x="309" y="172"/>
                      <a:pt x="308" y="172"/>
                    </a:cubicBezTo>
                    <a:cubicBezTo>
                      <a:pt x="244" y="161"/>
                      <a:pt x="244" y="161"/>
                      <a:pt x="244" y="161"/>
                    </a:cubicBezTo>
                    <a:cubicBezTo>
                      <a:pt x="238" y="160"/>
                      <a:pt x="235" y="154"/>
                      <a:pt x="235" y="149"/>
                    </a:cubicBezTo>
                    <a:cubicBezTo>
                      <a:pt x="236" y="143"/>
                      <a:pt x="242" y="139"/>
                      <a:pt x="248" y="140"/>
                    </a:cubicBezTo>
                    <a:cubicBezTo>
                      <a:pt x="312" y="150"/>
                      <a:pt x="312" y="150"/>
                      <a:pt x="312" y="150"/>
                    </a:cubicBezTo>
                    <a:cubicBezTo>
                      <a:pt x="318" y="151"/>
                      <a:pt x="321" y="157"/>
                      <a:pt x="321" y="16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5" name="Group 14"/>
          <p:cNvGrpSpPr/>
          <p:nvPr/>
        </p:nvGrpSpPr>
        <p:grpSpPr>
          <a:xfrm>
            <a:off x="4827852" y="3506026"/>
            <a:ext cx="3454062" cy="734400"/>
            <a:chOff x="4815672" y="3395737"/>
            <a:chExt cx="3454062" cy="734400"/>
          </a:xfrm>
        </p:grpSpPr>
        <p:sp>
          <p:nvSpPr>
            <p:cNvPr id="34" name="Rounded Rectangle 33">
              <a:hlinkClick r:id="rId9" action="ppaction://hlinksldjump"/>
            </p:cNvPr>
            <p:cNvSpPr/>
            <p:nvPr/>
          </p:nvSpPr>
          <p:spPr>
            <a:xfrm>
              <a:off x="5533734" y="3395737"/>
              <a:ext cx="2736000" cy="734400"/>
            </a:xfrm>
            <a:prstGeom prst="roundRect">
              <a:avLst>
                <a:gd name="adj" fmla="val 1017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s-ES" altLang="ja-JP" sz="1200" b="1" dirty="0">
                  <a:solidFill>
                    <a:schemeClr val="accent6">
                      <a:lumMod val="75000"/>
                    </a:schemeClr>
                  </a:solidFill>
                  <a:ea typeface="Open Sans" panose="020B0606030504020204" pitchFamily="34" charset="0"/>
                  <a:cs typeface="Open Sans" panose="020B0606030504020204" pitchFamily="34" charset="0"/>
                </a:rPr>
                <a:t>Conservar las grabaciones de programas informativos, periodísticos y discursos</a:t>
              </a:r>
            </a:p>
          </p:txBody>
        </p:sp>
        <p:grpSp>
          <p:nvGrpSpPr>
            <p:cNvPr id="32" name="Group 31"/>
            <p:cNvGrpSpPr/>
            <p:nvPr/>
          </p:nvGrpSpPr>
          <p:grpSpPr>
            <a:xfrm>
              <a:off x="4815672" y="3438937"/>
              <a:ext cx="723708" cy="648000"/>
              <a:chOff x="4848610" y="3960012"/>
              <a:chExt cx="723708" cy="648000"/>
            </a:xfrm>
          </p:grpSpPr>
          <p:pic>
            <p:nvPicPr>
              <p:cNvPr id="56" name="Picture 55">
                <a:hlinkClick r:id="rId14" action="ppaction://hlinksldjump"/>
              </p:cNvPr>
              <p:cNvPicPr>
                <a:picLocks noChangeAspect="1"/>
              </p:cNvPicPr>
              <p:nvPr/>
            </p:nvPicPr>
            <p:blipFill rotWithShape="1">
              <a:blip r:embed="rId6" cstate="screen">
                <a:extLst>
                  <a:ext uri="{28A0092B-C50C-407E-A947-70E740481C1C}">
                    <a14:useLocalDpi xmlns:a14="http://schemas.microsoft.com/office/drawing/2010/main"/>
                  </a:ext>
                </a:extLst>
              </a:blip>
              <a:srcRect l="36599" b="26082"/>
              <a:stretch/>
            </p:blipFill>
            <p:spPr>
              <a:xfrm>
                <a:off x="4848610" y="3960012"/>
                <a:ext cx="723708" cy="648000"/>
              </a:xfrm>
              <a:prstGeom prst="rect">
                <a:avLst/>
              </a:prstGeom>
            </p:spPr>
          </p:pic>
          <p:sp>
            <p:nvSpPr>
              <p:cNvPr id="79" name="Freeform 631"/>
              <p:cNvSpPr>
                <a:spLocks noChangeAspect="1" noEditPoints="1"/>
              </p:cNvSpPr>
              <p:nvPr/>
            </p:nvSpPr>
            <p:spPr bwMode="auto">
              <a:xfrm>
                <a:off x="4917665" y="4016485"/>
                <a:ext cx="576000" cy="576000"/>
              </a:xfrm>
              <a:custGeom>
                <a:avLst/>
                <a:gdLst>
                  <a:gd name="T0" fmla="*/ 490 w 512"/>
                  <a:gd name="T1" fmla="*/ 256 h 512"/>
                  <a:gd name="T2" fmla="*/ 21 w 512"/>
                  <a:gd name="T3" fmla="*/ 256 h 512"/>
                  <a:gd name="T4" fmla="*/ 256 w 512"/>
                  <a:gd name="T5" fmla="*/ 0 h 512"/>
                  <a:gd name="T6" fmla="*/ 256 w 512"/>
                  <a:gd name="T7" fmla="*/ 512 h 512"/>
                  <a:gd name="T8" fmla="*/ 256 w 512"/>
                  <a:gd name="T9" fmla="*/ 0 h 512"/>
                  <a:gd name="T10" fmla="*/ 365 w 512"/>
                  <a:gd name="T11" fmla="*/ 160 h 512"/>
                  <a:gd name="T12" fmla="*/ 153 w 512"/>
                  <a:gd name="T13" fmla="*/ 96 h 512"/>
                  <a:gd name="T14" fmla="*/ 135 w 512"/>
                  <a:gd name="T15" fmla="*/ 122 h 512"/>
                  <a:gd name="T16" fmla="*/ 145 w 512"/>
                  <a:gd name="T17" fmla="*/ 135 h 512"/>
                  <a:gd name="T18" fmla="*/ 275 w 512"/>
                  <a:gd name="T19" fmla="*/ 160 h 512"/>
                  <a:gd name="T20" fmla="*/ 96 w 512"/>
                  <a:gd name="T21" fmla="*/ 217 h 512"/>
                  <a:gd name="T22" fmla="*/ 153 w 512"/>
                  <a:gd name="T23" fmla="*/ 373 h 512"/>
                  <a:gd name="T24" fmla="*/ 416 w 512"/>
                  <a:gd name="T25" fmla="*/ 315 h 512"/>
                  <a:gd name="T26" fmla="*/ 365 w 512"/>
                  <a:gd name="T27" fmla="*/ 160 h 512"/>
                  <a:gd name="T28" fmla="*/ 358 w 512"/>
                  <a:gd name="T29" fmla="*/ 352 h 512"/>
                  <a:gd name="T30" fmla="*/ 117 w 512"/>
                  <a:gd name="T31" fmla="*/ 315 h 512"/>
                  <a:gd name="T32" fmla="*/ 153 w 512"/>
                  <a:gd name="T33" fmla="*/ 181 h 512"/>
                  <a:gd name="T34" fmla="*/ 394 w 512"/>
                  <a:gd name="T35" fmla="*/ 217 h 512"/>
                  <a:gd name="T36" fmla="*/ 202 w 512"/>
                  <a:gd name="T37" fmla="*/ 213 h 512"/>
                  <a:gd name="T38" fmla="*/ 202 w 512"/>
                  <a:gd name="T39" fmla="*/ 320 h 512"/>
                  <a:gd name="T40" fmla="*/ 202 w 512"/>
                  <a:gd name="T41" fmla="*/ 213 h 512"/>
                  <a:gd name="T42" fmla="*/ 170 w 512"/>
                  <a:gd name="T43" fmla="*/ 266 h 512"/>
                  <a:gd name="T44" fmla="*/ 234 w 512"/>
                  <a:gd name="T45" fmla="*/ 266 h 512"/>
                  <a:gd name="T46" fmla="*/ 352 w 512"/>
                  <a:gd name="T47" fmla="*/ 213 h 512"/>
                  <a:gd name="T48" fmla="*/ 277 w 512"/>
                  <a:gd name="T49" fmla="*/ 224 h 512"/>
                  <a:gd name="T50" fmla="*/ 352 w 512"/>
                  <a:gd name="T51" fmla="*/ 234 h 512"/>
                  <a:gd name="T52" fmla="*/ 352 w 512"/>
                  <a:gd name="T53" fmla="*/ 213 h 512"/>
                  <a:gd name="T54" fmla="*/ 288 w 512"/>
                  <a:gd name="T55" fmla="*/ 298 h 512"/>
                  <a:gd name="T56" fmla="*/ 288 w 512"/>
                  <a:gd name="T57" fmla="*/ 320 h 512"/>
                  <a:gd name="T58" fmla="*/ 362 w 512"/>
                  <a:gd name="T59" fmla="*/ 309 h 512"/>
                  <a:gd name="T60" fmla="*/ 352 w 512"/>
                  <a:gd name="T61" fmla="*/ 256 h 512"/>
                  <a:gd name="T62" fmla="*/ 277 w 512"/>
                  <a:gd name="T63" fmla="*/ 266 h 512"/>
                  <a:gd name="T64" fmla="*/ 352 w 512"/>
                  <a:gd name="T65" fmla="*/ 277 h 512"/>
                  <a:gd name="T66" fmla="*/ 352 w 512"/>
                  <a:gd name="T67"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5" y="160"/>
                    </a:moveTo>
                    <a:cubicBezTo>
                      <a:pt x="365" y="160"/>
                      <a:pt x="365" y="160"/>
                      <a:pt x="365" y="160"/>
                    </a:cubicBezTo>
                    <a:cubicBezTo>
                      <a:pt x="160" y="109"/>
                      <a:pt x="160" y="109"/>
                      <a:pt x="160" y="109"/>
                    </a:cubicBezTo>
                    <a:cubicBezTo>
                      <a:pt x="161" y="103"/>
                      <a:pt x="158" y="98"/>
                      <a:pt x="153" y="96"/>
                    </a:cubicBezTo>
                    <a:cubicBezTo>
                      <a:pt x="147" y="95"/>
                      <a:pt x="141" y="98"/>
                      <a:pt x="139" y="104"/>
                    </a:cubicBezTo>
                    <a:cubicBezTo>
                      <a:pt x="135" y="122"/>
                      <a:pt x="135" y="122"/>
                      <a:pt x="135" y="122"/>
                    </a:cubicBezTo>
                    <a:cubicBezTo>
                      <a:pt x="133" y="127"/>
                      <a:pt x="136" y="133"/>
                      <a:pt x="142" y="135"/>
                    </a:cubicBezTo>
                    <a:cubicBezTo>
                      <a:pt x="143" y="135"/>
                      <a:pt x="144" y="135"/>
                      <a:pt x="145" y="135"/>
                    </a:cubicBezTo>
                    <a:cubicBezTo>
                      <a:pt x="149" y="135"/>
                      <a:pt x="152" y="133"/>
                      <a:pt x="154" y="129"/>
                    </a:cubicBezTo>
                    <a:cubicBezTo>
                      <a:pt x="275" y="160"/>
                      <a:pt x="275" y="160"/>
                      <a:pt x="275" y="160"/>
                    </a:cubicBezTo>
                    <a:cubicBezTo>
                      <a:pt x="153" y="160"/>
                      <a:pt x="153" y="160"/>
                      <a:pt x="153" y="160"/>
                    </a:cubicBezTo>
                    <a:cubicBezTo>
                      <a:pt x="122" y="160"/>
                      <a:pt x="96" y="186"/>
                      <a:pt x="96" y="217"/>
                    </a:cubicBezTo>
                    <a:cubicBezTo>
                      <a:pt x="96" y="315"/>
                      <a:pt x="96" y="315"/>
                      <a:pt x="96" y="315"/>
                    </a:cubicBezTo>
                    <a:cubicBezTo>
                      <a:pt x="96" y="347"/>
                      <a:pt x="122" y="373"/>
                      <a:pt x="153" y="373"/>
                    </a:cubicBezTo>
                    <a:cubicBezTo>
                      <a:pt x="358" y="373"/>
                      <a:pt x="358" y="373"/>
                      <a:pt x="358" y="373"/>
                    </a:cubicBezTo>
                    <a:cubicBezTo>
                      <a:pt x="390" y="373"/>
                      <a:pt x="416" y="347"/>
                      <a:pt x="416" y="315"/>
                    </a:cubicBezTo>
                    <a:cubicBezTo>
                      <a:pt x="416" y="217"/>
                      <a:pt x="416" y="217"/>
                      <a:pt x="416" y="217"/>
                    </a:cubicBezTo>
                    <a:cubicBezTo>
                      <a:pt x="416" y="188"/>
                      <a:pt x="394" y="164"/>
                      <a:pt x="365" y="160"/>
                    </a:cubicBezTo>
                    <a:close/>
                    <a:moveTo>
                      <a:pt x="394" y="315"/>
                    </a:moveTo>
                    <a:cubicBezTo>
                      <a:pt x="394" y="335"/>
                      <a:pt x="378" y="352"/>
                      <a:pt x="358" y="352"/>
                    </a:cubicBezTo>
                    <a:cubicBezTo>
                      <a:pt x="153" y="352"/>
                      <a:pt x="153" y="352"/>
                      <a:pt x="153" y="352"/>
                    </a:cubicBezTo>
                    <a:cubicBezTo>
                      <a:pt x="133" y="352"/>
                      <a:pt x="117" y="335"/>
                      <a:pt x="117" y="315"/>
                    </a:cubicBezTo>
                    <a:cubicBezTo>
                      <a:pt x="117" y="217"/>
                      <a:pt x="117" y="217"/>
                      <a:pt x="117" y="217"/>
                    </a:cubicBezTo>
                    <a:cubicBezTo>
                      <a:pt x="117" y="197"/>
                      <a:pt x="133" y="181"/>
                      <a:pt x="153" y="181"/>
                    </a:cubicBezTo>
                    <a:cubicBezTo>
                      <a:pt x="358" y="181"/>
                      <a:pt x="358" y="181"/>
                      <a:pt x="358" y="181"/>
                    </a:cubicBezTo>
                    <a:cubicBezTo>
                      <a:pt x="378" y="181"/>
                      <a:pt x="394" y="197"/>
                      <a:pt x="394" y="217"/>
                    </a:cubicBezTo>
                    <a:lnTo>
                      <a:pt x="394" y="315"/>
                    </a:lnTo>
                    <a:close/>
                    <a:moveTo>
                      <a:pt x="202" y="213"/>
                    </a:moveTo>
                    <a:cubicBezTo>
                      <a:pt x="173" y="213"/>
                      <a:pt x="149" y="237"/>
                      <a:pt x="149" y="266"/>
                    </a:cubicBezTo>
                    <a:cubicBezTo>
                      <a:pt x="149" y="296"/>
                      <a:pt x="173" y="320"/>
                      <a:pt x="202" y="320"/>
                    </a:cubicBezTo>
                    <a:cubicBezTo>
                      <a:pt x="232" y="320"/>
                      <a:pt x="256" y="296"/>
                      <a:pt x="256" y="266"/>
                    </a:cubicBezTo>
                    <a:cubicBezTo>
                      <a:pt x="256" y="237"/>
                      <a:pt x="232" y="213"/>
                      <a:pt x="202" y="213"/>
                    </a:cubicBezTo>
                    <a:close/>
                    <a:moveTo>
                      <a:pt x="202" y="298"/>
                    </a:moveTo>
                    <a:cubicBezTo>
                      <a:pt x="185" y="298"/>
                      <a:pt x="170" y="284"/>
                      <a:pt x="170" y="266"/>
                    </a:cubicBezTo>
                    <a:cubicBezTo>
                      <a:pt x="170" y="249"/>
                      <a:pt x="185" y="234"/>
                      <a:pt x="202" y="234"/>
                    </a:cubicBezTo>
                    <a:cubicBezTo>
                      <a:pt x="220" y="234"/>
                      <a:pt x="234" y="249"/>
                      <a:pt x="234" y="266"/>
                    </a:cubicBezTo>
                    <a:cubicBezTo>
                      <a:pt x="234" y="284"/>
                      <a:pt x="220" y="298"/>
                      <a:pt x="202" y="298"/>
                    </a:cubicBezTo>
                    <a:close/>
                    <a:moveTo>
                      <a:pt x="352" y="213"/>
                    </a:moveTo>
                    <a:cubicBezTo>
                      <a:pt x="288" y="213"/>
                      <a:pt x="288" y="213"/>
                      <a:pt x="288" y="213"/>
                    </a:cubicBezTo>
                    <a:cubicBezTo>
                      <a:pt x="282" y="213"/>
                      <a:pt x="277" y="218"/>
                      <a:pt x="277" y="224"/>
                    </a:cubicBezTo>
                    <a:cubicBezTo>
                      <a:pt x="277" y="230"/>
                      <a:pt x="282" y="234"/>
                      <a:pt x="288" y="234"/>
                    </a:cubicBezTo>
                    <a:cubicBezTo>
                      <a:pt x="352" y="234"/>
                      <a:pt x="352" y="234"/>
                      <a:pt x="352" y="234"/>
                    </a:cubicBezTo>
                    <a:cubicBezTo>
                      <a:pt x="358" y="234"/>
                      <a:pt x="362" y="230"/>
                      <a:pt x="362" y="224"/>
                    </a:cubicBezTo>
                    <a:cubicBezTo>
                      <a:pt x="362" y="218"/>
                      <a:pt x="358" y="213"/>
                      <a:pt x="352" y="213"/>
                    </a:cubicBezTo>
                    <a:close/>
                    <a:moveTo>
                      <a:pt x="352" y="298"/>
                    </a:moveTo>
                    <a:cubicBezTo>
                      <a:pt x="288" y="298"/>
                      <a:pt x="288" y="298"/>
                      <a:pt x="288" y="298"/>
                    </a:cubicBezTo>
                    <a:cubicBezTo>
                      <a:pt x="282" y="298"/>
                      <a:pt x="277" y="303"/>
                      <a:pt x="277" y="309"/>
                    </a:cubicBezTo>
                    <a:cubicBezTo>
                      <a:pt x="277" y="315"/>
                      <a:pt x="282" y="320"/>
                      <a:pt x="288" y="320"/>
                    </a:cubicBezTo>
                    <a:cubicBezTo>
                      <a:pt x="352" y="320"/>
                      <a:pt x="352" y="320"/>
                      <a:pt x="352" y="320"/>
                    </a:cubicBezTo>
                    <a:cubicBezTo>
                      <a:pt x="358" y="320"/>
                      <a:pt x="362" y="315"/>
                      <a:pt x="362" y="309"/>
                    </a:cubicBezTo>
                    <a:cubicBezTo>
                      <a:pt x="362" y="303"/>
                      <a:pt x="358" y="298"/>
                      <a:pt x="352" y="298"/>
                    </a:cubicBezTo>
                    <a:close/>
                    <a:moveTo>
                      <a:pt x="352" y="256"/>
                    </a:moveTo>
                    <a:cubicBezTo>
                      <a:pt x="288" y="256"/>
                      <a:pt x="288" y="256"/>
                      <a:pt x="288" y="256"/>
                    </a:cubicBezTo>
                    <a:cubicBezTo>
                      <a:pt x="282" y="256"/>
                      <a:pt x="277" y="260"/>
                      <a:pt x="277" y="266"/>
                    </a:cubicBezTo>
                    <a:cubicBezTo>
                      <a:pt x="277" y="272"/>
                      <a:pt x="282" y="277"/>
                      <a:pt x="288" y="277"/>
                    </a:cubicBezTo>
                    <a:cubicBezTo>
                      <a:pt x="352" y="277"/>
                      <a:pt x="352" y="277"/>
                      <a:pt x="352" y="277"/>
                    </a:cubicBezTo>
                    <a:cubicBezTo>
                      <a:pt x="358" y="277"/>
                      <a:pt x="362" y="272"/>
                      <a:pt x="362" y="266"/>
                    </a:cubicBezTo>
                    <a:cubicBezTo>
                      <a:pt x="362" y="260"/>
                      <a:pt x="358" y="256"/>
                      <a:pt x="352" y="2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6" name="Group 15"/>
          <p:cNvGrpSpPr/>
          <p:nvPr/>
        </p:nvGrpSpPr>
        <p:grpSpPr>
          <a:xfrm>
            <a:off x="4829902" y="4433278"/>
            <a:ext cx="3459954" cy="734400"/>
            <a:chOff x="4815672" y="4253721"/>
            <a:chExt cx="3459954" cy="734400"/>
          </a:xfrm>
        </p:grpSpPr>
        <p:sp>
          <p:nvSpPr>
            <p:cNvPr id="37" name="Rounded Rectangle 36">
              <a:hlinkClick r:id="rId9" action="ppaction://hlinksldjump"/>
            </p:cNvPr>
            <p:cNvSpPr/>
            <p:nvPr/>
          </p:nvSpPr>
          <p:spPr>
            <a:xfrm>
              <a:off x="5539626" y="4253721"/>
              <a:ext cx="2736000" cy="734400"/>
            </a:xfrm>
            <a:prstGeom prst="roundRect">
              <a:avLst>
                <a:gd name="adj" fmla="val 1017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s-ES" altLang="ja-JP" sz="1200" b="1" dirty="0">
                  <a:solidFill>
                    <a:schemeClr val="accent6">
                      <a:lumMod val="75000"/>
                    </a:schemeClr>
                  </a:solidFill>
                  <a:ea typeface="Open Sans" panose="020B0606030504020204" pitchFamily="34" charset="0"/>
                  <a:cs typeface="Open Sans" panose="020B0606030504020204" pitchFamily="34" charset="0"/>
                </a:rPr>
                <a:t>Diseñar y orientar la programación de acuerdo con el servicio autorizado</a:t>
              </a:r>
            </a:p>
          </p:txBody>
        </p:sp>
        <p:grpSp>
          <p:nvGrpSpPr>
            <p:cNvPr id="33" name="Group 32"/>
            <p:cNvGrpSpPr/>
            <p:nvPr/>
          </p:nvGrpSpPr>
          <p:grpSpPr>
            <a:xfrm>
              <a:off x="4815672" y="4296921"/>
              <a:ext cx="723708" cy="648000"/>
              <a:chOff x="4848610" y="4892502"/>
              <a:chExt cx="723708" cy="648000"/>
            </a:xfrm>
          </p:grpSpPr>
          <p:pic>
            <p:nvPicPr>
              <p:cNvPr id="57" name="Picture 56">
                <a:hlinkClick r:id="rId15" action="ppaction://hlinksldjump"/>
              </p:cNvPr>
              <p:cNvPicPr>
                <a:picLocks noChangeAspect="1"/>
              </p:cNvPicPr>
              <p:nvPr/>
            </p:nvPicPr>
            <p:blipFill rotWithShape="1">
              <a:blip r:embed="rId6" cstate="screen">
                <a:extLst>
                  <a:ext uri="{28A0092B-C50C-407E-A947-70E740481C1C}">
                    <a14:useLocalDpi xmlns:a14="http://schemas.microsoft.com/office/drawing/2010/main"/>
                  </a:ext>
                </a:extLst>
              </a:blip>
              <a:srcRect l="36599" b="26082"/>
              <a:stretch/>
            </p:blipFill>
            <p:spPr>
              <a:xfrm>
                <a:off x="4848610" y="4892502"/>
                <a:ext cx="723708" cy="648000"/>
              </a:xfrm>
              <a:prstGeom prst="rect">
                <a:avLst/>
              </a:prstGeom>
            </p:spPr>
          </p:pic>
          <p:sp>
            <p:nvSpPr>
              <p:cNvPr id="80" name="Freeform 970"/>
              <p:cNvSpPr>
                <a:spLocks noEditPoints="1"/>
              </p:cNvSpPr>
              <p:nvPr/>
            </p:nvSpPr>
            <p:spPr bwMode="auto">
              <a:xfrm>
                <a:off x="5026950" y="5036507"/>
                <a:ext cx="288000" cy="324000"/>
              </a:xfrm>
              <a:custGeom>
                <a:avLst/>
                <a:gdLst>
                  <a:gd name="T0" fmla="*/ 246 w 246"/>
                  <a:gd name="T1" fmla="*/ 12 h 279"/>
                  <a:gd name="T2" fmla="*/ 245 w 246"/>
                  <a:gd name="T3" fmla="*/ 9 h 279"/>
                  <a:gd name="T4" fmla="*/ 232 w 246"/>
                  <a:gd name="T5" fmla="*/ 2 h 279"/>
                  <a:gd name="T6" fmla="*/ 72 w 246"/>
                  <a:gd name="T7" fmla="*/ 55 h 279"/>
                  <a:gd name="T8" fmla="*/ 64 w 246"/>
                  <a:gd name="T9" fmla="*/ 65 h 279"/>
                  <a:gd name="T10" fmla="*/ 64 w 246"/>
                  <a:gd name="T11" fmla="*/ 209 h 279"/>
                  <a:gd name="T12" fmla="*/ 43 w 246"/>
                  <a:gd name="T13" fmla="*/ 204 h 279"/>
                  <a:gd name="T14" fmla="*/ 0 w 246"/>
                  <a:gd name="T15" fmla="*/ 241 h 279"/>
                  <a:gd name="T16" fmla="*/ 43 w 246"/>
                  <a:gd name="T17" fmla="*/ 279 h 279"/>
                  <a:gd name="T18" fmla="*/ 86 w 246"/>
                  <a:gd name="T19" fmla="*/ 241 h 279"/>
                  <a:gd name="T20" fmla="*/ 86 w 246"/>
                  <a:gd name="T21" fmla="*/ 116 h 279"/>
                  <a:gd name="T22" fmla="*/ 224 w 246"/>
                  <a:gd name="T23" fmla="*/ 69 h 279"/>
                  <a:gd name="T24" fmla="*/ 224 w 246"/>
                  <a:gd name="T25" fmla="*/ 167 h 279"/>
                  <a:gd name="T26" fmla="*/ 203 w 246"/>
                  <a:gd name="T27" fmla="*/ 161 h 279"/>
                  <a:gd name="T28" fmla="*/ 160 w 246"/>
                  <a:gd name="T29" fmla="*/ 199 h 279"/>
                  <a:gd name="T30" fmla="*/ 203 w 246"/>
                  <a:gd name="T31" fmla="*/ 236 h 279"/>
                  <a:gd name="T32" fmla="*/ 246 w 246"/>
                  <a:gd name="T33" fmla="*/ 199 h 279"/>
                  <a:gd name="T34" fmla="*/ 246 w 246"/>
                  <a:gd name="T35" fmla="*/ 12 h 279"/>
                  <a:gd name="T36" fmla="*/ 246 w 246"/>
                  <a:gd name="T37" fmla="*/ 12 h 279"/>
                  <a:gd name="T38" fmla="*/ 43 w 246"/>
                  <a:gd name="T39" fmla="*/ 257 h 279"/>
                  <a:gd name="T40" fmla="*/ 22 w 246"/>
                  <a:gd name="T41" fmla="*/ 241 h 279"/>
                  <a:gd name="T42" fmla="*/ 43 w 246"/>
                  <a:gd name="T43" fmla="*/ 225 h 279"/>
                  <a:gd name="T44" fmla="*/ 64 w 246"/>
                  <a:gd name="T45" fmla="*/ 241 h 279"/>
                  <a:gd name="T46" fmla="*/ 43 w 246"/>
                  <a:gd name="T47" fmla="*/ 257 h 279"/>
                  <a:gd name="T48" fmla="*/ 203 w 246"/>
                  <a:gd name="T49" fmla="*/ 215 h 279"/>
                  <a:gd name="T50" fmla="*/ 182 w 246"/>
                  <a:gd name="T51" fmla="*/ 199 h 279"/>
                  <a:gd name="T52" fmla="*/ 203 w 246"/>
                  <a:gd name="T53" fmla="*/ 183 h 279"/>
                  <a:gd name="T54" fmla="*/ 224 w 246"/>
                  <a:gd name="T55" fmla="*/ 199 h 279"/>
                  <a:gd name="T56" fmla="*/ 203 w 246"/>
                  <a:gd name="T57" fmla="*/ 215 h 279"/>
                  <a:gd name="T58" fmla="*/ 86 w 246"/>
                  <a:gd name="T59" fmla="*/ 93 h 279"/>
                  <a:gd name="T60" fmla="*/ 86 w 246"/>
                  <a:gd name="T61" fmla="*/ 73 h 279"/>
                  <a:gd name="T62" fmla="*/ 224 w 246"/>
                  <a:gd name="T63" fmla="*/ 27 h 279"/>
                  <a:gd name="T64" fmla="*/ 224 w 246"/>
                  <a:gd name="T65" fmla="*/ 47 h 279"/>
                  <a:gd name="T66" fmla="*/ 86 w 246"/>
                  <a:gd name="T67" fmla="*/ 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279">
                    <a:moveTo>
                      <a:pt x="246" y="12"/>
                    </a:moveTo>
                    <a:cubicBezTo>
                      <a:pt x="246" y="11"/>
                      <a:pt x="245" y="10"/>
                      <a:pt x="245" y="9"/>
                    </a:cubicBezTo>
                    <a:cubicBezTo>
                      <a:pt x="243" y="3"/>
                      <a:pt x="237" y="0"/>
                      <a:pt x="232" y="2"/>
                    </a:cubicBezTo>
                    <a:cubicBezTo>
                      <a:pt x="72" y="55"/>
                      <a:pt x="72" y="55"/>
                      <a:pt x="72" y="55"/>
                    </a:cubicBezTo>
                    <a:cubicBezTo>
                      <a:pt x="67" y="57"/>
                      <a:pt x="64" y="61"/>
                      <a:pt x="64" y="65"/>
                    </a:cubicBezTo>
                    <a:cubicBezTo>
                      <a:pt x="64" y="209"/>
                      <a:pt x="64" y="209"/>
                      <a:pt x="64" y="209"/>
                    </a:cubicBezTo>
                    <a:cubicBezTo>
                      <a:pt x="58" y="206"/>
                      <a:pt x="51" y="204"/>
                      <a:pt x="43" y="204"/>
                    </a:cubicBezTo>
                    <a:cubicBezTo>
                      <a:pt x="19" y="204"/>
                      <a:pt x="0" y="221"/>
                      <a:pt x="0" y="241"/>
                    </a:cubicBezTo>
                    <a:cubicBezTo>
                      <a:pt x="0" y="262"/>
                      <a:pt x="19" y="279"/>
                      <a:pt x="43" y="279"/>
                    </a:cubicBezTo>
                    <a:cubicBezTo>
                      <a:pt x="67" y="279"/>
                      <a:pt x="86" y="262"/>
                      <a:pt x="86" y="241"/>
                    </a:cubicBezTo>
                    <a:cubicBezTo>
                      <a:pt x="86" y="116"/>
                      <a:pt x="86" y="116"/>
                      <a:pt x="86" y="116"/>
                    </a:cubicBezTo>
                    <a:cubicBezTo>
                      <a:pt x="224" y="69"/>
                      <a:pt x="224" y="69"/>
                      <a:pt x="224" y="69"/>
                    </a:cubicBezTo>
                    <a:cubicBezTo>
                      <a:pt x="224" y="167"/>
                      <a:pt x="224" y="167"/>
                      <a:pt x="224" y="167"/>
                    </a:cubicBezTo>
                    <a:cubicBezTo>
                      <a:pt x="218" y="163"/>
                      <a:pt x="211" y="161"/>
                      <a:pt x="203" y="161"/>
                    </a:cubicBezTo>
                    <a:cubicBezTo>
                      <a:pt x="179" y="161"/>
                      <a:pt x="160" y="178"/>
                      <a:pt x="160" y="199"/>
                    </a:cubicBezTo>
                    <a:cubicBezTo>
                      <a:pt x="160" y="219"/>
                      <a:pt x="179" y="236"/>
                      <a:pt x="203" y="236"/>
                    </a:cubicBezTo>
                    <a:cubicBezTo>
                      <a:pt x="227" y="236"/>
                      <a:pt x="246" y="219"/>
                      <a:pt x="246" y="199"/>
                    </a:cubicBezTo>
                    <a:cubicBezTo>
                      <a:pt x="246" y="12"/>
                      <a:pt x="246" y="12"/>
                      <a:pt x="246" y="12"/>
                    </a:cubicBezTo>
                    <a:cubicBezTo>
                      <a:pt x="246" y="12"/>
                      <a:pt x="246" y="12"/>
                      <a:pt x="246" y="12"/>
                    </a:cubicBezTo>
                    <a:close/>
                    <a:moveTo>
                      <a:pt x="43" y="257"/>
                    </a:moveTo>
                    <a:cubicBezTo>
                      <a:pt x="31" y="257"/>
                      <a:pt x="22" y="250"/>
                      <a:pt x="22" y="241"/>
                    </a:cubicBezTo>
                    <a:cubicBezTo>
                      <a:pt x="22" y="233"/>
                      <a:pt x="31" y="225"/>
                      <a:pt x="43" y="225"/>
                    </a:cubicBezTo>
                    <a:cubicBezTo>
                      <a:pt x="55" y="225"/>
                      <a:pt x="64" y="233"/>
                      <a:pt x="64" y="241"/>
                    </a:cubicBezTo>
                    <a:cubicBezTo>
                      <a:pt x="64" y="250"/>
                      <a:pt x="55" y="257"/>
                      <a:pt x="43" y="257"/>
                    </a:cubicBezTo>
                    <a:close/>
                    <a:moveTo>
                      <a:pt x="203" y="215"/>
                    </a:moveTo>
                    <a:cubicBezTo>
                      <a:pt x="191" y="215"/>
                      <a:pt x="182" y="207"/>
                      <a:pt x="182" y="199"/>
                    </a:cubicBezTo>
                    <a:cubicBezTo>
                      <a:pt x="182" y="190"/>
                      <a:pt x="191" y="183"/>
                      <a:pt x="203" y="183"/>
                    </a:cubicBezTo>
                    <a:cubicBezTo>
                      <a:pt x="215" y="183"/>
                      <a:pt x="224" y="190"/>
                      <a:pt x="224" y="199"/>
                    </a:cubicBezTo>
                    <a:cubicBezTo>
                      <a:pt x="224" y="207"/>
                      <a:pt x="215" y="215"/>
                      <a:pt x="203" y="215"/>
                    </a:cubicBezTo>
                    <a:close/>
                    <a:moveTo>
                      <a:pt x="86" y="93"/>
                    </a:moveTo>
                    <a:cubicBezTo>
                      <a:pt x="86" y="73"/>
                      <a:pt x="86" y="73"/>
                      <a:pt x="86" y="73"/>
                    </a:cubicBezTo>
                    <a:cubicBezTo>
                      <a:pt x="224" y="27"/>
                      <a:pt x="224" y="27"/>
                      <a:pt x="224" y="27"/>
                    </a:cubicBezTo>
                    <a:cubicBezTo>
                      <a:pt x="224" y="47"/>
                      <a:pt x="224" y="47"/>
                      <a:pt x="224" y="47"/>
                    </a:cubicBezTo>
                    <a:lnTo>
                      <a:pt x="86" y="9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
        <p:nvSpPr>
          <p:cNvPr id="52" name="Oval 51"/>
          <p:cNvSpPr/>
          <p:nvPr/>
        </p:nvSpPr>
        <p:spPr bwMode="gray">
          <a:xfrm>
            <a:off x="7959209" y="414931"/>
            <a:ext cx="108000" cy="108000"/>
          </a:xfrm>
          <a:prstGeom prst="ellipse">
            <a:avLst/>
          </a:prstGeom>
          <a:solidFill>
            <a:schemeClr val="accent4">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3" name="Oval 52"/>
          <p:cNvSpPr/>
          <p:nvPr/>
        </p:nvSpPr>
        <p:spPr bwMode="gray">
          <a:xfrm>
            <a:off x="7959209" y="582657"/>
            <a:ext cx="108000" cy="108000"/>
          </a:xfrm>
          <a:prstGeom prst="ellipse">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4" name="Oval 53"/>
          <p:cNvSpPr/>
          <p:nvPr/>
        </p:nvSpPr>
        <p:spPr bwMode="gray">
          <a:xfrm>
            <a:off x="7959209" y="752181"/>
            <a:ext cx="108000" cy="108000"/>
          </a:xfrm>
          <a:prstGeom prst="ellipse">
            <a:avLst/>
          </a:prstGeom>
          <a:solidFill>
            <a:schemeClr val="bg1">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78" name="TextBox 77"/>
          <p:cNvSpPr txBox="1"/>
          <p:nvPr/>
        </p:nvSpPr>
        <p:spPr>
          <a:xfrm>
            <a:off x="8092990" y="415249"/>
            <a:ext cx="855783" cy="107722"/>
          </a:xfrm>
          <a:prstGeom prst="rect">
            <a:avLst/>
          </a:prstGeom>
          <a:noFill/>
        </p:spPr>
        <p:txBody>
          <a:bodyPr wrap="square" lIns="0" tIns="0" rIns="0" bIns="0" rtlCol="0">
            <a:spAutoFit/>
          </a:bodyPr>
          <a:lstStyle/>
          <a:p>
            <a:pPr>
              <a:spcBef>
                <a:spcPts val="600"/>
              </a:spcBef>
              <a:buSzPct val="100000"/>
            </a:pPr>
            <a:r>
              <a:rPr lang="es-CO" sz="700" dirty="0">
                <a:solidFill>
                  <a:srgbClr val="313131"/>
                </a:solidFill>
              </a:rPr>
              <a:t>Comercial</a:t>
            </a:r>
            <a:endParaRPr lang="en-US" sz="700" dirty="0">
              <a:solidFill>
                <a:srgbClr val="313131"/>
              </a:solidFill>
            </a:endParaRPr>
          </a:p>
        </p:txBody>
      </p:sp>
      <p:sp>
        <p:nvSpPr>
          <p:cNvPr id="82" name="TextBox 81"/>
          <p:cNvSpPr txBox="1"/>
          <p:nvPr/>
        </p:nvSpPr>
        <p:spPr>
          <a:xfrm>
            <a:off x="8092990" y="575384"/>
            <a:ext cx="855783" cy="107722"/>
          </a:xfrm>
          <a:prstGeom prst="rect">
            <a:avLst/>
          </a:prstGeom>
          <a:noFill/>
        </p:spPr>
        <p:txBody>
          <a:bodyPr wrap="square" lIns="0" tIns="0" rIns="0" bIns="0" rtlCol="0">
            <a:spAutoFit/>
          </a:bodyPr>
          <a:lstStyle/>
          <a:p>
            <a:pPr>
              <a:spcBef>
                <a:spcPts val="600"/>
              </a:spcBef>
              <a:buSzPct val="100000"/>
            </a:pPr>
            <a:r>
              <a:rPr lang="es-CO" sz="700" dirty="0">
                <a:solidFill>
                  <a:srgbClr val="313131"/>
                </a:solidFill>
              </a:rPr>
              <a:t>Comunitaria</a:t>
            </a:r>
            <a:endParaRPr lang="en-US" sz="700" dirty="0">
              <a:solidFill>
                <a:srgbClr val="313131"/>
              </a:solidFill>
            </a:endParaRPr>
          </a:p>
        </p:txBody>
      </p:sp>
      <p:sp>
        <p:nvSpPr>
          <p:cNvPr id="83" name="TextBox 82"/>
          <p:cNvSpPr txBox="1"/>
          <p:nvPr/>
        </p:nvSpPr>
        <p:spPr>
          <a:xfrm>
            <a:off x="8092989" y="751185"/>
            <a:ext cx="855783" cy="107722"/>
          </a:xfrm>
          <a:prstGeom prst="rect">
            <a:avLst/>
          </a:prstGeom>
          <a:noFill/>
        </p:spPr>
        <p:txBody>
          <a:bodyPr wrap="square" lIns="0" tIns="0" rIns="0" bIns="0" rtlCol="0">
            <a:spAutoFit/>
          </a:bodyPr>
          <a:lstStyle/>
          <a:p>
            <a:pPr>
              <a:spcBef>
                <a:spcPts val="600"/>
              </a:spcBef>
              <a:buSzPct val="100000"/>
            </a:pPr>
            <a:r>
              <a:rPr lang="es-CO" sz="700" dirty="0">
                <a:solidFill>
                  <a:srgbClr val="313131"/>
                </a:solidFill>
              </a:rPr>
              <a:t>Interés Público</a:t>
            </a:r>
            <a:endParaRPr lang="en-US" sz="700" dirty="0">
              <a:solidFill>
                <a:srgbClr val="313131"/>
              </a:solidFill>
            </a:endParaRPr>
          </a:p>
        </p:txBody>
      </p:sp>
      <p:grpSp>
        <p:nvGrpSpPr>
          <p:cNvPr id="23" name="Group 22"/>
          <p:cNvGrpSpPr/>
          <p:nvPr/>
        </p:nvGrpSpPr>
        <p:grpSpPr>
          <a:xfrm>
            <a:off x="2852444" y="5360531"/>
            <a:ext cx="3434552" cy="734400"/>
            <a:chOff x="4828250" y="5037176"/>
            <a:chExt cx="3434552" cy="734400"/>
          </a:xfrm>
        </p:grpSpPr>
        <p:sp>
          <p:nvSpPr>
            <p:cNvPr id="20" name="Rounded Rectangle 19">
              <a:hlinkClick r:id="rId12" action="ppaction://hlinksldjump"/>
            </p:cNvPr>
            <p:cNvSpPr/>
            <p:nvPr/>
          </p:nvSpPr>
          <p:spPr>
            <a:xfrm>
              <a:off x="5526802" y="5037176"/>
              <a:ext cx="2736000" cy="734400"/>
            </a:xfrm>
            <a:prstGeom prst="roundRect">
              <a:avLst>
                <a:gd name="adj" fmla="val 10178"/>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gn="ctr"/>
              <a:r>
                <a:rPr lang="es-ES" altLang="ja-JP" sz="1200" b="1" dirty="0">
                  <a:solidFill>
                    <a:schemeClr val="accent6">
                      <a:lumMod val="75000"/>
                    </a:schemeClr>
                  </a:solidFill>
                  <a:ea typeface="Open Sans" panose="020B0606030504020204" pitchFamily="34" charset="0"/>
                  <a:cs typeface="Open Sans" panose="020B0606030504020204" pitchFamily="34" charset="0"/>
                </a:rPr>
                <a:t>Mantener informado al MINTIC</a:t>
              </a:r>
            </a:p>
          </p:txBody>
        </p:sp>
        <p:grpSp>
          <p:nvGrpSpPr>
            <p:cNvPr id="4" name="Group 3"/>
            <p:cNvGrpSpPr/>
            <p:nvPr/>
          </p:nvGrpSpPr>
          <p:grpSpPr>
            <a:xfrm>
              <a:off x="4828250" y="5080376"/>
              <a:ext cx="723708" cy="648000"/>
              <a:chOff x="4828250" y="4996998"/>
              <a:chExt cx="723708" cy="648000"/>
            </a:xfrm>
          </p:grpSpPr>
          <p:pic>
            <p:nvPicPr>
              <p:cNvPr id="84" name="Picture 83">
                <a:hlinkClick r:id="rId11" action="ppaction://hlinksldjump"/>
              </p:cNvPr>
              <p:cNvPicPr>
                <a:picLocks noChangeAspect="1"/>
              </p:cNvPicPr>
              <p:nvPr/>
            </p:nvPicPr>
            <p:blipFill rotWithShape="1">
              <a:blip r:embed="rId6" cstate="screen">
                <a:extLst>
                  <a:ext uri="{28A0092B-C50C-407E-A947-70E740481C1C}">
                    <a14:useLocalDpi xmlns:a14="http://schemas.microsoft.com/office/drawing/2010/main"/>
                  </a:ext>
                </a:extLst>
              </a:blip>
              <a:srcRect l="36599" b="26082"/>
              <a:stretch/>
            </p:blipFill>
            <p:spPr>
              <a:xfrm>
                <a:off x="4828250" y="4996998"/>
                <a:ext cx="723708" cy="648000"/>
              </a:xfrm>
              <a:prstGeom prst="rect">
                <a:avLst/>
              </a:prstGeom>
            </p:spPr>
          </p:pic>
          <p:sp>
            <p:nvSpPr>
              <p:cNvPr id="75" name="Freeform 683"/>
              <p:cNvSpPr>
                <a:spLocks noEditPoints="1"/>
              </p:cNvSpPr>
              <p:nvPr/>
            </p:nvSpPr>
            <p:spPr bwMode="auto">
              <a:xfrm>
                <a:off x="5022040" y="5140998"/>
                <a:ext cx="288000" cy="360000"/>
              </a:xfrm>
              <a:custGeom>
                <a:avLst/>
                <a:gdLst>
                  <a:gd name="T0" fmla="*/ 94 w 234"/>
                  <a:gd name="T1" fmla="*/ 170 h 312"/>
                  <a:gd name="T2" fmla="*/ 85 w 234"/>
                  <a:gd name="T3" fmla="*/ 176 h 312"/>
                  <a:gd name="T4" fmla="*/ 80 w 234"/>
                  <a:gd name="T5" fmla="*/ 174 h 312"/>
                  <a:gd name="T6" fmla="*/ 42 w 234"/>
                  <a:gd name="T7" fmla="*/ 110 h 312"/>
                  <a:gd name="T8" fmla="*/ 80 w 234"/>
                  <a:gd name="T9" fmla="*/ 45 h 312"/>
                  <a:gd name="T10" fmla="*/ 94 w 234"/>
                  <a:gd name="T11" fmla="*/ 49 h 312"/>
                  <a:gd name="T12" fmla="*/ 90 w 234"/>
                  <a:gd name="T13" fmla="*/ 63 h 312"/>
                  <a:gd name="T14" fmla="*/ 64 w 234"/>
                  <a:gd name="T15" fmla="*/ 110 h 312"/>
                  <a:gd name="T16" fmla="*/ 90 w 234"/>
                  <a:gd name="T17" fmla="*/ 156 h 312"/>
                  <a:gd name="T18" fmla="*/ 94 w 234"/>
                  <a:gd name="T19" fmla="*/ 170 h 312"/>
                  <a:gd name="T20" fmla="*/ 79 w 234"/>
                  <a:gd name="T21" fmla="*/ 198 h 312"/>
                  <a:gd name="T22" fmla="*/ 21 w 234"/>
                  <a:gd name="T23" fmla="*/ 110 h 312"/>
                  <a:gd name="T24" fmla="*/ 79 w 234"/>
                  <a:gd name="T25" fmla="*/ 22 h 312"/>
                  <a:gd name="T26" fmla="*/ 84 w 234"/>
                  <a:gd name="T27" fmla="*/ 8 h 312"/>
                  <a:gd name="T28" fmla="*/ 70 w 234"/>
                  <a:gd name="T29" fmla="*/ 2 h 312"/>
                  <a:gd name="T30" fmla="*/ 0 w 234"/>
                  <a:gd name="T31" fmla="*/ 110 h 312"/>
                  <a:gd name="T32" fmla="*/ 70 w 234"/>
                  <a:gd name="T33" fmla="*/ 217 h 312"/>
                  <a:gd name="T34" fmla="*/ 74 w 234"/>
                  <a:gd name="T35" fmla="*/ 218 h 312"/>
                  <a:gd name="T36" fmla="*/ 84 w 234"/>
                  <a:gd name="T37" fmla="*/ 212 h 312"/>
                  <a:gd name="T38" fmla="*/ 79 w 234"/>
                  <a:gd name="T39" fmla="*/ 198 h 312"/>
                  <a:gd name="T40" fmla="*/ 128 w 234"/>
                  <a:gd name="T41" fmla="*/ 140 h 312"/>
                  <a:gd name="T42" fmla="*/ 128 w 234"/>
                  <a:gd name="T43" fmla="*/ 302 h 312"/>
                  <a:gd name="T44" fmla="*/ 117 w 234"/>
                  <a:gd name="T45" fmla="*/ 312 h 312"/>
                  <a:gd name="T46" fmla="*/ 106 w 234"/>
                  <a:gd name="T47" fmla="*/ 302 h 312"/>
                  <a:gd name="T48" fmla="*/ 106 w 234"/>
                  <a:gd name="T49" fmla="*/ 140 h 312"/>
                  <a:gd name="T50" fmla="*/ 85 w 234"/>
                  <a:gd name="T51" fmla="*/ 110 h 312"/>
                  <a:gd name="T52" fmla="*/ 117 w 234"/>
                  <a:gd name="T53" fmla="*/ 78 h 312"/>
                  <a:gd name="T54" fmla="*/ 149 w 234"/>
                  <a:gd name="T55" fmla="*/ 110 h 312"/>
                  <a:gd name="T56" fmla="*/ 128 w 234"/>
                  <a:gd name="T57" fmla="*/ 140 h 312"/>
                  <a:gd name="T58" fmla="*/ 106 w 234"/>
                  <a:gd name="T59" fmla="*/ 110 h 312"/>
                  <a:gd name="T60" fmla="*/ 117 w 234"/>
                  <a:gd name="T61" fmla="*/ 120 h 312"/>
                  <a:gd name="T62" fmla="*/ 128 w 234"/>
                  <a:gd name="T63" fmla="*/ 110 h 312"/>
                  <a:gd name="T64" fmla="*/ 117 w 234"/>
                  <a:gd name="T65" fmla="*/ 99 h 312"/>
                  <a:gd name="T66" fmla="*/ 106 w 234"/>
                  <a:gd name="T67" fmla="*/ 110 h 312"/>
                  <a:gd name="T68" fmla="*/ 192 w 234"/>
                  <a:gd name="T69" fmla="*/ 110 h 312"/>
                  <a:gd name="T70" fmla="*/ 154 w 234"/>
                  <a:gd name="T71" fmla="*/ 45 h 312"/>
                  <a:gd name="T72" fmla="*/ 140 w 234"/>
                  <a:gd name="T73" fmla="*/ 49 h 312"/>
                  <a:gd name="T74" fmla="*/ 144 w 234"/>
                  <a:gd name="T75" fmla="*/ 63 h 312"/>
                  <a:gd name="T76" fmla="*/ 170 w 234"/>
                  <a:gd name="T77" fmla="*/ 110 h 312"/>
                  <a:gd name="T78" fmla="*/ 144 w 234"/>
                  <a:gd name="T79" fmla="*/ 156 h 312"/>
                  <a:gd name="T80" fmla="*/ 140 w 234"/>
                  <a:gd name="T81" fmla="*/ 170 h 312"/>
                  <a:gd name="T82" fmla="*/ 149 w 234"/>
                  <a:gd name="T83" fmla="*/ 176 h 312"/>
                  <a:gd name="T84" fmla="*/ 154 w 234"/>
                  <a:gd name="T85" fmla="*/ 174 h 312"/>
                  <a:gd name="T86" fmla="*/ 192 w 234"/>
                  <a:gd name="T87" fmla="*/ 110 h 312"/>
                  <a:gd name="T88" fmla="*/ 164 w 234"/>
                  <a:gd name="T89" fmla="*/ 2 h 312"/>
                  <a:gd name="T90" fmla="*/ 150 w 234"/>
                  <a:gd name="T91" fmla="*/ 8 h 312"/>
                  <a:gd name="T92" fmla="*/ 155 w 234"/>
                  <a:gd name="T93" fmla="*/ 22 h 312"/>
                  <a:gd name="T94" fmla="*/ 213 w 234"/>
                  <a:gd name="T95" fmla="*/ 110 h 312"/>
                  <a:gd name="T96" fmla="*/ 155 w 234"/>
                  <a:gd name="T97" fmla="*/ 198 h 312"/>
                  <a:gd name="T98" fmla="*/ 150 w 234"/>
                  <a:gd name="T99" fmla="*/ 212 h 312"/>
                  <a:gd name="T100" fmla="*/ 160 w 234"/>
                  <a:gd name="T101" fmla="*/ 218 h 312"/>
                  <a:gd name="T102" fmla="*/ 164 w 234"/>
                  <a:gd name="T103" fmla="*/ 217 h 312"/>
                  <a:gd name="T104" fmla="*/ 234 w 234"/>
                  <a:gd name="T105" fmla="*/ 110 h 312"/>
                  <a:gd name="T106" fmla="*/ 164 w 234"/>
                  <a:gd name="T107"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312">
                    <a:moveTo>
                      <a:pt x="94" y="170"/>
                    </a:moveTo>
                    <a:cubicBezTo>
                      <a:pt x="92" y="174"/>
                      <a:pt x="89" y="176"/>
                      <a:pt x="85" y="176"/>
                    </a:cubicBezTo>
                    <a:cubicBezTo>
                      <a:pt x="83" y="176"/>
                      <a:pt x="81" y="175"/>
                      <a:pt x="80" y="174"/>
                    </a:cubicBezTo>
                    <a:cubicBezTo>
                      <a:pt x="57" y="161"/>
                      <a:pt x="42" y="136"/>
                      <a:pt x="42" y="110"/>
                    </a:cubicBezTo>
                    <a:cubicBezTo>
                      <a:pt x="42" y="83"/>
                      <a:pt x="57" y="58"/>
                      <a:pt x="80" y="45"/>
                    </a:cubicBezTo>
                    <a:cubicBezTo>
                      <a:pt x="85" y="42"/>
                      <a:pt x="91" y="44"/>
                      <a:pt x="94" y="49"/>
                    </a:cubicBezTo>
                    <a:cubicBezTo>
                      <a:pt x="97" y="54"/>
                      <a:pt x="95" y="61"/>
                      <a:pt x="90" y="63"/>
                    </a:cubicBezTo>
                    <a:cubicBezTo>
                      <a:pt x="74" y="73"/>
                      <a:pt x="64" y="91"/>
                      <a:pt x="64" y="110"/>
                    </a:cubicBezTo>
                    <a:cubicBezTo>
                      <a:pt x="64" y="129"/>
                      <a:pt x="74" y="146"/>
                      <a:pt x="90" y="156"/>
                    </a:cubicBezTo>
                    <a:cubicBezTo>
                      <a:pt x="95" y="159"/>
                      <a:pt x="97" y="165"/>
                      <a:pt x="94" y="170"/>
                    </a:cubicBezTo>
                    <a:close/>
                    <a:moveTo>
                      <a:pt x="79" y="198"/>
                    </a:moveTo>
                    <a:cubicBezTo>
                      <a:pt x="44" y="182"/>
                      <a:pt x="21" y="148"/>
                      <a:pt x="21" y="110"/>
                    </a:cubicBezTo>
                    <a:cubicBezTo>
                      <a:pt x="21" y="71"/>
                      <a:pt x="44" y="37"/>
                      <a:pt x="79" y="22"/>
                    </a:cubicBezTo>
                    <a:cubicBezTo>
                      <a:pt x="84" y="19"/>
                      <a:pt x="86" y="13"/>
                      <a:pt x="84" y="8"/>
                    </a:cubicBezTo>
                    <a:cubicBezTo>
                      <a:pt x="82" y="2"/>
                      <a:pt x="75" y="0"/>
                      <a:pt x="70" y="2"/>
                    </a:cubicBezTo>
                    <a:cubicBezTo>
                      <a:pt x="27" y="21"/>
                      <a:pt x="0" y="63"/>
                      <a:pt x="0" y="110"/>
                    </a:cubicBezTo>
                    <a:cubicBezTo>
                      <a:pt x="0" y="156"/>
                      <a:pt x="27" y="199"/>
                      <a:pt x="70" y="217"/>
                    </a:cubicBezTo>
                    <a:cubicBezTo>
                      <a:pt x="71" y="218"/>
                      <a:pt x="73" y="218"/>
                      <a:pt x="74" y="218"/>
                    </a:cubicBezTo>
                    <a:cubicBezTo>
                      <a:pt x="78" y="218"/>
                      <a:pt x="82" y="216"/>
                      <a:pt x="84" y="212"/>
                    </a:cubicBezTo>
                    <a:cubicBezTo>
                      <a:pt x="86" y="206"/>
                      <a:pt x="84" y="200"/>
                      <a:pt x="79" y="198"/>
                    </a:cubicBezTo>
                    <a:close/>
                    <a:moveTo>
                      <a:pt x="128" y="140"/>
                    </a:moveTo>
                    <a:cubicBezTo>
                      <a:pt x="128" y="302"/>
                      <a:pt x="128" y="302"/>
                      <a:pt x="128" y="302"/>
                    </a:cubicBezTo>
                    <a:cubicBezTo>
                      <a:pt x="128" y="308"/>
                      <a:pt x="123" y="312"/>
                      <a:pt x="117" y="312"/>
                    </a:cubicBezTo>
                    <a:cubicBezTo>
                      <a:pt x="111" y="312"/>
                      <a:pt x="106" y="308"/>
                      <a:pt x="106" y="302"/>
                    </a:cubicBezTo>
                    <a:cubicBezTo>
                      <a:pt x="106" y="140"/>
                      <a:pt x="106" y="140"/>
                      <a:pt x="106" y="140"/>
                    </a:cubicBezTo>
                    <a:cubicBezTo>
                      <a:pt x="94" y="135"/>
                      <a:pt x="85" y="124"/>
                      <a:pt x="85" y="110"/>
                    </a:cubicBezTo>
                    <a:cubicBezTo>
                      <a:pt x="85" y="92"/>
                      <a:pt x="99" y="78"/>
                      <a:pt x="117" y="78"/>
                    </a:cubicBezTo>
                    <a:cubicBezTo>
                      <a:pt x="135" y="78"/>
                      <a:pt x="149" y="92"/>
                      <a:pt x="149" y="110"/>
                    </a:cubicBezTo>
                    <a:cubicBezTo>
                      <a:pt x="149" y="124"/>
                      <a:pt x="140" y="135"/>
                      <a:pt x="128" y="140"/>
                    </a:cubicBezTo>
                    <a:close/>
                    <a:moveTo>
                      <a:pt x="106" y="110"/>
                    </a:moveTo>
                    <a:cubicBezTo>
                      <a:pt x="106" y="116"/>
                      <a:pt x="111" y="120"/>
                      <a:pt x="117" y="120"/>
                    </a:cubicBezTo>
                    <a:cubicBezTo>
                      <a:pt x="123" y="120"/>
                      <a:pt x="128" y="116"/>
                      <a:pt x="128" y="110"/>
                    </a:cubicBezTo>
                    <a:cubicBezTo>
                      <a:pt x="128" y="104"/>
                      <a:pt x="123" y="99"/>
                      <a:pt x="117" y="99"/>
                    </a:cubicBezTo>
                    <a:cubicBezTo>
                      <a:pt x="111" y="99"/>
                      <a:pt x="106" y="104"/>
                      <a:pt x="106" y="110"/>
                    </a:cubicBezTo>
                    <a:close/>
                    <a:moveTo>
                      <a:pt x="192" y="110"/>
                    </a:moveTo>
                    <a:cubicBezTo>
                      <a:pt x="192" y="83"/>
                      <a:pt x="177" y="58"/>
                      <a:pt x="154" y="45"/>
                    </a:cubicBezTo>
                    <a:cubicBezTo>
                      <a:pt x="149" y="42"/>
                      <a:pt x="143" y="44"/>
                      <a:pt x="140" y="49"/>
                    </a:cubicBezTo>
                    <a:cubicBezTo>
                      <a:pt x="137" y="54"/>
                      <a:pt x="139" y="61"/>
                      <a:pt x="144" y="63"/>
                    </a:cubicBezTo>
                    <a:cubicBezTo>
                      <a:pt x="160" y="73"/>
                      <a:pt x="170" y="91"/>
                      <a:pt x="170" y="110"/>
                    </a:cubicBezTo>
                    <a:cubicBezTo>
                      <a:pt x="170" y="129"/>
                      <a:pt x="160" y="146"/>
                      <a:pt x="144" y="156"/>
                    </a:cubicBezTo>
                    <a:cubicBezTo>
                      <a:pt x="139" y="159"/>
                      <a:pt x="137" y="165"/>
                      <a:pt x="140" y="170"/>
                    </a:cubicBezTo>
                    <a:cubicBezTo>
                      <a:pt x="142" y="174"/>
                      <a:pt x="145" y="176"/>
                      <a:pt x="149" y="176"/>
                    </a:cubicBezTo>
                    <a:cubicBezTo>
                      <a:pt x="151" y="176"/>
                      <a:pt x="153" y="175"/>
                      <a:pt x="154" y="174"/>
                    </a:cubicBezTo>
                    <a:cubicBezTo>
                      <a:pt x="177" y="161"/>
                      <a:pt x="192" y="136"/>
                      <a:pt x="192" y="110"/>
                    </a:cubicBezTo>
                    <a:close/>
                    <a:moveTo>
                      <a:pt x="164" y="2"/>
                    </a:moveTo>
                    <a:cubicBezTo>
                      <a:pt x="159" y="0"/>
                      <a:pt x="152" y="2"/>
                      <a:pt x="150" y="8"/>
                    </a:cubicBezTo>
                    <a:cubicBezTo>
                      <a:pt x="148" y="13"/>
                      <a:pt x="150" y="19"/>
                      <a:pt x="155" y="22"/>
                    </a:cubicBezTo>
                    <a:cubicBezTo>
                      <a:pt x="190" y="37"/>
                      <a:pt x="213" y="71"/>
                      <a:pt x="213" y="110"/>
                    </a:cubicBezTo>
                    <a:cubicBezTo>
                      <a:pt x="213" y="148"/>
                      <a:pt x="190" y="182"/>
                      <a:pt x="155" y="198"/>
                    </a:cubicBezTo>
                    <a:cubicBezTo>
                      <a:pt x="150" y="200"/>
                      <a:pt x="148" y="206"/>
                      <a:pt x="150" y="212"/>
                    </a:cubicBezTo>
                    <a:cubicBezTo>
                      <a:pt x="152" y="216"/>
                      <a:pt x="156" y="218"/>
                      <a:pt x="160" y="218"/>
                    </a:cubicBezTo>
                    <a:cubicBezTo>
                      <a:pt x="161" y="218"/>
                      <a:pt x="163" y="218"/>
                      <a:pt x="164" y="217"/>
                    </a:cubicBezTo>
                    <a:cubicBezTo>
                      <a:pt x="207" y="199"/>
                      <a:pt x="234" y="156"/>
                      <a:pt x="234" y="110"/>
                    </a:cubicBezTo>
                    <a:cubicBezTo>
                      <a:pt x="234" y="63"/>
                      <a:pt x="207" y="21"/>
                      <a:pt x="164" y="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spTree>
    <p:extLst>
      <p:ext uri="{BB962C8B-B14F-4D97-AF65-F5344CB8AC3E}">
        <p14:creationId xmlns:p14="http://schemas.microsoft.com/office/powerpoint/2010/main" val="27605510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3554" y="5363542"/>
            <a:ext cx="6538772" cy="900246"/>
          </a:xfrm>
          <a:prstGeom prst="rect">
            <a:avLst/>
          </a:prstGeom>
          <a:ln>
            <a:noFill/>
          </a:ln>
        </p:spPr>
        <p:txBody>
          <a:bodyPr wrap="square">
            <a:spAutoFit/>
          </a:bodyPr>
          <a:lstStyle/>
          <a:p>
            <a:pPr marL="0" lvl="2">
              <a:spcBef>
                <a:spcPts val="600"/>
              </a:spcBef>
              <a:buSzPct val="100000"/>
            </a:pPr>
            <a:r>
              <a:rPr lang="es-CO" altLang="ja-JP" sz="1050" b="1" dirty="0">
                <a:solidFill>
                  <a:schemeClr val="bg2">
                    <a:lumMod val="25000"/>
                  </a:schemeClr>
                </a:solidFill>
                <a:ea typeface="ＭＳ Ｐゴシック" pitchFamily="50" charset="-128"/>
              </a:rPr>
              <a:t>¿Cuándo?</a:t>
            </a:r>
            <a:endParaRPr lang="en-US" altLang="ja-JP" sz="1050" b="1" dirty="0">
              <a:solidFill>
                <a:schemeClr val="bg2">
                  <a:lumMod val="25000"/>
                </a:schemeClr>
              </a:solidFill>
              <a:ea typeface="ＭＳ Ｐゴシック" pitchFamily="50" charset="-128"/>
            </a:endParaRPr>
          </a:p>
          <a:p>
            <a:pPr marL="114300" lvl="1" indent="-114300">
              <a:buSzPct val="100000"/>
              <a:buFont typeface="Arial"/>
              <a:buChar char="•"/>
            </a:pPr>
            <a:r>
              <a:rPr lang="es-CO" sz="1050" dirty="0"/>
              <a:t>Cuando le sea otorgada la licencia de concesión del servicio de Radiodifusión Sonora.</a:t>
            </a:r>
          </a:p>
          <a:p>
            <a:pPr marL="114300" lvl="1" indent="-114300">
              <a:buSzPct val="100000"/>
              <a:buFont typeface="Arial"/>
              <a:buChar char="•"/>
            </a:pPr>
            <a:r>
              <a:rPr lang="es-CO" sz="1050" dirty="0"/>
              <a:t>Cuando se requiera actualizar, aclarar o corregir la información contenida en el Registro de TIC, dentro de los diez (10) días hábiles siguientes a la fecha en que se produzca un cambio en la misma, o cuando el MINTIC lo requiera. </a:t>
            </a:r>
          </a:p>
        </p:txBody>
      </p:sp>
      <p:sp>
        <p:nvSpPr>
          <p:cNvPr id="17" name="Rectangle 16"/>
          <p:cNvSpPr/>
          <p:nvPr/>
        </p:nvSpPr>
        <p:spPr>
          <a:xfrm>
            <a:off x="1239521" y="552945"/>
            <a:ext cx="6452407" cy="584775"/>
          </a:xfrm>
          <a:prstGeom prst="rect">
            <a:avLst/>
          </a:prstGeom>
        </p:spPr>
        <p:txBody>
          <a:bodyPr wrap="none">
            <a:spAutoFit/>
          </a:bodyPr>
          <a:lstStyle/>
          <a:p>
            <a:pPr>
              <a:spcBef>
                <a:spcPct val="0"/>
              </a:spcBef>
            </a:pPr>
            <a:r>
              <a:rPr lang="es-CO" sz="2000" b="1" dirty="0">
                <a:ea typeface="Open Sans" panose="020B0606030504020204" pitchFamily="34" charset="0"/>
                <a:cs typeface="Open Sans" panose="020B0606030504020204" pitchFamily="34" charset="0"/>
              </a:rPr>
              <a:t>Inscripción y actualización del Registro TIC</a:t>
            </a:r>
          </a:p>
          <a:p>
            <a:pPr algn="ctr">
              <a:spcBef>
                <a:spcPct val="0"/>
              </a:spcBef>
            </a:pPr>
            <a:r>
              <a:rPr lang="es-CO" sz="1200" b="1" dirty="0">
                <a:ea typeface="Open Sans" panose="020B0606030504020204" pitchFamily="34" charset="0"/>
                <a:cs typeface="Open Sans" panose="020B0606030504020204" pitchFamily="34" charset="0"/>
              </a:rPr>
              <a:t>Todos los Concesionarios</a:t>
            </a:r>
          </a:p>
        </p:txBody>
      </p:sp>
      <p:sp>
        <p:nvSpPr>
          <p:cNvPr id="11" name="Rectangle 10"/>
          <p:cNvSpPr/>
          <p:nvPr/>
        </p:nvSpPr>
        <p:spPr>
          <a:xfrm>
            <a:off x="1613554" y="1523477"/>
            <a:ext cx="6538772" cy="3970318"/>
          </a:xfrm>
          <a:prstGeom prst="rect">
            <a:avLst/>
          </a:prstGeom>
        </p:spPr>
        <p:txBody>
          <a:bodyPr wrap="square">
            <a:spAutoFit/>
          </a:bodyPr>
          <a:lstStyle/>
          <a:p>
            <a:pPr marL="0" lvl="2">
              <a:spcBef>
                <a:spcPts val="600"/>
              </a:spcBef>
              <a:buSzPct val="100000"/>
            </a:pPr>
            <a:r>
              <a:rPr lang="es-CO" altLang="ja-JP" sz="1050" b="1" dirty="0">
                <a:solidFill>
                  <a:srgbClr val="009A44"/>
                </a:solidFill>
              </a:rPr>
              <a:t>¿Cómo?</a:t>
            </a:r>
          </a:p>
          <a:p>
            <a:pPr marL="114300" lvl="1" indent="-114300">
              <a:spcBef>
                <a:spcPts val="0"/>
              </a:spcBef>
              <a:buSzPct val="100000"/>
              <a:buFont typeface="Arial"/>
              <a:buChar char="•"/>
            </a:pPr>
            <a:r>
              <a:rPr lang="es-CO" sz="1050" dirty="0"/>
              <a:t>Ir a la página web del Ministerio TIC </a:t>
            </a:r>
            <a:r>
              <a:rPr lang="es-CO" sz="1050" dirty="0">
                <a:hlinkClick r:id="rId2"/>
              </a:rPr>
              <a:t>www.mintic.gov.co</a:t>
            </a:r>
            <a:r>
              <a:rPr lang="es-CO" sz="1050" dirty="0"/>
              <a:t> en el menú </a:t>
            </a:r>
            <a:r>
              <a:rPr lang="es-CO" sz="1050" i="1" dirty="0"/>
              <a:t>ATENCION AL PUBLICO</a:t>
            </a:r>
            <a:r>
              <a:rPr lang="es-CO" sz="1050" dirty="0"/>
              <a:t> seleccionar Radiodifusión Sonora y dar clic en </a:t>
            </a:r>
            <a:r>
              <a:rPr lang="es-CO" sz="1050" i="1" dirty="0"/>
              <a:t>Registro TIC de Radiodifusión Sonora.</a:t>
            </a:r>
          </a:p>
          <a:p>
            <a:pPr marL="114300" lvl="1" indent="-114300">
              <a:spcBef>
                <a:spcPts val="0"/>
              </a:spcBef>
              <a:buSzPct val="100000"/>
              <a:buFont typeface="Arial"/>
              <a:buChar char="•"/>
            </a:pPr>
            <a:endParaRPr lang="es-CO" sz="1050" i="1" dirty="0"/>
          </a:p>
          <a:p>
            <a:pPr marL="114300" lvl="1" indent="-114300">
              <a:spcBef>
                <a:spcPts val="0"/>
              </a:spcBef>
              <a:buSzPct val="100000"/>
              <a:buFont typeface="Arial"/>
              <a:buChar char="•"/>
            </a:pPr>
            <a:r>
              <a:rPr lang="es-CO" sz="1050" dirty="0"/>
              <a:t>Seguir los siguientes pasos:</a:t>
            </a:r>
          </a:p>
          <a:p>
            <a:pPr marL="628650" lvl="1" indent="-171450">
              <a:buSzPct val="100000"/>
              <a:buFont typeface="Arial" panose="020B0604020202020204" pitchFamily="34" charset="0"/>
              <a:buChar char="•"/>
            </a:pPr>
            <a:r>
              <a:rPr lang="es-CO" sz="1050" dirty="0"/>
              <a:t>Solicitar usuario y clave.</a:t>
            </a:r>
          </a:p>
          <a:p>
            <a:pPr marL="628650" lvl="1" indent="-171450">
              <a:buSzPct val="100000"/>
              <a:buFont typeface="Arial" panose="020B0604020202020204" pitchFamily="34" charset="0"/>
              <a:buChar char="•"/>
            </a:pPr>
            <a:r>
              <a:rPr lang="es-CO" sz="1050" dirty="0"/>
              <a:t>En el momento de recibir su usuario y clave, diligenciar el formulario de solicitud de Registro de TIC, a través de la opción "</a:t>
            </a:r>
            <a:r>
              <a:rPr lang="es-CO" sz="1050" i="1" dirty="0"/>
              <a:t>Registro, Modificación, Retiro</a:t>
            </a:r>
            <a:r>
              <a:rPr lang="es-CO" sz="1050" dirty="0"/>
              <a:t>“</a:t>
            </a:r>
          </a:p>
          <a:p>
            <a:pPr marL="628650" lvl="1" indent="-171450">
              <a:buSzPct val="100000"/>
              <a:buFont typeface="Arial" panose="020B0604020202020204" pitchFamily="34" charset="0"/>
              <a:buChar char="•"/>
            </a:pPr>
            <a:r>
              <a:rPr lang="es-CO" sz="1050" dirty="0"/>
              <a:t>El concesionario recibirá mediante correo electrónico un número de radicado para realizar seguimiento a su solicitud.</a:t>
            </a:r>
          </a:p>
          <a:p>
            <a:pPr marL="628650" lvl="1" indent="-171450">
              <a:buSzPct val="100000"/>
              <a:buFont typeface="Arial" panose="020B0604020202020204" pitchFamily="34" charset="0"/>
              <a:buChar char="•"/>
            </a:pPr>
            <a:r>
              <a:rPr lang="es-CO" sz="1050" dirty="0"/>
              <a:t>Presentar la solicitud y los documentos requeridos (se pueden incluir escaneados, sino es posible debe remitirse en fisico indicando el numero de solicitud), así:</a:t>
            </a:r>
          </a:p>
          <a:p>
            <a:pPr marL="1073150" lvl="2" indent="-158750">
              <a:buSzPct val="100000"/>
              <a:buFont typeface="Wingdings" panose="05000000000000000000" pitchFamily="2" charset="2"/>
              <a:buChar char="ü"/>
            </a:pPr>
            <a:r>
              <a:rPr lang="es-CO" sz="1050" dirty="0"/>
              <a:t>Fotocopia RUT.</a:t>
            </a:r>
          </a:p>
          <a:p>
            <a:pPr marL="1073150" lvl="2" indent="-158750">
              <a:buSzPct val="100000"/>
              <a:buFont typeface="Wingdings" panose="05000000000000000000" pitchFamily="2" charset="2"/>
              <a:buChar char="ü"/>
            </a:pPr>
            <a:r>
              <a:rPr lang="es-CO" sz="1050" dirty="0"/>
              <a:t>Fotocopia del documento de identidad del Representante Legal.</a:t>
            </a:r>
          </a:p>
          <a:p>
            <a:pPr marL="1073150" lvl="2" indent="-158750">
              <a:buSzPct val="100000"/>
              <a:buFont typeface="Wingdings" panose="05000000000000000000" pitchFamily="2" charset="2"/>
              <a:buChar char="ü"/>
            </a:pPr>
            <a:r>
              <a:rPr lang="es-CO" sz="1050" dirty="0"/>
              <a:t>Fotocopia del documento de identidad de los socios o junta directiva que figuren en el certificado de cámara y comercio (si aplica).</a:t>
            </a:r>
          </a:p>
          <a:p>
            <a:pPr marL="1073150" lvl="2" indent="-158750">
              <a:buSzPct val="100000"/>
              <a:buFont typeface="Wingdings" panose="05000000000000000000" pitchFamily="2" charset="2"/>
              <a:buChar char="ü"/>
            </a:pPr>
            <a:r>
              <a:rPr lang="es-CO" sz="1050" dirty="0"/>
              <a:t>Si realiza el trámite por medio de un apoderado, debe adjuntar a la solicitud una carta autorizando a la persona para que realice el trámite correspondiente al igual que la fotocopia del documento de identidad.</a:t>
            </a:r>
          </a:p>
          <a:p>
            <a:pPr>
              <a:buSzPct val="100000"/>
            </a:pPr>
            <a:endParaRPr lang="es-CO" sz="1050" dirty="0"/>
          </a:p>
          <a:p>
            <a:pPr>
              <a:buSzPct val="100000"/>
            </a:pPr>
            <a:r>
              <a:rPr lang="es-CO" sz="1050" dirty="0"/>
              <a:t>El obligado a inscribirse contará con un (1) mes, contado a partir del día siguiente a la inscripción, para remitir físicamente al Ministerio de Tecnologías de la Información y las Comunicaciones los documentos que no haya enviado electrónicamente.</a:t>
            </a:r>
          </a:p>
          <a:p>
            <a:pPr>
              <a:buSzPct val="100000"/>
            </a:pPr>
            <a:endParaRPr lang="es-CO" sz="1050" dirty="0"/>
          </a:p>
        </p:txBody>
      </p:sp>
      <p:sp>
        <p:nvSpPr>
          <p:cNvPr id="30" name="Diagonal Stripe 29"/>
          <p:cNvSpPr/>
          <p:nvPr/>
        </p:nvSpPr>
        <p:spPr>
          <a:xfrm>
            <a:off x="1325907" y="1679613"/>
            <a:ext cx="288000" cy="288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1" name="Diagonal Stripe 30"/>
          <p:cNvSpPr/>
          <p:nvPr/>
        </p:nvSpPr>
        <p:spPr>
          <a:xfrm flipV="1">
            <a:off x="1325730" y="1359705"/>
            <a:ext cx="288000" cy="288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5" name="Diagonal Stripe 34"/>
          <p:cNvSpPr/>
          <p:nvPr/>
        </p:nvSpPr>
        <p:spPr>
          <a:xfrm>
            <a:off x="1325730" y="5837829"/>
            <a:ext cx="288000" cy="288000"/>
          </a:xfrm>
          <a:prstGeom prst="diagStrip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6" name="Diagonal Stripe 35"/>
          <p:cNvSpPr/>
          <p:nvPr/>
        </p:nvSpPr>
        <p:spPr>
          <a:xfrm flipV="1">
            <a:off x="1325553" y="5517921"/>
            <a:ext cx="288000" cy="288000"/>
          </a:xfrm>
          <a:prstGeom prst="diagStripe">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9" name="Freeform 100">
            <a:hlinkClick r:id="rId3"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dirty="0"/>
          </a:p>
        </p:txBody>
      </p:sp>
      <p:pic>
        <p:nvPicPr>
          <p:cNvPr id="23" name="Picture 22"/>
          <p:cNvPicPr>
            <a:picLocks noChangeAspect="1"/>
          </p:cNvPicPr>
          <p:nvPr/>
        </p:nvPicPr>
        <p:blipFill>
          <a:blip r:embed="rId4"/>
          <a:stretch>
            <a:fillRect/>
          </a:stretch>
        </p:blipFill>
        <p:spPr>
          <a:xfrm>
            <a:off x="7804762" y="0"/>
            <a:ext cx="1237595" cy="1274174"/>
          </a:xfrm>
          <a:prstGeom prst="rect">
            <a:avLst/>
          </a:prstGeom>
        </p:spPr>
      </p:pic>
      <p:sp>
        <p:nvSpPr>
          <p:cNvPr id="24" name="Freeform 320"/>
          <p:cNvSpPr>
            <a:spLocks noEditPoints="1"/>
          </p:cNvSpPr>
          <p:nvPr/>
        </p:nvSpPr>
        <p:spPr bwMode="auto">
          <a:xfrm>
            <a:off x="8247432" y="365903"/>
            <a:ext cx="396000" cy="504000"/>
          </a:xfrm>
          <a:custGeom>
            <a:avLst/>
            <a:gdLst>
              <a:gd name="T0" fmla="*/ 199 w 207"/>
              <a:gd name="T1" fmla="*/ 40 h 311"/>
              <a:gd name="T2" fmla="*/ 99 w 207"/>
              <a:gd name="T3" fmla="*/ 2 h 311"/>
              <a:gd name="T4" fmla="*/ 85 w 207"/>
              <a:gd name="T5" fmla="*/ 8 h 311"/>
              <a:gd name="T6" fmla="*/ 78 w 207"/>
              <a:gd name="T7" fmla="*/ 28 h 311"/>
              <a:gd name="T8" fmla="*/ 78 w 207"/>
              <a:gd name="T9" fmla="*/ 37 h 311"/>
              <a:gd name="T10" fmla="*/ 82 w 207"/>
              <a:gd name="T11" fmla="*/ 46 h 311"/>
              <a:gd name="T12" fmla="*/ 52 w 207"/>
              <a:gd name="T13" fmla="*/ 125 h 311"/>
              <a:gd name="T14" fmla="*/ 26 w 207"/>
              <a:gd name="T15" fmla="*/ 124 h 311"/>
              <a:gd name="T16" fmla="*/ 16 w 207"/>
              <a:gd name="T17" fmla="*/ 130 h 311"/>
              <a:gd name="T18" fmla="*/ 1 w 207"/>
              <a:gd name="T19" fmla="*/ 170 h 311"/>
              <a:gd name="T20" fmla="*/ 1 w 207"/>
              <a:gd name="T21" fmla="*/ 178 h 311"/>
              <a:gd name="T22" fmla="*/ 7 w 207"/>
              <a:gd name="T23" fmla="*/ 184 h 311"/>
              <a:gd name="T24" fmla="*/ 67 w 207"/>
              <a:gd name="T25" fmla="*/ 207 h 311"/>
              <a:gd name="T26" fmla="*/ 32 w 207"/>
              <a:gd name="T27" fmla="*/ 297 h 311"/>
              <a:gd name="T28" fmla="*/ 38 w 207"/>
              <a:gd name="T29" fmla="*/ 310 h 311"/>
              <a:gd name="T30" fmla="*/ 42 w 207"/>
              <a:gd name="T31" fmla="*/ 311 h 311"/>
              <a:gd name="T32" fmla="*/ 52 w 207"/>
              <a:gd name="T33" fmla="*/ 304 h 311"/>
              <a:gd name="T34" fmla="*/ 86 w 207"/>
              <a:gd name="T35" fmla="*/ 214 h 311"/>
              <a:gd name="T36" fmla="*/ 146 w 207"/>
              <a:gd name="T37" fmla="*/ 237 h 311"/>
              <a:gd name="T38" fmla="*/ 150 w 207"/>
              <a:gd name="T39" fmla="*/ 238 h 311"/>
              <a:gd name="T40" fmla="*/ 160 w 207"/>
              <a:gd name="T41" fmla="*/ 231 h 311"/>
              <a:gd name="T42" fmla="*/ 175 w 207"/>
              <a:gd name="T43" fmla="*/ 191 h 311"/>
              <a:gd name="T44" fmla="*/ 172 w 207"/>
              <a:gd name="T45" fmla="*/ 179 h 311"/>
              <a:gd name="T46" fmla="*/ 152 w 207"/>
              <a:gd name="T47" fmla="*/ 163 h 311"/>
              <a:gd name="T48" fmla="*/ 182 w 207"/>
              <a:gd name="T49" fmla="*/ 84 h 311"/>
              <a:gd name="T50" fmla="*/ 192 w 207"/>
              <a:gd name="T51" fmla="*/ 80 h 311"/>
              <a:gd name="T52" fmla="*/ 197 w 207"/>
              <a:gd name="T53" fmla="*/ 74 h 311"/>
              <a:gd name="T54" fmla="*/ 205 w 207"/>
              <a:gd name="T55" fmla="*/ 54 h 311"/>
              <a:gd name="T56" fmla="*/ 199 w 207"/>
              <a:gd name="T57" fmla="*/ 40 h 311"/>
              <a:gd name="T58" fmla="*/ 179 w 207"/>
              <a:gd name="T59" fmla="*/ 62 h 311"/>
              <a:gd name="T60" fmla="*/ 169 w 207"/>
              <a:gd name="T61" fmla="*/ 67 h 311"/>
              <a:gd name="T62" fmla="*/ 164 w 207"/>
              <a:gd name="T63" fmla="*/ 73 h 311"/>
              <a:gd name="T64" fmla="*/ 129 w 207"/>
              <a:gd name="T65" fmla="*/ 162 h 311"/>
              <a:gd name="T66" fmla="*/ 132 w 207"/>
              <a:gd name="T67" fmla="*/ 174 h 311"/>
              <a:gd name="T68" fmla="*/ 153 w 207"/>
              <a:gd name="T69" fmla="*/ 191 h 311"/>
              <a:gd name="T70" fmla="*/ 144 w 207"/>
              <a:gd name="T71" fmla="*/ 214 h 311"/>
              <a:gd name="T72" fmla="*/ 24 w 207"/>
              <a:gd name="T73" fmla="*/ 168 h 311"/>
              <a:gd name="T74" fmla="*/ 33 w 207"/>
              <a:gd name="T75" fmla="*/ 145 h 311"/>
              <a:gd name="T76" fmla="*/ 59 w 207"/>
              <a:gd name="T77" fmla="*/ 146 h 311"/>
              <a:gd name="T78" fmla="*/ 70 w 207"/>
              <a:gd name="T79" fmla="*/ 139 h 311"/>
              <a:gd name="T80" fmla="*/ 104 w 207"/>
              <a:gd name="T81" fmla="*/ 50 h 311"/>
              <a:gd name="T82" fmla="*/ 104 w 207"/>
              <a:gd name="T83" fmla="*/ 42 h 311"/>
              <a:gd name="T84" fmla="*/ 99 w 207"/>
              <a:gd name="T85" fmla="*/ 32 h 311"/>
              <a:gd name="T86" fmla="*/ 102 w 207"/>
              <a:gd name="T87" fmla="*/ 26 h 311"/>
              <a:gd name="T88" fmla="*/ 181 w 207"/>
              <a:gd name="T89" fmla="*/ 57 h 311"/>
              <a:gd name="T90" fmla="*/ 179 w 207"/>
              <a:gd name="T91" fmla="*/ 6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7" h="311">
                <a:moveTo>
                  <a:pt x="199" y="40"/>
                </a:moveTo>
                <a:cubicBezTo>
                  <a:pt x="99" y="2"/>
                  <a:pt x="99" y="2"/>
                  <a:pt x="99" y="2"/>
                </a:cubicBezTo>
                <a:cubicBezTo>
                  <a:pt x="94" y="0"/>
                  <a:pt x="88" y="3"/>
                  <a:pt x="85" y="8"/>
                </a:cubicBezTo>
                <a:cubicBezTo>
                  <a:pt x="78" y="28"/>
                  <a:pt x="78" y="28"/>
                  <a:pt x="78" y="28"/>
                </a:cubicBezTo>
                <a:cubicBezTo>
                  <a:pt x="77" y="31"/>
                  <a:pt x="77" y="34"/>
                  <a:pt x="78" y="37"/>
                </a:cubicBezTo>
                <a:cubicBezTo>
                  <a:pt x="82" y="46"/>
                  <a:pt x="82" y="46"/>
                  <a:pt x="82" y="46"/>
                </a:cubicBezTo>
                <a:cubicBezTo>
                  <a:pt x="52" y="125"/>
                  <a:pt x="52" y="125"/>
                  <a:pt x="52" y="125"/>
                </a:cubicBezTo>
                <a:cubicBezTo>
                  <a:pt x="26" y="124"/>
                  <a:pt x="26" y="124"/>
                  <a:pt x="26" y="124"/>
                </a:cubicBezTo>
                <a:cubicBezTo>
                  <a:pt x="22" y="123"/>
                  <a:pt x="18" y="126"/>
                  <a:pt x="16" y="130"/>
                </a:cubicBezTo>
                <a:cubicBezTo>
                  <a:pt x="1" y="170"/>
                  <a:pt x="1" y="170"/>
                  <a:pt x="1" y="170"/>
                </a:cubicBezTo>
                <a:cubicBezTo>
                  <a:pt x="0" y="173"/>
                  <a:pt x="0" y="176"/>
                  <a:pt x="1" y="178"/>
                </a:cubicBezTo>
                <a:cubicBezTo>
                  <a:pt x="2" y="181"/>
                  <a:pt x="4" y="183"/>
                  <a:pt x="7" y="184"/>
                </a:cubicBezTo>
                <a:cubicBezTo>
                  <a:pt x="67" y="207"/>
                  <a:pt x="67" y="207"/>
                  <a:pt x="67" y="207"/>
                </a:cubicBezTo>
                <a:cubicBezTo>
                  <a:pt x="32" y="297"/>
                  <a:pt x="32" y="297"/>
                  <a:pt x="32" y="297"/>
                </a:cubicBezTo>
                <a:cubicBezTo>
                  <a:pt x="30" y="302"/>
                  <a:pt x="33" y="308"/>
                  <a:pt x="38" y="310"/>
                </a:cubicBezTo>
                <a:cubicBezTo>
                  <a:pt x="40" y="311"/>
                  <a:pt x="41" y="311"/>
                  <a:pt x="42" y="311"/>
                </a:cubicBezTo>
                <a:cubicBezTo>
                  <a:pt x="46" y="311"/>
                  <a:pt x="50" y="308"/>
                  <a:pt x="52" y="304"/>
                </a:cubicBezTo>
                <a:cubicBezTo>
                  <a:pt x="86" y="214"/>
                  <a:pt x="86" y="214"/>
                  <a:pt x="86" y="214"/>
                </a:cubicBezTo>
                <a:cubicBezTo>
                  <a:pt x="146" y="237"/>
                  <a:pt x="146" y="237"/>
                  <a:pt x="146" y="237"/>
                </a:cubicBezTo>
                <a:cubicBezTo>
                  <a:pt x="147" y="238"/>
                  <a:pt x="149" y="238"/>
                  <a:pt x="150" y="238"/>
                </a:cubicBezTo>
                <a:cubicBezTo>
                  <a:pt x="154" y="238"/>
                  <a:pt x="158" y="235"/>
                  <a:pt x="160" y="231"/>
                </a:cubicBezTo>
                <a:cubicBezTo>
                  <a:pt x="175" y="191"/>
                  <a:pt x="175" y="191"/>
                  <a:pt x="175" y="191"/>
                </a:cubicBezTo>
                <a:cubicBezTo>
                  <a:pt x="177" y="187"/>
                  <a:pt x="176" y="182"/>
                  <a:pt x="172" y="179"/>
                </a:cubicBezTo>
                <a:cubicBezTo>
                  <a:pt x="152" y="163"/>
                  <a:pt x="152" y="163"/>
                  <a:pt x="152" y="163"/>
                </a:cubicBezTo>
                <a:cubicBezTo>
                  <a:pt x="182" y="84"/>
                  <a:pt x="182" y="84"/>
                  <a:pt x="182" y="84"/>
                </a:cubicBezTo>
                <a:cubicBezTo>
                  <a:pt x="192" y="80"/>
                  <a:pt x="192" y="80"/>
                  <a:pt x="192" y="80"/>
                </a:cubicBezTo>
                <a:cubicBezTo>
                  <a:pt x="194" y="79"/>
                  <a:pt x="196" y="77"/>
                  <a:pt x="197" y="74"/>
                </a:cubicBezTo>
                <a:cubicBezTo>
                  <a:pt x="205" y="54"/>
                  <a:pt x="205" y="54"/>
                  <a:pt x="205" y="54"/>
                </a:cubicBezTo>
                <a:cubicBezTo>
                  <a:pt x="207" y="49"/>
                  <a:pt x="204" y="43"/>
                  <a:pt x="199" y="40"/>
                </a:cubicBezTo>
                <a:close/>
                <a:moveTo>
                  <a:pt x="179" y="62"/>
                </a:moveTo>
                <a:cubicBezTo>
                  <a:pt x="169" y="67"/>
                  <a:pt x="169" y="67"/>
                  <a:pt x="169" y="67"/>
                </a:cubicBezTo>
                <a:cubicBezTo>
                  <a:pt x="167" y="68"/>
                  <a:pt x="165" y="70"/>
                  <a:pt x="164" y="73"/>
                </a:cubicBezTo>
                <a:cubicBezTo>
                  <a:pt x="129" y="162"/>
                  <a:pt x="129" y="162"/>
                  <a:pt x="129" y="162"/>
                </a:cubicBezTo>
                <a:cubicBezTo>
                  <a:pt x="128" y="167"/>
                  <a:pt x="129" y="172"/>
                  <a:pt x="132" y="174"/>
                </a:cubicBezTo>
                <a:cubicBezTo>
                  <a:pt x="153" y="191"/>
                  <a:pt x="153" y="191"/>
                  <a:pt x="153" y="191"/>
                </a:cubicBezTo>
                <a:cubicBezTo>
                  <a:pt x="144" y="214"/>
                  <a:pt x="144" y="214"/>
                  <a:pt x="144" y="214"/>
                </a:cubicBezTo>
                <a:cubicBezTo>
                  <a:pt x="24" y="168"/>
                  <a:pt x="24" y="168"/>
                  <a:pt x="24" y="168"/>
                </a:cubicBezTo>
                <a:cubicBezTo>
                  <a:pt x="33" y="145"/>
                  <a:pt x="33" y="145"/>
                  <a:pt x="33" y="145"/>
                </a:cubicBezTo>
                <a:cubicBezTo>
                  <a:pt x="59" y="146"/>
                  <a:pt x="59" y="146"/>
                  <a:pt x="59" y="146"/>
                </a:cubicBezTo>
                <a:cubicBezTo>
                  <a:pt x="64" y="147"/>
                  <a:pt x="68" y="144"/>
                  <a:pt x="70" y="139"/>
                </a:cubicBezTo>
                <a:cubicBezTo>
                  <a:pt x="104" y="50"/>
                  <a:pt x="104" y="50"/>
                  <a:pt x="104" y="50"/>
                </a:cubicBezTo>
                <a:cubicBezTo>
                  <a:pt x="105" y="47"/>
                  <a:pt x="105" y="44"/>
                  <a:pt x="104" y="42"/>
                </a:cubicBezTo>
                <a:cubicBezTo>
                  <a:pt x="99" y="32"/>
                  <a:pt x="99" y="32"/>
                  <a:pt x="99" y="32"/>
                </a:cubicBezTo>
                <a:cubicBezTo>
                  <a:pt x="102" y="26"/>
                  <a:pt x="102" y="26"/>
                  <a:pt x="102" y="26"/>
                </a:cubicBezTo>
                <a:cubicBezTo>
                  <a:pt x="181" y="57"/>
                  <a:pt x="181" y="57"/>
                  <a:pt x="181" y="57"/>
                </a:cubicBezTo>
                <a:lnTo>
                  <a:pt x="179" y="62"/>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735268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29160" y="1544900"/>
            <a:ext cx="7013008" cy="4616648"/>
          </a:xfrm>
          <a:prstGeom prst="rect">
            <a:avLst/>
          </a:prstGeom>
          <a:ln>
            <a:noFill/>
          </a:ln>
        </p:spPr>
        <p:txBody>
          <a:bodyPr wrap="square">
            <a:spAutoFit/>
          </a:bodyPr>
          <a:lstStyle/>
          <a:p>
            <a:pPr marL="0" lvl="2">
              <a:spcBef>
                <a:spcPts val="600"/>
              </a:spcBef>
              <a:buSzPct val="100000"/>
            </a:pPr>
            <a:r>
              <a:rPr lang="es-CO" altLang="ja-JP" sz="1050" b="1" dirty="0">
                <a:solidFill>
                  <a:srgbClr val="009A44"/>
                </a:solidFill>
              </a:rPr>
              <a:t>¿Cómo?</a:t>
            </a:r>
            <a:endParaRPr lang="es-CO" altLang="ja-JP" sz="1050" b="1" dirty="0">
              <a:solidFill>
                <a:srgbClr val="009A44"/>
              </a:solidFill>
              <a:ea typeface="ＭＳ Ｐゴシック" pitchFamily="50" charset="-128"/>
            </a:endParaRPr>
          </a:p>
          <a:p>
            <a:pPr marL="457200" lvl="2">
              <a:buSzPct val="100000"/>
            </a:pPr>
            <a:r>
              <a:rPr lang="es-CO" sz="1050" dirty="0"/>
              <a:t>Constituir una garantía que cubra el pago de las contraprestaciones que se deben efectuar con ocasión del otorgamiento o prórroga de la concesión, así como el cumplimiento de las obligaciones derivadas del servicio de RDS. La garantía debe cumplir con los siguientes requisitos:</a:t>
            </a:r>
          </a:p>
          <a:p>
            <a:pPr marL="457200" lvl="2">
              <a:buSzPct val="100000"/>
            </a:pPr>
            <a:endParaRPr lang="es-CO" sz="1050" dirty="0"/>
          </a:p>
          <a:p>
            <a:pPr marL="685800" lvl="2" indent="-228600">
              <a:buSzPct val="100000"/>
              <a:buFont typeface="+mj-lt"/>
              <a:buAutoNum type="arabicPeriod"/>
            </a:pPr>
            <a:r>
              <a:rPr lang="es-CO" sz="1050" dirty="0"/>
              <a:t>Para la constitución de la garantía el Asegurado y Beneficiario son: Ministerio de Tecnologías de la Información y las Comunicaciones MINTIC (NIT. 899.999.053-1) y Fondo de Tecnologías de la Información y las Comunicaciones – FONTIC (NIT. 800.131.648-6).</a:t>
            </a:r>
          </a:p>
          <a:p>
            <a:pPr marL="685800" lvl="2" indent="-228600">
              <a:buSzPct val="100000"/>
              <a:buFont typeface="+mj-lt"/>
              <a:buAutoNum type="arabicPeriod"/>
            </a:pPr>
            <a:r>
              <a:rPr lang="es-CO" sz="1050" dirty="0"/>
              <a:t>El plazo de la garantía, deberá cubrir el tiempo de vigencia de la licencia de concesión y un (1) año adicional.</a:t>
            </a:r>
          </a:p>
          <a:p>
            <a:pPr marL="685800" lvl="2" indent="-228600">
              <a:buSzPct val="100000"/>
              <a:buFont typeface="+mj-lt"/>
              <a:buAutoNum type="arabicPeriod"/>
            </a:pPr>
            <a:r>
              <a:rPr lang="es-CO" sz="1050" dirty="0"/>
              <a:t>En caso de constituir una garantía por un plazo inferior al de la licencia, el concesionario debe prorrogarla u obtener una nueva garantía para el periodo subsiguiente.</a:t>
            </a:r>
          </a:p>
          <a:p>
            <a:pPr marL="685800" lvl="2" indent="-228600">
              <a:buSzPct val="100000"/>
              <a:buFont typeface="+mj-lt"/>
              <a:buAutoNum type="arabicPeriod"/>
            </a:pPr>
            <a:r>
              <a:rPr lang="es-CO" sz="1050" dirty="0"/>
              <a:t>La garantía se debe constituir por un valor equivalente al 20% del valor de la concesión o prórroga.</a:t>
            </a:r>
          </a:p>
          <a:p>
            <a:pPr marL="685800" lvl="2" indent="-228600">
              <a:buSzPct val="100000"/>
              <a:buFont typeface="+mj-lt"/>
              <a:buAutoNum type="arabicPeriod"/>
            </a:pPr>
            <a:r>
              <a:rPr lang="es-CO" sz="1050" dirty="0"/>
              <a:t>Las primas de la garantía deben estar pagadas al 100%, para esto debe mantener el recibo original de pago donde se evidencie el valor cancelado. </a:t>
            </a:r>
          </a:p>
          <a:p>
            <a:pPr marL="685800" lvl="2" indent="-228600">
              <a:buSzPct val="100000"/>
              <a:buFont typeface="+mj-lt"/>
              <a:buAutoNum type="arabicPeriod"/>
            </a:pPr>
            <a:r>
              <a:rPr lang="es-CO" sz="1050" dirty="0"/>
              <a:t>La garantía deberá encontrarse firmada por el representante legal de la aseguradora o garante y por el representante legal o apoderado del concesionario. </a:t>
            </a:r>
          </a:p>
          <a:p>
            <a:pPr marL="685800" lvl="2" indent="-228600">
              <a:buSzPct val="100000"/>
              <a:buFont typeface="+mj-lt"/>
              <a:buAutoNum type="arabicPeriod"/>
            </a:pPr>
            <a:r>
              <a:rPr lang="es-CO" sz="1050" dirty="0"/>
              <a:t>La garantía debe indicar claramente  en el objeto lo siguiente: el numero de resolución y/o contrato de otorgamiento o prórroga de la concesión.</a:t>
            </a:r>
          </a:p>
          <a:p>
            <a:pPr marL="457200" lvl="2">
              <a:buSzPct val="100000"/>
            </a:pPr>
            <a:endParaRPr lang="es-CO" sz="1050" dirty="0"/>
          </a:p>
          <a:p>
            <a:pPr marL="457200" lvl="2">
              <a:buSzPct val="100000"/>
            </a:pPr>
            <a:r>
              <a:rPr lang="es-CO" sz="1050" dirty="0"/>
              <a:t>Enviar comunicación a la Subdirección de RDS del MINTIC incluyendo:</a:t>
            </a:r>
          </a:p>
          <a:p>
            <a:pPr marL="685800" lvl="2" indent="-228600">
              <a:buSzPct val="100000"/>
              <a:buFont typeface="+mj-lt"/>
              <a:buAutoNum type="arabicPeriod"/>
            </a:pPr>
            <a:r>
              <a:rPr lang="es-CO" sz="1050" dirty="0"/>
              <a:t>Original de la garantía constituida sin tachaduras ni enmendaduras junto al clausulado de condiciones generales de la misma.</a:t>
            </a:r>
          </a:p>
          <a:p>
            <a:pPr marL="685800" lvl="2" indent="-228600">
              <a:buSzPct val="100000"/>
              <a:buFont typeface="+mj-lt"/>
              <a:buAutoNum type="arabicPeriod"/>
            </a:pPr>
            <a:r>
              <a:rPr lang="es-CO" sz="1050" dirty="0"/>
              <a:t>Recibo original de pago donde se evidencie el valor cancelado o certificación donde conste el valor pagado.</a:t>
            </a:r>
          </a:p>
        </p:txBody>
      </p:sp>
      <p:sp>
        <p:nvSpPr>
          <p:cNvPr id="17" name="Rectangle 16"/>
          <p:cNvSpPr/>
          <p:nvPr/>
        </p:nvSpPr>
        <p:spPr>
          <a:xfrm>
            <a:off x="1732543" y="248996"/>
            <a:ext cx="5434922" cy="923330"/>
          </a:xfrm>
          <a:prstGeom prst="rect">
            <a:avLst/>
          </a:prstGeom>
        </p:spPr>
        <p:txBody>
          <a:bodyPr wrap="square" anchor="ctr">
            <a:spAutoFit/>
          </a:bodyPr>
          <a:lstStyle/>
          <a:p>
            <a:pPr algn="ctr">
              <a:spcBef>
                <a:spcPct val="0"/>
              </a:spcBef>
            </a:pPr>
            <a:r>
              <a:rPr lang="es-ES" sz="2000" b="1" dirty="0">
                <a:ea typeface="Open Sans" panose="020B0606030504020204" pitchFamily="34" charset="0"/>
                <a:cs typeface="Open Sans" panose="020B0606030504020204" pitchFamily="34" charset="0"/>
              </a:rPr>
              <a:t>Constituir, aportar y mantener vigente la Garantía de Cumplimiento</a:t>
            </a:r>
          </a:p>
          <a:p>
            <a:pPr algn="ctr">
              <a:spcBef>
                <a:spcPct val="0"/>
              </a:spcBef>
            </a:pPr>
            <a:r>
              <a:rPr lang="es-CO" sz="1200" b="1" dirty="0">
                <a:ea typeface="Open Sans" panose="020B0606030504020204" pitchFamily="34" charset="0"/>
                <a:cs typeface="Open Sans" panose="020B0606030504020204" pitchFamily="34" charset="0"/>
              </a:rPr>
              <a:t>Concesionarios Comerciales y Comunitarios</a:t>
            </a:r>
          </a:p>
        </p:txBody>
      </p:sp>
      <p:sp>
        <p:nvSpPr>
          <p:cNvPr id="21" name="Rectangle 20"/>
          <p:cNvSpPr/>
          <p:nvPr/>
        </p:nvSpPr>
        <p:spPr>
          <a:xfrm>
            <a:off x="1129160" y="6016636"/>
            <a:ext cx="7044745" cy="754053"/>
          </a:xfrm>
          <a:prstGeom prst="rect">
            <a:avLst/>
          </a:prstGeom>
        </p:spPr>
        <p:txBody>
          <a:bodyPr wrap="square">
            <a:spAutoFit/>
          </a:bodyPr>
          <a:lstStyle/>
          <a:p>
            <a:pPr marL="0" lvl="2">
              <a:spcBef>
                <a:spcPts val="600"/>
              </a:spcBef>
              <a:buSzPct val="100000"/>
            </a:pPr>
            <a:r>
              <a:rPr lang="es-CO" altLang="ja-JP" sz="1050" b="1" dirty="0">
                <a:solidFill>
                  <a:schemeClr val="bg2">
                    <a:lumMod val="25000"/>
                  </a:schemeClr>
                </a:solidFill>
                <a:ea typeface="ＭＳ Ｐゴシック" pitchFamily="50" charset="-128"/>
              </a:rPr>
              <a:t>¿Cuándo?</a:t>
            </a:r>
            <a:endParaRPr lang="en-US" altLang="ja-JP" sz="1050" b="1" dirty="0">
              <a:solidFill>
                <a:schemeClr val="bg2">
                  <a:lumMod val="25000"/>
                </a:schemeClr>
              </a:solidFill>
              <a:ea typeface="ＭＳ Ｐゴシック" pitchFamily="50" charset="-128"/>
            </a:endParaRPr>
          </a:p>
          <a:p>
            <a:pPr marL="114300" lvl="1" indent="-114300">
              <a:spcBef>
                <a:spcPts val="600"/>
              </a:spcBef>
              <a:buSzPct val="100000"/>
              <a:buFont typeface="Arial"/>
              <a:buChar char="•"/>
            </a:pPr>
            <a:r>
              <a:rPr lang="es-CO" sz="1050" dirty="0"/>
              <a:t>Dentro de o administrativo respectivo o al perfeccionamiento del contrato de concesión.</a:t>
            </a:r>
          </a:p>
          <a:p>
            <a:pPr marL="114300" lvl="1" indent="-114300">
              <a:spcBef>
                <a:spcPts val="600"/>
              </a:spcBef>
              <a:buSzPct val="100000"/>
              <a:buFont typeface="Arial"/>
              <a:buChar char="•"/>
            </a:pPr>
            <a:r>
              <a:rPr lang="es-CO" sz="1050" dirty="0"/>
              <a:t>Treinta (30) días antes del vencimiento del cubrimiento de la garantía.</a:t>
            </a:r>
          </a:p>
        </p:txBody>
      </p:sp>
      <p:sp>
        <p:nvSpPr>
          <p:cNvPr id="37" name="Diagonal Stripe 36"/>
          <p:cNvSpPr/>
          <p:nvPr/>
        </p:nvSpPr>
        <p:spPr>
          <a:xfrm>
            <a:off x="803060" y="6361620"/>
            <a:ext cx="288000" cy="288000"/>
          </a:xfrm>
          <a:prstGeom prst="diagStrip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8" name="Diagonal Stripe 37"/>
          <p:cNvSpPr/>
          <p:nvPr/>
        </p:nvSpPr>
        <p:spPr>
          <a:xfrm flipV="1">
            <a:off x="809423" y="6042640"/>
            <a:ext cx="288000" cy="288000"/>
          </a:xfrm>
          <a:prstGeom prst="diagStripe">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9" name="Freeform 100">
            <a:hlinkClick r:id="rId2"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dirty="0"/>
          </a:p>
        </p:txBody>
      </p:sp>
      <p:sp>
        <p:nvSpPr>
          <p:cNvPr id="40" name="Hexagon 39"/>
          <p:cNvSpPr/>
          <p:nvPr/>
        </p:nvSpPr>
        <p:spPr bwMode="gray">
          <a:xfrm>
            <a:off x="1293004" y="1830403"/>
            <a:ext cx="288000" cy="252000"/>
          </a:xfrm>
          <a:prstGeom prst="hexagon">
            <a:avLst/>
          </a:prstGeom>
          <a:solidFill>
            <a:srgbClr val="2C523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fontAlgn="auto">
              <a:spcAft>
                <a:spcPts val="0"/>
              </a:spcAft>
            </a:pPr>
            <a:r>
              <a:rPr lang="es-CO" sz="1400" b="1" dirty="0">
                <a:solidFill>
                  <a:schemeClr val="bg1"/>
                </a:solidFill>
              </a:rPr>
              <a:t>1</a:t>
            </a:r>
            <a:endParaRPr lang="en-US" sz="1400" b="1" dirty="0">
              <a:solidFill>
                <a:schemeClr val="bg1"/>
              </a:solidFill>
            </a:endParaRPr>
          </a:p>
        </p:txBody>
      </p:sp>
      <p:sp>
        <p:nvSpPr>
          <p:cNvPr id="41" name="Hexagon 40"/>
          <p:cNvSpPr/>
          <p:nvPr/>
        </p:nvSpPr>
        <p:spPr bwMode="gray">
          <a:xfrm>
            <a:off x="1293004" y="5106405"/>
            <a:ext cx="288000" cy="252000"/>
          </a:xfrm>
          <a:prstGeom prst="hexagon">
            <a:avLst/>
          </a:prstGeom>
          <a:solidFill>
            <a:srgbClr val="009A44"/>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fontAlgn="auto">
              <a:spcAft>
                <a:spcPts val="0"/>
              </a:spcAft>
            </a:pPr>
            <a:r>
              <a:rPr lang="es-CO" sz="1400" b="1" dirty="0">
                <a:solidFill>
                  <a:schemeClr val="bg1"/>
                </a:solidFill>
              </a:rPr>
              <a:t>2</a:t>
            </a:r>
            <a:endParaRPr lang="en-US" sz="1400" b="1" dirty="0">
              <a:solidFill>
                <a:schemeClr val="bg1"/>
              </a:solidFill>
            </a:endParaRPr>
          </a:p>
        </p:txBody>
      </p:sp>
      <p:sp>
        <p:nvSpPr>
          <p:cNvPr id="18" name="Diagonal Stripe 17"/>
          <p:cNvSpPr/>
          <p:nvPr/>
        </p:nvSpPr>
        <p:spPr>
          <a:xfrm>
            <a:off x="847700" y="1740557"/>
            <a:ext cx="288000" cy="288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9" name="Diagonal Stripe 18"/>
          <p:cNvSpPr/>
          <p:nvPr/>
        </p:nvSpPr>
        <p:spPr>
          <a:xfrm flipV="1">
            <a:off x="847523" y="1420649"/>
            <a:ext cx="288000" cy="288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pic>
        <p:nvPicPr>
          <p:cNvPr id="2" name="Picture 1"/>
          <p:cNvPicPr>
            <a:picLocks noChangeAspect="1"/>
          </p:cNvPicPr>
          <p:nvPr/>
        </p:nvPicPr>
        <p:blipFill>
          <a:blip r:embed="rId3"/>
          <a:stretch>
            <a:fillRect/>
          </a:stretch>
        </p:blipFill>
        <p:spPr>
          <a:xfrm>
            <a:off x="7135045" y="-1892"/>
            <a:ext cx="2597121" cy="1231499"/>
          </a:xfrm>
          <a:prstGeom prst="rect">
            <a:avLst/>
          </a:prstGeom>
        </p:spPr>
      </p:pic>
      <p:sp>
        <p:nvSpPr>
          <p:cNvPr id="27" name="Freeform 296"/>
          <p:cNvSpPr>
            <a:spLocks noEditPoints="1"/>
          </p:cNvSpPr>
          <p:nvPr/>
        </p:nvSpPr>
        <p:spPr bwMode="auto">
          <a:xfrm>
            <a:off x="8179686" y="373100"/>
            <a:ext cx="540000" cy="468000"/>
          </a:xfrm>
          <a:custGeom>
            <a:avLst/>
            <a:gdLst>
              <a:gd name="T0" fmla="*/ 192 w 320"/>
              <a:gd name="T1" fmla="*/ 11 h 235"/>
              <a:gd name="T2" fmla="*/ 192 w 320"/>
              <a:gd name="T3" fmla="*/ 224 h 235"/>
              <a:gd name="T4" fmla="*/ 181 w 320"/>
              <a:gd name="T5" fmla="*/ 235 h 235"/>
              <a:gd name="T6" fmla="*/ 170 w 320"/>
              <a:gd name="T7" fmla="*/ 224 h 235"/>
              <a:gd name="T8" fmla="*/ 170 w 320"/>
              <a:gd name="T9" fmla="*/ 11 h 235"/>
              <a:gd name="T10" fmla="*/ 181 w 320"/>
              <a:gd name="T11" fmla="*/ 0 h 235"/>
              <a:gd name="T12" fmla="*/ 192 w 320"/>
              <a:gd name="T13" fmla="*/ 11 h 235"/>
              <a:gd name="T14" fmla="*/ 138 w 320"/>
              <a:gd name="T15" fmla="*/ 54 h 235"/>
              <a:gd name="T16" fmla="*/ 128 w 320"/>
              <a:gd name="T17" fmla="*/ 64 h 235"/>
              <a:gd name="T18" fmla="*/ 128 w 320"/>
              <a:gd name="T19" fmla="*/ 171 h 235"/>
              <a:gd name="T20" fmla="*/ 138 w 320"/>
              <a:gd name="T21" fmla="*/ 182 h 235"/>
              <a:gd name="T22" fmla="*/ 149 w 320"/>
              <a:gd name="T23" fmla="*/ 171 h 235"/>
              <a:gd name="T24" fmla="*/ 149 w 320"/>
              <a:gd name="T25" fmla="*/ 64 h 235"/>
              <a:gd name="T26" fmla="*/ 138 w 320"/>
              <a:gd name="T27" fmla="*/ 54 h 235"/>
              <a:gd name="T28" fmla="*/ 96 w 320"/>
              <a:gd name="T29" fmla="*/ 11 h 235"/>
              <a:gd name="T30" fmla="*/ 85 w 320"/>
              <a:gd name="T31" fmla="*/ 22 h 235"/>
              <a:gd name="T32" fmla="*/ 85 w 320"/>
              <a:gd name="T33" fmla="*/ 214 h 235"/>
              <a:gd name="T34" fmla="*/ 96 w 320"/>
              <a:gd name="T35" fmla="*/ 224 h 235"/>
              <a:gd name="T36" fmla="*/ 106 w 320"/>
              <a:gd name="T37" fmla="*/ 214 h 235"/>
              <a:gd name="T38" fmla="*/ 106 w 320"/>
              <a:gd name="T39" fmla="*/ 22 h 235"/>
              <a:gd name="T40" fmla="*/ 96 w 320"/>
              <a:gd name="T41" fmla="*/ 11 h 235"/>
              <a:gd name="T42" fmla="*/ 53 w 320"/>
              <a:gd name="T43" fmla="*/ 43 h 235"/>
              <a:gd name="T44" fmla="*/ 42 w 320"/>
              <a:gd name="T45" fmla="*/ 54 h 235"/>
              <a:gd name="T46" fmla="*/ 42 w 320"/>
              <a:gd name="T47" fmla="*/ 182 h 235"/>
              <a:gd name="T48" fmla="*/ 53 w 320"/>
              <a:gd name="T49" fmla="*/ 192 h 235"/>
              <a:gd name="T50" fmla="*/ 64 w 320"/>
              <a:gd name="T51" fmla="*/ 182 h 235"/>
              <a:gd name="T52" fmla="*/ 64 w 320"/>
              <a:gd name="T53" fmla="*/ 54 h 235"/>
              <a:gd name="T54" fmla="*/ 53 w 320"/>
              <a:gd name="T55" fmla="*/ 43 h 235"/>
              <a:gd name="T56" fmla="*/ 10 w 320"/>
              <a:gd name="T57" fmla="*/ 86 h 235"/>
              <a:gd name="T58" fmla="*/ 0 w 320"/>
              <a:gd name="T59" fmla="*/ 96 h 235"/>
              <a:gd name="T60" fmla="*/ 0 w 320"/>
              <a:gd name="T61" fmla="*/ 139 h 235"/>
              <a:gd name="T62" fmla="*/ 10 w 320"/>
              <a:gd name="T63" fmla="*/ 150 h 235"/>
              <a:gd name="T64" fmla="*/ 21 w 320"/>
              <a:gd name="T65" fmla="*/ 139 h 235"/>
              <a:gd name="T66" fmla="*/ 21 w 320"/>
              <a:gd name="T67" fmla="*/ 96 h 235"/>
              <a:gd name="T68" fmla="*/ 10 w 320"/>
              <a:gd name="T69" fmla="*/ 86 h 235"/>
              <a:gd name="T70" fmla="*/ 309 w 320"/>
              <a:gd name="T71" fmla="*/ 96 h 235"/>
              <a:gd name="T72" fmla="*/ 298 w 320"/>
              <a:gd name="T73" fmla="*/ 107 h 235"/>
              <a:gd name="T74" fmla="*/ 298 w 320"/>
              <a:gd name="T75" fmla="*/ 128 h 235"/>
              <a:gd name="T76" fmla="*/ 309 w 320"/>
              <a:gd name="T77" fmla="*/ 139 h 235"/>
              <a:gd name="T78" fmla="*/ 320 w 320"/>
              <a:gd name="T79" fmla="*/ 128 h 235"/>
              <a:gd name="T80" fmla="*/ 320 w 320"/>
              <a:gd name="T81" fmla="*/ 107 h 235"/>
              <a:gd name="T82" fmla="*/ 309 w 320"/>
              <a:gd name="T83" fmla="*/ 96 h 235"/>
              <a:gd name="T84" fmla="*/ 266 w 320"/>
              <a:gd name="T85" fmla="*/ 64 h 235"/>
              <a:gd name="T86" fmla="*/ 256 w 320"/>
              <a:gd name="T87" fmla="*/ 75 h 235"/>
              <a:gd name="T88" fmla="*/ 256 w 320"/>
              <a:gd name="T89" fmla="*/ 160 h 235"/>
              <a:gd name="T90" fmla="*/ 266 w 320"/>
              <a:gd name="T91" fmla="*/ 171 h 235"/>
              <a:gd name="T92" fmla="*/ 277 w 320"/>
              <a:gd name="T93" fmla="*/ 160 h 235"/>
              <a:gd name="T94" fmla="*/ 277 w 320"/>
              <a:gd name="T95" fmla="*/ 75 h 235"/>
              <a:gd name="T96" fmla="*/ 266 w 320"/>
              <a:gd name="T97" fmla="*/ 64 h 235"/>
              <a:gd name="T98" fmla="*/ 224 w 320"/>
              <a:gd name="T99" fmla="*/ 43 h 235"/>
              <a:gd name="T100" fmla="*/ 213 w 320"/>
              <a:gd name="T101" fmla="*/ 54 h 235"/>
              <a:gd name="T102" fmla="*/ 213 w 320"/>
              <a:gd name="T103" fmla="*/ 182 h 235"/>
              <a:gd name="T104" fmla="*/ 224 w 320"/>
              <a:gd name="T105" fmla="*/ 192 h 235"/>
              <a:gd name="T106" fmla="*/ 234 w 320"/>
              <a:gd name="T107" fmla="*/ 182 h 235"/>
              <a:gd name="T108" fmla="*/ 234 w 320"/>
              <a:gd name="T109" fmla="*/ 54 h 235"/>
              <a:gd name="T110" fmla="*/ 224 w 320"/>
              <a:gd name="T111" fmla="*/ 4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35">
                <a:moveTo>
                  <a:pt x="192" y="11"/>
                </a:moveTo>
                <a:cubicBezTo>
                  <a:pt x="192" y="224"/>
                  <a:pt x="192" y="224"/>
                  <a:pt x="192" y="224"/>
                </a:cubicBezTo>
                <a:cubicBezTo>
                  <a:pt x="192" y="230"/>
                  <a:pt x="187" y="235"/>
                  <a:pt x="181" y="235"/>
                </a:cubicBezTo>
                <a:cubicBezTo>
                  <a:pt x="175" y="235"/>
                  <a:pt x="170" y="230"/>
                  <a:pt x="170" y="224"/>
                </a:cubicBezTo>
                <a:cubicBezTo>
                  <a:pt x="170" y="11"/>
                  <a:pt x="170" y="11"/>
                  <a:pt x="170" y="11"/>
                </a:cubicBezTo>
                <a:cubicBezTo>
                  <a:pt x="170" y="5"/>
                  <a:pt x="175" y="0"/>
                  <a:pt x="181" y="0"/>
                </a:cubicBezTo>
                <a:cubicBezTo>
                  <a:pt x="187" y="0"/>
                  <a:pt x="192" y="5"/>
                  <a:pt x="192" y="11"/>
                </a:cubicBezTo>
                <a:close/>
                <a:moveTo>
                  <a:pt x="138" y="54"/>
                </a:moveTo>
                <a:cubicBezTo>
                  <a:pt x="132" y="54"/>
                  <a:pt x="128" y="58"/>
                  <a:pt x="128" y="64"/>
                </a:cubicBezTo>
                <a:cubicBezTo>
                  <a:pt x="128" y="171"/>
                  <a:pt x="128" y="171"/>
                  <a:pt x="128" y="171"/>
                </a:cubicBezTo>
                <a:cubicBezTo>
                  <a:pt x="128" y="177"/>
                  <a:pt x="132" y="182"/>
                  <a:pt x="138" y="182"/>
                </a:cubicBezTo>
                <a:cubicBezTo>
                  <a:pt x="144" y="182"/>
                  <a:pt x="149" y="177"/>
                  <a:pt x="149" y="171"/>
                </a:cubicBezTo>
                <a:cubicBezTo>
                  <a:pt x="149" y="64"/>
                  <a:pt x="149" y="64"/>
                  <a:pt x="149" y="64"/>
                </a:cubicBezTo>
                <a:cubicBezTo>
                  <a:pt x="149" y="58"/>
                  <a:pt x="144" y="54"/>
                  <a:pt x="138" y="54"/>
                </a:cubicBezTo>
                <a:close/>
                <a:moveTo>
                  <a:pt x="96" y="11"/>
                </a:moveTo>
                <a:cubicBezTo>
                  <a:pt x="90" y="11"/>
                  <a:pt x="85" y="16"/>
                  <a:pt x="85" y="22"/>
                </a:cubicBezTo>
                <a:cubicBezTo>
                  <a:pt x="85" y="214"/>
                  <a:pt x="85" y="214"/>
                  <a:pt x="85" y="214"/>
                </a:cubicBezTo>
                <a:cubicBezTo>
                  <a:pt x="85" y="220"/>
                  <a:pt x="90" y="224"/>
                  <a:pt x="96" y="224"/>
                </a:cubicBezTo>
                <a:cubicBezTo>
                  <a:pt x="102" y="224"/>
                  <a:pt x="106" y="220"/>
                  <a:pt x="106" y="214"/>
                </a:cubicBezTo>
                <a:cubicBezTo>
                  <a:pt x="106" y="22"/>
                  <a:pt x="106" y="22"/>
                  <a:pt x="106" y="22"/>
                </a:cubicBezTo>
                <a:cubicBezTo>
                  <a:pt x="106" y="16"/>
                  <a:pt x="102" y="11"/>
                  <a:pt x="96" y="11"/>
                </a:cubicBezTo>
                <a:close/>
                <a:moveTo>
                  <a:pt x="53" y="43"/>
                </a:moveTo>
                <a:cubicBezTo>
                  <a:pt x="47" y="43"/>
                  <a:pt x="42" y="48"/>
                  <a:pt x="42" y="54"/>
                </a:cubicBezTo>
                <a:cubicBezTo>
                  <a:pt x="42" y="182"/>
                  <a:pt x="42" y="182"/>
                  <a:pt x="42" y="182"/>
                </a:cubicBezTo>
                <a:cubicBezTo>
                  <a:pt x="42" y="188"/>
                  <a:pt x="47" y="192"/>
                  <a:pt x="53" y="192"/>
                </a:cubicBezTo>
                <a:cubicBezTo>
                  <a:pt x="59" y="192"/>
                  <a:pt x="64" y="188"/>
                  <a:pt x="64" y="182"/>
                </a:cubicBezTo>
                <a:cubicBezTo>
                  <a:pt x="64" y="54"/>
                  <a:pt x="64" y="54"/>
                  <a:pt x="64" y="54"/>
                </a:cubicBezTo>
                <a:cubicBezTo>
                  <a:pt x="64" y="48"/>
                  <a:pt x="59" y="43"/>
                  <a:pt x="53" y="43"/>
                </a:cubicBezTo>
                <a:close/>
                <a:moveTo>
                  <a:pt x="10" y="86"/>
                </a:moveTo>
                <a:cubicBezTo>
                  <a:pt x="4" y="86"/>
                  <a:pt x="0" y="90"/>
                  <a:pt x="0" y="96"/>
                </a:cubicBezTo>
                <a:cubicBezTo>
                  <a:pt x="0" y="139"/>
                  <a:pt x="0" y="139"/>
                  <a:pt x="0" y="139"/>
                </a:cubicBezTo>
                <a:cubicBezTo>
                  <a:pt x="0" y="145"/>
                  <a:pt x="4" y="150"/>
                  <a:pt x="10" y="150"/>
                </a:cubicBezTo>
                <a:cubicBezTo>
                  <a:pt x="16" y="150"/>
                  <a:pt x="21" y="145"/>
                  <a:pt x="21" y="139"/>
                </a:cubicBezTo>
                <a:cubicBezTo>
                  <a:pt x="21" y="96"/>
                  <a:pt x="21" y="96"/>
                  <a:pt x="21" y="96"/>
                </a:cubicBezTo>
                <a:cubicBezTo>
                  <a:pt x="21" y="90"/>
                  <a:pt x="16" y="86"/>
                  <a:pt x="10" y="86"/>
                </a:cubicBezTo>
                <a:close/>
                <a:moveTo>
                  <a:pt x="309" y="96"/>
                </a:moveTo>
                <a:cubicBezTo>
                  <a:pt x="303" y="96"/>
                  <a:pt x="298" y="101"/>
                  <a:pt x="298" y="107"/>
                </a:cubicBezTo>
                <a:cubicBezTo>
                  <a:pt x="298" y="128"/>
                  <a:pt x="298" y="128"/>
                  <a:pt x="298" y="128"/>
                </a:cubicBezTo>
                <a:cubicBezTo>
                  <a:pt x="298" y="134"/>
                  <a:pt x="303" y="139"/>
                  <a:pt x="309" y="139"/>
                </a:cubicBezTo>
                <a:cubicBezTo>
                  <a:pt x="315" y="139"/>
                  <a:pt x="320" y="134"/>
                  <a:pt x="320" y="128"/>
                </a:cubicBezTo>
                <a:cubicBezTo>
                  <a:pt x="320" y="107"/>
                  <a:pt x="320" y="107"/>
                  <a:pt x="320" y="107"/>
                </a:cubicBezTo>
                <a:cubicBezTo>
                  <a:pt x="320" y="101"/>
                  <a:pt x="315" y="96"/>
                  <a:pt x="309" y="96"/>
                </a:cubicBezTo>
                <a:close/>
                <a:moveTo>
                  <a:pt x="266" y="64"/>
                </a:moveTo>
                <a:cubicBezTo>
                  <a:pt x="260" y="64"/>
                  <a:pt x="256" y="69"/>
                  <a:pt x="256" y="75"/>
                </a:cubicBezTo>
                <a:cubicBezTo>
                  <a:pt x="256" y="160"/>
                  <a:pt x="256" y="160"/>
                  <a:pt x="256" y="160"/>
                </a:cubicBezTo>
                <a:cubicBezTo>
                  <a:pt x="256" y="166"/>
                  <a:pt x="260" y="171"/>
                  <a:pt x="266" y="171"/>
                </a:cubicBezTo>
                <a:cubicBezTo>
                  <a:pt x="272" y="171"/>
                  <a:pt x="277" y="166"/>
                  <a:pt x="277" y="160"/>
                </a:cubicBezTo>
                <a:cubicBezTo>
                  <a:pt x="277" y="75"/>
                  <a:pt x="277" y="75"/>
                  <a:pt x="277" y="75"/>
                </a:cubicBezTo>
                <a:cubicBezTo>
                  <a:pt x="277" y="69"/>
                  <a:pt x="272" y="64"/>
                  <a:pt x="266" y="64"/>
                </a:cubicBezTo>
                <a:close/>
                <a:moveTo>
                  <a:pt x="224" y="43"/>
                </a:moveTo>
                <a:cubicBezTo>
                  <a:pt x="218" y="43"/>
                  <a:pt x="213" y="48"/>
                  <a:pt x="213" y="54"/>
                </a:cubicBezTo>
                <a:cubicBezTo>
                  <a:pt x="213" y="182"/>
                  <a:pt x="213" y="182"/>
                  <a:pt x="213" y="182"/>
                </a:cubicBezTo>
                <a:cubicBezTo>
                  <a:pt x="213" y="188"/>
                  <a:pt x="218" y="192"/>
                  <a:pt x="224" y="192"/>
                </a:cubicBezTo>
                <a:cubicBezTo>
                  <a:pt x="230" y="192"/>
                  <a:pt x="234" y="188"/>
                  <a:pt x="234" y="182"/>
                </a:cubicBezTo>
                <a:cubicBezTo>
                  <a:pt x="234" y="54"/>
                  <a:pt x="234" y="54"/>
                  <a:pt x="234" y="54"/>
                </a:cubicBezTo>
                <a:cubicBezTo>
                  <a:pt x="234" y="48"/>
                  <a:pt x="230" y="43"/>
                  <a:pt x="224" y="4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121785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26213" y="5201342"/>
            <a:ext cx="2052000" cy="507831"/>
          </a:xfrm>
          <a:prstGeom prst="rect">
            <a:avLst/>
          </a:prstGeom>
          <a:ln>
            <a:noFill/>
          </a:ln>
        </p:spPr>
        <p:txBody>
          <a:bodyPr wrap="square">
            <a:spAutoFit/>
          </a:bodyPr>
          <a:lstStyle/>
          <a:p>
            <a:pPr marL="0" lvl="2">
              <a:spcBef>
                <a:spcPts val="600"/>
              </a:spcBef>
              <a:buSzPct val="100000"/>
            </a:pPr>
            <a:r>
              <a:rPr lang="es-CO" altLang="ja-JP" sz="1050" b="1" dirty="0">
                <a:solidFill>
                  <a:schemeClr val="accent6">
                    <a:lumMod val="75000"/>
                  </a:schemeClr>
                </a:solidFill>
                <a:ea typeface="ＭＳ Ｐゴシック" pitchFamily="50" charset="-128"/>
              </a:rPr>
              <a:t>¿Cuándo?</a:t>
            </a:r>
            <a:endParaRPr lang="en-US" altLang="ja-JP" sz="1050" b="1" dirty="0">
              <a:solidFill>
                <a:schemeClr val="accent6">
                  <a:lumMod val="75000"/>
                </a:schemeClr>
              </a:solidFill>
              <a:ea typeface="ＭＳ Ｐゴシック" pitchFamily="50" charset="-128"/>
            </a:endParaRPr>
          </a:p>
          <a:p>
            <a:pPr marL="0" lvl="2">
              <a:spcBef>
                <a:spcPts val="600"/>
              </a:spcBef>
              <a:buSzPct val="100000"/>
            </a:pPr>
            <a:r>
              <a:rPr lang="es-ES" sz="1050" dirty="0"/>
              <a:t>Permanente.</a:t>
            </a:r>
            <a:endParaRPr lang="en-US" sz="1050" dirty="0"/>
          </a:p>
        </p:txBody>
      </p:sp>
      <p:sp>
        <p:nvSpPr>
          <p:cNvPr id="15" name="Rectangle 14"/>
          <p:cNvSpPr/>
          <p:nvPr/>
        </p:nvSpPr>
        <p:spPr>
          <a:xfrm>
            <a:off x="771562" y="2752733"/>
            <a:ext cx="2052000" cy="2108269"/>
          </a:xfrm>
          <a:prstGeom prst="rect">
            <a:avLst/>
          </a:prstGeom>
          <a:ln>
            <a:noFill/>
          </a:ln>
        </p:spPr>
        <p:txBody>
          <a:bodyPr wrap="square">
            <a:spAutoFit/>
          </a:bodyPr>
          <a:lstStyle/>
          <a:p>
            <a:pPr marL="0" lvl="2">
              <a:spcBef>
                <a:spcPts val="600"/>
              </a:spcBef>
              <a:buSzPct val="100000"/>
            </a:pPr>
            <a:r>
              <a:rPr lang="es-CO" altLang="ja-JP" sz="1050" b="1" dirty="0">
                <a:solidFill>
                  <a:schemeClr val="accent4"/>
                </a:solidFill>
              </a:rPr>
              <a:t>¿Cómo?</a:t>
            </a:r>
            <a:endParaRPr lang="es-CO" altLang="ja-JP" sz="1050" b="1" dirty="0">
              <a:solidFill>
                <a:schemeClr val="accent4"/>
              </a:solidFill>
              <a:ea typeface="ＭＳ Ｐゴシック" pitchFamily="50" charset="-128"/>
            </a:endParaRPr>
          </a:p>
          <a:p>
            <a:pPr marL="0" lvl="2">
              <a:spcBef>
                <a:spcPts val="600"/>
              </a:spcBef>
              <a:buSzPct val="100000"/>
            </a:pPr>
            <a:r>
              <a:rPr lang="es-ES" sz="1050" dirty="0"/>
              <a:t>Elaborar y remitir una comunicación dirigida a la Subdirección de RDS del MINTIC, adjuntado una copia del Manual de Estilo, en el que se debe incluir la visión de la emisora y las políticas y principios para proteger los derechos de la audiencia y garantizar pluralismo informativo. </a:t>
            </a:r>
          </a:p>
        </p:txBody>
      </p:sp>
      <p:sp>
        <p:nvSpPr>
          <p:cNvPr id="16" name="Rectangle 15"/>
          <p:cNvSpPr/>
          <p:nvPr/>
        </p:nvSpPr>
        <p:spPr>
          <a:xfrm>
            <a:off x="6605978" y="2752733"/>
            <a:ext cx="2052000" cy="1785104"/>
          </a:xfrm>
          <a:prstGeom prst="rect">
            <a:avLst/>
          </a:prstGeom>
          <a:ln>
            <a:noFill/>
          </a:ln>
        </p:spPr>
        <p:txBody>
          <a:bodyPr wrap="square">
            <a:spAutoFit/>
          </a:bodyPr>
          <a:lstStyle/>
          <a:p>
            <a:pPr marL="0" lvl="2">
              <a:spcBef>
                <a:spcPts val="600"/>
              </a:spcBef>
              <a:buSzPct val="100000"/>
            </a:pPr>
            <a:r>
              <a:rPr lang="es-CO" altLang="ja-JP" sz="1050" b="1" dirty="0">
                <a:solidFill>
                  <a:schemeClr val="accent4">
                    <a:lumMod val="60000"/>
                    <a:lumOff val="40000"/>
                  </a:schemeClr>
                </a:solidFill>
              </a:rPr>
              <a:t>¿Cómo?</a:t>
            </a:r>
          </a:p>
          <a:p>
            <a:pPr marL="0" lvl="2">
              <a:spcBef>
                <a:spcPts val="600"/>
              </a:spcBef>
              <a:buSzPct val="100000"/>
            </a:pPr>
            <a:r>
              <a:rPr lang="es-ES" sz="1050" dirty="0"/>
              <a:t>Presentar al MINTIC una  copia del </a:t>
            </a:r>
            <a:r>
              <a:rPr lang="es-ES" sz="1050" i="1" dirty="0"/>
              <a:t>“Informe  de evaluación de los fines del servicio Comunitario de RDS y de aplicación del manual de estilo“ </a:t>
            </a:r>
            <a:r>
              <a:rPr lang="es-ES" sz="1050" dirty="0"/>
              <a:t>junto al soporte sonoro donde se lea este informe a la comunidad. </a:t>
            </a:r>
          </a:p>
        </p:txBody>
      </p:sp>
      <p:sp>
        <p:nvSpPr>
          <p:cNvPr id="17" name="Rectangle 16"/>
          <p:cNvSpPr/>
          <p:nvPr/>
        </p:nvSpPr>
        <p:spPr>
          <a:xfrm>
            <a:off x="1443789" y="366704"/>
            <a:ext cx="6268453" cy="1231106"/>
          </a:xfrm>
          <a:prstGeom prst="rect">
            <a:avLst/>
          </a:prstGeom>
        </p:spPr>
        <p:txBody>
          <a:bodyPr wrap="square">
            <a:spAutoFit/>
          </a:bodyPr>
          <a:lstStyle/>
          <a:p>
            <a:pPr algn="ctr">
              <a:spcBef>
                <a:spcPct val="0"/>
              </a:spcBef>
            </a:pPr>
            <a:r>
              <a:rPr lang="es-ES" sz="2000" b="1" dirty="0">
                <a:ea typeface="Open Sans" panose="020B0606030504020204" pitchFamily="34" charset="0"/>
                <a:cs typeface="Open Sans" panose="020B0606030504020204" pitchFamily="34" charset="0"/>
              </a:rPr>
              <a:t>Elaborar el Manual de Estilo, ponerlo a disposición de la comunidad y presentar copia al MINTIC</a:t>
            </a:r>
          </a:p>
          <a:p>
            <a:pPr algn="ctr">
              <a:spcBef>
                <a:spcPct val="0"/>
              </a:spcBef>
            </a:pPr>
            <a:r>
              <a:rPr lang="es-CO" sz="1200" b="1" dirty="0">
                <a:ea typeface="Open Sans" panose="020B0606030504020204" pitchFamily="34" charset="0"/>
                <a:cs typeface="Open Sans" panose="020B0606030504020204" pitchFamily="34" charset="0"/>
              </a:rPr>
              <a:t>Concesionarios Comunitarios y de Interés Público</a:t>
            </a:r>
          </a:p>
        </p:txBody>
      </p:sp>
      <p:sp>
        <p:nvSpPr>
          <p:cNvPr id="18" name="TextBox 17"/>
          <p:cNvSpPr txBox="1"/>
          <p:nvPr/>
        </p:nvSpPr>
        <p:spPr>
          <a:xfrm>
            <a:off x="1504464" y="1537074"/>
            <a:ext cx="385737" cy="625687"/>
          </a:xfrm>
          <a:prstGeom prst="rect">
            <a:avLst/>
          </a:prstGeom>
          <a:noFill/>
        </p:spPr>
        <p:txBody>
          <a:bodyPr wrap="square" lIns="36000" tIns="36000" rIns="36000" bIns="36000" rtlCol="0">
            <a:spAutoFit/>
          </a:bodyPr>
          <a:lstStyle/>
          <a:p>
            <a:r>
              <a:rPr lang="en-US" sz="4000" b="1" dirty="0">
                <a:solidFill>
                  <a:schemeClr val="accent4"/>
                </a:solidFill>
              </a:rPr>
              <a:t>1</a:t>
            </a:r>
          </a:p>
        </p:txBody>
      </p:sp>
      <p:sp>
        <p:nvSpPr>
          <p:cNvPr id="19" name="TextBox 18"/>
          <p:cNvSpPr txBox="1"/>
          <p:nvPr/>
        </p:nvSpPr>
        <p:spPr>
          <a:xfrm>
            <a:off x="4385145" y="1537074"/>
            <a:ext cx="385737" cy="625687"/>
          </a:xfrm>
          <a:prstGeom prst="rect">
            <a:avLst/>
          </a:prstGeom>
          <a:noFill/>
        </p:spPr>
        <p:txBody>
          <a:bodyPr wrap="square" lIns="36000" tIns="36000" rIns="36000" bIns="36000" rtlCol="0">
            <a:spAutoFit/>
          </a:bodyPr>
          <a:lstStyle/>
          <a:p>
            <a:r>
              <a:rPr lang="en-US" sz="4000" b="1" dirty="0">
                <a:solidFill>
                  <a:srgbClr val="009A44"/>
                </a:solidFill>
              </a:rPr>
              <a:t>2</a:t>
            </a:r>
          </a:p>
        </p:txBody>
      </p:sp>
      <p:sp>
        <p:nvSpPr>
          <p:cNvPr id="20" name="TextBox 19"/>
          <p:cNvSpPr txBox="1"/>
          <p:nvPr/>
        </p:nvSpPr>
        <p:spPr>
          <a:xfrm>
            <a:off x="7373183" y="1537074"/>
            <a:ext cx="385737" cy="625687"/>
          </a:xfrm>
          <a:prstGeom prst="rect">
            <a:avLst/>
          </a:prstGeom>
          <a:noFill/>
        </p:spPr>
        <p:txBody>
          <a:bodyPr wrap="square" lIns="36000" tIns="36000" rIns="36000" bIns="36000" rtlCol="0">
            <a:spAutoFit/>
          </a:bodyPr>
          <a:lstStyle/>
          <a:p>
            <a:r>
              <a:rPr lang="en-US" sz="4000" b="1" dirty="0">
                <a:solidFill>
                  <a:schemeClr val="accent4">
                    <a:lumMod val="60000"/>
                    <a:lumOff val="40000"/>
                  </a:schemeClr>
                </a:solidFill>
              </a:rPr>
              <a:t>3</a:t>
            </a:r>
          </a:p>
        </p:txBody>
      </p:sp>
      <p:sp>
        <p:nvSpPr>
          <p:cNvPr id="8" name="Rectangle 7"/>
          <p:cNvSpPr/>
          <p:nvPr/>
        </p:nvSpPr>
        <p:spPr>
          <a:xfrm>
            <a:off x="868577" y="2269967"/>
            <a:ext cx="1749198" cy="261610"/>
          </a:xfrm>
          <a:prstGeom prst="rect">
            <a:avLst/>
          </a:prstGeom>
        </p:spPr>
        <p:txBody>
          <a:bodyPr wrap="none">
            <a:spAutoFit/>
          </a:bodyPr>
          <a:lstStyle/>
          <a:p>
            <a:pPr marL="0" lvl="2" algn="ctr">
              <a:spcBef>
                <a:spcPts val="600"/>
              </a:spcBef>
              <a:buSzPct val="100000"/>
            </a:pPr>
            <a:r>
              <a:rPr lang="es-CO" sz="1100" b="1" dirty="0">
                <a:solidFill>
                  <a:schemeClr val="accent4"/>
                </a:solidFill>
              </a:rPr>
              <a:t>MANUAL DE ESTILO</a:t>
            </a:r>
          </a:p>
        </p:txBody>
      </p:sp>
      <p:sp>
        <p:nvSpPr>
          <p:cNvPr id="9" name="Rectangle 8"/>
          <p:cNvSpPr/>
          <p:nvPr/>
        </p:nvSpPr>
        <p:spPr>
          <a:xfrm>
            <a:off x="3526284" y="2185329"/>
            <a:ext cx="2103461" cy="430887"/>
          </a:xfrm>
          <a:prstGeom prst="rect">
            <a:avLst/>
          </a:prstGeom>
        </p:spPr>
        <p:txBody>
          <a:bodyPr wrap="none">
            <a:spAutoFit/>
          </a:bodyPr>
          <a:lstStyle/>
          <a:p>
            <a:pPr marL="0" lvl="2" algn="ctr">
              <a:buSzPct val="100000"/>
            </a:pPr>
            <a:r>
              <a:rPr lang="es-CO" sz="1100" b="1" dirty="0">
                <a:solidFill>
                  <a:srgbClr val="009A44"/>
                </a:solidFill>
              </a:rPr>
              <a:t>PONER A DISPOSICIÓN </a:t>
            </a:r>
          </a:p>
          <a:p>
            <a:pPr marL="0" lvl="2" algn="ctr">
              <a:buSzPct val="100000"/>
            </a:pPr>
            <a:r>
              <a:rPr lang="es-CO" sz="1100" b="1" dirty="0">
                <a:solidFill>
                  <a:srgbClr val="009A44"/>
                </a:solidFill>
              </a:rPr>
              <a:t>DEL PÚBLICO</a:t>
            </a:r>
          </a:p>
        </p:txBody>
      </p:sp>
      <p:sp>
        <p:nvSpPr>
          <p:cNvPr id="10" name="Rectangle 9"/>
          <p:cNvSpPr/>
          <p:nvPr/>
        </p:nvSpPr>
        <p:spPr>
          <a:xfrm>
            <a:off x="6468614" y="2116079"/>
            <a:ext cx="2052000" cy="569387"/>
          </a:xfrm>
          <a:prstGeom prst="rect">
            <a:avLst/>
          </a:prstGeom>
        </p:spPr>
        <p:txBody>
          <a:bodyPr wrap="square">
            <a:spAutoFit/>
          </a:bodyPr>
          <a:lstStyle/>
          <a:p>
            <a:pPr marL="0" lvl="2" algn="ctr">
              <a:spcBef>
                <a:spcPts val="600"/>
              </a:spcBef>
              <a:buSzPct val="100000"/>
            </a:pPr>
            <a:r>
              <a:rPr lang="es-CO" sz="1100" b="1" dirty="0">
                <a:solidFill>
                  <a:schemeClr val="accent4">
                    <a:lumMod val="60000"/>
                    <a:lumOff val="40000"/>
                  </a:schemeClr>
                </a:solidFill>
              </a:rPr>
              <a:t>INFORME ANUAL</a:t>
            </a:r>
            <a:br>
              <a:rPr lang="es-CO" sz="1100" b="1" dirty="0">
                <a:solidFill>
                  <a:schemeClr val="accent4">
                    <a:lumMod val="60000"/>
                    <a:lumOff val="40000"/>
                  </a:schemeClr>
                </a:solidFill>
              </a:rPr>
            </a:br>
            <a:r>
              <a:rPr lang="es-CO" sz="1000" b="1" dirty="0">
                <a:solidFill>
                  <a:schemeClr val="accent4">
                    <a:lumMod val="60000"/>
                    <a:lumOff val="40000"/>
                  </a:schemeClr>
                </a:solidFill>
              </a:rPr>
              <a:t>Solo para Concesionarios Comunitarios</a:t>
            </a:r>
          </a:p>
        </p:txBody>
      </p:sp>
      <p:sp>
        <p:nvSpPr>
          <p:cNvPr id="11" name="Rectangle 10"/>
          <p:cNvSpPr/>
          <p:nvPr/>
        </p:nvSpPr>
        <p:spPr>
          <a:xfrm>
            <a:off x="3621476" y="2752733"/>
            <a:ext cx="2052000" cy="2185214"/>
          </a:xfrm>
          <a:prstGeom prst="rect">
            <a:avLst/>
          </a:prstGeom>
        </p:spPr>
        <p:txBody>
          <a:bodyPr wrap="square">
            <a:spAutoFit/>
          </a:bodyPr>
          <a:lstStyle/>
          <a:p>
            <a:pPr marL="0" lvl="2">
              <a:spcBef>
                <a:spcPts val="600"/>
              </a:spcBef>
              <a:buSzPct val="100000"/>
            </a:pPr>
            <a:r>
              <a:rPr lang="es-CO" altLang="ja-JP" sz="1050" b="1" dirty="0">
                <a:solidFill>
                  <a:srgbClr val="009A44"/>
                </a:solidFill>
              </a:rPr>
              <a:t>¿Cómo?</a:t>
            </a:r>
          </a:p>
          <a:p>
            <a:pPr marL="0" lvl="2">
              <a:spcBef>
                <a:spcPts val="600"/>
              </a:spcBef>
              <a:buSzPct val="100000"/>
            </a:pPr>
            <a:r>
              <a:rPr lang="es-ES" sz="1050" dirty="0"/>
              <a:t>Disponer en los estudios de la emisora y/o en la sede del concesionario de una copia del manual de estilo para consulta de la comunidad. </a:t>
            </a:r>
          </a:p>
          <a:p>
            <a:pPr marL="0" lvl="2">
              <a:spcBef>
                <a:spcPts val="600"/>
              </a:spcBef>
              <a:buSzPct val="100000"/>
            </a:pPr>
            <a:r>
              <a:rPr lang="es-ES" sz="1050" dirty="0"/>
              <a:t>Además, se puede subir a la web de la emisora una copia para futuras consultas por parte de la comunidad.</a:t>
            </a:r>
          </a:p>
        </p:txBody>
      </p:sp>
      <p:sp>
        <p:nvSpPr>
          <p:cNvPr id="25" name="Diagonal Stripe 24"/>
          <p:cNvSpPr/>
          <p:nvPr/>
        </p:nvSpPr>
        <p:spPr>
          <a:xfrm>
            <a:off x="449630" y="2908869"/>
            <a:ext cx="288000" cy="288000"/>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6" name="Diagonal Stripe 25"/>
          <p:cNvSpPr/>
          <p:nvPr/>
        </p:nvSpPr>
        <p:spPr>
          <a:xfrm flipV="1">
            <a:off x="455993" y="2589889"/>
            <a:ext cx="288000" cy="288000"/>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7" name="Diagonal Stripe 26"/>
          <p:cNvSpPr/>
          <p:nvPr/>
        </p:nvSpPr>
        <p:spPr>
          <a:xfrm>
            <a:off x="6317978" y="2908869"/>
            <a:ext cx="288000" cy="288000"/>
          </a:xfrm>
          <a:prstGeom prst="diagStripe">
            <a:avLst/>
          </a:prstGeom>
          <a:solidFill>
            <a:srgbClr val="0055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8" name="Diagonal Stripe 27"/>
          <p:cNvSpPr/>
          <p:nvPr/>
        </p:nvSpPr>
        <p:spPr>
          <a:xfrm flipV="1">
            <a:off x="6317978" y="2588961"/>
            <a:ext cx="288000" cy="288000"/>
          </a:xfrm>
          <a:prstGeom prst="diagStripe">
            <a:avLst/>
          </a:prstGeom>
          <a:solidFill>
            <a:schemeClr val="accent4">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0" name="Diagonal Stripe 29"/>
          <p:cNvSpPr/>
          <p:nvPr/>
        </p:nvSpPr>
        <p:spPr>
          <a:xfrm>
            <a:off x="3256034" y="2908869"/>
            <a:ext cx="288000" cy="288000"/>
          </a:xfrm>
          <a:prstGeom prst="diagStrip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1" name="Diagonal Stripe 30"/>
          <p:cNvSpPr/>
          <p:nvPr/>
        </p:nvSpPr>
        <p:spPr>
          <a:xfrm flipV="1">
            <a:off x="3255857" y="2588961"/>
            <a:ext cx="288000" cy="288000"/>
          </a:xfrm>
          <a:prstGeom prst="diagStripe">
            <a:avLst/>
          </a:prstGeom>
          <a:solidFill>
            <a:srgbClr val="009A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2" name="Rectangle 31"/>
          <p:cNvSpPr/>
          <p:nvPr/>
        </p:nvSpPr>
        <p:spPr>
          <a:xfrm>
            <a:off x="6612614" y="5181631"/>
            <a:ext cx="2052000" cy="507831"/>
          </a:xfrm>
          <a:prstGeom prst="rect">
            <a:avLst/>
          </a:prstGeom>
          <a:ln>
            <a:noFill/>
          </a:ln>
        </p:spPr>
        <p:txBody>
          <a:bodyPr wrap="square">
            <a:spAutoFit/>
          </a:bodyPr>
          <a:lstStyle/>
          <a:p>
            <a:pPr marL="0" lvl="2">
              <a:spcBef>
                <a:spcPts val="600"/>
              </a:spcBef>
              <a:buSzPct val="100000"/>
            </a:pPr>
            <a:r>
              <a:rPr lang="es-CO" altLang="ja-JP" sz="1050" b="1" dirty="0">
                <a:solidFill>
                  <a:schemeClr val="tx1">
                    <a:lumMod val="85000"/>
                    <a:lumOff val="15000"/>
                  </a:schemeClr>
                </a:solidFill>
                <a:ea typeface="ＭＳ Ｐゴシック" pitchFamily="50" charset="-128"/>
              </a:rPr>
              <a:t>¿Cuándo?</a:t>
            </a:r>
            <a:endParaRPr lang="en-US" altLang="ja-JP" sz="1050" b="1" dirty="0">
              <a:solidFill>
                <a:schemeClr val="tx1">
                  <a:lumMod val="85000"/>
                  <a:lumOff val="15000"/>
                </a:schemeClr>
              </a:solidFill>
              <a:ea typeface="ＭＳ Ｐゴシック" pitchFamily="50" charset="-128"/>
            </a:endParaRPr>
          </a:p>
          <a:p>
            <a:pPr marL="0" lvl="2">
              <a:spcBef>
                <a:spcPts val="600"/>
              </a:spcBef>
              <a:buSzPct val="100000"/>
            </a:pPr>
            <a:r>
              <a:rPr lang="es-ES" sz="1050" dirty="0"/>
              <a:t>Una vez al año.</a:t>
            </a:r>
          </a:p>
        </p:txBody>
      </p:sp>
      <p:sp>
        <p:nvSpPr>
          <p:cNvPr id="33" name="Diagonal Stripe 32"/>
          <p:cNvSpPr/>
          <p:nvPr/>
        </p:nvSpPr>
        <p:spPr>
          <a:xfrm>
            <a:off x="6324614" y="5334195"/>
            <a:ext cx="288000" cy="288000"/>
          </a:xfrm>
          <a:prstGeom prst="diagStripe">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4" name="Diagonal Stripe 33"/>
          <p:cNvSpPr/>
          <p:nvPr/>
        </p:nvSpPr>
        <p:spPr>
          <a:xfrm flipV="1">
            <a:off x="6324614" y="5014287"/>
            <a:ext cx="288000" cy="288000"/>
          </a:xfrm>
          <a:prstGeom prst="diagStripe">
            <a:avLst/>
          </a:prstGeom>
          <a:solidFill>
            <a:schemeClr val="tx1">
              <a:lumMod val="85000"/>
              <a:lumOff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5" name="Diagonal Stripe 34"/>
          <p:cNvSpPr/>
          <p:nvPr/>
        </p:nvSpPr>
        <p:spPr>
          <a:xfrm>
            <a:off x="3260594" y="5337689"/>
            <a:ext cx="288000" cy="288000"/>
          </a:xfrm>
          <a:prstGeom prst="diagStripe">
            <a:avLst/>
          </a:prstGeom>
          <a:solidFill>
            <a:schemeClr val="accent6">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6" name="Diagonal Stripe 35"/>
          <p:cNvSpPr/>
          <p:nvPr/>
        </p:nvSpPr>
        <p:spPr>
          <a:xfrm flipV="1">
            <a:off x="3260417" y="5017781"/>
            <a:ext cx="288000" cy="288000"/>
          </a:xfrm>
          <a:prstGeom prst="diagStripe">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1" name="Rectangle 20"/>
          <p:cNvSpPr/>
          <p:nvPr/>
        </p:nvSpPr>
        <p:spPr>
          <a:xfrm>
            <a:off x="771562" y="5166403"/>
            <a:ext cx="2052000" cy="1538883"/>
          </a:xfrm>
          <a:prstGeom prst="rect">
            <a:avLst/>
          </a:prstGeom>
        </p:spPr>
        <p:txBody>
          <a:bodyPr wrap="square">
            <a:spAutoFit/>
          </a:bodyPr>
          <a:lstStyle/>
          <a:p>
            <a:pPr marL="0" lvl="2">
              <a:spcBef>
                <a:spcPts val="600"/>
              </a:spcBef>
              <a:buSzPct val="100000"/>
            </a:pPr>
            <a:r>
              <a:rPr lang="es-CO" altLang="ja-JP" sz="1050" b="1" dirty="0">
                <a:solidFill>
                  <a:schemeClr val="bg2">
                    <a:lumMod val="25000"/>
                  </a:schemeClr>
                </a:solidFill>
                <a:ea typeface="ＭＳ Ｐゴシック" pitchFamily="50" charset="-128"/>
              </a:rPr>
              <a:t>¿Cuándo?</a:t>
            </a:r>
          </a:p>
          <a:p>
            <a:pPr marL="0" lvl="2">
              <a:spcBef>
                <a:spcPts val="600"/>
              </a:spcBef>
              <a:buSzPct val="100000"/>
            </a:pPr>
            <a:r>
              <a:rPr lang="es-CO" altLang="ja-JP" sz="1050" b="1" dirty="0"/>
              <a:t>Comunitaria:</a:t>
            </a:r>
            <a:r>
              <a:rPr lang="en-US" altLang="ja-JP" sz="1050" b="1" dirty="0"/>
              <a:t> </a:t>
            </a:r>
            <a:r>
              <a:rPr lang="es-CO" sz="1050" dirty="0"/>
              <a:t>Dentro de los seis (6) meses siguientes al otorgamiento de la licencia concesión.</a:t>
            </a:r>
          </a:p>
          <a:p>
            <a:pPr marL="0" lvl="2">
              <a:spcBef>
                <a:spcPts val="600"/>
              </a:spcBef>
              <a:buSzPct val="100000"/>
            </a:pPr>
            <a:r>
              <a:rPr lang="es-CO" sz="1050" b="1" dirty="0"/>
              <a:t>Interés Público: </a:t>
            </a:r>
            <a:r>
              <a:rPr lang="es-CO" sz="1050" dirty="0"/>
              <a:t>Es un requisito para obtener la licencia de concesión.</a:t>
            </a:r>
            <a:endParaRPr lang="en-US" altLang="ja-JP" sz="1050" b="1" dirty="0">
              <a:solidFill>
                <a:schemeClr val="bg2">
                  <a:lumMod val="25000"/>
                </a:schemeClr>
              </a:solidFill>
              <a:ea typeface="ＭＳ Ｐゴシック" pitchFamily="50" charset="-128"/>
            </a:endParaRPr>
          </a:p>
        </p:txBody>
      </p:sp>
      <p:sp>
        <p:nvSpPr>
          <p:cNvPr id="37" name="Diagonal Stripe 36"/>
          <p:cNvSpPr/>
          <p:nvPr/>
        </p:nvSpPr>
        <p:spPr>
          <a:xfrm>
            <a:off x="457697" y="5333267"/>
            <a:ext cx="288000" cy="288000"/>
          </a:xfrm>
          <a:prstGeom prst="diagStrip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8" name="Diagonal Stripe 37"/>
          <p:cNvSpPr/>
          <p:nvPr/>
        </p:nvSpPr>
        <p:spPr>
          <a:xfrm flipV="1">
            <a:off x="464060" y="5014287"/>
            <a:ext cx="288000" cy="288000"/>
          </a:xfrm>
          <a:prstGeom prst="diagStripe">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9" name="Freeform 100">
            <a:hlinkClick r:id="rId2"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dirty="0"/>
          </a:p>
        </p:txBody>
      </p:sp>
      <p:pic>
        <p:nvPicPr>
          <p:cNvPr id="2" name="Picture 1"/>
          <p:cNvPicPr>
            <a:picLocks noChangeAspect="1"/>
          </p:cNvPicPr>
          <p:nvPr/>
        </p:nvPicPr>
        <p:blipFill>
          <a:blip r:embed="rId3"/>
          <a:stretch>
            <a:fillRect/>
          </a:stretch>
        </p:blipFill>
        <p:spPr>
          <a:xfrm>
            <a:off x="7372057" y="2168"/>
            <a:ext cx="2030144" cy="1304657"/>
          </a:xfrm>
          <a:prstGeom prst="rect">
            <a:avLst/>
          </a:prstGeom>
        </p:spPr>
      </p:pic>
      <p:sp>
        <p:nvSpPr>
          <p:cNvPr id="47" name="Freeform 120"/>
          <p:cNvSpPr>
            <a:spLocks noEditPoints="1"/>
          </p:cNvSpPr>
          <p:nvPr/>
        </p:nvSpPr>
        <p:spPr bwMode="auto">
          <a:xfrm>
            <a:off x="8134488" y="383312"/>
            <a:ext cx="504000" cy="504000"/>
          </a:xfrm>
          <a:custGeom>
            <a:avLst/>
            <a:gdLst>
              <a:gd name="T0" fmla="*/ 267 w 277"/>
              <a:gd name="T1" fmla="*/ 0 h 277"/>
              <a:gd name="T2" fmla="*/ 11 w 277"/>
              <a:gd name="T3" fmla="*/ 0 h 277"/>
              <a:gd name="T4" fmla="*/ 0 w 277"/>
              <a:gd name="T5" fmla="*/ 11 h 277"/>
              <a:gd name="T6" fmla="*/ 0 w 277"/>
              <a:gd name="T7" fmla="*/ 267 h 277"/>
              <a:gd name="T8" fmla="*/ 11 w 277"/>
              <a:gd name="T9" fmla="*/ 277 h 277"/>
              <a:gd name="T10" fmla="*/ 267 w 277"/>
              <a:gd name="T11" fmla="*/ 277 h 277"/>
              <a:gd name="T12" fmla="*/ 277 w 277"/>
              <a:gd name="T13" fmla="*/ 267 h 277"/>
              <a:gd name="T14" fmla="*/ 277 w 277"/>
              <a:gd name="T15" fmla="*/ 11 h 277"/>
              <a:gd name="T16" fmla="*/ 267 w 277"/>
              <a:gd name="T17" fmla="*/ 0 h 277"/>
              <a:gd name="T18" fmla="*/ 107 w 277"/>
              <a:gd name="T19" fmla="*/ 171 h 277"/>
              <a:gd name="T20" fmla="*/ 107 w 277"/>
              <a:gd name="T21" fmla="*/ 107 h 277"/>
              <a:gd name="T22" fmla="*/ 171 w 277"/>
              <a:gd name="T23" fmla="*/ 107 h 277"/>
              <a:gd name="T24" fmla="*/ 171 w 277"/>
              <a:gd name="T25" fmla="*/ 171 h 277"/>
              <a:gd name="T26" fmla="*/ 107 w 277"/>
              <a:gd name="T27" fmla="*/ 171 h 277"/>
              <a:gd name="T28" fmla="*/ 171 w 277"/>
              <a:gd name="T29" fmla="*/ 192 h 277"/>
              <a:gd name="T30" fmla="*/ 171 w 277"/>
              <a:gd name="T31" fmla="*/ 256 h 277"/>
              <a:gd name="T32" fmla="*/ 107 w 277"/>
              <a:gd name="T33" fmla="*/ 256 h 277"/>
              <a:gd name="T34" fmla="*/ 107 w 277"/>
              <a:gd name="T35" fmla="*/ 192 h 277"/>
              <a:gd name="T36" fmla="*/ 171 w 277"/>
              <a:gd name="T37" fmla="*/ 192 h 277"/>
              <a:gd name="T38" fmla="*/ 21 w 277"/>
              <a:gd name="T39" fmla="*/ 107 h 277"/>
              <a:gd name="T40" fmla="*/ 85 w 277"/>
              <a:gd name="T41" fmla="*/ 107 h 277"/>
              <a:gd name="T42" fmla="*/ 85 w 277"/>
              <a:gd name="T43" fmla="*/ 171 h 277"/>
              <a:gd name="T44" fmla="*/ 21 w 277"/>
              <a:gd name="T45" fmla="*/ 171 h 277"/>
              <a:gd name="T46" fmla="*/ 21 w 277"/>
              <a:gd name="T47" fmla="*/ 107 h 277"/>
              <a:gd name="T48" fmla="*/ 107 w 277"/>
              <a:gd name="T49" fmla="*/ 85 h 277"/>
              <a:gd name="T50" fmla="*/ 107 w 277"/>
              <a:gd name="T51" fmla="*/ 21 h 277"/>
              <a:gd name="T52" fmla="*/ 171 w 277"/>
              <a:gd name="T53" fmla="*/ 21 h 277"/>
              <a:gd name="T54" fmla="*/ 171 w 277"/>
              <a:gd name="T55" fmla="*/ 85 h 277"/>
              <a:gd name="T56" fmla="*/ 107 w 277"/>
              <a:gd name="T57" fmla="*/ 85 h 277"/>
              <a:gd name="T58" fmla="*/ 192 w 277"/>
              <a:gd name="T59" fmla="*/ 107 h 277"/>
              <a:gd name="T60" fmla="*/ 256 w 277"/>
              <a:gd name="T61" fmla="*/ 107 h 277"/>
              <a:gd name="T62" fmla="*/ 256 w 277"/>
              <a:gd name="T63" fmla="*/ 171 h 277"/>
              <a:gd name="T64" fmla="*/ 192 w 277"/>
              <a:gd name="T65" fmla="*/ 171 h 277"/>
              <a:gd name="T66" fmla="*/ 192 w 277"/>
              <a:gd name="T67" fmla="*/ 107 h 277"/>
              <a:gd name="T68" fmla="*/ 256 w 277"/>
              <a:gd name="T69" fmla="*/ 85 h 277"/>
              <a:gd name="T70" fmla="*/ 192 w 277"/>
              <a:gd name="T71" fmla="*/ 85 h 277"/>
              <a:gd name="T72" fmla="*/ 192 w 277"/>
              <a:gd name="T73" fmla="*/ 21 h 277"/>
              <a:gd name="T74" fmla="*/ 256 w 277"/>
              <a:gd name="T75" fmla="*/ 21 h 277"/>
              <a:gd name="T76" fmla="*/ 256 w 277"/>
              <a:gd name="T77" fmla="*/ 85 h 277"/>
              <a:gd name="T78" fmla="*/ 85 w 277"/>
              <a:gd name="T79" fmla="*/ 21 h 277"/>
              <a:gd name="T80" fmla="*/ 85 w 277"/>
              <a:gd name="T81" fmla="*/ 85 h 277"/>
              <a:gd name="T82" fmla="*/ 21 w 277"/>
              <a:gd name="T83" fmla="*/ 85 h 277"/>
              <a:gd name="T84" fmla="*/ 21 w 277"/>
              <a:gd name="T85" fmla="*/ 21 h 277"/>
              <a:gd name="T86" fmla="*/ 85 w 277"/>
              <a:gd name="T87" fmla="*/ 21 h 277"/>
              <a:gd name="T88" fmla="*/ 21 w 277"/>
              <a:gd name="T89" fmla="*/ 192 h 277"/>
              <a:gd name="T90" fmla="*/ 85 w 277"/>
              <a:gd name="T91" fmla="*/ 192 h 277"/>
              <a:gd name="T92" fmla="*/ 85 w 277"/>
              <a:gd name="T93" fmla="*/ 256 h 277"/>
              <a:gd name="T94" fmla="*/ 21 w 277"/>
              <a:gd name="T95" fmla="*/ 256 h 277"/>
              <a:gd name="T96" fmla="*/ 21 w 277"/>
              <a:gd name="T97" fmla="*/ 192 h 277"/>
              <a:gd name="T98" fmla="*/ 192 w 277"/>
              <a:gd name="T99" fmla="*/ 256 h 277"/>
              <a:gd name="T100" fmla="*/ 192 w 277"/>
              <a:gd name="T101" fmla="*/ 192 h 277"/>
              <a:gd name="T102" fmla="*/ 256 w 277"/>
              <a:gd name="T103" fmla="*/ 192 h 277"/>
              <a:gd name="T104" fmla="*/ 256 w 277"/>
              <a:gd name="T105" fmla="*/ 256 h 277"/>
              <a:gd name="T106" fmla="*/ 192 w 277"/>
              <a:gd name="T107" fmla="*/ 25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7" h="277">
                <a:moveTo>
                  <a:pt x="267" y="0"/>
                </a:moveTo>
                <a:cubicBezTo>
                  <a:pt x="11" y="0"/>
                  <a:pt x="11" y="0"/>
                  <a:pt x="11" y="0"/>
                </a:cubicBezTo>
                <a:cubicBezTo>
                  <a:pt x="5" y="0"/>
                  <a:pt x="0" y="5"/>
                  <a:pt x="0" y="11"/>
                </a:cubicBezTo>
                <a:cubicBezTo>
                  <a:pt x="0" y="267"/>
                  <a:pt x="0" y="267"/>
                  <a:pt x="0" y="267"/>
                </a:cubicBezTo>
                <a:cubicBezTo>
                  <a:pt x="0" y="273"/>
                  <a:pt x="5" y="277"/>
                  <a:pt x="11" y="277"/>
                </a:cubicBezTo>
                <a:cubicBezTo>
                  <a:pt x="267" y="277"/>
                  <a:pt x="267" y="277"/>
                  <a:pt x="267" y="277"/>
                </a:cubicBezTo>
                <a:cubicBezTo>
                  <a:pt x="273" y="277"/>
                  <a:pt x="277" y="273"/>
                  <a:pt x="277" y="267"/>
                </a:cubicBezTo>
                <a:cubicBezTo>
                  <a:pt x="277" y="11"/>
                  <a:pt x="277" y="11"/>
                  <a:pt x="277" y="11"/>
                </a:cubicBezTo>
                <a:cubicBezTo>
                  <a:pt x="277" y="5"/>
                  <a:pt x="273" y="0"/>
                  <a:pt x="267" y="0"/>
                </a:cubicBezTo>
                <a:close/>
                <a:moveTo>
                  <a:pt x="107" y="171"/>
                </a:moveTo>
                <a:cubicBezTo>
                  <a:pt x="107" y="107"/>
                  <a:pt x="107" y="107"/>
                  <a:pt x="107" y="107"/>
                </a:cubicBezTo>
                <a:cubicBezTo>
                  <a:pt x="171" y="107"/>
                  <a:pt x="171" y="107"/>
                  <a:pt x="171" y="107"/>
                </a:cubicBezTo>
                <a:cubicBezTo>
                  <a:pt x="171" y="171"/>
                  <a:pt x="171" y="171"/>
                  <a:pt x="171" y="171"/>
                </a:cubicBezTo>
                <a:lnTo>
                  <a:pt x="107" y="171"/>
                </a:lnTo>
                <a:close/>
                <a:moveTo>
                  <a:pt x="171" y="192"/>
                </a:moveTo>
                <a:cubicBezTo>
                  <a:pt x="171" y="256"/>
                  <a:pt x="171" y="256"/>
                  <a:pt x="171" y="256"/>
                </a:cubicBezTo>
                <a:cubicBezTo>
                  <a:pt x="107" y="256"/>
                  <a:pt x="107" y="256"/>
                  <a:pt x="107" y="256"/>
                </a:cubicBezTo>
                <a:cubicBezTo>
                  <a:pt x="107" y="192"/>
                  <a:pt x="107" y="192"/>
                  <a:pt x="107" y="192"/>
                </a:cubicBezTo>
                <a:lnTo>
                  <a:pt x="171" y="192"/>
                </a:lnTo>
                <a:close/>
                <a:moveTo>
                  <a:pt x="21" y="107"/>
                </a:moveTo>
                <a:cubicBezTo>
                  <a:pt x="85" y="107"/>
                  <a:pt x="85" y="107"/>
                  <a:pt x="85" y="107"/>
                </a:cubicBezTo>
                <a:cubicBezTo>
                  <a:pt x="85" y="171"/>
                  <a:pt x="85" y="171"/>
                  <a:pt x="85" y="171"/>
                </a:cubicBezTo>
                <a:cubicBezTo>
                  <a:pt x="21" y="171"/>
                  <a:pt x="21" y="171"/>
                  <a:pt x="21" y="171"/>
                </a:cubicBezTo>
                <a:lnTo>
                  <a:pt x="21" y="107"/>
                </a:lnTo>
                <a:close/>
                <a:moveTo>
                  <a:pt x="107" y="85"/>
                </a:moveTo>
                <a:cubicBezTo>
                  <a:pt x="107" y="21"/>
                  <a:pt x="107" y="21"/>
                  <a:pt x="107" y="21"/>
                </a:cubicBezTo>
                <a:cubicBezTo>
                  <a:pt x="171" y="21"/>
                  <a:pt x="171" y="21"/>
                  <a:pt x="171" y="21"/>
                </a:cubicBezTo>
                <a:cubicBezTo>
                  <a:pt x="171" y="85"/>
                  <a:pt x="171" y="85"/>
                  <a:pt x="171" y="85"/>
                </a:cubicBezTo>
                <a:lnTo>
                  <a:pt x="107" y="85"/>
                </a:lnTo>
                <a:close/>
                <a:moveTo>
                  <a:pt x="192" y="107"/>
                </a:moveTo>
                <a:cubicBezTo>
                  <a:pt x="256" y="107"/>
                  <a:pt x="256" y="107"/>
                  <a:pt x="256" y="107"/>
                </a:cubicBezTo>
                <a:cubicBezTo>
                  <a:pt x="256" y="171"/>
                  <a:pt x="256" y="171"/>
                  <a:pt x="256" y="171"/>
                </a:cubicBezTo>
                <a:cubicBezTo>
                  <a:pt x="192" y="171"/>
                  <a:pt x="192" y="171"/>
                  <a:pt x="192" y="171"/>
                </a:cubicBezTo>
                <a:lnTo>
                  <a:pt x="192" y="107"/>
                </a:lnTo>
                <a:close/>
                <a:moveTo>
                  <a:pt x="256" y="85"/>
                </a:moveTo>
                <a:cubicBezTo>
                  <a:pt x="192" y="85"/>
                  <a:pt x="192" y="85"/>
                  <a:pt x="192" y="85"/>
                </a:cubicBezTo>
                <a:cubicBezTo>
                  <a:pt x="192" y="21"/>
                  <a:pt x="192" y="21"/>
                  <a:pt x="192" y="21"/>
                </a:cubicBezTo>
                <a:cubicBezTo>
                  <a:pt x="256" y="21"/>
                  <a:pt x="256" y="21"/>
                  <a:pt x="256" y="21"/>
                </a:cubicBezTo>
                <a:lnTo>
                  <a:pt x="256" y="85"/>
                </a:lnTo>
                <a:close/>
                <a:moveTo>
                  <a:pt x="85" y="21"/>
                </a:moveTo>
                <a:cubicBezTo>
                  <a:pt x="85" y="85"/>
                  <a:pt x="85" y="85"/>
                  <a:pt x="85" y="85"/>
                </a:cubicBezTo>
                <a:cubicBezTo>
                  <a:pt x="21" y="85"/>
                  <a:pt x="21" y="85"/>
                  <a:pt x="21" y="85"/>
                </a:cubicBezTo>
                <a:cubicBezTo>
                  <a:pt x="21" y="21"/>
                  <a:pt x="21" y="21"/>
                  <a:pt x="21" y="21"/>
                </a:cubicBezTo>
                <a:lnTo>
                  <a:pt x="85" y="21"/>
                </a:lnTo>
                <a:close/>
                <a:moveTo>
                  <a:pt x="21" y="192"/>
                </a:moveTo>
                <a:cubicBezTo>
                  <a:pt x="85" y="192"/>
                  <a:pt x="85" y="192"/>
                  <a:pt x="85" y="192"/>
                </a:cubicBezTo>
                <a:cubicBezTo>
                  <a:pt x="85" y="256"/>
                  <a:pt x="85" y="256"/>
                  <a:pt x="85" y="256"/>
                </a:cubicBezTo>
                <a:cubicBezTo>
                  <a:pt x="21" y="256"/>
                  <a:pt x="21" y="256"/>
                  <a:pt x="21" y="256"/>
                </a:cubicBezTo>
                <a:lnTo>
                  <a:pt x="21" y="192"/>
                </a:lnTo>
                <a:close/>
                <a:moveTo>
                  <a:pt x="192" y="256"/>
                </a:moveTo>
                <a:cubicBezTo>
                  <a:pt x="192" y="192"/>
                  <a:pt x="192" y="192"/>
                  <a:pt x="192" y="192"/>
                </a:cubicBezTo>
                <a:cubicBezTo>
                  <a:pt x="256" y="192"/>
                  <a:pt x="256" y="192"/>
                  <a:pt x="256" y="192"/>
                </a:cubicBezTo>
                <a:cubicBezTo>
                  <a:pt x="256" y="256"/>
                  <a:pt x="256" y="256"/>
                  <a:pt x="256" y="256"/>
                </a:cubicBezTo>
                <a:lnTo>
                  <a:pt x="192" y="25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0400860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94418" y="2506467"/>
            <a:ext cx="2710019" cy="1061829"/>
          </a:xfrm>
          <a:prstGeom prst="rect">
            <a:avLst/>
          </a:prstGeom>
          <a:ln>
            <a:noFill/>
          </a:ln>
        </p:spPr>
        <p:txBody>
          <a:bodyPr wrap="square">
            <a:spAutoFit/>
          </a:bodyPr>
          <a:lstStyle/>
          <a:p>
            <a:pPr marL="0" lvl="2">
              <a:spcBef>
                <a:spcPts val="600"/>
              </a:spcBef>
              <a:buSzPct val="100000"/>
            </a:pPr>
            <a:r>
              <a:rPr lang="es-CO" altLang="ja-JP" sz="1050" b="1" dirty="0">
                <a:solidFill>
                  <a:schemeClr val="accent4"/>
                </a:solidFill>
              </a:rPr>
              <a:t>¿Cómo?</a:t>
            </a:r>
            <a:endParaRPr lang="es-CO" altLang="ja-JP" sz="1050" b="1" dirty="0">
              <a:solidFill>
                <a:schemeClr val="accent4"/>
              </a:solidFill>
              <a:ea typeface="ＭＳ Ｐゴシック" pitchFamily="50" charset="-128"/>
            </a:endParaRPr>
          </a:p>
          <a:p>
            <a:pPr marL="0" lvl="2">
              <a:buSzPct val="100000"/>
            </a:pPr>
            <a:r>
              <a:rPr lang="es-ES" sz="1050" dirty="0"/>
              <a:t>Por las estaciones de radiodifusión sonora comunitaria </a:t>
            </a:r>
            <a:r>
              <a:rPr lang="es-ES" sz="1050" b="1" dirty="0"/>
              <a:t>NO</a:t>
            </a:r>
            <a:r>
              <a:rPr lang="es-ES" sz="1050" dirty="0"/>
              <a:t> podrá transmitirse ningún tipo de programa con fines proselitistas ni publicidad política.</a:t>
            </a:r>
            <a:endParaRPr lang="es-ES" sz="1050" i="1" dirty="0"/>
          </a:p>
        </p:txBody>
      </p:sp>
      <p:sp>
        <p:nvSpPr>
          <p:cNvPr id="16" name="Rectangle 15"/>
          <p:cNvSpPr/>
          <p:nvPr/>
        </p:nvSpPr>
        <p:spPr>
          <a:xfrm>
            <a:off x="4518051" y="2506467"/>
            <a:ext cx="4001493" cy="3077766"/>
          </a:xfrm>
          <a:prstGeom prst="rect">
            <a:avLst/>
          </a:prstGeom>
          <a:ln>
            <a:noFill/>
          </a:ln>
        </p:spPr>
        <p:txBody>
          <a:bodyPr wrap="square">
            <a:spAutoFit/>
          </a:bodyPr>
          <a:lstStyle/>
          <a:p>
            <a:pPr marL="0" lvl="2">
              <a:spcBef>
                <a:spcPts val="600"/>
              </a:spcBef>
              <a:buSzPct val="100000"/>
            </a:pPr>
            <a:r>
              <a:rPr lang="es-CO" altLang="ja-JP" sz="1050" b="1" dirty="0">
                <a:solidFill>
                  <a:schemeClr val="accent4">
                    <a:lumMod val="60000"/>
                    <a:lumOff val="40000"/>
                  </a:schemeClr>
                </a:solidFill>
              </a:rPr>
              <a:t>¿Cómo?</a:t>
            </a:r>
          </a:p>
          <a:p>
            <a:r>
              <a:rPr lang="es-ES" sz="1050" dirty="0"/>
              <a:t>La transmisión de publicidad así como los créditos por patrocinios, auspicios y apoyos se sujetará para las emisoras comunitarias a los siguientes criterios:</a:t>
            </a:r>
          </a:p>
          <a:p>
            <a:endParaRPr lang="es-ES" sz="1050" dirty="0"/>
          </a:p>
          <a:p>
            <a:pPr marL="171450" indent="-171450">
              <a:buFont typeface="Arial" panose="020B0604020202020204" pitchFamily="34" charset="0"/>
              <a:buChar char="•"/>
            </a:pPr>
            <a:r>
              <a:rPr lang="es-ES" sz="1050" b="1" dirty="0"/>
              <a:t>Para municipios con menos de 100.000 habitantes</a:t>
            </a:r>
            <a:r>
              <a:rPr lang="es-ES" sz="1050" dirty="0"/>
              <a:t>, de acuerdo con la información del DANE, no podrá sobrepasar de quince (15) minutos por cada hora de transmisión de la estación.</a:t>
            </a:r>
          </a:p>
          <a:p>
            <a:pPr marL="171450" indent="-171450">
              <a:buFont typeface="Arial" panose="020B0604020202020204" pitchFamily="34" charset="0"/>
              <a:buChar char="•"/>
            </a:pPr>
            <a:endParaRPr lang="es-ES" sz="500" dirty="0"/>
          </a:p>
          <a:p>
            <a:pPr marL="171450" indent="-171450">
              <a:buFont typeface="Arial" panose="020B0604020202020204" pitchFamily="34" charset="0"/>
              <a:buChar char="•"/>
            </a:pPr>
            <a:r>
              <a:rPr lang="es-ES" sz="1050" b="1" dirty="0"/>
              <a:t>Para municipios entre 100.000 y 500.000 habitantes</a:t>
            </a:r>
            <a:r>
              <a:rPr lang="es-ES" sz="1050" dirty="0"/>
              <a:t>, de acuerdo con la información del DANE, no podrá sobrepasar de diez (10) minutos por cada hora de transmisión de la estación.</a:t>
            </a:r>
          </a:p>
          <a:p>
            <a:pPr marL="171450" indent="-171450">
              <a:buFont typeface="Arial" panose="020B0604020202020204" pitchFamily="34" charset="0"/>
              <a:buChar char="•"/>
            </a:pPr>
            <a:endParaRPr lang="es-ES" sz="500" dirty="0"/>
          </a:p>
          <a:p>
            <a:pPr marL="171450" indent="-171450">
              <a:buFont typeface="Arial" panose="020B0604020202020204" pitchFamily="34" charset="0"/>
              <a:buChar char="•"/>
            </a:pPr>
            <a:r>
              <a:rPr lang="es-ES" sz="1050" b="1" dirty="0"/>
              <a:t>Para municipios o distritos con más de 500.000 habitantes</a:t>
            </a:r>
            <a:r>
              <a:rPr lang="es-ES" sz="1050" dirty="0"/>
              <a:t>, de acuerdo con la información del DANE, no podrá sobrepasar de siete (7) minutos por cada hora de transmisión de la estación.</a:t>
            </a:r>
          </a:p>
        </p:txBody>
      </p:sp>
      <p:sp>
        <p:nvSpPr>
          <p:cNvPr id="17" name="Rectangle 16"/>
          <p:cNvSpPr/>
          <p:nvPr/>
        </p:nvSpPr>
        <p:spPr>
          <a:xfrm>
            <a:off x="1513286" y="366704"/>
            <a:ext cx="6141492" cy="892552"/>
          </a:xfrm>
          <a:prstGeom prst="rect">
            <a:avLst/>
          </a:prstGeom>
        </p:spPr>
        <p:txBody>
          <a:bodyPr wrap="square">
            <a:spAutoFit/>
          </a:bodyPr>
          <a:lstStyle/>
          <a:p>
            <a:pPr algn="ctr">
              <a:spcBef>
                <a:spcPct val="0"/>
              </a:spcBef>
            </a:pPr>
            <a:r>
              <a:rPr lang="es-ES" sz="2000" b="1" dirty="0">
                <a:ea typeface="Open Sans" panose="020B0606030504020204" pitchFamily="34" charset="0"/>
                <a:cs typeface="Open Sans" panose="020B0606030504020204" pitchFamily="34" charset="0"/>
              </a:rPr>
              <a:t>Adaptar la publicidad y pauta comercial </a:t>
            </a:r>
            <a:r>
              <a:rPr lang="es-CO" sz="2000" b="1" dirty="0">
                <a:ea typeface="Open Sans" panose="020B0606030504020204" pitchFamily="34" charset="0"/>
                <a:cs typeface="Open Sans" panose="020B0606030504020204" pitchFamily="34" charset="0"/>
              </a:rPr>
              <a:t> a la orientación de la programación</a:t>
            </a:r>
            <a:endParaRPr lang="es-ES" sz="2000" b="1" dirty="0">
              <a:ea typeface="Open Sans" panose="020B0606030504020204" pitchFamily="34" charset="0"/>
              <a:cs typeface="Open Sans" panose="020B0606030504020204" pitchFamily="34" charset="0"/>
            </a:endParaRPr>
          </a:p>
          <a:p>
            <a:pPr algn="ctr">
              <a:spcBef>
                <a:spcPct val="0"/>
              </a:spcBef>
            </a:pPr>
            <a:r>
              <a:rPr lang="es-CO" sz="1200" b="1" dirty="0">
                <a:ea typeface="Open Sans" panose="020B0606030504020204" pitchFamily="34" charset="0"/>
                <a:cs typeface="Open Sans" panose="020B0606030504020204" pitchFamily="34" charset="0"/>
              </a:rPr>
              <a:t>Concesionarios Comunitarios</a:t>
            </a:r>
          </a:p>
        </p:txBody>
      </p:sp>
      <p:sp>
        <p:nvSpPr>
          <p:cNvPr id="18" name="TextBox 17"/>
          <p:cNvSpPr txBox="1"/>
          <p:nvPr/>
        </p:nvSpPr>
        <p:spPr>
          <a:xfrm>
            <a:off x="2115338" y="1471510"/>
            <a:ext cx="385737" cy="688256"/>
          </a:xfrm>
          <a:prstGeom prst="rect">
            <a:avLst/>
          </a:prstGeom>
          <a:noFill/>
        </p:spPr>
        <p:txBody>
          <a:bodyPr wrap="square" lIns="36000" tIns="36000" rIns="36000" bIns="36000" rtlCol="0">
            <a:spAutoFit/>
          </a:bodyPr>
          <a:lstStyle/>
          <a:p>
            <a:r>
              <a:rPr lang="en-US" sz="4000" b="1" dirty="0">
                <a:solidFill>
                  <a:schemeClr val="accent4"/>
                </a:solidFill>
              </a:rPr>
              <a:t>1</a:t>
            </a:r>
          </a:p>
        </p:txBody>
      </p:sp>
      <p:sp>
        <p:nvSpPr>
          <p:cNvPr id="20" name="TextBox 19"/>
          <p:cNvSpPr txBox="1"/>
          <p:nvPr/>
        </p:nvSpPr>
        <p:spPr>
          <a:xfrm>
            <a:off x="6205285" y="1427964"/>
            <a:ext cx="385737" cy="688256"/>
          </a:xfrm>
          <a:prstGeom prst="rect">
            <a:avLst/>
          </a:prstGeom>
          <a:noFill/>
        </p:spPr>
        <p:txBody>
          <a:bodyPr wrap="square" lIns="36000" tIns="36000" rIns="36000" bIns="36000" rtlCol="0">
            <a:spAutoFit/>
          </a:bodyPr>
          <a:lstStyle/>
          <a:p>
            <a:r>
              <a:rPr lang="en-US" sz="4000" b="1" dirty="0">
                <a:solidFill>
                  <a:schemeClr val="accent4">
                    <a:lumMod val="60000"/>
                    <a:lumOff val="40000"/>
                  </a:schemeClr>
                </a:solidFill>
              </a:rPr>
              <a:t>2</a:t>
            </a:r>
          </a:p>
        </p:txBody>
      </p:sp>
      <p:sp>
        <p:nvSpPr>
          <p:cNvPr id="8" name="Rectangle 7"/>
          <p:cNvSpPr/>
          <p:nvPr/>
        </p:nvSpPr>
        <p:spPr>
          <a:xfrm>
            <a:off x="1298154" y="2028961"/>
            <a:ext cx="2020105" cy="261610"/>
          </a:xfrm>
          <a:prstGeom prst="rect">
            <a:avLst/>
          </a:prstGeom>
        </p:spPr>
        <p:txBody>
          <a:bodyPr wrap="none">
            <a:spAutoFit/>
          </a:bodyPr>
          <a:lstStyle/>
          <a:p>
            <a:pPr marL="0" lvl="2" algn="ctr">
              <a:spcBef>
                <a:spcPts val="600"/>
              </a:spcBef>
              <a:buSzPct val="100000"/>
            </a:pPr>
            <a:r>
              <a:rPr lang="es-CO" sz="1100" b="1" dirty="0">
                <a:solidFill>
                  <a:schemeClr val="accent4"/>
                </a:solidFill>
              </a:rPr>
              <a:t>PUBLICIDAD POLÍTICA</a:t>
            </a:r>
          </a:p>
        </p:txBody>
      </p:sp>
      <p:sp>
        <p:nvSpPr>
          <p:cNvPr id="10" name="Rectangle 9"/>
          <p:cNvSpPr/>
          <p:nvPr/>
        </p:nvSpPr>
        <p:spPr>
          <a:xfrm>
            <a:off x="4791784" y="2005184"/>
            <a:ext cx="3212739" cy="261610"/>
          </a:xfrm>
          <a:prstGeom prst="rect">
            <a:avLst/>
          </a:prstGeom>
        </p:spPr>
        <p:txBody>
          <a:bodyPr wrap="none">
            <a:spAutoFit/>
          </a:bodyPr>
          <a:lstStyle/>
          <a:p>
            <a:pPr marL="0" lvl="2" algn="ctr">
              <a:spcBef>
                <a:spcPts val="600"/>
              </a:spcBef>
              <a:buSzPct val="100000"/>
            </a:pPr>
            <a:r>
              <a:rPr lang="es-CO" sz="1100" b="1" dirty="0">
                <a:solidFill>
                  <a:schemeClr val="accent4">
                    <a:lumMod val="60000"/>
                    <a:lumOff val="40000"/>
                  </a:schemeClr>
                </a:solidFill>
              </a:rPr>
              <a:t>LIMITES DE TIEMPOS DE PUBLICIDAD</a:t>
            </a:r>
          </a:p>
        </p:txBody>
      </p:sp>
      <p:sp>
        <p:nvSpPr>
          <p:cNvPr id="25" name="Diagonal Stripe 24"/>
          <p:cNvSpPr/>
          <p:nvPr/>
        </p:nvSpPr>
        <p:spPr>
          <a:xfrm>
            <a:off x="554372" y="2662603"/>
            <a:ext cx="288000" cy="288000"/>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6" name="Diagonal Stripe 25"/>
          <p:cNvSpPr/>
          <p:nvPr/>
        </p:nvSpPr>
        <p:spPr>
          <a:xfrm flipV="1">
            <a:off x="560735" y="2343623"/>
            <a:ext cx="288000" cy="288000"/>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7" name="Diagonal Stripe 26"/>
          <p:cNvSpPr/>
          <p:nvPr/>
        </p:nvSpPr>
        <p:spPr>
          <a:xfrm>
            <a:off x="4082135" y="2662603"/>
            <a:ext cx="288000" cy="288000"/>
          </a:xfrm>
          <a:prstGeom prst="diagStripe">
            <a:avLst/>
          </a:prstGeom>
          <a:solidFill>
            <a:srgbClr val="0055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8" name="Diagonal Stripe 27"/>
          <p:cNvSpPr/>
          <p:nvPr/>
        </p:nvSpPr>
        <p:spPr>
          <a:xfrm flipV="1">
            <a:off x="4082135" y="2342695"/>
            <a:ext cx="288000" cy="288000"/>
          </a:xfrm>
          <a:prstGeom prst="diagStripe">
            <a:avLst/>
          </a:prstGeom>
          <a:solidFill>
            <a:schemeClr val="accent4">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2" name="Rectangle 31"/>
          <p:cNvSpPr/>
          <p:nvPr/>
        </p:nvSpPr>
        <p:spPr>
          <a:xfrm>
            <a:off x="4518051" y="5529977"/>
            <a:ext cx="2150518" cy="507831"/>
          </a:xfrm>
          <a:prstGeom prst="rect">
            <a:avLst/>
          </a:prstGeom>
          <a:ln>
            <a:noFill/>
          </a:ln>
        </p:spPr>
        <p:txBody>
          <a:bodyPr wrap="square">
            <a:spAutoFit/>
          </a:bodyPr>
          <a:lstStyle/>
          <a:p>
            <a:pPr marL="0" lvl="2">
              <a:spcBef>
                <a:spcPts val="600"/>
              </a:spcBef>
              <a:buSzPct val="100000"/>
            </a:pPr>
            <a:r>
              <a:rPr lang="es-CO" altLang="ja-JP" sz="1050" b="1" dirty="0">
                <a:solidFill>
                  <a:schemeClr val="tx1">
                    <a:lumMod val="85000"/>
                    <a:lumOff val="15000"/>
                  </a:schemeClr>
                </a:solidFill>
                <a:ea typeface="ＭＳ Ｐゴシック" pitchFamily="50" charset="-128"/>
              </a:rPr>
              <a:t>¿Cuándo?</a:t>
            </a:r>
            <a:endParaRPr lang="en-US" altLang="ja-JP" sz="1050" b="1" dirty="0">
              <a:solidFill>
                <a:schemeClr val="tx1">
                  <a:lumMod val="85000"/>
                  <a:lumOff val="15000"/>
                </a:schemeClr>
              </a:solidFill>
              <a:ea typeface="ＭＳ Ｐゴシック" pitchFamily="50" charset="-128"/>
            </a:endParaRPr>
          </a:p>
          <a:p>
            <a:pPr marL="0" lvl="2">
              <a:spcBef>
                <a:spcPts val="600"/>
              </a:spcBef>
              <a:buSzPct val="100000"/>
            </a:pPr>
            <a:r>
              <a:rPr lang="es-ES" sz="1050" dirty="0"/>
              <a:t>Permanente.</a:t>
            </a:r>
          </a:p>
        </p:txBody>
      </p:sp>
      <p:sp>
        <p:nvSpPr>
          <p:cNvPr id="33" name="Diagonal Stripe 32"/>
          <p:cNvSpPr/>
          <p:nvPr/>
        </p:nvSpPr>
        <p:spPr>
          <a:xfrm>
            <a:off x="4080704" y="5682541"/>
            <a:ext cx="288000" cy="288000"/>
          </a:xfrm>
          <a:prstGeom prst="diagStripe">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4" name="Diagonal Stripe 33"/>
          <p:cNvSpPr/>
          <p:nvPr/>
        </p:nvSpPr>
        <p:spPr>
          <a:xfrm flipV="1">
            <a:off x="4080704" y="5362633"/>
            <a:ext cx="288000" cy="288000"/>
          </a:xfrm>
          <a:prstGeom prst="diagStripe">
            <a:avLst/>
          </a:prstGeom>
          <a:solidFill>
            <a:schemeClr val="tx1">
              <a:lumMod val="85000"/>
              <a:lumOff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1" name="Rectangle 20"/>
          <p:cNvSpPr/>
          <p:nvPr/>
        </p:nvSpPr>
        <p:spPr>
          <a:xfrm>
            <a:off x="832561" y="5529977"/>
            <a:ext cx="2771876" cy="1092607"/>
          </a:xfrm>
          <a:prstGeom prst="rect">
            <a:avLst/>
          </a:prstGeom>
        </p:spPr>
        <p:txBody>
          <a:bodyPr wrap="square">
            <a:spAutoFit/>
          </a:bodyPr>
          <a:lstStyle/>
          <a:p>
            <a:pPr marL="0" lvl="2">
              <a:spcBef>
                <a:spcPts val="600"/>
              </a:spcBef>
              <a:buSzPct val="100000"/>
            </a:pPr>
            <a:r>
              <a:rPr lang="es-CO" altLang="ja-JP" sz="1050" b="1" dirty="0">
                <a:solidFill>
                  <a:schemeClr val="bg2">
                    <a:lumMod val="25000"/>
                  </a:schemeClr>
                </a:solidFill>
                <a:ea typeface="ＭＳ Ｐゴシック" pitchFamily="50" charset="-128"/>
              </a:rPr>
              <a:t>¿Cuándo?</a:t>
            </a:r>
            <a:endParaRPr lang="en-US" altLang="ja-JP" sz="1050" b="1" dirty="0">
              <a:solidFill>
                <a:schemeClr val="bg2">
                  <a:lumMod val="25000"/>
                </a:schemeClr>
              </a:solidFill>
              <a:ea typeface="ＭＳ Ｐゴシック" pitchFamily="50" charset="-128"/>
            </a:endParaRPr>
          </a:p>
          <a:p>
            <a:pPr marL="0" lvl="2">
              <a:spcBef>
                <a:spcPts val="600"/>
              </a:spcBef>
              <a:buSzPct val="100000"/>
            </a:pPr>
            <a:r>
              <a:rPr lang="es-ES" sz="1050" dirty="0"/>
              <a:t>Permanente.</a:t>
            </a:r>
          </a:p>
          <a:p>
            <a:pPr marL="0" lvl="2">
              <a:spcBef>
                <a:spcPts val="600"/>
              </a:spcBef>
              <a:buSzPct val="100000"/>
            </a:pPr>
            <a:r>
              <a:rPr lang="es-ES" sz="1050" dirty="0"/>
              <a:t>Nota: Exceptuando las elecciones presidenciales, previo concepto del Consejo Nacional Electoral.</a:t>
            </a:r>
          </a:p>
        </p:txBody>
      </p:sp>
      <p:sp>
        <p:nvSpPr>
          <p:cNvPr id="37" name="Diagonal Stripe 36"/>
          <p:cNvSpPr/>
          <p:nvPr/>
        </p:nvSpPr>
        <p:spPr>
          <a:xfrm>
            <a:off x="554372" y="5681613"/>
            <a:ext cx="288000" cy="288000"/>
          </a:xfrm>
          <a:prstGeom prst="diagStrip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8" name="Diagonal Stripe 37"/>
          <p:cNvSpPr/>
          <p:nvPr/>
        </p:nvSpPr>
        <p:spPr>
          <a:xfrm flipV="1">
            <a:off x="560735" y="5362633"/>
            <a:ext cx="288000" cy="288000"/>
          </a:xfrm>
          <a:prstGeom prst="diagStripe">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9" name="Freeform 100">
            <a:hlinkClick r:id="rId2"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dirty="0"/>
          </a:p>
        </p:txBody>
      </p:sp>
      <p:sp>
        <p:nvSpPr>
          <p:cNvPr id="2" name="Right Arrow 1">
            <a:hlinkClick r:id="rId3" action="ppaction://hlinksldjump"/>
          </p:cNvPr>
          <p:cNvSpPr/>
          <p:nvPr/>
        </p:nvSpPr>
        <p:spPr bwMode="gray">
          <a:xfrm>
            <a:off x="8567672" y="5902582"/>
            <a:ext cx="359478" cy="318980"/>
          </a:xfrm>
          <a:prstGeom prst="rightArrow">
            <a:avLst/>
          </a:prstGeom>
          <a:solidFill>
            <a:srgbClr val="43B02A"/>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29" name="Picture 28"/>
          <p:cNvPicPr>
            <a:picLocks noChangeAspect="1"/>
          </p:cNvPicPr>
          <p:nvPr/>
        </p:nvPicPr>
        <p:blipFill>
          <a:blip r:embed="rId4"/>
          <a:stretch>
            <a:fillRect/>
          </a:stretch>
        </p:blipFill>
        <p:spPr>
          <a:xfrm>
            <a:off x="7372057" y="-44966"/>
            <a:ext cx="2030144" cy="1304657"/>
          </a:xfrm>
          <a:prstGeom prst="rect">
            <a:avLst/>
          </a:prstGeom>
        </p:spPr>
      </p:pic>
      <p:sp>
        <p:nvSpPr>
          <p:cNvPr id="30" name="Freeform 770"/>
          <p:cNvSpPr>
            <a:spLocks noEditPoints="1"/>
          </p:cNvSpPr>
          <p:nvPr/>
        </p:nvSpPr>
        <p:spPr bwMode="auto">
          <a:xfrm>
            <a:off x="8170488" y="365312"/>
            <a:ext cx="468000" cy="540000"/>
          </a:xfrm>
          <a:custGeom>
            <a:avLst/>
            <a:gdLst>
              <a:gd name="T0" fmla="*/ 142 w 224"/>
              <a:gd name="T1" fmla="*/ 97 h 298"/>
              <a:gd name="T2" fmla="*/ 147 w 224"/>
              <a:gd name="T3" fmla="*/ 93 h 298"/>
              <a:gd name="T4" fmla="*/ 147 w 224"/>
              <a:gd name="T5" fmla="*/ 77 h 298"/>
              <a:gd name="T6" fmla="*/ 131 w 224"/>
              <a:gd name="T7" fmla="*/ 77 h 298"/>
              <a:gd name="T8" fmla="*/ 127 w 224"/>
              <a:gd name="T9" fmla="*/ 82 h 298"/>
              <a:gd name="T10" fmla="*/ 74 w 224"/>
              <a:gd name="T11" fmla="*/ 30 h 298"/>
              <a:gd name="T12" fmla="*/ 59 w 224"/>
              <a:gd name="T13" fmla="*/ 30 h 298"/>
              <a:gd name="T14" fmla="*/ 59 w 224"/>
              <a:gd name="T15" fmla="*/ 165 h 298"/>
              <a:gd name="T16" fmla="*/ 64 w 224"/>
              <a:gd name="T17" fmla="*/ 170 h 298"/>
              <a:gd name="T18" fmla="*/ 25 w 224"/>
              <a:gd name="T19" fmla="*/ 277 h 298"/>
              <a:gd name="T20" fmla="*/ 11 w 224"/>
              <a:gd name="T21" fmla="*/ 277 h 298"/>
              <a:gd name="T22" fmla="*/ 0 w 224"/>
              <a:gd name="T23" fmla="*/ 288 h 298"/>
              <a:gd name="T24" fmla="*/ 11 w 224"/>
              <a:gd name="T25" fmla="*/ 298 h 298"/>
              <a:gd name="T26" fmla="*/ 139 w 224"/>
              <a:gd name="T27" fmla="*/ 298 h 298"/>
              <a:gd name="T28" fmla="*/ 150 w 224"/>
              <a:gd name="T29" fmla="*/ 288 h 298"/>
              <a:gd name="T30" fmla="*/ 139 w 224"/>
              <a:gd name="T31" fmla="*/ 277 h 298"/>
              <a:gd name="T32" fmla="*/ 125 w 224"/>
              <a:gd name="T33" fmla="*/ 277 h 298"/>
              <a:gd name="T34" fmla="*/ 92 w 224"/>
              <a:gd name="T35" fmla="*/ 187 h 298"/>
              <a:gd name="T36" fmla="*/ 127 w 224"/>
              <a:gd name="T37" fmla="*/ 193 h 298"/>
              <a:gd name="T38" fmla="*/ 194 w 224"/>
              <a:gd name="T39" fmla="*/ 165 h 298"/>
              <a:gd name="T40" fmla="*/ 198 w 224"/>
              <a:gd name="T41" fmla="*/ 158 h 298"/>
              <a:gd name="T42" fmla="*/ 194 w 224"/>
              <a:gd name="T43" fmla="*/ 150 h 298"/>
              <a:gd name="T44" fmla="*/ 142 w 224"/>
              <a:gd name="T45" fmla="*/ 97 h 298"/>
              <a:gd name="T46" fmla="*/ 48 w 224"/>
              <a:gd name="T47" fmla="*/ 277 h 298"/>
              <a:gd name="T48" fmla="*/ 75 w 224"/>
              <a:gd name="T49" fmla="*/ 202 h 298"/>
              <a:gd name="T50" fmla="*/ 102 w 224"/>
              <a:gd name="T51" fmla="*/ 277 h 298"/>
              <a:gd name="T52" fmla="*/ 48 w 224"/>
              <a:gd name="T53" fmla="*/ 277 h 298"/>
              <a:gd name="T54" fmla="*/ 74 w 224"/>
              <a:gd name="T55" fmla="*/ 150 h 298"/>
              <a:gd name="T56" fmla="*/ 67 w 224"/>
              <a:gd name="T57" fmla="*/ 53 h 298"/>
              <a:gd name="T58" fmla="*/ 171 w 224"/>
              <a:gd name="T59" fmla="*/ 157 h 298"/>
              <a:gd name="T60" fmla="*/ 74 w 224"/>
              <a:gd name="T61" fmla="*/ 150 h 298"/>
              <a:gd name="T62" fmla="*/ 139 w 224"/>
              <a:gd name="T63" fmla="*/ 64 h 298"/>
              <a:gd name="T64" fmla="*/ 128 w 224"/>
              <a:gd name="T65" fmla="*/ 53 h 298"/>
              <a:gd name="T66" fmla="*/ 139 w 224"/>
              <a:gd name="T67" fmla="*/ 42 h 298"/>
              <a:gd name="T68" fmla="*/ 182 w 224"/>
              <a:gd name="T69" fmla="*/ 85 h 298"/>
              <a:gd name="T70" fmla="*/ 171 w 224"/>
              <a:gd name="T71" fmla="*/ 96 h 298"/>
              <a:gd name="T72" fmla="*/ 160 w 224"/>
              <a:gd name="T73" fmla="*/ 85 h 298"/>
              <a:gd name="T74" fmla="*/ 139 w 224"/>
              <a:gd name="T75" fmla="*/ 64 h 298"/>
              <a:gd name="T76" fmla="*/ 224 w 224"/>
              <a:gd name="T77" fmla="*/ 85 h 298"/>
              <a:gd name="T78" fmla="*/ 214 w 224"/>
              <a:gd name="T79" fmla="*/ 96 h 298"/>
              <a:gd name="T80" fmla="*/ 203 w 224"/>
              <a:gd name="T81" fmla="*/ 85 h 298"/>
              <a:gd name="T82" fmla="*/ 139 w 224"/>
              <a:gd name="T83" fmla="*/ 21 h 298"/>
              <a:gd name="T84" fmla="*/ 128 w 224"/>
              <a:gd name="T85" fmla="*/ 10 h 298"/>
              <a:gd name="T86" fmla="*/ 139 w 224"/>
              <a:gd name="T87" fmla="*/ 0 h 298"/>
              <a:gd name="T88" fmla="*/ 224 w 224"/>
              <a:gd name="T89" fmla="*/ 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298">
                <a:moveTo>
                  <a:pt x="142" y="97"/>
                </a:moveTo>
                <a:cubicBezTo>
                  <a:pt x="147" y="93"/>
                  <a:pt x="147" y="93"/>
                  <a:pt x="147" y="93"/>
                </a:cubicBezTo>
                <a:cubicBezTo>
                  <a:pt x="151" y="88"/>
                  <a:pt x="151" y="82"/>
                  <a:pt x="147" y="77"/>
                </a:cubicBezTo>
                <a:cubicBezTo>
                  <a:pt x="142" y="73"/>
                  <a:pt x="136" y="73"/>
                  <a:pt x="131" y="77"/>
                </a:cubicBezTo>
                <a:cubicBezTo>
                  <a:pt x="127" y="82"/>
                  <a:pt x="127" y="82"/>
                  <a:pt x="127" y="82"/>
                </a:cubicBezTo>
                <a:cubicBezTo>
                  <a:pt x="74" y="30"/>
                  <a:pt x="74" y="30"/>
                  <a:pt x="74" y="30"/>
                </a:cubicBezTo>
                <a:cubicBezTo>
                  <a:pt x="70" y="25"/>
                  <a:pt x="63" y="25"/>
                  <a:pt x="59" y="30"/>
                </a:cubicBezTo>
                <a:cubicBezTo>
                  <a:pt x="21" y="67"/>
                  <a:pt x="21" y="128"/>
                  <a:pt x="59" y="165"/>
                </a:cubicBezTo>
                <a:cubicBezTo>
                  <a:pt x="60" y="167"/>
                  <a:pt x="62" y="169"/>
                  <a:pt x="64" y="170"/>
                </a:cubicBezTo>
                <a:cubicBezTo>
                  <a:pt x="25" y="277"/>
                  <a:pt x="25" y="277"/>
                  <a:pt x="25" y="277"/>
                </a:cubicBezTo>
                <a:cubicBezTo>
                  <a:pt x="11" y="277"/>
                  <a:pt x="11" y="277"/>
                  <a:pt x="11" y="277"/>
                </a:cubicBezTo>
                <a:cubicBezTo>
                  <a:pt x="5" y="277"/>
                  <a:pt x="0" y="282"/>
                  <a:pt x="0" y="288"/>
                </a:cubicBezTo>
                <a:cubicBezTo>
                  <a:pt x="0" y="294"/>
                  <a:pt x="5" y="298"/>
                  <a:pt x="11" y="298"/>
                </a:cubicBezTo>
                <a:cubicBezTo>
                  <a:pt x="139" y="298"/>
                  <a:pt x="139" y="298"/>
                  <a:pt x="139" y="298"/>
                </a:cubicBezTo>
                <a:cubicBezTo>
                  <a:pt x="145" y="298"/>
                  <a:pt x="150" y="294"/>
                  <a:pt x="150" y="288"/>
                </a:cubicBezTo>
                <a:cubicBezTo>
                  <a:pt x="150" y="282"/>
                  <a:pt x="145" y="277"/>
                  <a:pt x="139" y="277"/>
                </a:cubicBezTo>
                <a:cubicBezTo>
                  <a:pt x="125" y="277"/>
                  <a:pt x="125" y="277"/>
                  <a:pt x="125" y="277"/>
                </a:cubicBezTo>
                <a:cubicBezTo>
                  <a:pt x="92" y="187"/>
                  <a:pt x="92" y="187"/>
                  <a:pt x="92" y="187"/>
                </a:cubicBezTo>
                <a:cubicBezTo>
                  <a:pt x="103" y="191"/>
                  <a:pt x="115" y="193"/>
                  <a:pt x="127" y="193"/>
                </a:cubicBezTo>
                <a:cubicBezTo>
                  <a:pt x="151" y="193"/>
                  <a:pt x="176" y="184"/>
                  <a:pt x="194" y="165"/>
                </a:cubicBezTo>
                <a:cubicBezTo>
                  <a:pt x="196" y="163"/>
                  <a:pt x="198" y="161"/>
                  <a:pt x="198" y="158"/>
                </a:cubicBezTo>
                <a:cubicBezTo>
                  <a:pt x="198" y="155"/>
                  <a:pt x="196" y="152"/>
                  <a:pt x="194" y="150"/>
                </a:cubicBezTo>
                <a:lnTo>
                  <a:pt x="142" y="97"/>
                </a:lnTo>
                <a:close/>
                <a:moveTo>
                  <a:pt x="48" y="277"/>
                </a:moveTo>
                <a:cubicBezTo>
                  <a:pt x="75" y="202"/>
                  <a:pt x="75" y="202"/>
                  <a:pt x="75" y="202"/>
                </a:cubicBezTo>
                <a:cubicBezTo>
                  <a:pt x="102" y="277"/>
                  <a:pt x="102" y="277"/>
                  <a:pt x="102" y="277"/>
                </a:cubicBezTo>
                <a:lnTo>
                  <a:pt x="48" y="277"/>
                </a:lnTo>
                <a:close/>
                <a:moveTo>
                  <a:pt x="74" y="150"/>
                </a:moveTo>
                <a:cubicBezTo>
                  <a:pt x="47" y="124"/>
                  <a:pt x="45" y="82"/>
                  <a:pt x="67" y="53"/>
                </a:cubicBezTo>
                <a:cubicBezTo>
                  <a:pt x="171" y="157"/>
                  <a:pt x="171" y="157"/>
                  <a:pt x="171" y="157"/>
                </a:cubicBezTo>
                <a:cubicBezTo>
                  <a:pt x="142" y="179"/>
                  <a:pt x="100" y="177"/>
                  <a:pt x="74" y="150"/>
                </a:cubicBezTo>
                <a:close/>
                <a:moveTo>
                  <a:pt x="139" y="64"/>
                </a:moveTo>
                <a:cubicBezTo>
                  <a:pt x="133" y="64"/>
                  <a:pt x="128" y="59"/>
                  <a:pt x="128" y="53"/>
                </a:cubicBezTo>
                <a:cubicBezTo>
                  <a:pt x="128" y="47"/>
                  <a:pt x="133" y="42"/>
                  <a:pt x="139" y="42"/>
                </a:cubicBezTo>
                <a:cubicBezTo>
                  <a:pt x="163" y="42"/>
                  <a:pt x="182" y="61"/>
                  <a:pt x="182" y="85"/>
                </a:cubicBezTo>
                <a:cubicBezTo>
                  <a:pt x="182" y="91"/>
                  <a:pt x="177" y="96"/>
                  <a:pt x="171" y="96"/>
                </a:cubicBezTo>
                <a:cubicBezTo>
                  <a:pt x="165" y="96"/>
                  <a:pt x="160" y="91"/>
                  <a:pt x="160" y="85"/>
                </a:cubicBezTo>
                <a:cubicBezTo>
                  <a:pt x="160" y="73"/>
                  <a:pt x="151" y="64"/>
                  <a:pt x="139" y="64"/>
                </a:cubicBezTo>
                <a:close/>
                <a:moveTo>
                  <a:pt x="224" y="85"/>
                </a:moveTo>
                <a:cubicBezTo>
                  <a:pt x="224" y="91"/>
                  <a:pt x="220" y="96"/>
                  <a:pt x="214" y="96"/>
                </a:cubicBezTo>
                <a:cubicBezTo>
                  <a:pt x="208" y="96"/>
                  <a:pt x="203" y="91"/>
                  <a:pt x="203" y="85"/>
                </a:cubicBezTo>
                <a:cubicBezTo>
                  <a:pt x="203" y="50"/>
                  <a:pt x="174" y="21"/>
                  <a:pt x="139" y="21"/>
                </a:cubicBezTo>
                <a:cubicBezTo>
                  <a:pt x="133" y="21"/>
                  <a:pt x="128" y="16"/>
                  <a:pt x="128" y="10"/>
                </a:cubicBezTo>
                <a:cubicBezTo>
                  <a:pt x="128" y="4"/>
                  <a:pt x="133" y="0"/>
                  <a:pt x="139" y="0"/>
                </a:cubicBezTo>
                <a:cubicBezTo>
                  <a:pt x="186" y="0"/>
                  <a:pt x="224" y="38"/>
                  <a:pt x="224" y="8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748589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16832" y="2707922"/>
            <a:ext cx="2232000" cy="1623521"/>
          </a:xfrm>
          <a:prstGeom prst="rect">
            <a:avLst/>
          </a:prstGeom>
          <a:ln>
            <a:noFill/>
          </a:ln>
        </p:spPr>
        <p:txBody>
          <a:bodyPr wrap="square">
            <a:spAutoFit/>
          </a:bodyPr>
          <a:lstStyle/>
          <a:p>
            <a:pPr marL="0" lvl="2">
              <a:spcBef>
                <a:spcPts val="600"/>
              </a:spcBef>
              <a:buSzPct val="100000"/>
            </a:pPr>
            <a:r>
              <a:rPr lang="es-CO" altLang="ja-JP" sz="1050" b="1" dirty="0">
                <a:solidFill>
                  <a:schemeClr val="accent4"/>
                </a:solidFill>
              </a:rPr>
              <a:t>¿Cómo?</a:t>
            </a:r>
            <a:endParaRPr lang="es-CO" altLang="ja-JP" sz="1050" b="1" dirty="0">
              <a:solidFill>
                <a:schemeClr val="accent4"/>
              </a:solidFill>
              <a:ea typeface="ＭＳ Ｐゴシック" pitchFamily="50" charset="-128"/>
            </a:endParaRPr>
          </a:p>
          <a:p>
            <a:pPr marL="0" lvl="2">
              <a:spcBef>
                <a:spcPts val="600"/>
              </a:spcBef>
              <a:buSzPct val="100000"/>
            </a:pPr>
            <a:r>
              <a:rPr lang="es-ES" sz="1050" dirty="0"/>
              <a:t>A través del Servicio de Radiodifusión Sonora de Interés Público, </a:t>
            </a:r>
            <a:r>
              <a:rPr lang="es-ES" sz="1050" b="1" dirty="0"/>
              <a:t>NO</a:t>
            </a:r>
            <a:r>
              <a:rPr lang="es-ES" sz="1050" dirty="0"/>
              <a:t> podrá transmitirse ningún tipo de programa con fines proselitistas, emitir publicidad o propaganda política.</a:t>
            </a:r>
            <a:endParaRPr lang="es-ES" sz="1050" i="1" dirty="0"/>
          </a:p>
        </p:txBody>
      </p:sp>
      <p:sp>
        <p:nvSpPr>
          <p:cNvPr id="16" name="Rectangle 15"/>
          <p:cNvSpPr/>
          <p:nvPr/>
        </p:nvSpPr>
        <p:spPr>
          <a:xfrm>
            <a:off x="4844395" y="2751468"/>
            <a:ext cx="3216763" cy="2516073"/>
          </a:xfrm>
          <a:prstGeom prst="rect">
            <a:avLst/>
          </a:prstGeom>
          <a:ln>
            <a:noFill/>
          </a:ln>
        </p:spPr>
        <p:txBody>
          <a:bodyPr wrap="square">
            <a:spAutoFit/>
          </a:bodyPr>
          <a:lstStyle/>
          <a:p>
            <a:pPr marL="0" lvl="2">
              <a:spcBef>
                <a:spcPts val="600"/>
              </a:spcBef>
              <a:buSzPct val="100000"/>
            </a:pPr>
            <a:r>
              <a:rPr lang="es-CO" altLang="ja-JP" sz="1050" b="1" dirty="0">
                <a:solidFill>
                  <a:schemeClr val="accent1">
                    <a:lumMod val="75000"/>
                  </a:schemeClr>
                </a:solidFill>
              </a:rPr>
              <a:t>¿Cómo?</a:t>
            </a:r>
          </a:p>
          <a:p>
            <a:r>
              <a:rPr lang="es-ES" sz="1050" dirty="0"/>
              <a:t>Por los servicios de radiodifusión sonora de interés público prestados en gestión directa no se podrá transmitir pauta comercial, salvo los patrocinios definidos por la Ley 1341 de 2009.</a:t>
            </a:r>
          </a:p>
          <a:p>
            <a:endParaRPr lang="es-ES" sz="1050" dirty="0"/>
          </a:p>
          <a:p>
            <a:r>
              <a:rPr lang="es-ES" sz="1050" dirty="0"/>
              <a:t>Se entiende por patrocinio el reconocimiento, sin lema o agregado alguno, a la contribución en dinero u otros recursos en favor de las emisoras de interés público que se efectúen para la transmisión de un programa específico, el cual no podrá ser superior a cinco (5) minutos por hora del programa beneficiado.</a:t>
            </a:r>
          </a:p>
        </p:txBody>
      </p:sp>
      <p:sp>
        <p:nvSpPr>
          <p:cNvPr id="18" name="TextBox 17"/>
          <p:cNvSpPr txBox="1"/>
          <p:nvPr/>
        </p:nvSpPr>
        <p:spPr>
          <a:xfrm>
            <a:off x="2272013" y="1672965"/>
            <a:ext cx="385737" cy="688256"/>
          </a:xfrm>
          <a:prstGeom prst="rect">
            <a:avLst/>
          </a:prstGeom>
          <a:noFill/>
        </p:spPr>
        <p:txBody>
          <a:bodyPr wrap="square" lIns="36000" tIns="36000" rIns="36000" bIns="36000" rtlCol="0">
            <a:spAutoFit/>
          </a:bodyPr>
          <a:lstStyle/>
          <a:p>
            <a:r>
              <a:rPr lang="en-US" sz="4000" b="1" dirty="0">
                <a:solidFill>
                  <a:schemeClr val="accent4"/>
                </a:solidFill>
              </a:rPr>
              <a:t>1</a:t>
            </a:r>
          </a:p>
        </p:txBody>
      </p:sp>
      <p:sp>
        <p:nvSpPr>
          <p:cNvPr id="20" name="TextBox 19"/>
          <p:cNvSpPr txBox="1"/>
          <p:nvPr/>
        </p:nvSpPr>
        <p:spPr>
          <a:xfrm>
            <a:off x="6231001" y="1672965"/>
            <a:ext cx="385737" cy="688256"/>
          </a:xfrm>
          <a:prstGeom prst="rect">
            <a:avLst/>
          </a:prstGeom>
          <a:noFill/>
        </p:spPr>
        <p:txBody>
          <a:bodyPr wrap="square" lIns="36000" tIns="36000" rIns="36000" bIns="36000" rtlCol="0">
            <a:spAutoFit/>
          </a:bodyPr>
          <a:lstStyle/>
          <a:p>
            <a:r>
              <a:rPr lang="en-US" sz="4000" b="1" dirty="0">
                <a:solidFill>
                  <a:schemeClr val="accent1">
                    <a:lumMod val="75000"/>
                  </a:schemeClr>
                </a:solidFill>
              </a:rPr>
              <a:t>2</a:t>
            </a:r>
          </a:p>
        </p:txBody>
      </p:sp>
      <p:sp>
        <p:nvSpPr>
          <p:cNvPr id="8" name="Rectangle 7"/>
          <p:cNvSpPr/>
          <p:nvPr/>
        </p:nvSpPr>
        <p:spPr>
          <a:xfrm>
            <a:off x="1454833" y="2230416"/>
            <a:ext cx="2020105" cy="261610"/>
          </a:xfrm>
          <a:prstGeom prst="rect">
            <a:avLst/>
          </a:prstGeom>
        </p:spPr>
        <p:txBody>
          <a:bodyPr wrap="none">
            <a:spAutoFit/>
          </a:bodyPr>
          <a:lstStyle/>
          <a:p>
            <a:pPr marL="0" lvl="2" algn="ctr">
              <a:spcBef>
                <a:spcPts val="600"/>
              </a:spcBef>
              <a:buSzPct val="100000"/>
            </a:pPr>
            <a:r>
              <a:rPr lang="es-CO" sz="1100" b="1" dirty="0">
                <a:solidFill>
                  <a:schemeClr val="accent4"/>
                </a:solidFill>
              </a:rPr>
              <a:t>PUBLICIDAD POLÍTICA</a:t>
            </a:r>
          </a:p>
        </p:txBody>
      </p:sp>
      <p:sp>
        <p:nvSpPr>
          <p:cNvPr id="10" name="Rectangle 9"/>
          <p:cNvSpPr/>
          <p:nvPr/>
        </p:nvSpPr>
        <p:spPr>
          <a:xfrm>
            <a:off x="5571716" y="2250185"/>
            <a:ext cx="1704314" cy="261610"/>
          </a:xfrm>
          <a:prstGeom prst="rect">
            <a:avLst/>
          </a:prstGeom>
        </p:spPr>
        <p:txBody>
          <a:bodyPr wrap="none">
            <a:spAutoFit/>
          </a:bodyPr>
          <a:lstStyle/>
          <a:p>
            <a:pPr marL="0" lvl="2" algn="ctr">
              <a:spcBef>
                <a:spcPts val="600"/>
              </a:spcBef>
              <a:buSzPct val="100000"/>
            </a:pPr>
            <a:r>
              <a:rPr lang="es-CO" sz="1100" b="1" dirty="0">
                <a:solidFill>
                  <a:schemeClr val="accent1">
                    <a:lumMod val="75000"/>
                  </a:schemeClr>
                </a:solidFill>
              </a:rPr>
              <a:t>PAUTA COMERCIAL</a:t>
            </a:r>
          </a:p>
        </p:txBody>
      </p:sp>
      <p:sp>
        <p:nvSpPr>
          <p:cNvPr id="25" name="Diagonal Stripe 24"/>
          <p:cNvSpPr/>
          <p:nvPr/>
        </p:nvSpPr>
        <p:spPr>
          <a:xfrm>
            <a:off x="1076785" y="2864058"/>
            <a:ext cx="288000" cy="288000"/>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6" name="Diagonal Stripe 25"/>
          <p:cNvSpPr/>
          <p:nvPr/>
        </p:nvSpPr>
        <p:spPr>
          <a:xfrm flipV="1">
            <a:off x="1083148" y="2545078"/>
            <a:ext cx="288000" cy="288000"/>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7" name="Diagonal Stripe 26"/>
          <p:cNvSpPr/>
          <p:nvPr/>
        </p:nvSpPr>
        <p:spPr>
          <a:xfrm>
            <a:off x="4529502" y="2907604"/>
            <a:ext cx="288000" cy="288000"/>
          </a:xfrm>
          <a:prstGeom prst="diagStripe">
            <a:avLst/>
          </a:prstGeom>
          <a:solidFill>
            <a:srgbClr val="43B0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8" name="Diagonal Stripe 27"/>
          <p:cNvSpPr/>
          <p:nvPr/>
        </p:nvSpPr>
        <p:spPr>
          <a:xfrm flipV="1">
            <a:off x="4529502" y="2587696"/>
            <a:ext cx="288000" cy="288000"/>
          </a:xfrm>
          <a:prstGeom prst="diagStripe">
            <a:avLst/>
          </a:prstGeom>
          <a:solidFill>
            <a:schemeClr val="accent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2" name="Rectangle 31"/>
          <p:cNvSpPr/>
          <p:nvPr/>
        </p:nvSpPr>
        <p:spPr>
          <a:xfrm>
            <a:off x="4844395" y="5559141"/>
            <a:ext cx="3216764" cy="507831"/>
          </a:xfrm>
          <a:prstGeom prst="rect">
            <a:avLst/>
          </a:prstGeom>
          <a:ln>
            <a:noFill/>
          </a:ln>
        </p:spPr>
        <p:txBody>
          <a:bodyPr wrap="square">
            <a:spAutoFit/>
          </a:bodyPr>
          <a:lstStyle/>
          <a:p>
            <a:pPr marL="0" lvl="2">
              <a:spcBef>
                <a:spcPts val="600"/>
              </a:spcBef>
              <a:buSzPct val="100000"/>
            </a:pPr>
            <a:r>
              <a:rPr lang="es-CO" altLang="ja-JP" sz="1050" b="1" dirty="0">
                <a:solidFill>
                  <a:schemeClr val="tx1">
                    <a:lumMod val="85000"/>
                    <a:lumOff val="15000"/>
                  </a:schemeClr>
                </a:solidFill>
                <a:ea typeface="ＭＳ Ｐゴシック" pitchFamily="50" charset="-128"/>
              </a:rPr>
              <a:t>¿Cuándo?</a:t>
            </a:r>
            <a:endParaRPr lang="en-US" altLang="ja-JP" sz="1050" b="1" dirty="0">
              <a:solidFill>
                <a:schemeClr val="tx1">
                  <a:lumMod val="85000"/>
                  <a:lumOff val="15000"/>
                </a:schemeClr>
              </a:solidFill>
              <a:ea typeface="ＭＳ Ｐゴシック" pitchFamily="50" charset="-128"/>
            </a:endParaRPr>
          </a:p>
          <a:p>
            <a:pPr marL="0" lvl="2">
              <a:spcBef>
                <a:spcPts val="600"/>
              </a:spcBef>
              <a:buSzPct val="100000"/>
            </a:pPr>
            <a:r>
              <a:rPr lang="es-ES" sz="1050" dirty="0"/>
              <a:t>Permanente.</a:t>
            </a:r>
          </a:p>
        </p:txBody>
      </p:sp>
      <p:sp>
        <p:nvSpPr>
          <p:cNvPr id="33" name="Diagonal Stripe 32"/>
          <p:cNvSpPr/>
          <p:nvPr/>
        </p:nvSpPr>
        <p:spPr>
          <a:xfrm>
            <a:off x="4528071" y="5711705"/>
            <a:ext cx="288000" cy="288000"/>
          </a:xfrm>
          <a:prstGeom prst="diagStripe">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4" name="Diagonal Stripe 33"/>
          <p:cNvSpPr/>
          <p:nvPr/>
        </p:nvSpPr>
        <p:spPr>
          <a:xfrm flipV="1">
            <a:off x="4528071" y="5391797"/>
            <a:ext cx="288000" cy="288000"/>
          </a:xfrm>
          <a:prstGeom prst="diagStripe">
            <a:avLst/>
          </a:prstGeom>
          <a:solidFill>
            <a:schemeClr val="tx1">
              <a:lumMod val="85000"/>
              <a:lumOff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1" name="Rectangle 20"/>
          <p:cNvSpPr/>
          <p:nvPr/>
        </p:nvSpPr>
        <p:spPr>
          <a:xfrm>
            <a:off x="1454833" y="5447400"/>
            <a:ext cx="2232000" cy="507831"/>
          </a:xfrm>
          <a:prstGeom prst="rect">
            <a:avLst/>
          </a:prstGeom>
        </p:spPr>
        <p:txBody>
          <a:bodyPr wrap="square">
            <a:spAutoFit/>
          </a:bodyPr>
          <a:lstStyle/>
          <a:p>
            <a:pPr marL="0" lvl="2">
              <a:spcBef>
                <a:spcPts val="600"/>
              </a:spcBef>
              <a:buSzPct val="100000"/>
            </a:pPr>
            <a:r>
              <a:rPr lang="es-CO" altLang="ja-JP" sz="1050" b="1" dirty="0">
                <a:solidFill>
                  <a:schemeClr val="bg2">
                    <a:lumMod val="25000"/>
                  </a:schemeClr>
                </a:solidFill>
                <a:ea typeface="ＭＳ Ｐゴシック" pitchFamily="50" charset="-128"/>
              </a:rPr>
              <a:t>¿Cuándo?</a:t>
            </a:r>
            <a:endParaRPr lang="en-US" altLang="ja-JP" sz="1050" b="1" dirty="0">
              <a:solidFill>
                <a:schemeClr val="bg2">
                  <a:lumMod val="25000"/>
                </a:schemeClr>
              </a:solidFill>
              <a:ea typeface="ＭＳ Ｐゴシック" pitchFamily="50" charset="-128"/>
            </a:endParaRPr>
          </a:p>
          <a:p>
            <a:pPr marL="0" lvl="2">
              <a:spcBef>
                <a:spcPts val="600"/>
              </a:spcBef>
              <a:buSzPct val="100000"/>
            </a:pPr>
            <a:r>
              <a:rPr lang="es-ES" sz="1050" dirty="0"/>
              <a:t>Permanente.</a:t>
            </a:r>
          </a:p>
        </p:txBody>
      </p:sp>
      <p:sp>
        <p:nvSpPr>
          <p:cNvPr id="37" name="Diagonal Stripe 36"/>
          <p:cNvSpPr/>
          <p:nvPr/>
        </p:nvSpPr>
        <p:spPr>
          <a:xfrm>
            <a:off x="1076785" y="5667231"/>
            <a:ext cx="288000" cy="288000"/>
          </a:xfrm>
          <a:prstGeom prst="diagStrip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8" name="Diagonal Stripe 37"/>
          <p:cNvSpPr/>
          <p:nvPr/>
        </p:nvSpPr>
        <p:spPr>
          <a:xfrm flipV="1">
            <a:off x="1083148" y="5348251"/>
            <a:ext cx="288000" cy="288000"/>
          </a:xfrm>
          <a:prstGeom prst="diagStripe">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9" name="Freeform 100">
            <a:hlinkClick r:id="rId2" action="ppaction://hlinksldjump"/>
          </p:cNvPr>
          <p:cNvSpPr>
            <a:spLocks noEditPoints="1"/>
          </p:cNvSpPr>
          <p:nvPr/>
        </p:nvSpPr>
        <p:spPr bwMode="auto">
          <a:xfrm>
            <a:off x="8567672" y="6289757"/>
            <a:ext cx="359478" cy="345469"/>
          </a:xfrm>
          <a:custGeom>
            <a:avLst/>
            <a:gdLst>
              <a:gd name="T0" fmla="*/ 0 w 634"/>
              <a:gd name="T1" fmla="*/ 317 h 634"/>
              <a:gd name="T2" fmla="*/ 317 w 634"/>
              <a:gd name="T3" fmla="*/ 634 h 634"/>
              <a:gd name="T4" fmla="*/ 634 w 634"/>
              <a:gd name="T5" fmla="*/ 317 h 634"/>
              <a:gd name="T6" fmla="*/ 317 w 634"/>
              <a:gd name="T7" fmla="*/ 0 h 634"/>
              <a:gd name="T8" fmla="*/ 0 w 634"/>
              <a:gd name="T9" fmla="*/ 317 h 634"/>
              <a:gd name="T10" fmla="*/ 66 w 634"/>
              <a:gd name="T11" fmla="*/ 317 h 634"/>
              <a:gd name="T12" fmla="*/ 73 w 634"/>
              <a:gd name="T13" fmla="*/ 258 h 634"/>
              <a:gd name="T14" fmla="*/ 132 w 634"/>
              <a:gd name="T15" fmla="*/ 317 h 634"/>
              <a:gd name="T16" fmla="*/ 119 w 634"/>
              <a:gd name="T17" fmla="*/ 396 h 634"/>
              <a:gd name="T18" fmla="*/ 172 w 634"/>
              <a:gd name="T19" fmla="*/ 449 h 634"/>
              <a:gd name="T20" fmla="*/ 172 w 634"/>
              <a:gd name="T21" fmla="*/ 522 h 634"/>
              <a:gd name="T22" fmla="*/ 66 w 634"/>
              <a:gd name="T23" fmla="*/ 317 h 634"/>
              <a:gd name="T24" fmla="*/ 259 w 634"/>
              <a:gd name="T25" fmla="*/ 72 h 634"/>
              <a:gd name="T26" fmla="*/ 317 w 634"/>
              <a:gd name="T27" fmla="*/ 66 h 634"/>
              <a:gd name="T28" fmla="*/ 381 w 634"/>
              <a:gd name="T29" fmla="*/ 74 h 634"/>
              <a:gd name="T30" fmla="*/ 370 w 634"/>
              <a:gd name="T31" fmla="*/ 92 h 634"/>
              <a:gd name="T32" fmla="*/ 383 w 634"/>
              <a:gd name="T33" fmla="*/ 105 h 634"/>
              <a:gd name="T34" fmla="*/ 423 w 634"/>
              <a:gd name="T35" fmla="*/ 105 h 634"/>
              <a:gd name="T36" fmla="*/ 434 w 634"/>
              <a:gd name="T37" fmla="*/ 94 h 634"/>
              <a:gd name="T38" fmla="*/ 460 w 634"/>
              <a:gd name="T39" fmla="*/ 111 h 634"/>
              <a:gd name="T40" fmla="*/ 436 w 634"/>
              <a:gd name="T41" fmla="*/ 119 h 634"/>
              <a:gd name="T42" fmla="*/ 410 w 634"/>
              <a:gd name="T43" fmla="*/ 145 h 634"/>
              <a:gd name="T44" fmla="*/ 436 w 634"/>
              <a:gd name="T45" fmla="*/ 158 h 634"/>
              <a:gd name="T46" fmla="*/ 436 w 634"/>
              <a:gd name="T47" fmla="*/ 171 h 634"/>
              <a:gd name="T48" fmla="*/ 410 w 634"/>
              <a:gd name="T49" fmla="*/ 171 h 634"/>
              <a:gd name="T50" fmla="*/ 410 w 634"/>
              <a:gd name="T51" fmla="*/ 198 h 634"/>
              <a:gd name="T52" fmla="*/ 449 w 634"/>
              <a:gd name="T53" fmla="*/ 211 h 634"/>
              <a:gd name="T54" fmla="*/ 476 w 634"/>
              <a:gd name="T55" fmla="*/ 171 h 634"/>
              <a:gd name="T56" fmla="*/ 509 w 634"/>
              <a:gd name="T57" fmla="*/ 163 h 634"/>
              <a:gd name="T58" fmla="*/ 517 w 634"/>
              <a:gd name="T59" fmla="*/ 165 h 634"/>
              <a:gd name="T60" fmla="*/ 555 w 634"/>
              <a:gd name="T61" fmla="*/ 236 h 634"/>
              <a:gd name="T62" fmla="*/ 555 w 634"/>
              <a:gd name="T63" fmla="*/ 238 h 634"/>
              <a:gd name="T64" fmla="*/ 502 w 634"/>
              <a:gd name="T65" fmla="*/ 224 h 634"/>
              <a:gd name="T66" fmla="*/ 436 w 634"/>
              <a:gd name="T67" fmla="*/ 238 h 634"/>
              <a:gd name="T68" fmla="*/ 397 w 634"/>
              <a:gd name="T69" fmla="*/ 277 h 634"/>
              <a:gd name="T70" fmla="*/ 410 w 634"/>
              <a:gd name="T71" fmla="*/ 343 h 634"/>
              <a:gd name="T72" fmla="*/ 476 w 634"/>
              <a:gd name="T73" fmla="*/ 383 h 634"/>
              <a:gd name="T74" fmla="*/ 476 w 634"/>
              <a:gd name="T75" fmla="*/ 512 h 634"/>
              <a:gd name="T76" fmla="*/ 317 w 634"/>
              <a:gd name="T77" fmla="*/ 568 h 634"/>
              <a:gd name="T78" fmla="*/ 236 w 634"/>
              <a:gd name="T79" fmla="*/ 555 h 634"/>
              <a:gd name="T80" fmla="*/ 304 w 634"/>
              <a:gd name="T81" fmla="*/ 396 h 634"/>
              <a:gd name="T82" fmla="*/ 291 w 634"/>
              <a:gd name="T83" fmla="*/ 330 h 634"/>
              <a:gd name="T84" fmla="*/ 211 w 634"/>
              <a:gd name="T85" fmla="*/ 264 h 634"/>
              <a:gd name="T86" fmla="*/ 172 w 634"/>
              <a:gd name="T87" fmla="*/ 304 h 634"/>
              <a:gd name="T88" fmla="*/ 145 w 634"/>
              <a:gd name="T89" fmla="*/ 251 h 634"/>
              <a:gd name="T90" fmla="*/ 225 w 634"/>
              <a:gd name="T91" fmla="*/ 198 h 634"/>
              <a:gd name="T92" fmla="*/ 264 w 634"/>
              <a:gd name="T93" fmla="*/ 92 h 634"/>
              <a:gd name="T94" fmla="*/ 259 w 634"/>
              <a:gd name="T95" fmla="*/ 72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4" h="634">
                <a:moveTo>
                  <a:pt x="0" y="317"/>
                </a:moveTo>
                <a:cubicBezTo>
                  <a:pt x="0" y="492"/>
                  <a:pt x="142" y="634"/>
                  <a:pt x="317" y="634"/>
                </a:cubicBezTo>
                <a:cubicBezTo>
                  <a:pt x="492" y="634"/>
                  <a:pt x="634" y="492"/>
                  <a:pt x="634" y="317"/>
                </a:cubicBezTo>
                <a:cubicBezTo>
                  <a:pt x="634" y="142"/>
                  <a:pt x="492" y="0"/>
                  <a:pt x="317" y="0"/>
                </a:cubicBezTo>
                <a:cubicBezTo>
                  <a:pt x="142" y="0"/>
                  <a:pt x="0" y="142"/>
                  <a:pt x="0" y="317"/>
                </a:cubicBezTo>
                <a:close/>
                <a:moveTo>
                  <a:pt x="66" y="317"/>
                </a:moveTo>
                <a:cubicBezTo>
                  <a:pt x="66" y="297"/>
                  <a:pt x="68" y="277"/>
                  <a:pt x="73" y="258"/>
                </a:cubicBezTo>
                <a:cubicBezTo>
                  <a:pt x="132" y="317"/>
                  <a:pt x="132" y="317"/>
                  <a:pt x="132" y="317"/>
                </a:cubicBezTo>
                <a:cubicBezTo>
                  <a:pt x="119" y="396"/>
                  <a:pt x="119" y="396"/>
                  <a:pt x="119" y="396"/>
                </a:cubicBezTo>
                <a:cubicBezTo>
                  <a:pt x="172" y="449"/>
                  <a:pt x="172" y="449"/>
                  <a:pt x="172" y="449"/>
                </a:cubicBezTo>
                <a:cubicBezTo>
                  <a:pt x="172" y="522"/>
                  <a:pt x="172" y="522"/>
                  <a:pt x="172" y="522"/>
                </a:cubicBezTo>
                <a:cubicBezTo>
                  <a:pt x="108" y="476"/>
                  <a:pt x="66" y="401"/>
                  <a:pt x="66" y="317"/>
                </a:cubicBezTo>
                <a:close/>
                <a:moveTo>
                  <a:pt x="259" y="72"/>
                </a:moveTo>
                <a:cubicBezTo>
                  <a:pt x="278" y="68"/>
                  <a:pt x="297" y="66"/>
                  <a:pt x="317" y="66"/>
                </a:cubicBezTo>
                <a:cubicBezTo>
                  <a:pt x="339" y="66"/>
                  <a:pt x="361" y="69"/>
                  <a:pt x="381" y="74"/>
                </a:cubicBezTo>
                <a:cubicBezTo>
                  <a:pt x="370" y="92"/>
                  <a:pt x="370" y="92"/>
                  <a:pt x="370" y="92"/>
                </a:cubicBezTo>
                <a:cubicBezTo>
                  <a:pt x="383" y="105"/>
                  <a:pt x="383" y="105"/>
                  <a:pt x="383" y="105"/>
                </a:cubicBezTo>
                <a:cubicBezTo>
                  <a:pt x="423" y="105"/>
                  <a:pt x="423" y="105"/>
                  <a:pt x="423" y="105"/>
                </a:cubicBezTo>
                <a:cubicBezTo>
                  <a:pt x="434" y="94"/>
                  <a:pt x="434" y="94"/>
                  <a:pt x="434" y="94"/>
                </a:cubicBezTo>
                <a:cubicBezTo>
                  <a:pt x="443" y="99"/>
                  <a:pt x="452" y="105"/>
                  <a:pt x="460" y="111"/>
                </a:cubicBezTo>
                <a:cubicBezTo>
                  <a:pt x="436" y="119"/>
                  <a:pt x="436" y="119"/>
                  <a:pt x="436" y="119"/>
                </a:cubicBezTo>
                <a:cubicBezTo>
                  <a:pt x="410" y="145"/>
                  <a:pt x="410" y="145"/>
                  <a:pt x="410" y="145"/>
                </a:cubicBezTo>
                <a:cubicBezTo>
                  <a:pt x="436" y="158"/>
                  <a:pt x="436" y="158"/>
                  <a:pt x="436" y="158"/>
                </a:cubicBezTo>
                <a:cubicBezTo>
                  <a:pt x="436" y="171"/>
                  <a:pt x="436" y="171"/>
                  <a:pt x="436" y="171"/>
                </a:cubicBezTo>
                <a:cubicBezTo>
                  <a:pt x="410" y="171"/>
                  <a:pt x="410" y="171"/>
                  <a:pt x="410" y="171"/>
                </a:cubicBezTo>
                <a:cubicBezTo>
                  <a:pt x="410" y="198"/>
                  <a:pt x="410" y="198"/>
                  <a:pt x="410" y="198"/>
                </a:cubicBezTo>
                <a:cubicBezTo>
                  <a:pt x="410" y="198"/>
                  <a:pt x="428" y="211"/>
                  <a:pt x="449" y="211"/>
                </a:cubicBezTo>
                <a:cubicBezTo>
                  <a:pt x="470" y="211"/>
                  <a:pt x="461" y="182"/>
                  <a:pt x="476" y="171"/>
                </a:cubicBezTo>
                <a:cubicBezTo>
                  <a:pt x="491" y="161"/>
                  <a:pt x="509" y="163"/>
                  <a:pt x="509" y="163"/>
                </a:cubicBezTo>
                <a:cubicBezTo>
                  <a:pt x="517" y="165"/>
                  <a:pt x="517" y="165"/>
                  <a:pt x="517" y="165"/>
                </a:cubicBezTo>
                <a:cubicBezTo>
                  <a:pt x="534" y="187"/>
                  <a:pt x="546" y="210"/>
                  <a:pt x="555" y="236"/>
                </a:cubicBezTo>
                <a:cubicBezTo>
                  <a:pt x="555" y="238"/>
                  <a:pt x="555" y="238"/>
                  <a:pt x="555" y="238"/>
                </a:cubicBezTo>
                <a:cubicBezTo>
                  <a:pt x="555" y="238"/>
                  <a:pt x="536" y="224"/>
                  <a:pt x="502" y="224"/>
                </a:cubicBezTo>
                <a:cubicBezTo>
                  <a:pt x="468" y="224"/>
                  <a:pt x="436" y="238"/>
                  <a:pt x="436" y="238"/>
                </a:cubicBezTo>
                <a:cubicBezTo>
                  <a:pt x="436" y="238"/>
                  <a:pt x="399" y="248"/>
                  <a:pt x="397" y="277"/>
                </a:cubicBezTo>
                <a:cubicBezTo>
                  <a:pt x="392" y="327"/>
                  <a:pt x="410" y="343"/>
                  <a:pt x="410" y="343"/>
                </a:cubicBezTo>
                <a:cubicBezTo>
                  <a:pt x="476" y="383"/>
                  <a:pt x="476" y="383"/>
                  <a:pt x="476" y="383"/>
                </a:cubicBezTo>
                <a:cubicBezTo>
                  <a:pt x="476" y="512"/>
                  <a:pt x="476" y="512"/>
                  <a:pt x="476" y="512"/>
                </a:cubicBezTo>
                <a:cubicBezTo>
                  <a:pt x="433" y="547"/>
                  <a:pt x="377" y="568"/>
                  <a:pt x="317" y="568"/>
                </a:cubicBezTo>
                <a:cubicBezTo>
                  <a:pt x="289" y="568"/>
                  <a:pt x="262" y="563"/>
                  <a:pt x="236" y="555"/>
                </a:cubicBezTo>
                <a:cubicBezTo>
                  <a:pt x="304" y="396"/>
                  <a:pt x="304" y="396"/>
                  <a:pt x="304" y="396"/>
                </a:cubicBezTo>
                <a:cubicBezTo>
                  <a:pt x="291" y="330"/>
                  <a:pt x="291" y="330"/>
                  <a:pt x="291" y="330"/>
                </a:cubicBezTo>
                <a:cubicBezTo>
                  <a:pt x="291" y="330"/>
                  <a:pt x="238" y="264"/>
                  <a:pt x="211" y="264"/>
                </a:cubicBezTo>
                <a:cubicBezTo>
                  <a:pt x="185" y="264"/>
                  <a:pt x="172" y="304"/>
                  <a:pt x="172" y="304"/>
                </a:cubicBezTo>
                <a:cubicBezTo>
                  <a:pt x="145" y="251"/>
                  <a:pt x="145" y="251"/>
                  <a:pt x="145" y="251"/>
                </a:cubicBezTo>
                <a:cubicBezTo>
                  <a:pt x="225" y="198"/>
                  <a:pt x="225" y="198"/>
                  <a:pt x="225" y="198"/>
                </a:cubicBezTo>
                <a:cubicBezTo>
                  <a:pt x="264" y="92"/>
                  <a:pt x="264" y="92"/>
                  <a:pt x="264" y="92"/>
                </a:cubicBezTo>
                <a:lnTo>
                  <a:pt x="259" y="72"/>
                </a:lnTo>
                <a:close/>
              </a:path>
            </a:pathLst>
          </a:custGeom>
          <a:solidFill>
            <a:schemeClr val="accent3"/>
          </a:solidFill>
          <a:ln>
            <a:noFill/>
          </a:ln>
          <a:extLst/>
        </p:spPr>
        <p:txBody>
          <a:bodyPr vert="horz" wrap="square" lIns="82040" tIns="41020" rIns="82040" bIns="41020" numCol="1" anchor="t" anchorCtr="0" compatLnSpc="1">
            <a:prstTxWarp prst="textNoShape">
              <a:avLst/>
            </a:prstTxWarp>
          </a:bodyPr>
          <a:lstStyle/>
          <a:p>
            <a:endParaRPr lang="es-ES_tradnl" dirty="0"/>
          </a:p>
        </p:txBody>
      </p:sp>
      <p:pic>
        <p:nvPicPr>
          <p:cNvPr id="35" name="Picture 34"/>
          <p:cNvPicPr>
            <a:picLocks noChangeAspect="1"/>
          </p:cNvPicPr>
          <p:nvPr/>
        </p:nvPicPr>
        <p:blipFill>
          <a:blip r:embed="rId3"/>
          <a:stretch>
            <a:fillRect/>
          </a:stretch>
        </p:blipFill>
        <p:spPr>
          <a:xfrm>
            <a:off x="7372057" y="2168"/>
            <a:ext cx="2030144" cy="1304657"/>
          </a:xfrm>
          <a:prstGeom prst="rect">
            <a:avLst/>
          </a:prstGeom>
        </p:spPr>
      </p:pic>
      <p:sp>
        <p:nvSpPr>
          <p:cNvPr id="41" name="Rectangle 40"/>
          <p:cNvSpPr/>
          <p:nvPr/>
        </p:nvSpPr>
        <p:spPr>
          <a:xfrm>
            <a:off x="1501254" y="366704"/>
            <a:ext cx="6141492" cy="892552"/>
          </a:xfrm>
          <a:prstGeom prst="rect">
            <a:avLst/>
          </a:prstGeom>
        </p:spPr>
        <p:txBody>
          <a:bodyPr wrap="square">
            <a:spAutoFit/>
          </a:bodyPr>
          <a:lstStyle/>
          <a:p>
            <a:pPr algn="ctr">
              <a:spcBef>
                <a:spcPct val="0"/>
              </a:spcBef>
            </a:pPr>
            <a:r>
              <a:rPr lang="es-ES" sz="2000" b="1" dirty="0">
                <a:ea typeface="Open Sans" panose="020B0606030504020204" pitchFamily="34" charset="0"/>
                <a:cs typeface="Open Sans" panose="020B0606030504020204" pitchFamily="34" charset="0"/>
              </a:rPr>
              <a:t>Adaptar la publicidad y pauta comercial </a:t>
            </a:r>
            <a:r>
              <a:rPr lang="es-CO" sz="2000" b="1" dirty="0">
                <a:ea typeface="Open Sans" panose="020B0606030504020204" pitchFamily="34" charset="0"/>
                <a:cs typeface="Open Sans" panose="020B0606030504020204" pitchFamily="34" charset="0"/>
              </a:rPr>
              <a:t>a la orientación de la programación</a:t>
            </a:r>
            <a:endParaRPr lang="es-ES" sz="2000" b="1" dirty="0">
              <a:ea typeface="Open Sans" panose="020B0606030504020204" pitchFamily="34" charset="0"/>
              <a:cs typeface="Open Sans" panose="020B0606030504020204" pitchFamily="34" charset="0"/>
            </a:endParaRPr>
          </a:p>
          <a:p>
            <a:pPr algn="ctr">
              <a:spcBef>
                <a:spcPct val="0"/>
              </a:spcBef>
            </a:pPr>
            <a:r>
              <a:rPr lang="es-CO" sz="1200" b="1" dirty="0">
                <a:ea typeface="Open Sans" panose="020B0606030504020204" pitchFamily="34" charset="0"/>
                <a:cs typeface="Open Sans" panose="020B0606030504020204" pitchFamily="34" charset="0"/>
              </a:rPr>
              <a:t>Concesionarios de Interés Público</a:t>
            </a:r>
          </a:p>
        </p:txBody>
      </p:sp>
      <p:sp>
        <p:nvSpPr>
          <p:cNvPr id="43" name="Freeform 770"/>
          <p:cNvSpPr>
            <a:spLocks noEditPoints="1"/>
          </p:cNvSpPr>
          <p:nvPr/>
        </p:nvSpPr>
        <p:spPr bwMode="auto">
          <a:xfrm>
            <a:off x="8184136" y="365312"/>
            <a:ext cx="468000" cy="540000"/>
          </a:xfrm>
          <a:custGeom>
            <a:avLst/>
            <a:gdLst>
              <a:gd name="T0" fmla="*/ 142 w 224"/>
              <a:gd name="T1" fmla="*/ 97 h 298"/>
              <a:gd name="T2" fmla="*/ 147 w 224"/>
              <a:gd name="T3" fmla="*/ 93 h 298"/>
              <a:gd name="T4" fmla="*/ 147 w 224"/>
              <a:gd name="T5" fmla="*/ 77 h 298"/>
              <a:gd name="T6" fmla="*/ 131 w 224"/>
              <a:gd name="T7" fmla="*/ 77 h 298"/>
              <a:gd name="T8" fmla="*/ 127 w 224"/>
              <a:gd name="T9" fmla="*/ 82 h 298"/>
              <a:gd name="T10" fmla="*/ 74 w 224"/>
              <a:gd name="T11" fmla="*/ 30 h 298"/>
              <a:gd name="T12" fmla="*/ 59 w 224"/>
              <a:gd name="T13" fmla="*/ 30 h 298"/>
              <a:gd name="T14" fmla="*/ 59 w 224"/>
              <a:gd name="T15" fmla="*/ 165 h 298"/>
              <a:gd name="T16" fmla="*/ 64 w 224"/>
              <a:gd name="T17" fmla="*/ 170 h 298"/>
              <a:gd name="T18" fmla="*/ 25 w 224"/>
              <a:gd name="T19" fmla="*/ 277 h 298"/>
              <a:gd name="T20" fmla="*/ 11 w 224"/>
              <a:gd name="T21" fmla="*/ 277 h 298"/>
              <a:gd name="T22" fmla="*/ 0 w 224"/>
              <a:gd name="T23" fmla="*/ 288 h 298"/>
              <a:gd name="T24" fmla="*/ 11 w 224"/>
              <a:gd name="T25" fmla="*/ 298 h 298"/>
              <a:gd name="T26" fmla="*/ 139 w 224"/>
              <a:gd name="T27" fmla="*/ 298 h 298"/>
              <a:gd name="T28" fmla="*/ 150 w 224"/>
              <a:gd name="T29" fmla="*/ 288 h 298"/>
              <a:gd name="T30" fmla="*/ 139 w 224"/>
              <a:gd name="T31" fmla="*/ 277 h 298"/>
              <a:gd name="T32" fmla="*/ 125 w 224"/>
              <a:gd name="T33" fmla="*/ 277 h 298"/>
              <a:gd name="T34" fmla="*/ 92 w 224"/>
              <a:gd name="T35" fmla="*/ 187 h 298"/>
              <a:gd name="T36" fmla="*/ 127 w 224"/>
              <a:gd name="T37" fmla="*/ 193 h 298"/>
              <a:gd name="T38" fmla="*/ 194 w 224"/>
              <a:gd name="T39" fmla="*/ 165 h 298"/>
              <a:gd name="T40" fmla="*/ 198 w 224"/>
              <a:gd name="T41" fmla="*/ 158 h 298"/>
              <a:gd name="T42" fmla="*/ 194 w 224"/>
              <a:gd name="T43" fmla="*/ 150 h 298"/>
              <a:gd name="T44" fmla="*/ 142 w 224"/>
              <a:gd name="T45" fmla="*/ 97 h 298"/>
              <a:gd name="T46" fmla="*/ 48 w 224"/>
              <a:gd name="T47" fmla="*/ 277 h 298"/>
              <a:gd name="T48" fmla="*/ 75 w 224"/>
              <a:gd name="T49" fmla="*/ 202 h 298"/>
              <a:gd name="T50" fmla="*/ 102 w 224"/>
              <a:gd name="T51" fmla="*/ 277 h 298"/>
              <a:gd name="T52" fmla="*/ 48 w 224"/>
              <a:gd name="T53" fmla="*/ 277 h 298"/>
              <a:gd name="T54" fmla="*/ 74 w 224"/>
              <a:gd name="T55" fmla="*/ 150 h 298"/>
              <a:gd name="T56" fmla="*/ 67 w 224"/>
              <a:gd name="T57" fmla="*/ 53 h 298"/>
              <a:gd name="T58" fmla="*/ 171 w 224"/>
              <a:gd name="T59" fmla="*/ 157 h 298"/>
              <a:gd name="T60" fmla="*/ 74 w 224"/>
              <a:gd name="T61" fmla="*/ 150 h 298"/>
              <a:gd name="T62" fmla="*/ 139 w 224"/>
              <a:gd name="T63" fmla="*/ 64 h 298"/>
              <a:gd name="T64" fmla="*/ 128 w 224"/>
              <a:gd name="T65" fmla="*/ 53 h 298"/>
              <a:gd name="T66" fmla="*/ 139 w 224"/>
              <a:gd name="T67" fmla="*/ 42 h 298"/>
              <a:gd name="T68" fmla="*/ 182 w 224"/>
              <a:gd name="T69" fmla="*/ 85 h 298"/>
              <a:gd name="T70" fmla="*/ 171 w 224"/>
              <a:gd name="T71" fmla="*/ 96 h 298"/>
              <a:gd name="T72" fmla="*/ 160 w 224"/>
              <a:gd name="T73" fmla="*/ 85 h 298"/>
              <a:gd name="T74" fmla="*/ 139 w 224"/>
              <a:gd name="T75" fmla="*/ 64 h 298"/>
              <a:gd name="T76" fmla="*/ 224 w 224"/>
              <a:gd name="T77" fmla="*/ 85 h 298"/>
              <a:gd name="T78" fmla="*/ 214 w 224"/>
              <a:gd name="T79" fmla="*/ 96 h 298"/>
              <a:gd name="T80" fmla="*/ 203 w 224"/>
              <a:gd name="T81" fmla="*/ 85 h 298"/>
              <a:gd name="T82" fmla="*/ 139 w 224"/>
              <a:gd name="T83" fmla="*/ 21 h 298"/>
              <a:gd name="T84" fmla="*/ 128 w 224"/>
              <a:gd name="T85" fmla="*/ 10 h 298"/>
              <a:gd name="T86" fmla="*/ 139 w 224"/>
              <a:gd name="T87" fmla="*/ 0 h 298"/>
              <a:gd name="T88" fmla="*/ 224 w 224"/>
              <a:gd name="T89" fmla="*/ 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4" h="298">
                <a:moveTo>
                  <a:pt x="142" y="97"/>
                </a:moveTo>
                <a:cubicBezTo>
                  <a:pt x="147" y="93"/>
                  <a:pt x="147" y="93"/>
                  <a:pt x="147" y="93"/>
                </a:cubicBezTo>
                <a:cubicBezTo>
                  <a:pt x="151" y="88"/>
                  <a:pt x="151" y="82"/>
                  <a:pt x="147" y="77"/>
                </a:cubicBezTo>
                <a:cubicBezTo>
                  <a:pt x="142" y="73"/>
                  <a:pt x="136" y="73"/>
                  <a:pt x="131" y="77"/>
                </a:cubicBezTo>
                <a:cubicBezTo>
                  <a:pt x="127" y="82"/>
                  <a:pt x="127" y="82"/>
                  <a:pt x="127" y="82"/>
                </a:cubicBezTo>
                <a:cubicBezTo>
                  <a:pt x="74" y="30"/>
                  <a:pt x="74" y="30"/>
                  <a:pt x="74" y="30"/>
                </a:cubicBezTo>
                <a:cubicBezTo>
                  <a:pt x="70" y="25"/>
                  <a:pt x="63" y="25"/>
                  <a:pt x="59" y="30"/>
                </a:cubicBezTo>
                <a:cubicBezTo>
                  <a:pt x="21" y="67"/>
                  <a:pt x="21" y="128"/>
                  <a:pt x="59" y="165"/>
                </a:cubicBezTo>
                <a:cubicBezTo>
                  <a:pt x="60" y="167"/>
                  <a:pt x="62" y="169"/>
                  <a:pt x="64" y="170"/>
                </a:cubicBezTo>
                <a:cubicBezTo>
                  <a:pt x="25" y="277"/>
                  <a:pt x="25" y="277"/>
                  <a:pt x="25" y="277"/>
                </a:cubicBezTo>
                <a:cubicBezTo>
                  <a:pt x="11" y="277"/>
                  <a:pt x="11" y="277"/>
                  <a:pt x="11" y="277"/>
                </a:cubicBezTo>
                <a:cubicBezTo>
                  <a:pt x="5" y="277"/>
                  <a:pt x="0" y="282"/>
                  <a:pt x="0" y="288"/>
                </a:cubicBezTo>
                <a:cubicBezTo>
                  <a:pt x="0" y="294"/>
                  <a:pt x="5" y="298"/>
                  <a:pt x="11" y="298"/>
                </a:cubicBezTo>
                <a:cubicBezTo>
                  <a:pt x="139" y="298"/>
                  <a:pt x="139" y="298"/>
                  <a:pt x="139" y="298"/>
                </a:cubicBezTo>
                <a:cubicBezTo>
                  <a:pt x="145" y="298"/>
                  <a:pt x="150" y="294"/>
                  <a:pt x="150" y="288"/>
                </a:cubicBezTo>
                <a:cubicBezTo>
                  <a:pt x="150" y="282"/>
                  <a:pt x="145" y="277"/>
                  <a:pt x="139" y="277"/>
                </a:cubicBezTo>
                <a:cubicBezTo>
                  <a:pt x="125" y="277"/>
                  <a:pt x="125" y="277"/>
                  <a:pt x="125" y="277"/>
                </a:cubicBezTo>
                <a:cubicBezTo>
                  <a:pt x="92" y="187"/>
                  <a:pt x="92" y="187"/>
                  <a:pt x="92" y="187"/>
                </a:cubicBezTo>
                <a:cubicBezTo>
                  <a:pt x="103" y="191"/>
                  <a:pt x="115" y="193"/>
                  <a:pt x="127" y="193"/>
                </a:cubicBezTo>
                <a:cubicBezTo>
                  <a:pt x="151" y="193"/>
                  <a:pt x="176" y="184"/>
                  <a:pt x="194" y="165"/>
                </a:cubicBezTo>
                <a:cubicBezTo>
                  <a:pt x="196" y="163"/>
                  <a:pt x="198" y="161"/>
                  <a:pt x="198" y="158"/>
                </a:cubicBezTo>
                <a:cubicBezTo>
                  <a:pt x="198" y="155"/>
                  <a:pt x="196" y="152"/>
                  <a:pt x="194" y="150"/>
                </a:cubicBezTo>
                <a:lnTo>
                  <a:pt x="142" y="97"/>
                </a:lnTo>
                <a:close/>
                <a:moveTo>
                  <a:pt x="48" y="277"/>
                </a:moveTo>
                <a:cubicBezTo>
                  <a:pt x="75" y="202"/>
                  <a:pt x="75" y="202"/>
                  <a:pt x="75" y="202"/>
                </a:cubicBezTo>
                <a:cubicBezTo>
                  <a:pt x="102" y="277"/>
                  <a:pt x="102" y="277"/>
                  <a:pt x="102" y="277"/>
                </a:cubicBezTo>
                <a:lnTo>
                  <a:pt x="48" y="277"/>
                </a:lnTo>
                <a:close/>
                <a:moveTo>
                  <a:pt x="74" y="150"/>
                </a:moveTo>
                <a:cubicBezTo>
                  <a:pt x="47" y="124"/>
                  <a:pt x="45" y="82"/>
                  <a:pt x="67" y="53"/>
                </a:cubicBezTo>
                <a:cubicBezTo>
                  <a:pt x="171" y="157"/>
                  <a:pt x="171" y="157"/>
                  <a:pt x="171" y="157"/>
                </a:cubicBezTo>
                <a:cubicBezTo>
                  <a:pt x="142" y="179"/>
                  <a:pt x="100" y="177"/>
                  <a:pt x="74" y="150"/>
                </a:cubicBezTo>
                <a:close/>
                <a:moveTo>
                  <a:pt x="139" y="64"/>
                </a:moveTo>
                <a:cubicBezTo>
                  <a:pt x="133" y="64"/>
                  <a:pt x="128" y="59"/>
                  <a:pt x="128" y="53"/>
                </a:cubicBezTo>
                <a:cubicBezTo>
                  <a:pt x="128" y="47"/>
                  <a:pt x="133" y="42"/>
                  <a:pt x="139" y="42"/>
                </a:cubicBezTo>
                <a:cubicBezTo>
                  <a:pt x="163" y="42"/>
                  <a:pt x="182" y="61"/>
                  <a:pt x="182" y="85"/>
                </a:cubicBezTo>
                <a:cubicBezTo>
                  <a:pt x="182" y="91"/>
                  <a:pt x="177" y="96"/>
                  <a:pt x="171" y="96"/>
                </a:cubicBezTo>
                <a:cubicBezTo>
                  <a:pt x="165" y="96"/>
                  <a:pt x="160" y="91"/>
                  <a:pt x="160" y="85"/>
                </a:cubicBezTo>
                <a:cubicBezTo>
                  <a:pt x="160" y="73"/>
                  <a:pt x="151" y="64"/>
                  <a:pt x="139" y="64"/>
                </a:cubicBezTo>
                <a:close/>
                <a:moveTo>
                  <a:pt x="224" y="85"/>
                </a:moveTo>
                <a:cubicBezTo>
                  <a:pt x="224" y="91"/>
                  <a:pt x="220" y="96"/>
                  <a:pt x="214" y="96"/>
                </a:cubicBezTo>
                <a:cubicBezTo>
                  <a:pt x="208" y="96"/>
                  <a:pt x="203" y="91"/>
                  <a:pt x="203" y="85"/>
                </a:cubicBezTo>
                <a:cubicBezTo>
                  <a:pt x="203" y="50"/>
                  <a:pt x="174" y="21"/>
                  <a:pt x="139" y="21"/>
                </a:cubicBezTo>
                <a:cubicBezTo>
                  <a:pt x="133" y="21"/>
                  <a:pt x="128" y="16"/>
                  <a:pt x="128" y="10"/>
                </a:cubicBezTo>
                <a:cubicBezTo>
                  <a:pt x="128" y="4"/>
                  <a:pt x="133" y="0"/>
                  <a:pt x="139" y="0"/>
                </a:cubicBezTo>
                <a:cubicBezTo>
                  <a:pt x="186" y="0"/>
                  <a:pt x="224" y="38"/>
                  <a:pt x="224" y="8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70447505"/>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heme1">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Theme1" id="{982D0F11-9141-4E3B-9504-C5C93E554576}" vid="{3ECF81D9-1F6A-48F2-BB05-F1203CA73FD3}"/>
    </a:ext>
  </a:extLst>
</a:theme>
</file>

<file path=ppt/theme/theme2.xml><?xml version="1.0" encoding="utf-8"?>
<a:theme xmlns:a="http://schemas.openxmlformats.org/drawingml/2006/main" name="Theme1">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Theme1" id="{982D0F11-9141-4E3B-9504-C5C93E554576}" vid="{3ECF81D9-1F6A-48F2-BB05-F1203CA73F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9945</TotalTime>
  <Words>3592</Words>
  <Application>Microsoft Office PowerPoint</Application>
  <PresentationFormat>Presentación en pantalla (4:3)</PresentationFormat>
  <Paragraphs>709</Paragraphs>
  <Slides>16</Slides>
  <Notes>1</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16</vt:i4>
      </vt:variant>
    </vt:vector>
  </HeadingPairs>
  <TitlesOfParts>
    <vt:vector size="26" baseType="lpstr">
      <vt:lpstr>ＭＳ Ｐゴシック</vt:lpstr>
      <vt:lpstr>Arial</vt:lpstr>
      <vt:lpstr>Calibri</vt:lpstr>
      <vt:lpstr>Open Sans</vt:lpstr>
      <vt:lpstr>Verdana</vt:lpstr>
      <vt:lpstr>Wingdings</vt:lpstr>
      <vt:lpstr>Wingdings 2</vt:lpstr>
      <vt:lpstr>1_Theme1</vt:lpstr>
      <vt:lpstr>Theme1</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Benavides, Camilo (LATCO - Bogota)</dc:creator>
  <cp:lastModifiedBy>Mario Alcides Lozano Reyes</cp:lastModifiedBy>
  <cp:revision>345</cp:revision>
  <dcterms:created xsi:type="dcterms:W3CDTF">2016-11-15T15:13:30Z</dcterms:created>
  <dcterms:modified xsi:type="dcterms:W3CDTF">2017-03-28T20:13:53Z</dcterms:modified>
</cp:coreProperties>
</file>