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64" r:id="rId16"/>
  </p:sldIdLst>
  <p:sldSz cx="9144000" cy="6858000" type="screen4x3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howGuides="1">
      <p:cViewPr varScale="1">
        <p:scale>
          <a:sx n="68" d="100"/>
          <a:sy n="68" d="100"/>
        </p:scale>
        <p:origin x="13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s%20PaP\Modelos%20con%20factor%20de%20eficiencia\Modelo%20Enlaces%20PaP%20y%20PM%20v2.xlsm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s%20PaP\Modelos%20con%20factor%20de%20eficiencia\Modelo%20Enlaces%20PaP%20y%20PM%20v2.xlsm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s%20PaP\Modelos%20con%20factor%20de%20eficiencia\Modelo%20Enlaces%20PaP%20y%20PM%20v2.xlsm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s%20PaP\Modelos%20con%20factor%20de%20eficiencia\Modelo%20Enlaces%20PaP%20y%20PM%20v2.xlsm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s%20PaP\Modelos%20con%20factor%20de%20eficiencia\Modelo%20Enlaces%20PaP%20y%20PM%20v2.xlsm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rfil%20flara\Documents\ANE\RUC\PROYECTO%202014\Modelos%20de%20impactos\Modelo%20Enlaces%20PM%20v4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291096857056144E-2"/>
          <c:y val="3.9620982716911196E-2"/>
          <c:w val="0.91638795986621946"/>
          <c:h val="0.8686131386861321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 series 1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Sheet1!$A$2:$A$27</c:f>
              <c:numCache>
                <c:formatCode>General</c:formatCode>
                <c:ptCount val="2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</c:numCache>
            </c:numRef>
          </c:xVal>
          <c:yVal>
            <c:numRef>
              <c:f>Sheet1!$B$2:$B$27</c:f>
              <c:numCache>
                <c:formatCode>General</c:formatCode>
                <c:ptCount val="26"/>
                <c:pt idx="0">
                  <c:v>0.49000000000000032</c:v>
                </c:pt>
                <c:pt idx="1">
                  <c:v>0.64000000000000079</c:v>
                </c:pt>
                <c:pt idx="2">
                  <c:v>0.79</c:v>
                </c:pt>
                <c:pt idx="3">
                  <c:v>0.87000000000000066</c:v>
                </c:pt>
                <c:pt idx="4">
                  <c:v>0.93</c:v>
                </c:pt>
                <c:pt idx="5">
                  <c:v>0.97000000000000064</c:v>
                </c:pt>
                <c:pt idx="6">
                  <c:v>1</c:v>
                </c:pt>
                <c:pt idx="7">
                  <c:v>1.04</c:v>
                </c:pt>
                <c:pt idx="8">
                  <c:v>1.07</c:v>
                </c:pt>
                <c:pt idx="9">
                  <c:v>1.1000000000000001</c:v>
                </c:pt>
                <c:pt idx="10">
                  <c:v>1.1299999999999986</c:v>
                </c:pt>
                <c:pt idx="11">
                  <c:v>1.1599999999999986</c:v>
                </c:pt>
                <c:pt idx="12">
                  <c:v>1.1900000000000013</c:v>
                </c:pt>
                <c:pt idx="13">
                  <c:v>1.22</c:v>
                </c:pt>
                <c:pt idx="14">
                  <c:v>1.25</c:v>
                </c:pt>
                <c:pt idx="15">
                  <c:v>1.27</c:v>
                </c:pt>
                <c:pt idx="16">
                  <c:v>1.3</c:v>
                </c:pt>
                <c:pt idx="17">
                  <c:v>1.33</c:v>
                </c:pt>
                <c:pt idx="18">
                  <c:v>1.35</c:v>
                </c:pt>
                <c:pt idx="19">
                  <c:v>1.37</c:v>
                </c:pt>
                <c:pt idx="20">
                  <c:v>1.3900000000000001</c:v>
                </c:pt>
                <c:pt idx="21">
                  <c:v>1.41</c:v>
                </c:pt>
                <c:pt idx="22">
                  <c:v>1.43</c:v>
                </c:pt>
                <c:pt idx="23">
                  <c:v>1.44</c:v>
                </c:pt>
                <c:pt idx="24">
                  <c:v>1.46</c:v>
                </c:pt>
                <c:pt idx="25">
                  <c:v>1.48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2096560"/>
        <c:axId val="292097120"/>
      </c:scatterChart>
      <c:valAx>
        <c:axId val="292096560"/>
        <c:scaling>
          <c:orientation val="minMax"/>
          <c:max val="30"/>
          <c:min val="0"/>
        </c:scaling>
        <c:delete val="0"/>
        <c:axPos val="b"/>
        <c:numFmt formatCode="General" sourceLinked="1"/>
        <c:majorTickMark val="in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s-CO"/>
          </a:p>
        </c:txPr>
        <c:crossAx val="292097120"/>
        <c:crosses val="autoZero"/>
        <c:crossBetween val="midCat"/>
      </c:valAx>
      <c:valAx>
        <c:axId val="292097120"/>
        <c:scaling>
          <c:orientation val="minMax"/>
          <c:max val="2"/>
        </c:scaling>
        <c:delete val="0"/>
        <c:axPos val="l"/>
        <c:numFmt formatCode="General" sourceLinked="1"/>
        <c:majorTickMark val="in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s-CO"/>
          </a:p>
        </c:txPr>
        <c:crossAx val="292096560"/>
        <c:crosses val="autoZero"/>
        <c:crossBetween val="midCat"/>
        <c:min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C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06979409263985"/>
          <c:y val="7.4999999999999997E-2"/>
          <c:w val="0.85715943957709506"/>
          <c:h val="0.891666666666666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'Análisis por banda'!$G$4</c:f>
              <c:strCache>
                <c:ptCount val="1"/>
                <c:pt idx="0">
                  <c:v>Propuesta con fe 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2.4019937648638991E-2"/>
                  <c:y val="1.824639107611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9.3896713615023476E-3"/>
                  <c:y val="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5649452269170579E-3"/>
                  <c:y val="-8.408296143990902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4.694835680751173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 3.715 </a:t>
                    </a:r>
                  </a:p>
                  <a:p>
                    <a:r>
                      <a:rPr lang="en-US"/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'Análisis por banda'!$C$5:$C$17</c:f>
              <c:strCache>
                <c:ptCount val="13"/>
                <c:pt idx="0">
                  <c:v>1,5 GHz</c:v>
                </c:pt>
                <c:pt idx="1">
                  <c:v>2 GHz</c:v>
                </c:pt>
                <c:pt idx="2">
                  <c:v>4 GHz</c:v>
                </c:pt>
                <c:pt idx="3">
                  <c:v>5 GHz</c:v>
                </c:pt>
                <c:pt idx="4">
                  <c:v>6 GHz</c:v>
                </c:pt>
                <c:pt idx="5">
                  <c:v>7 GHz</c:v>
                </c:pt>
                <c:pt idx="6">
                  <c:v>8 GHz</c:v>
                </c:pt>
                <c:pt idx="7">
                  <c:v>10 GHz</c:v>
                </c:pt>
                <c:pt idx="8">
                  <c:v>11 GHz</c:v>
                </c:pt>
                <c:pt idx="9">
                  <c:v>13 GHz</c:v>
                </c:pt>
                <c:pt idx="10">
                  <c:v>15 GHz</c:v>
                </c:pt>
                <c:pt idx="11">
                  <c:v>18 GHz</c:v>
                </c:pt>
                <c:pt idx="12">
                  <c:v>23 GHz</c:v>
                </c:pt>
              </c:strCache>
            </c:strRef>
          </c:cat>
          <c:val>
            <c:numRef>
              <c:f>'Análisis por banda'!$D$5:$D$17</c:f>
              <c:numCache>
                <c:formatCode>General</c:formatCode>
                <c:ptCount val="13"/>
                <c:pt idx="0">
                  <c:v>38</c:v>
                </c:pt>
                <c:pt idx="1">
                  <c:v>110</c:v>
                </c:pt>
                <c:pt idx="2" formatCode="_ * #,##0_ ;_ * \-#,##0_ ;_ * &quot;-&quot;??_ ;_ @_ ">
                  <c:v>172</c:v>
                </c:pt>
                <c:pt idx="3" formatCode="_ * #,##0_ ;_ * \-#,##0_ ;_ * &quot;-&quot;??_ ;_ @_ ">
                  <c:v>280</c:v>
                </c:pt>
                <c:pt idx="4" formatCode="_ * #,##0_ ;_ * \-#,##0_ ;_ * &quot;-&quot;??_ ;_ @_ ">
                  <c:v>1036</c:v>
                </c:pt>
                <c:pt idx="5">
                  <c:v>2516</c:v>
                </c:pt>
                <c:pt idx="6" formatCode="_ * #,##0_ ;_ * \-#,##0_ ;_ * &quot;-&quot;??_ ;_ @_ ">
                  <c:v>2584</c:v>
                </c:pt>
                <c:pt idx="7" formatCode="_ * #,##0_ ;_ * \-#,##0_ ;_ * &quot;-&quot;??_ ;_ @_ ">
                  <c:v>2</c:v>
                </c:pt>
                <c:pt idx="8" formatCode="_ * #,##0_ ;_ * \-#,##0_ ;_ * &quot;-&quot;??_ ;_ @_ ">
                  <c:v>346</c:v>
                </c:pt>
                <c:pt idx="9" formatCode="_ * #,##0_ ;_ * \-#,##0_ ;_ * &quot;-&quot;??_ ;_ @_ ">
                  <c:v>2404</c:v>
                </c:pt>
                <c:pt idx="10" formatCode="_ * #,##0_ ;_ * \-#,##0_ ;_ * &quot;-&quot;??_ ;_ @_ ">
                  <c:v>3643</c:v>
                </c:pt>
                <c:pt idx="11" formatCode="_ * #,##0_ ;_ * \-#,##0_ ;_ * &quot;-&quot;??_ ;_ @_ ">
                  <c:v>4666</c:v>
                </c:pt>
                <c:pt idx="12" formatCode="_ * #,##0_ ;_ * \-#,##0_ ;_ * &quot;-&quot;??_ ;_ @_ ">
                  <c:v>3307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9501680"/>
        <c:axId val="399501120"/>
      </c:barChart>
      <c:valAx>
        <c:axId val="3995011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99501680"/>
        <c:crosses val="autoZero"/>
        <c:crossBetween val="between"/>
      </c:valAx>
      <c:catAx>
        <c:axId val="3995016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9950112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'Analisis Fe'!$D$5</c:f>
              <c:strCache>
                <c:ptCount val="1"/>
                <c:pt idx="0">
                  <c:v> 1,5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'Analisis Fe'!$B$6:$B$18</c:f>
              <c:strCache>
                <c:ptCount val="13"/>
                <c:pt idx="0">
                  <c:v>1,5 GHz</c:v>
                </c:pt>
                <c:pt idx="1">
                  <c:v>2 GHz</c:v>
                </c:pt>
                <c:pt idx="2">
                  <c:v>4 GHz</c:v>
                </c:pt>
                <c:pt idx="3">
                  <c:v>5 GHz</c:v>
                </c:pt>
                <c:pt idx="4">
                  <c:v>6 GHz</c:v>
                </c:pt>
                <c:pt idx="5">
                  <c:v>7 GHz</c:v>
                </c:pt>
                <c:pt idx="6">
                  <c:v>8 GHz</c:v>
                </c:pt>
                <c:pt idx="7">
                  <c:v>10 GHz</c:v>
                </c:pt>
                <c:pt idx="8">
                  <c:v>11 GHz</c:v>
                </c:pt>
                <c:pt idx="9">
                  <c:v>13 GHz</c:v>
                </c:pt>
                <c:pt idx="10">
                  <c:v>15 GHz</c:v>
                </c:pt>
                <c:pt idx="11">
                  <c:v>18 GHz</c:v>
                </c:pt>
                <c:pt idx="12">
                  <c:v>23 GHz</c:v>
                </c:pt>
              </c:strCache>
            </c:strRef>
          </c:cat>
          <c:val>
            <c:numRef>
              <c:f>'Analisis Fe'!$D$6:$D$18</c:f>
              <c:numCache>
                <c:formatCode>General</c:formatCode>
                <c:ptCount val="13"/>
                <c:pt idx="4" formatCode="_ * #,##0_ ;_ * \-#,##0_ ;_ * &quot;-&quot;??_ ;_ @_ ">
                  <c:v>16</c:v>
                </c:pt>
                <c:pt idx="5">
                  <c:v>28</c:v>
                </c:pt>
                <c:pt idx="6" formatCode="_ * #,##0_ ;_ * \-#,##0_ ;_ * &quot;-&quot;??_ ;_ @_ ">
                  <c:v>11</c:v>
                </c:pt>
                <c:pt idx="8" formatCode="_ * #,##0_ ;_ * \-#,##0_ ;_ * &quot;-&quot;??_ ;_ @_ ">
                  <c:v>10</c:v>
                </c:pt>
                <c:pt idx="10" formatCode="_ * #,##0_ ;_ * \-#,##0_ ;_ * &quot;-&quot;??_ ;_ @_ ">
                  <c:v>13</c:v>
                </c:pt>
              </c:numCache>
            </c:numRef>
          </c:val>
        </c:ser>
        <c:ser>
          <c:idx val="2"/>
          <c:order val="1"/>
          <c:tx>
            <c:strRef>
              <c:f>'Analisis Fe'!$E$5</c:f>
              <c:strCache>
                <c:ptCount val="1"/>
                <c:pt idx="0">
                  <c:v> 2,0 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1.6044925792218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'Analisis Fe'!$B$6:$B$18</c:f>
              <c:strCache>
                <c:ptCount val="13"/>
                <c:pt idx="0">
                  <c:v>1,5 GHz</c:v>
                </c:pt>
                <c:pt idx="1">
                  <c:v>2 GHz</c:v>
                </c:pt>
                <c:pt idx="2">
                  <c:v>4 GHz</c:v>
                </c:pt>
                <c:pt idx="3">
                  <c:v>5 GHz</c:v>
                </c:pt>
                <c:pt idx="4">
                  <c:v>6 GHz</c:v>
                </c:pt>
                <c:pt idx="5">
                  <c:v>7 GHz</c:v>
                </c:pt>
                <c:pt idx="6">
                  <c:v>8 GHz</c:v>
                </c:pt>
                <c:pt idx="7">
                  <c:v>10 GHz</c:v>
                </c:pt>
                <c:pt idx="8">
                  <c:v>11 GHz</c:v>
                </c:pt>
                <c:pt idx="9">
                  <c:v>13 GHz</c:v>
                </c:pt>
                <c:pt idx="10">
                  <c:v>15 GHz</c:v>
                </c:pt>
                <c:pt idx="11">
                  <c:v>18 GHz</c:v>
                </c:pt>
                <c:pt idx="12">
                  <c:v>23 GHz</c:v>
                </c:pt>
              </c:strCache>
            </c:strRef>
          </c:cat>
          <c:val>
            <c:numRef>
              <c:f>'Analisis Fe'!$E$6:$E$18</c:f>
              <c:numCache>
                <c:formatCode>General</c:formatCode>
                <c:ptCount val="13"/>
                <c:pt idx="2" formatCode="_ * #,##0_ ;_ * \-#,##0_ ;_ * &quot;-&quot;??_ ;_ @_ ">
                  <c:v>5</c:v>
                </c:pt>
                <c:pt idx="3" formatCode="_ * #,##0_ ;_ * \-#,##0_ ;_ * &quot;-&quot;??_ ;_ @_ ">
                  <c:v>72</c:v>
                </c:pt>
                <c:pt idx="4" formatCode="_ * #,##0_ ;_ * \-#,##0_ ;_ * &quot;-&quot;??_ ;_ @_ ">
                  <c:v>320</c:v>
                </c:pt>
                <c:pt idx="5">
                  <c:v>190</c:v>
                </c:pt>
                <c:pt idx="6" formatCode="_ * #,##0_ ;_ * \-#,##0_ ;_ * &quot;-&quot;??_ ;_ @_ ">
                  <c:v>314</c:v>
                </c:pt>
                <c:pt idx="8" formatCode="_ * #,##0_ ;_ * \-#,##0_ ;_ * &quot;-&quot;??_ ;_ @_ ">
                  <c:v>12</c:v>
                </c:pt>
                <c:pt idx="9" formatCode="_ * #,##0_ ;_ * \-#,##0_ ;_ * &quot;-&quot;??_ ;_ @_ ">
                  <c:v>153</c:v>
                </c:pt>
                <c:pt idx="10" formatCode="_ * #,##0_ ;_ * \-#,##0_ ;_ * &quot;-&quot;??_ ;_ @_ 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520212016"/>
        <c:axId val="520212576"/>
      </c:barChart>
      <c:catAx>
        <c:axId val="5202120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520212576"/>
        <c:crosses val="autoZero"/>
        <c:auto val="1"/>
        <c:lblAlgn val="ctr"/>
        <c:lblOffset val="100"/>
        <c:noMultiLvlLbl val="0"/>
      </c:catAx>
      <c:valAx>
        <c:axId val="5202125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202120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solidFill>
        <a:schemeClr val="accent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Cantidad de enlaces</c:v>
          </c:tx>
          <c:invertIfNegative val="0"/>
          <c:dLbls>
            <c:dLbl>
              <c:idx val="1"/>
              <c:layout>
                <c:manualLayout>
                  <c:x val="9.3567251461988306E-3"/>
                  <c:y val="-1.5267175572519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7972709551656916E-3"/>
                  <c:y val="-2.035623409669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916056545563383E-2"/>
                  <c:y val="-2.5445292620865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035087719298246E-2"/>
                  <c:y val="-3.0534351145038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9.3567251461988306E-3"/>
                  <c:y val="-1.5267175572519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5589016285245045E-2"/>
                  <c:y val="-3.74999499108412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2475633528265107E-2"/>
                  <c:y val="-3.0534351145038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4.661908489509101E-3"/>
                  <c:y val="-2.729017651419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Gráficas!$N$25:$N$34</c:f>
              <c:strCache>
                <c:ptCount val="10"/>
                <c:pt idx="0">
                  <c:v>COMCEL</c:v>
                </c:pt>
                <c:pt idx="1">
                  <c:v>MOVISTAR</c:v>
                </c:pt>
                <c:pt idx="2">
                  <c:v>ETB</c:v>
                </c:pt>
                <c:pt idx="3">
                  <c:v>TIGO</c:v>
                </c:pt>
                <c:pt idx="4">
                  <c:v>LEVEL 3</c:v>
                </c:pt>
                <c:pt idx="5">
                  <c:v>Min Defensa</c:v>
                </c:pt>
                <c:pt idx="6">
                  <c:v>UNE</c:v>
                </c:pt>
                <c:pt idx="7">
                  <c:v>AVANTEL</c:v>
                </c:pt>
                <c:pt idx="8">
                  <c:v>AERONAUTICA</c:v>
                </c:pt>
                <c:pt idx="9">
                  <c:v>POLICIA</c:v>
                </c:pt>
              </c:strCache>
            </c:strRef>
          </c:cat>
          <c:val>
            <c:numRef>
              <c:f>'Análisis por operador'!$J$7:$J$16</c:f>
              <c:numCache>
                <c:formatCode>_ * #,##0_ ;_ * \-#,##0_ ;_ * "-"??_ ;_ @_ </c:formatCode>
                <c:ptCount val="10"/>
                <c:pt idx="0">
                  <c:v>8269</c:v>
                </c:pt>
                <c:pt idx="1">
                  <c:v>4630</c:v>
                </c:pt>
                <c:pt idx="2">
                  <c:v>3073</c:v>
                </c:pt>
                <c:pt idx="3">
                  <c:v>2955</c:v>
                </c:pt>
                <c:pt idx="4">
                  <c:v>687</c:v>
                </c:pt>
                <c:pt idx="5">
                  <c:v>335</c:v>
                </c:pt>
                <c:pt idx="6">
                  <c:v>323</c:v>
                </c:pt>
                <c:pt idx="7">
                  <c:v>162</c:v>
                </c:pt>
                <c:pt idx="8">
                  <c:v>87</c:v>
                </c:pt>
                <c:pt idx="9">
                  <c:v>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05270432"/>
        <c:axId val="405270992"/>
        <c:axId val="0"/>
      </c:bar3DChart>
      <c:catAx>
        <c:axId val="405270432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405270992"/>
        <c:crosses val="autoZero"/>
        <c:auto val="1"/>
        <c:lblAlgn val="ctr"/>
        <c:lblOffset val="100"/>
        <c:noMultiLvlLbl val="0"/>
      </c:catAx>
      <c:valAx>
        <c:axId val="405270992"/>
        <c:scaling>
          <c:orientation val="minMax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4052704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Total!$C$5</c:f>
              <c:strCache>
                <c:ptCount val="1"/>
                <c:pt idx="0">
                  <c:v>punto a punto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Total!$D$3:$F$3</c:f>
              <c:strCache>
                <c:ptCount val="3"/>
                <c:pt idx="0">
                  <c:v> Régimen actual</c:v>
                </c:pt>
                <c:pt idx="1">
                  <c:v>Propuesta sin Fe</c:v>
                </c:pt>
                <c:pt idx="2">
                  <c:v>Propuesta con fe </c:v>
                </c:pt>
              </c:strCache>
            </c:strRef>
          </c:cat>
          <c:val>
            <c:numRef>
              <c:f>Total!$D$5:$F$5</c:f>
              <c:numCache>
                <c:formatCode>_ * #,##0_ ;_ * \-#,##0_ ;_ * "-"??_ ;_ @_ </c:formatCode>
                <c:ptCount val="3"/>
                <c:pt idx="0">
                  <c:v>221876061048.79828</c:v>
                </c:pt>
                <c:pt idx="1">
                  <c:v>221810889090.4201</c:v>
                </c:pt>
                <c:pt idx="2">
                  <c:v>235192185213.57028</c:v>
                </c:pt>
              </c:numCache>
            </c:numRef>
          </c:val>
        </c:ser>
        <c:ser>
          <c:idx val="0"/>
          <c:order val="1"/>
          <c:tx>
            <c:strRef>
              <c:f>Total!$C$4</c:f>
              <c:strCache>
                <c:ptCount val="1"/>
                <c:pt idx="0">
                  <c:v>Punto multipunto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8959437403327395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Total!$D$3:$F$3</c:f>
              <c:strCache>
                <c:ptCount val="3"/>
                <c:pt idx="0">
                  <c:v> Régimen actual</c:v>
                </c:pt>
                <c:pt idx="1">
                  <c:v>Propuesta sin Fe</c:v>
                </c:pt>
                <c:pt idx="2">
                  <c:v>Propuesta con fe </c:v>
                </c:pt>
              </c:strCache>
            </c:strRef>
          </c:cat>
          <c:val>
            <c:numRef>
              <c:f>Total!$D$4:$F$4</c:f>
              <c:numCache>
                <c:formatCode>_ * #,##0_ ;_ * \-#,##0_ ;_ * "-"??_ ;_ @_ </c:formatCode>
                <c:ptCount val="3"/>
                <c:pt idx="0">
                  <c:v>73821073069.277222</c:v>
                </c:pt>
                <c:pt idx="1">
                  <c:v>74243658243.547333</c:v>
                </c:pt>
                <c:pt idx="2">
                  <c:v>79162545982.811356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20340992"/>
        <c:axId val="520341552"/>
      </c:barChart>
      <c:catAx>
        <c:axId val="520340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20341552"/>
        <c:crosses val="autoZero"/>
        <c:auto val="1"/>
        <c:lblAlgn val="ctr"/>
        <c:lblOffset val="100"/>
        <c:noMultiLvlLbl val="0"/>
      </c:catAx>
      <c:valAx>
        <c:axId val="520341552"/>
        <c:scaling>
          <c:orientation val="minMax"/>
        </c:scaling>
        <c:delete val="0"/>
        <c:axPos val="l"/>
        <c:numFmt formatCode="_ * #,##0_ ;_ * \-#,##0_ ;_ * &quot;-&quot;??_ ;_ @_ " sourceLinked="1"/>
        <c:majorTickMark val="out"/>
        <c:minorTickMark val="none"/>
        <c:tickLblPos val="nextTo"/>
        <c:crossAx val="520340992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1.9230769230769232E-2"/>
                <c:y val="0.22732648002333042"/>
              </c:manualLayout>
            </c:layout>
          </c:dispUnitsLbl>
        </c:dispUnits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402910162545466E-2"/>
          <c:y val="0.17891033624848079"/>
          <c:w val="0.80158573160811042"/>
          <c:h val="0.446897477509967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'Análisis por operador'!$E$64</c:f>
              <c:strCache>
                <c:ptCount val="1"/>
                <c:pt idx="0">
                  <c:v>Actual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91617933723197E-2"/>
                  <c:y val="4.34310532030401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7972709551656916E-3"/>
                  <c:y val="1.3029315960912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594541910331384E-3"/>
                  <c:y val="-3.90879478827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'Por operador'!$P$3:$P$9</c:f>
              <c:strCache>
                <c:ptCount val="7"/>
                <c:pt idx="0">
                  <c:v>COMCEL</c:v>
                </c:pt>
                <c:pt idx="1">
                  <c:v>MOVISTAR</c:v>
                </c:pt>
                <c:pt idx="2">
                  <c:v>ETB</c:v>
                </c:pt>
                <c:pt idx="3">
                  <c:v>TIGO</c:v>
                </c:pt>
                <c:pt idx="4">
                  <c:v>LEVEL 3</c:v>
                </c:pt>
                <c:pt idx="5">
                  <c:v>Min Defensa</c:v>
                </c:pt>
                <c:pt idx="6">
                  <c:v>UNE</c:v>
                </c:pt>
              </c:strCache>
            </c:strRef>
          </c:cat>
          <c:val>
            <c:numRef>
              <c:f>'Análisis por operador'!$K$7:$K$13</c:f>
              <c:numCache>
                <c:formatCode>_ * #,##0.0_ ;_ * \-#,##0.0_ ;_ * "-"??_ ;_ @_ </c:formatCode>
                <c:ptCount val="7"/>
                <c:pt idx="0">
                  <c:v>109851049530</c:v>
                </c:pt>
                <c:pt idx="1">
                  <c:v>51949353773.710342</c:v>
                </c:pt>
                <c:pt idx="2">
                  <c:v>16328772720</c:v>
                </c:pt>
                <c:pt idx="3">
                  <c:v>30369460562.517639</c:v>
                </c:pt>
                <c:pt idx="4">
                  <c:v>3533132880</c:v>
                </c:pt>
                <c:pt idx="5">
                  <c:v>213572833.3496899</c:v>
                </c:pt>
                <c:pt idx="6" formatCode="_ * #,##0_ ;_ * \-#,##0_ ;_ * &quot;-&quot;??_ ;_ @_ ">
                  <c:v>2733629400</c:v>
                </c:pt>
              </c:numCache>
            </c:numRef>
          </c:val>
        </c:ser>
        <c:ser>
          <c:idx val="1"/>
          <c:order val="1"/>
          <c:tx>
            <c:strRef>
              <c:f>'Análisis por operador'!$F$64</c:f>
              <c:strCache>
                <c:ptCount val="1"/>
                <c:pt idx="0">
                  <c:v>Propuesta sin Fe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67836257309941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589663232044898E-17"/>
                  <c:y val="-5.2117263843648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1189083820662767E-3"/>
                  <c:y val="-3.9087947882736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3.9087947882736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1189083820662767E-3"/>
                  <c:y val="-8.81889763779527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2378167641325534E-3"/>
                  <c:y val="-6.6157760814249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4.67836257309941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'Por operador'!$P$3:$P$9</c:f>
              <c:strCache>
                <c:ptCount val="7"/>
                <c:pt idx="0">
                  <c:v>COMCEL</c:v>
                </c:pt>
                <c:pt idx="1">
                  <c:v>MOVISTAR</c:v>
                </c:pt>
                <c:pt idx="2">
                  <c:v>ETB</c:v>
                </c:pt>
                <c:pt idx="3">
                  <c:v>TIGO</c:v>
                </c:pt>
                <c:pt idx="4">
                  <c:v>LEVEL 3</c:v>
                </c:pt>
                <c:pt idx="5">
                  <c:v>Min Defensa</c:v>
                </c:pt>
                <c:pt idx="6">
                  <c:v>UNE</c:v>
                </c:pt>
              </c:strCache>
            </c:strRef>
          </c:cat>
          <c:val>
            <c:numRef>
              <c:f>'Análisis por operador'!$L$7:$L$13</c:f>
              <c:numCache>
                <c:formatCode>_ * #,##0.0_ ;_ * \-#,##0.0_ ;_ * "-"??_ ;_ @_ </c:formatCode>
                <c:ptCount val="7"/>
                <c:pt idx="0">
                  <c:v>115617468379.5</c:v>
                </c:pt>
                <c:pt idx="1">
                  <c:v>51872215681.16993</c:v>
                </c:pt>
                <c:pt idx="2">
                  <c:v>10968504043.5</c:v>
                </c:pt>
                <c:pt idx="3">
                  <c:v>31156252821</c:v>
                </c:pt>
                <c:pt idx="4">
                  <c:v>2494057189.5</c:v>
                </c:pt>
                <c:pt idx="5">
                  <c:v>279292013.10000002</c:v>
                </c:pt>
                <c:pt idx="6" formatCode="_ * #,##0_ ;_ * \-#,##0_ ;_ * &quot;-&quot;??_ ;_ @_ ">
                  <c:v>2799539037</c:v>
                </c:pt>
              </c:numCache>
            </c:numRef>
          </c:val>
        </c:ser>
        <c:ser>
          <c:idx val="2"/>
          <c:order val="2"/>
          <c:tx>
            <c:strRef>
              <c:f>'Análisis por operador'!$G$64</c:f>
              <c:strCache>
                <c:ptCount val="1"/>
                <c:pt idx="0">
                  <c:v>propuesta con Fe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2729044834308E-2"/>
                  <c:y val="-2.6804483315807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5945419103313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356725146198830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916179337231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035087719298246E-2"/>
                  <c:y val="-2.1715526601520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7.79727095516569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7.7972709551656916E-3"/>
                  <c:y val="-3.5623409669211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4.67836257309941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7.79727095516569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'Por operador'!$P$3:$P$9</c:f>
              <c:strCache>
                <c:ptCount val="7"/>
                <c:pt idx="0">
                  <c:v>COMCEL</c:v>
                </c:pt>
                <c:pt idx="1">
                  <c:v>MOVISTAR</c:v>
                </c:pt>
                <c:pt idx="2">
                  <c:v>ETB</c:v>
                </c:pt>
                <c:pt idx="3">
                  <c:v>TIGO</c:v>
                </c:pt>
                <c:pt idx="4">
                  <c:v>LEVEL 3</c:v>
                </c:pt>
                <c:pt idx="5">
                  <c:v>Min Defensa</c:v>
                </c:pt>
                <c:pt idx="6">
                  <c:v>UNE</c:v>
                </c:pt>
              </c:strCache>
            </c:strRef>
          </c:cat>
          <c:val>
            <c:numRef>
              <c:f>'Análisis por operador'!$M$7:$M$13</c:f>
              <c:numCache>
                <c:formatCode>_ * #,##0.0_ ;_ * \-#,##0.0_ ;_ * "-"??_ ;_ @_ </c:formatCode>
                <c:ptCount val="7"/>
                <c:pt idx="0">
                  <c:v>115780760174.25</c:v>
                </c:pt>
                <c:pt idx="1">
                  <c:v>59177246567.219963</c:v>
                </c:pt>
                <c:pt idx="2">
                  <c:v>12541397332.5</c:v>
                </c:pt>
                <c:pt idx="3">
                  <c:v>33019193079</c:v>
                </c:pt>
                <c:pt idx="4">
                  <c:v>2771853169.5</c:v>
                </c:pt>
                <c:pt idx="5">
                  <c:v>361189833.29999995</c:v>
                </c:pt>
                <c:pt idx="6" formatCode="_ * #,##0_ ;_ * \-#,##0_ ;_ * &quot;-&quot;??_ ;_ @_ ">
                  <c:v>2995513596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25569152"/>
        <c:axId val="525569712"/>
        <c:axId val="0"/>
      </c:bar3DChart>
      <c:catAx>
        <c:axId val="525569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 anchor="t" anchorCtr="0"/>
          <a:lstStyle/>
          <a:p>
            <a:pPr>
              <a:defRPr sz="1000"/>
            </a:pPr>
            <a:endParaRPr lang="es-CO"/>
          </a:p>
        </c:txPr>
        <c:crossAx val="525569712"/>
        <c:crosses val="autoZero"/>
        <c:auto val="1"/>
        <c:lblAlgn val="ctr"/>
        <c:lblOffset val="100"/>
        <c:noMultiLvlLbl val="0"/>
      </c:catAx>
      <c:valAx>
        <c:axId val="525569712"/>
        <c:scaling>
          <c:orientation val="minMax"/>
        </c:scaling>
        <c:delete val="0"/>
        <c:axPos val="l"/>
        <c:numFmt formatCode="_ * #,##0.0_ ;_ * \-#,##0.0_ ;_ * &quot;-&quot;??_ ;_ @_ " sourceLinked="1"/>
        <c:majorTickMark val="out"/>
        <c:minorTickMark val="none"/>
        <c:tickLblPos val="nextTo"/>
        <c:crossAx val="525569152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2.9983883593498181E-2"/>
                <c:y val="0.24386207449259686"/>
              </c:manualLayout>
            </c:layout>
          </c:dispUnitsLbl>
        </c:dispUnits>
      </c:valAx>
    </c:plotArea>
    <c:legend>
      <c:legendPos val="r"/>
      <c:layout>
        <c:manualLayout>
          <c:xMode val="edge"/>
          <c:yMode val="edge"/>
          <c:x val="0.84947792052309246"/>
          <c:y val="0.29094115538634613"/>
          <c:w val="0.14896262528587437"/>
          <c:h val="0.25140937187411833"/>
        </c:manualLayout>
      </c:layout>
      <c:overlay val="0"/>
      <c:txPr>
        <a:bodyPr/>
        <a:lstStyle/>
        <a:p>
          <a:pPr>
            <a:defRPr sz="11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Gráficas!$A$17</c:f>
              <c:strCache>
                <c:ptCount val="1"/>
                <c:pt idx="0">
                  <c:v>Actual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6.2524423602969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2524423602969914E-3"/>
                  <c:y val="7.5212806348918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6893317702227429E-3"/>
                  <c:y val="-7.5212806348918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4.689331770222742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Gráficas!$N$77:$N$89</c:f>
              <c:strCache>
                <c:ptCount val="13"/>
                <c:pt idx="0">
                  <c:v>Movistar</c:v>
                </c:pt>
                <c:pt idx="1">
                  <c:v>Une</c:v>
                </c:pt>
                <c:pt idx="2">
                  <c:v>Comando General</c:v>
                </c:pt>
                <c:pt idx="3">
                  <c:v>Unitel</c:v>
                </c:pt>
                <c:pt idx="4">
                  <c:v>transelca</c:v>
                </c:pt>
                <c:pt idx="5">
                  <c:v>UNE</c:v>
                </c:pt>
                <c:pt idx="6">
                  <c:v>Caracol</c:v>
                </c:pt>
                <c:pt idx="7">
                  <c:v>Escarsa</c:v>
                </c:pt>
                <c:pt idx="8">
                  <c:v>Avantel</c:v>
                </c:pt>
                <c:pt idx="9">
                  <c:v>Gtech</c:v>
                </c:pt>
                <c:pt idx="10">
                  <c:v>ETB</c:v>
                </c:pt>
                <c:pt idx="11">
                  <c:v>Emcali</c:v>
                </c:pt>
                <c:pt idx="12">
                  <c:v>Ecopetrol</c:v>
                </c:pt>
              </c:strCache>
            </c:strRef>
          </c:cat>
          <c:val>
            <c:numRef>
              <c:f>analisis!$C$18:$C$30</c:f>
              <c:numCache>
                <c:formatCode>_ * #,##0.0_ ;_ * \-#,##0.0_ ;_ * "-"??_ ;_ @_ </c:formatCode>
                <c:ptCount val="13"/>
                <c:pt idx="0">
                  <c:v>11751355511.591972</c:v>
                </c:pt>
                <c:pt idx="1">
                  <c:v>8808974256.1948929</c:v>
                </c:pt>
                <c:pt idx="2">
                  <c:v>3290315437.5563841</c:v>
                </c:pt>
                <c:pt idx="3">
                  <c:v>3226627331.8797221</c:v>
                </c:pt>
                <c:pt idx="4">
                  <c:v>2589850455.6239061</c:v>
                </c:pt>
                <c:pt idx="5">
                  <c:v>1839530400.9584424</c:v>
                </c:pt>
                <c:pt idx="6">
                  <c:v>1660800943.6413493</c:v>
                </c:pt>
                <c:pt idx="7">
                  <c:v>1468320318.5939713</c:v>
                </c:pt>
                <c:pt idx="8">
                  <c:v>1277644722.0954449</c:v>
                </c:pt>
                <c:pt idx="9">
                  <c:v>1172529536.7573411</c:v>
                </c:pt>
                <c:pt idx="10">
                  <c:v>1059096332.1824745</c:v>
                </c:pt>
                <c:pt idx="11">
                  <c:v>1057667804.9314913</c:v>
                </c:pt>
                <c:pt idx="12">
                  <c:v>1004978865.9843688</c:v>
                </c:pt>
              </c:numCache>
            </c:numRef>
          </c:val>
        </c:ser>
        <c:ser>
          <c:idx val="1"/>
          <c:order val="1"/>
          <c:tx>
            <c:strRef>
              <c:f>Gráficas!$A$18</c:f>
              <c:strCache>
                <c:ptCount val="1"/>
                <c:pt idx="0">
                  <c:v>Propuesta sin fe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94177413051974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8155529503712382E-3"/>
                  <c:y val="4.10256410256410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815552950371238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2524423602969914E-3"/>
                  <c:y val="4.1025641025640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25244236029699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067995310668231E-2"/>
                  <c:y val="-4.10256410256410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5631105900742476E-2"/>
                  <c:y val="-1.2307692307692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067995310668231E-2"/>
                  <c:y val="-1.2307692307692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0941774130519734E-2"/>
                  <c:y val="4.1025641025640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406799531066823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7.8155529503712382E-3"/>
                  <c:y val="-8.2051282051282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1.0941774130519734E-2"/>
                  <c:y val="8.2051282051282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4067995310668231E-2"/>
                  <c:y val="-4.10256410256410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Gráficas!$N$77:$N$89</c:f>
              <c:strCache>
                <c:ptCount val="13"/>
                <c:pt idx="0">
                  <c:v>Movistar</c:v>
                </c:pt>
                <c:pt idx="1">
                  <c:v>Une</c:v>
                </c:pt>
                <c:pt idx="2">
                  <c:v>Comando General</c:v>
                </c:pt>
                <c:pt idx="3">
                  <c:v>Unitel</c:v>
                </c:pt>
                <c:pt idx="4">
                  <c:v>transelca</c:v>
                </c:pt>
                <c:pt idx="5">
                  <c:v>UNE</c:v>
                </c:pt>
                <c:pt idx="6">
                  <c:v>Caracol</c:v>
                </c:pt>
                <c:pt idx="7">
                  <c:v>Escarsa</c:v>
                </c:pt>
                <c:pt idx="8">
                  <c:v>Avantel</c:v>
                </c:pt>
                <c:pt idx="9">
                  <c:v>Gtech</c:v>
                </c:pt>
                <c:pt idx="10">
                  <c:v>ETB</c:v>
                </c:pt>
                <c:pt idx="11">
                  <c:v>Emcali</c:v>
                </c:pt>
                <c:pt idx="12">
                  <c:v>Ecopetrol</c:v>
                </c:pt>
              </c:strCache>
            </c:strRef>
          </c:cat>
          <c:val>
            <c:numRef>
              <c:f>analisis!$D$18:$D$30</c:f>
              <c:numCache>
                <c:formatCode>_ * #,##0.0_ ;_ * \-#,##0.0_ ;_ * "-"??_ ;_ @_ </c:formatCode>
                <c:ptCount val="13"/>
                <c:pt idx="0">
                  <c:v>11170483333.687185</c:v>
                </c:pt>
                <c:pt idx="1">
                  <c:v>9872214351.3301296</c:v>
                </c:pt>
                <c:pt idx="2">
                  <c:v>2095383276.0653474</c:v>
                </c:pt>
                <c:pt idx="3">
                  <c:v>2333197177.3968453</c:v>
                </c:pt>
                <c:pt idx="4">
                  <c:v>1326211672.337436</c:v>
                </c:pt>
                <c:pt idx="5">
                  <c:v>1568260910.5491438</c:v>
                </c:pt>
                <c:pt idx="6">
                  <c:v>1305531276.9967539</c:v>
                </c:pt>
                <c:pt idx="7">
                  <c:v>758692806.42410159</c:v>
                </c:pt>
                <c:pt idx="8">
                  <c:v>1320637179.2539067</c:v>
                </c:pt>
                <c:pt idx="9">
                  <c:v>1027054802.8691803</c:v>
                </c:pt>
                <c:pt idx="10">
                  <c:v>1831222991.513989</c:v>
                </c:pt>
                <c:pt idx="11">
                  <c:v>589159804.57904279</c:v>
                </c:pt>
                <c:pt idx="12">
                  <c:v>1006616540.4484938</c:v>
                </c:pt>
              </c:numCache>
            </c:numRef>
          </c:val>
        </c:ser>
        <c:ser>
          <c:idx val="2"/>
          <c:order val="2"/>
          <c:tx>
            <c:strRef>
              <c:f>Gráficas!$A$19</c:f>
              <c:strCache>
                <c:ptCount val="1"/>
                <c:pt idx="0">
                  <c:v>Propuesta con Fe</c:v>
                </c:pt>
              </c:strCache>
            </c:strRef>
          </c:tx>
          <c:invertIfNegative val="0"/>
          <c:cat>
            <c:strRef>
              <c:f>Gráficas!$N$77:$N$89</c:f>
              <c:strCache>
                <c:ptCount val="13"/>
                <c:pt idx="0">
                  <c:v>Movistar</c:v>
                </c:pt>
                <c:pt idx="1">
                  <c:v>Une</c:v>
                </c:pt>
                <c:pt idx="2">
                  <c:v>Comando General</c:v>
                </c:pt>
                <c:pt idx="3">
                  <c:v>Unitel</c:v>
                </c:pt>
                <c:pt idx="4">
                  <c:v>transelca</c:v>
                </c:pt>
                <c:pt idx="5">
                  <c:v>UNE</c:v>
                </c:pt>
                <c:pt idx="6">
                  <c:v>Caracol</c:v>
                </c:pt>
                <c:pt idx="7">
                  <c:v>Escarsa</c:v>
                </c:pt>
                <c:pt idx="8">
                  <c:v>Avantel</c:v>
                </c:pt>
                <c:pt idx="9">
                  <c:v>Gtech</c:v>
                </c:pt>
                <c:pt idx="10">
                  <c:v>ETB</c:v>
                </c:pt>
                <c:pt idx="11">
                  <c:v>Emcali</c:v>
                </c:pt>
                <c:pt idx="12">
                  <c:v>Ecopetrol</c:v>
                </c:pt>
              </c:strCache>
            </c:strRef>
          </c:cat>
          <c:val>
            <c:numRef>
              <c:f>analisis!$E$18:$E$30</c:f>
              <c:numCache>
                <c:formatCode>_ * #,##0.0_ ;_ * \-#,##0.0_ ;_ * "-"??_ ;_ @_ </c:formatCode>
                <c:ptCount val="13"/>
                <c:pt idx="0">
                  <c:v>11170483333.687185</c:v>
                </c:pt>
                <c:pt idx="1">
                  <c:v>9872214351.3301296</c:v>
                </c:pt>
                <c:pt idx="2">
                  <c:v>2095383276.0653474</c:v>
                </c:pt>
                <c:pt idx="3">
                  <c:v>2333197177.3968453</c:v>
                </c:pt>
                <c:pt idx="4">
                  <c:v>1326211672.337436</c:v>
                </c:pt>
                <c:pt idx="5">
                  <c:v>1568260910.5491438</c:v>
                </c:pt>
                <c:pt idx="6">
                  <c:v>1305531276.9967539</c:v>
                </c:pt>
                <c:pt idx="7">
                  <c:v>758692806.42410159</c:v>
                </c:pt>
                <c:pt idx="8">
                  <c:v>1320637179.2539067</c:v>
                </c:pt>
                <c:pt idx="9">
                  <c:v>1027054802.8691803</c:v>
                </c:pt>
                <c:pt idx="10">
                  <c:v>1831222991.513989</c:v>
                </c:pt>
                <c:pt idx="11">
                  <c:v>589159804.57904279</c:v>
                </c:pt>
                <c:pt idx="12">
                  <c:v>1006616540.4484938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4993536"/>
        <c:axId val="524994096"/>
      </c:barChart>
      <c:catAx>
        <c:axId val="524993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1440000" vert="horz"/>
          <a:lstStyle/>
          <a:p>
            <a:pPr>
              <a:defRPr/>
            </a:pPr>
            <a:endParaRPr lang="es-CO"/>
          </a:p>
        </c:txPr>
        <c:crossAx val="524994096"/>
        <c:crosses val="autoZero"/>
        <c:auto val="1"/>
        <c:lblAlgn val="ctr"/>
        <c:lblOffset val="100"/>
        <c:noMultiLvlLbl val="0"/>
      </c:catAx>
      <c:valAx>
        <c:axId val="524994096"/>
        <c:scaling>
          <c:orientation val="minMax"/>
        </c:scaling>
        <c:delete val="0"/>
        <c:axPos val="l"/>
        <c:numFmt formatCode="_ * #,##0.0_ ;_ * \-#,##0.0_ ;_ * &quot;-&quot;??_ ;_ @_ " sourceLinked="1"/>
        <c:majorTickMark val="out"/>
        <c:minorTickMark val="none"/>
        <c:tickLblPos val="nextTo"/>
        <c:crossAx val="524993536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1.7194216490816726E-2"/>
                <c:y val="0.23836931152836666"/>
              </c:manualLayout>
            </c:layout>
          </c:dispUnitsLbl>
        </c:dispUnits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19BD45-3D33-407A-9C19-BCFE3C6D17BD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4E108B1B-6F8D-49E6-A9E4-65F9EB072504}">
      <dgm:prSet phldrT="[Texto]"/>
      <dgm:spPr/>
      <dgm:t>
        <a:bodyPr/>
        <a:lstStyle/>
        <a:p>
          <a:r>
            <a:rPr lang="es-C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Estructura de contraprestaciones</a:t>
          </a:r>
        </a:p>
      </dgm:t>
    </dgm:pt>
    <dgm:pt modelId="{5EC8D7A7-3195-47DD-8CA0-BB6C686E979E}" type="parTrans" cxnId="{E3FEAE18-A2C6-4696-B86B-8FB0D29A5F8B}">
      <dgm:prSet/>
      <dgm:spPr/>
      <dgm:t>
        <a:bodyPr/>
        <a:lstStyle/>
        <a:p>
          <a:endParaRPr lang="es-CO"/>
        </a:p>
      </dgm:t>
    </dgm:pt>
    <dgm:pt modelId="{06CDB6AB-A392-4DFF-9B21-A28649046AE7}" type="sibTrans" cxnId="{E3FEAE18-A2C6-4696-B86B-8FB0D29A5F8B}">
      <dgm:prSet/>
      <dgm:spPr/>
      <dgm:t>
        <a:bodyPr/>
        <a:lstStyle/>
        <a:p>
          <a:endParaRPr lang="es-CO"/>
        </a:p>
      </dgm:t>
    </dgm:pt>
    <dgm:pt modelId="{EEB82078-BDD4-4986-8E4B-2F1B54E19444}">
      <dgm:prSet phldrT="[Texto]"/>
      <dgm:spPr/>
      <dgm:t>
        <a:bodyPr/>
        <a:lstStyle/>
        <a:p>
          <a:r>
            <a:rPr lang="es-CO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Esquemas de contraprestaciones por uso del espectro</a:t>
          </a:r>
          <a:endParaRPr lang="es-CO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4E27F3-10E8-4C70-80EF-C42957A64EC6}" type="parTrans" cxnId="{0A7AE455-D0F9-4E0D-AA91-25720F8B8A69}">
      <dgm:prSet/>
      <dgm:spPr/>
      <dgm:t>
        <a:bodyPr/>
        <a:lstStyle/>
        <a:p>
          <a:endParaRPr lang="es-CO"/>
        </a:p>
      </dgm:t>
    </dgm:pt>
    <dgm:pt modelId="{D1C58881-C522-4996-ABEE-F630A3BC4276}" type="sibTrans" cxnId="{0A7AE455-D0F9-4E0D-AA91-25720F8B8A69}">
      <dgm:prSet/>
      <dgm:spPr/>
      <dgm:t>
        <a:bodyPr/>
        <a:lstStyle/>
        <a:p>
          <a:endParaRPr lang="es-CO"/>
        </a:p>
      </dgm:t>
    </dgm:pt>
    <dgm:pt modelId="{BEE0D77A-A8CE-460E-937A-2EF754281799}">
      <dgm:prSet phldrT="[Texto]"/>
      <dgm:spPr/>
      <dgm:t>
        <a:bodyPr/>
        <a:lstStyle/>
        <a:p>
          <a:r>
            <a:rPr lang="es-CO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Parámetros de Valoración</a:t>
          </a:r>
          <a:endParaRPr lang="es-CO" b="1" i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A79EA4B-A666-43FA-8EDE-060D5E353CEC}" type="parTrans" cxnId="{FA10880B-6EB3-4E1F-9A5A-1CB45F2867E0}">
      <dgm:prSet/>
      <dgm:spPr/>
      <dgm:t>
        <a:bodyPr/>
        <a:lstStyle/>
        <a:p>
          <a:endParaRPr lang="es-CO"/>
        </a:p>
      </dgm:t>
    </dgm:pt>
    <dgm:pt modelId="{702B04CD-8292-4EC4-B4F7-D0118BEB13AA}" type="sibTrans" cxnId="{FA10880B-6EB3-4E1F-9A5A-1CB45F2867E0}">
      <dgm:prSet/>
      <dgm:spPr/>
      <dgm:t>
        <a:bodyPr/>
        <a:lstStyle/>
        <a:p>
          <a:endParaRPr lang="es-CO"/>
        </a:p>
      </dgm:t>
    </dgm:pt>
    <dgm:pt modelId="{2D4742C9-399B-405E-9188-B6BD6B7720F4}">
      <dgm:prSet phldrT="[Texto]"/>
      <dgm:spPr/>
      <dgm:t>
        <a:bodyPr/>
        <a:lstStyle/>
        <a:p>
          <a:r>
            <a:rPr lang="es-CO" dirty="0" smtClean="0"/>
            <a:t>Todos los países cobran tasas administrativas y derechos por el uso del ERE</a:t>
          </a:r>
        </a:p>
      </dgm:t>
    </dgm:pt>
    <dgm:pt modelId="{70EBCCAB-CCF6-4C81-97C4-45C5A3995884}" type="parTrans" cxnId="{809A3CC6-D4DD-4B09-A182-A3ABF1798B13}">
      <dgm:prSet/>
      <dgm:spPr/>
      <dgm:t>
        <a:bodyPr/>
        <a:lstStyle/>
        <a:p>
          <a:endParaRPr lang="es-CO"/>
        </a:p>
      </dgm:t>
    </dgm:pt>
    <dgm:pt modelId="{8676C792-546E-46CC-9E1A-58773D95844F}" type="sibTrans" cxnId="{809A3CC6-D4DD-4B09-A182-A3ABF1798B13}">
      <dgm:prSet/>
      <dgm:spPr/>
      <dgm:t>
        <a:bodyPr/>
        <a:lstStyle/>
        <a:p>
          <a:endParaRPr lang="es-CO"/>
        </a:p>
      </dgm:t>
    </dgm:pt>
    <dgm:pt modelId="{91A9B323-66F3-48E4-977D-A41C35925959}">
      <dgm:prSet phldrT="[Texto]"/>
      <dgm:spPr/>
      <dgm:t>
        <a:bodyPr/>
        <a:lstStyle/>
        <a:p>
          <a:pPr algn="just"/>
          <a:r>
            <a:rPr lang="es-CO" dirty="0" smtClean="0"/>
            <a:t>No son uniformes entre países. Se fijan  según las necesidades y no son comparables.</a:t>
          </a:r>
          <a:endParaRPr lang="es-CO" dirty="0"/>
        </a:p>
      </dgm:t>
    </dgm:pt>
    <dgm:pt modelId="{74D120A0-64F1-4C14-8B3F-7D690F82AE4B}" type="parTrans" cxnId="{2487A6FB-8A84-47E4-A6F8-4E5651350F9B}">
      <dgm:prSet/>
      <dgm:spPr/>
      <dgm:t>
        <a:bodyPr/>
        <a:lstStyle/>
        <a:p>
          <a:endParaRPr lang="es-CO"/>
        </a:p>
      </dgm:t>
    </dgm:pt>
    <dgm:pt modelId="{7280B9AF-D05E-493E-84BA-AF4CD1124AA6}" type="sibTrans" cxnId="{2487A6FB-8A84-47E4-A6F8-4E5651350F9B}">
      <dgm:prSet/>
      <dgm:spPr/>
      <dgm:t>
        <a:bodyPr/>
        <a:lstStyle/>
        <a:p>
          <a:endParaRPr lang="es-CO"/>
        </a:p>
      </dgm:t>
    </dgm:pt>
    <dgm:pt modelId="{C54C2C6F-DB31-4B0B-8772-138EC6DA99C4}">
      <dgm:prSet phldrT="[Texto]"/>
      <dgm:spPr/>
      <dgm:t>
        <a:bodyPr/>
        <a:lstStyle/>
        <a:p>
          <a:pPr marL="176213" indent="-176213" algn="just"/>
          <a:r>
            <a:rPr lang="es-CO" dirty="0" smtClean="0"/>
            <a:t>Variables técnicas como zona de cobertura, frecuencia, ancho de banda y uso exclusivo o compartido se tiene en cuenta en la mayoría de los países (Ley 1341 de 2009)</a:t>
          </a:r>
          <a:endParaRPr lang="es-CO" dirty="0"/>
        </a:p>
      </dgm:t>
    </dgm:pt>
    <dgm:pt modelId="{6A46C7C2-C8BE-4981-8EF5-56B406796D23}" type="parTrans" cxnId="{0C8DAFDD-4CE8-4C3F-A57C-F5E68D55C78F}">
      <dgm:prSet/>
      <dgm:spPr/>
      <dgm:t>
        <a:bodyPr/>
        <a:lstStyle/>
        <a:p>
          <a:endParaRPr lang="es-CO"/>
        </a:p>
      </dgm:t>
    </dgm:pt>
    <dgm:pt modelId="{56C12E9A-9B96-4809-B5E9-0693B55DF55F}" type="sibTrans" cxnId="{0C8DAFDD-4CE8-4C3F-A57C-F5E68D55C78F}">
      <dgm:prSet/>
      <dgm:spPr/>
      <dgm:t>
        <a:bodyPr/>
        <a:lstStyle/>
        <a:p>
          <a:endParaRPr lang="es-CO"/>
        </a:p>
      </dgm:t>
    </dgm:pt>
    <dgm:pt modelId="{55BC9177-9535-4A53-9425-7268F4943D2C}">
      <dgm:prSet phldrT="[Texto]"/>
      <dgm:spPr/>
      <dgm:t>
        <a:bodyPr/>
        <a:lstStyle/>
        <a:p>
          <a:pPr algn="just"/>
          <a:r>
            <a:rPr lang="es-CO" dirty="0" smtClean="0"/>
            <a:t>Orientación a costos administrativos de gestión, costos de oportunidad, o en uso eficiente del espectro .</a:t>
          </a:r>
          <a:endParaRPr lang="es-CO" dirty="0"/>
        </a:p>
      </dgm:t>
    </dgm:pt>
    <dgm:pt modelId="{2B65FAF3-FB8F-48E5-B2D3-174F94D05E64}" type="parTrans" cxnId="{486E0C5B-CC76-4148-86B5-36DF4100C70B}">
      <dgm:prSet/>
      <dgm:spPr/>
      <dgm:t>
        <a:bodyPr/>
        <a:lstStyle/>
        <a:p>
          <a:endParaRPr lang="es-CO"/>
        </a:p>
      </dgm:t>
    </dgm:pt>
    <dgm:pt modelId="{AB5CA727-8B54-46DA-9422-1B40E0F38B59}" type="sibTrans" cxnId="{486E0C5B-CC76-4148-86B5-36DF4100C70B}">
      <dgm:prSet/>
      <dgm:spPr/>
      <dgm:t>
        <a:bodyPr/>
        <a:lstStyle/>
        <a:p>
          <a:endParaRPr lang="es-CO"/>
        </a:p>
      </dgm:t>
    </dgm:pt>
    <dgm:pt modelId="{BDED80D3-373C-4910-A1A5-A5354CCC865D}">
      <dgm:prSet phldrT="[Texto]"/>
      <dgm:spPr/>
      <dgm:t>
        <a:bodyPr/>
        <a:lstStyle/>
        <a:p>
          <a:pPr marL="176213" indent="-176213" algn="just"/>
          <a:r>
            <a:rPr lang="es-CO" dirty="0" smtClean="0"/>
            <a:t>Algoritmos colombianos actuales no incluyen variables que consideren factores de congestión geográfica  que  promuevan mayor eficiencia en el uso</a:t>
          </a:r>
          <a:endParaRPr lang="es-CO" dirty="0"/>
        </a:p>
      </dgm:t>
    </dgm:pt>
    <dgm:pt modelId="{95D44AA3-DEEF-4034-99B9-27BB53EF9A18}" type="parTrans" cxnId="{F9063054-3C82-433F-95A9-9E12429BEA04}">
      <dgm:prSet/>
      <dgm:spPr/>
      <dgm:t>
        <a:bodyPr/>
        <a:lstStyle/>
        <a:p>
          <a:endParaRPr lang="es-CO"/>
        </a:p>
      </dgm:t>
    </dgm:pt>
    <dgm:pt modelId="{03E92DD0-5C18-43C4-B105-D685D25BC3DE}" type="sibTrans" cxnId="{F9063054-3C82-433F-95A9-9E12429BEA04}">
      <dgm:prSet/>
      <dgm:spPr/>
      <dgm:t>
        <a:bodyPr/>
        <a:lstStyle/>
        <a:p>
          <a:endParaRPr lang="es-CO"/>
        </a:p>
      </dgm:t>
    </dgm:pt>
    <dgm:pt modelId="{B52548D4-DE82-40D6-A5DE-F7712FC473C0}" type="pres">
      <dgm:prSet presAssocID="{9819BD45-3D33-407A-9C19-BCFE3C6D17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F45EB8C-E4C0-4DCB-8730-A02970E74948}" type="pres">
      <dgm:prSet presAssocID="{4E108B1B-6F8D-49E6-A9E4-65F9EB072504}" presName="parentLin" presStyleCnt="0"/>
      <dgm:spPr/>
    </dgm:pt>
    <dgm:pt modelId="{E49E9796-BAF1-485E-850D-B205DB8C656E}" type="pres">
      <dgm:prSet presAssocID="{4E108B1B-6F8D-49E6-A9E4-65F9EB072504}" presName="parentLeftMargin" presStyleLbl="node1" presStyleIdx="0" presStyleCnt="3"/>
      <dgm:spPr/>
      <dgm:t>
        <a:bodyPr/>
        <a:lstStyle/>
        <a:p>
          <a:endParaRPr lang="es-CO"/>
        </a:p>
      </dgm:t>
    </dgm:pt>
    <dgm:pt modelId="{F5843670-590D-4056-92B5-B5CA33B51D27}" type="pres">
      <dgm:prSet presAssocID="{4E108B1B-6F8D-49E6-A9E4-65F9EB07250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FDBE325-D0C3-4834-B719-AF2F4FEB09B5}" type="pres">
      <dgm:prSet presAssocID="{4E108B1B-6F8D-49E6-A9E4-65F9EB072504}" presName="negativeSpace" presStyleCnt="0"/>
      <dgm:spPr/>
    </dgm:pt>
    <dgm:pt modelId="{521ADE6D-57EB-4E88-8E35-3EB05BCD07C6}" type="pres">
      <dgm:prSet presAssocID="{4E108B1B-6F8D-49E6-A9E4-65F9EB07250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9A41FF9-BC31-448B-9735-120433CE4D87}" type="pres">
      <dgm:prSet presAssocID="{06CDB6AB-A392-4DFF-9B21-A28649046AE7}" presName="spaceBetweenRectangles" presStyleCnt="0"/>
      <dgm:spPr/>
    </dgm:pt>
    <dgm:pt modelId="{00D65FFA-D37C-4C81-8067-39BB61A9477E}" type="pres">
      <dgm:prSet presAssocID="{EEB82078-BDD4-4986-8E4B-2F1B54E19444}" presName="parentLin" presStyleCnt="0"/>
      <dgm:spPr/>
    </dgm:pt>
    <dgm:pt modelId="{C87D8439-B485-4EC8-99EB-80DF9AA8664F}" type="pres">
      <dgm:prSet presAssocID="{EEB82078-BDD4-4986-8E4B-2F1B54E19444}" presName="parentLeftMargin" presStyleLbl="node1" presStyleIdx="0" presStyleCnt="3"/>
      <dgm:spPr/>
      <dgm:t>
        <a:bodyPr/>
        <a:lstStyle/>
        <a:p>
          <a:endParaRPr lang="es-CO"/>
        </a:p>
      </dgm:t>
    </dgm:pt>
    <dgm:pt modelId="{F2975DFC-DC8C-4630-9983-F4FB1A924506}" type="pres">
      <dgm:prSet presAssocID="{EEB82078-BDD4-4986-8E4B-2F1B54E1944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6586B6E-FBB0-4332-9722-9A602E075ADF}" type="pres">
      <dgm:prSet presAssocID="{EEB82078-BDD4-4986-8E4B-2F1B54E19444}" presName="negativeSpace" presStyleCnt="0"/>
      <dgm:spPr/>
    </dgm:pt>
    <dgm:pt modelId="{92C779CD-BAC5-4CD3-8D22-96A1FAD0489B}" type="pres">
      <dgm:prSet presAssocID="{EEB82078-BDD4-4986-8E4B-2F1B54E1944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9F59CC7-D878-440F-8F37-DEA50928AD68}" type="pres">
      <dgm:prSet presAssocID="{D1C58881-C522-4996-ABEE-F630A3BC4276}" presName="spaceBetweenRectangles" presStyleCnt="0"/>
      <dgm:spPr/>
    </dgm:pt>
    <dgm:pt modelId="{1963E33E-1F7A-4894-96C3-C640684BAF1B}" type="pres">
      <dgm:prSet presAssocID="{BEE0D77A-A8CE-460E-937A-2EF754281799}" presName="parentLin" presStyleCnt="0"/>
      <dgm:spPr/>
    </dgm:pt>
    <dgm:pt modelId="{A072AB5E-ADA0-4A77-B29B-D421CD6A35FD}" type="pres">
      <dgm:prSet presAssocID="{BEE0D77A-A8CE-460E-937A-2EF754281799}" presName="parentLeftMargin" presStyleLbl="node1" presStyleIdx="1" presStyleCnt="3"/>
      <dgm:spPr/>
      <dgm:t>
        <a:bodyPr/>
        <a:lstStyle/>
        <a:p>
          <a:endParaRPr lang="es-CO"/>
        </a:p>
      </dgm:t>
    </dgm:pt>
    <dgm:pt modelId="{F2630646-5C90-4802-BB48-AC1D1A839059}" type="pres">
      <dgm:prSet presAssocID="{BEE0D77A-A8CE-460E-937A-2EF75428179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7D6A7CB-9FFD-489B-9AFF-3F495F4D3C37}" type="pres">
      <dgm:prSet presAssocID="{BEE0D77A-A8CE-460E-937A-2EF754281799}" presName="negativeSpace" presStyleCnt="0"/>
      <dgm:spPr/>
    </dgm:pt>
    <dgm:pt modelId="{22A72241-4904-414F-AE31-EF56713BEB8A}" type="pres">
      <dgm:prSet presAssocID="{BEE0D77A-A8CE-460E-937A-2EF754281799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FAF2C6E-4B29-4F6B-B2D3-14A34EFDE088}" type="presOf" srcId="{4E108B1B-6F8D-49E6-A9E4-65F9EB072504}" destId="{E49E9796-BAF1-485E-850D-B205DB8C656E}" srcOrd="0" destOrd="0" presId="urn:microsoft.com/office/officeart/2005/8/layout/list1"/>
    <dgm:cxn modelId="{821E4047-89B8-4D37-883A-8E0359481EA8}" type="presOf" srcId="{EEB82078-BDD4-4986-8E4B-2F1B54E19444}" destId="{F2975DFC-DC8C-4630-9983-F4FB1A924506}" srcOrd="1" destOrd="0" presId="urn:microsoft.com/office/officeart/2005/8/layout/list1"/>
    <dgm:cxn modelId="{809A3CC6-D4DD-4B09-A182-A3ABF1798B13}" srcId="{4E108B1B-6F8D-49E6-A9E4-65F9EB072504}" destId="{2D4742C9-399B-405E-9188-B6BD6B7720F4}" srcOrd="0" destOrd="0" parTransId="{70EBCCAB-CCF6-4C81-97C4-45C5A3995884}" sibTransId="{8676C792-546E-46CC-9E1A-58773D95844F}"/>
    <dgm:cxn modelId="{03DB3226-1041-42E7-B53A-129A610907D9}" type="presOf" srcId="{BEE0D77A-A8CE-460E-937A-2EF754281799}" destId="{A072AB5E-ADA0-4A77-B29B-D421CD6A35FD}" srcOrd="0" destOrd="0" presId="urn:microsoft.com/office/officeart/2005/8/layout/list1"/>
    <dgm:cxn modelId="{486E0C5B-CC76-4148-86B5-36DF4100C70B}" srcId="{EEB82078-BDD4-4986-8E4B-2F1B54E19444}" destId="{55BC9177-9535-4A53-9425-7268F4943D2C}" srcOrd="1" destOrd="0" parTransId="{2B65FAF3-FB8F-48E5-B2D3-174F94D05E64}" sibTransId="{AB5CA727-8B54-46DA-9422-1B40E0F38B59}"/>
    <dgm:cxn modelId="{404B7B84-7CEC-4E5C-962C-116E9E678B74}" type="presOf" srcId="{2D4742C9-399B-405E-9188-B6BD6B7720F4}" destId="{521ADE6D-57EB-4E88-8E35-3EB05BCD07C6}" srcOrd="0" destOrd="0" presId="urn:microsoft.com/office/officeart/2005/8/layout/list1"/>
    <dgm:cxn modelId="{6AEFAA4F-D28B-4318-9E5D-F8D636A00F7B}" type="presOf" srcId="{BEE0D77A-A8CE-460E-937A-2EF754281799}" destId="{F2630646-5C90-4802-BB48-AC1D1A839059}" srcOrd="1" destOrd="0" presId="urn:microsoft.com/office/officeart/2005/8/layout/list1"/>
    <dgm:cxn modelId="{C65C22E5-924C-4179-B6C2-7B5A6613BD00}" type="presOf" srcId="{91A9B323-66F3-48E4-977D-A41C35925959}" destId="{92C779CD-BAC5-4CD3-8D22-96A1FAD0489B}" srcOrd="0" destOrd="0" presId="urn:microsoft.com/office/officeart/2005/8/layout/list1"/>
    <dgm:cxn modelId="{6BF5D9D4-ECBC-4101-B50C-E4E757022842}" type="presOf" srcId="{C54C2C6F-DB31-4B0B-8772-138EC6DA99C4}" destId="{22A72241-4904-414F-AE31-EF56713BEB8A}" srcOrd="0" destOrd="0" presId="urn:microsoft.com/office/officeart/2005/8/layout/list1"/>
    <dgm:cxn modelId="{6498FD58-A41E-44EC-B487-F3112DCB6E7D}" type="presOf" srcId="{EEB82078-BDD4-4986-8E4B-2F1B54E19444}" destId="{C87D8439-B485-4EC8-99EB-80DF9AA8664F}" srcOrd="0" destOrd="0" presId="urn:microsoft.com/office/officeart/2005/8/layout/list1"/>
    <dgm:cxn modelId="{4D64A6EF-6C82-4FB0-BD4D-2D6A8888240B}" type="presOf" srcId="{55BC9177-9535-4A53-9425-7268F4943D2C}" destId="{92C779CD-BAC5-4CD3-8D22-96A1FAD0489B}" srcOrd="0" destOrd="1" presId="urn:microsoft.com/office/officeart/2005/8/layout/list1"/>
    <dgm:cxn modelId="{E3FEAE18-A2C6-4696-B86B-8FB0D29A5F8B}" srcId="{9819BD45-3D33-407A-9C19-BCFE3C6D17BD}" destId="{4E108B1B-6F8D-49E6-A9E4-65F9EB072504}" srcOrd="0" destOrd="0" parTransId="{5EC8D7A7-3195-47DD-8CA0-BB6C686E979E}" sibTransId="{06CDB6AB-A392-4DFF-9B21-A28649046AE7}"/>
    <dgm:cxn modelId="{6B594BAB-2241-4B57-B538-DE3E2AF92455}" type="presOf" srcId="{BDED80D3-373C-4910-A1A5-A5354CCC865D}" destId="{22A72241-4904-414F-AE31-EF56713BEB8A}" srcOrd="0" destOrd="1" presId="urn:microsoft.com/office/officeart/2005/8/layout/list1"/>
    <dgm:cxn modelId="{0A7AE455-D0F9-4E0D-AA91-25720F8B8A69}" srcId="{9819BD45-3D33-407A-9C19-BCFE3C6D17BD}" destId="{EEB82078-BDD4-4986-8E4B-2F1B54E19444}" srcOrd="1" destOrd="0" parTransId="{7D4E27F3-10E8-4C70-80EF-C42957A64EC6}" sibTransId="{D1C58881-C522-4996-ABEE-F630A3BC4276}"/>
    <dgm:cxn modelId="{0C8DAFDD-4CE8-4C3F-A57C-F5E68D55C78F}" srcId="{BEE0D77A-A8CE-460E-937A-2EF754281799}" destId="{C54C2C6F-DB31-4B0B-8772-138EC6DA99C4}" srcOrd="0" destOrd="0" parTransId="{6A46C7C2-C8BE-4981-8EF5-56B406796D23}" sibTransId="{56C12E9A-9B96-4809-B5E9-0693B55DF55F}"/>
    <dgm:cxn modelId="{3CC607AA-1833-4C68-A142-A71E7E9156A3}" type="presOf" srcId="{4E108B1B-6F8D-49E6-A9E4-65F9EB072504}" destId="{F5843670-590D-4056-92B5-B5CA33B51D27}" srcOrd="1" destOrd="0" presId="urn:microsoft.com/office/officeart/2005/8/layout/list1"/>
    <dgm:cxn modelId="{FA10880B-6EB3-4E1F-9A5A-1CB45F2867E0}" srcId="{9819BD45-3D33-407A-9C19-BCFE3C6D17BD}" destId="{BEE0D77A-A8CE-460E-937A-2EF754281799}" srcOrd="2" destOrd="0" parTransId="{1A79EA4B-A666-43FA-8EDE-060D5E353CEC}" sibTransId="{702B04CD-8292-4EC4-B4F7-D0118BEB13AA}"/>
    <dgm:cxn modelId="{824A351E-2483-42F9-B074-B91FB8B18B40}" type="presOf" srcId="{9819BD45-3D33-407A-9C19-BCFE3C6D17BD}" destId="{B52548D4-DE82-40D6-A5DE-F7712FC473C0}" srcOrd="0" destOrd="0" presId="urn:microsoft.com/office/officeart/2005/8/layout/list1"/>
    <dgm:cxn modelId="{F9063054-3C82-433F-95A9-9E12429BEA04}" srcId="{BEE0D77A-A8CE-460E-937A-2EF754281799}" destId="{BDED80D3-373C-4910-A1A5-A5354CCC865D}" srcOrd="1" destOrd="0" parTransId="{95D44AA3-DEEF-4034-99B9-27BB53EF9A18}" sibTransId="{03E92DD0-5C18-43C4-B105-D685D25BC3DE}"/>
    <dgm:cxn modelId="{2487A6FB-8A84-47E4-A6F8-4E5651350F9B}" srcId="{EEB82078-BDD4-4986-8E4B-2F1B54E19444}" destId="{91A9B323-66F3-48E4-977D-A41C35925959}" srcOrd="0" destOrd="0" parTransId="{74D120A0-64F1-4C14-8B3F-7D690F82AE4B}" sibTransId="{7280B9AF-D05E-493E-84BA-AF4CD1124AA6}"/>
    <dgm:cxn modelId="{3C24F546-B4B1-4B35-BB20-192C443061A2}" type="presParOf" srcId="{B52548D4-DE82-40D6-A5DE-F7712FC473C0}" destId="{3F45EB8C-E4C0-4DCB-8730-A02970E74948}" srcOrd="0" destOrd="0" presId="urn:microsoft.com/office/officeart/2005/8/layout/list1"/>
    <dgm:cxn modelId="{D25B98CE-4954-41FA-9C1C-8A35E92E8D80}" type="presParOf" srcId="{3F45EB8C-E4C0-4DCB-8730-A02970E74948}" destId="{E49E9796-BAF1-485E-850D-B205DB8C656E}" srcOrd="0" destOrd="0" presId="urn:microsoft.com/office/officeart/2005/8/layout/list1"/>
    <dgm:cxn modelId="{73E67D5A-1A0F-4D66-874F-293BB55DC7B1}" type="presParOf" srcId="{3F45EB8C-E4C0-4DCB-8730-A02970E74948}" destId="{F5843670-590D-4056-92B5-B5CA33B51D27}" srcOrd="1" destOrd="0" presId="urn:microsoft.com/office/officeart/2005/8/layout/list1"/>
    <dgm:cxn modelId="{7C0B9BD3-5276-47F4-8695-858555986FCE}" type="presParOf" srcId="{B52548D4-DE82-40D6-A5DE-F7712FC473C0}" destId="{FFDBE325-D0C3-4834-B719-AF2F4FEB09B5}" srcOrd="1" destOrd="0" presId="urn:microsoft.com/office/officeart/2005/8/layout/list1"/>
    <dgm:cxn modelId="{4F7AB0DB-7C65-4EEF-A797-7B95F16D3B30}" type="presParOf" srcId="{B52548D4-DE82-40D6-A5DE-F7712FC473C0}" destId="{521ADE6D-57EB-4E88-8E35-3EB05BCD07C6}" srcOrd="2" destOrd="0" presId="urn:microsoft.com/office/officeart/2005/8/layout/list1"/>
    <dgm:cxn modelId="{EADDE800-BD26-4BAA-B7E8-AB0DFD1B4B55}" type="presParOf" srcId="{B52548D4-DE82-40D6-A5DE-F7712FC473C0}" destId="{F9A41FF9-BC31-448B-9735-120433CE4D87}" srcOrd="3" destOrd="0" presId="urn:microsoft.com/office/officeart/2005/8/layout/list1"/>
    <dgm:cxn modelId="{CC62BE94-52C5-4407-821E-4987D31038B0}" type="presParOf" srcId="{B52548D4-DE82-40D6-A5DE-F7712FC473C0}" destId="{00D65FFA-D37C-4C81-8067-39BB61A9477E}" srcOrd="4" destOrd="0" presId="urn:microsoft.com/office/officeart/2005/8/layout/list1"/>
    <dgm:cxn modelId="{685B2A6C-5815-4A7D-94CB-8AC2DF427C61}" type="presParOf" srcId="{00D65FFA-D37C-4C81-8067-39BB61A9477E}" destId="{C87D8439-B485-4EC8-99EB-80DF9AA8664F}" srcOrd="0" destOrd="0" presId="urn:microsoft.com/office/officeart/2005/8/layout/list1"/>
    <dgm:cxn modelId="{695C2411-0C61-4CB5-9F6E-67F7E6B642B4}" type="presParOf" srcId="{00D65FFA-D37C-4C81-8067-39BB61A9477E}" destId="{F2975DFC-DC8C-4630-9983-F4FB1A924506}" srcOrd="1" destOrd="0" presId="urn:microsoft.com/office/officeart/2005/8/layout/list1"/>
    <dgm:cxn modelId="{D1EC2F16-700B-4ADD-8784-BDD5F7F27E71}" type="presParOf" srcId="{B52548D4-DE82-40D6-A5DE-F7712FC473C0}" destId="{06586B6E-FBB0-4332-9722-9A602E075ADF}" srcOrd="5" destOrd="0" presId="urn:microsoft.com/office/officeart/2005/8/layout/list1"/>
    <dgm:cxn modelId="{8F4E0D19-6F65-4347-BD24-E2087E1A0A1E}" type="presParOf" srcId="{B52548D4-DE82-40D6-A5DE-F7712FC473C0}" destId="{92C779CD-BAC5-4CD3-8D22-96A1FAD0489B}" srcOrd="6" destOrd="0" presId="urn:microsoft.com/office/officeart/2005/8/layout/list1"/>
    <dgm:cxn modelId="{E3598248-DA6C-4F1A-950A-0201359FE4DE}" type="presParOf" srcId="{B52548D4-DE82-40D6-A5DE-F7712FC473C0}" destId="{79F59CC7-D878-440F-8F37-DEA50928AD68}" srcOrd="7" destOrd="0" presId="urn:microsoft.com/office/officeart/2005/8/layout/list1"/>
    <dgm:cxn modelId="{6A275FC4-A9DD-4AE8-B271-9414248403E9}" type="presParOf" srcId="{B52548D4-DE82-40D6-A5DE-F7712FC473C0}" destId="{1963E33E-1F7A-4894-96C3-C640684BAF1B}" srcOrd="8" destOrd="0" presId="urn:microsoft.com/office/officeart/2005/8/layout/list1"/>
    <dgm:cxn modelId="{F6703122-374C-49F0-9F88-7FF6626C0AE5}" type="presParOf" srcId="{1963E33E-1F7A-4894-96C3-C640684BAF1B}" destId="{A072AB5E-ADA0-4A77-B29B-D421CD6A35FD}" srcOrd="0" destOrd="0" presId="urn:microsoft.com/office/officeart/2005/8/layout/list1"/>
    <dgm:cxn modelId="{0F8709A0-FDE6-48DD-848F-F885520FB1FB}" type="presParOf" srcId="{1963E33E-1F7A-4894-96C3-C640684BAF1B}" destId="{F2630646-5C90-4802-BB48-AC1D1A839059}" srcOrd="1" destOrd="0" presId="urn:microsoft.com/office/officeart/2005/8/layout/list1"/>
    <dgm:cxn modelId="{483370BF-3E17-4DE0-85B9-52B8C739F165}" type="presParOf" srcId="{B52548D4-DE82-40D6-A5DE-F7712FC473C0}" destId="{77D6A7CB-9FFD-489B-9AFF-3F495F4D3C37}" srcOrd="9" destOrd="0" presId="urn:microsoft.com/office/officeart/2005/8/layout/list1"/>
    <dgm:cxn modelId="{00BC3CC4-CA33-4F86-BB85-414D0B57BABD}" type="presParOf" srcId="{B52548D4-DE82-40D6-A5DE-F7712FC473C0}" destId="{22A72241-4904-414F-AE31-EF56713BEB8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9483A4-68EF-4F36-B92C-14A33FE1E5EC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EA53E0D6-BEC5-4E8C-8B14-BF6A47EE9A25}">
      <dgm:prSet phldrT="[Texto]" custT="1"/>
      <dgm:spPr/>
      <dgm:t>
        <a:bodyPr/>
        <a:lstStyle/>
        <a:p>
          <a:pPr algn="just"/>
          <a:r>
            <a:rPr lang="es-CO" sz="2000" dirty="0" smtClean="0"/>
            <a:t>Es un criterio de enfoque técnico y económico que promueve el uso eficiente del espectro radioeléctrico.</a:t>
          </a:r>
          <a:endParaRPr lang="es-CO" sz="2000" dirty="0"/>
        </a:p>
      </dgm:t>
    </dgm:pt>
    <dgm:pt modelId="{4CDBD88A-66F5-426B-83BC-44CDC72D1BAC}" type="parTrans" cxnId="{FF763295-98BA-4596-AD7E-F26659632D25}">
      <dgm:prSet/>
      <dgm:spPr/>
      <dgm:t>
        <a:bodyPr/>
        <a:lstStyle/>
        <a:p>
          <a:endParaRPr lang="es-CO"/>
        </a:p>
      </dgm:t>
    </dgm:pt>
    <dgm:pt modelId="{3BADDAF3-EF64-44B6-9DF3-FDA4B2DFFB55}" type="sibTrans" cxnId="{FF763295-98BA-4596-AD7E-F26659632D25}">
      <dgm:prSet/>
      <dgm:spPr/>
      <dgm:t>
        <a:bodyPr/>
        <a:lstStyle/>
        <a:p>
          <a:endParaRPr lang="es-CO"/>
        </a:p>
      </dgm:t>
    </dgm:pt>
    <dgm:pt modelId="{E122D08E-902C-4717-9684-1E2B5813EC46}">
      <dgm:prSet custT="1"/>
      <dgm:spPr/>
      <dgm:t>
        <a:bodyPr/>
        <a:lstStyle/>
        <a:p>
          <a:pPr algn="just"/>
          <a:r>
            <a:rPr lang="es-CO" sz="2000" dirty="0" smtClean="0"/>
            <a:t>Está asociado a la demanda de permisos de uso de espectro radioeléctrico en áreas geográficas y bandas de frecuencia específicas. El “Fe” será mayor o menor según el grado de ocupación de la banda.</a:t>
          </a:r>
          <a:endParaRPr lang="es-CO" sz="2000" dirty="0"/>
        </a:p>
      </dgm:t>
    </dgm:pt>
    <dgm:pt modelId="{C2DAC2FA-0F09-4EEC-A0AF-677EB117E729}" type="parTrans" cxnId="{2E0CA295-2B65-45A0-B27D-8FDA0362AECB}">
      <dgm:prSet/>
      <dgm:spPr/>
      <dgm:t>
        <a:bodyPr/>
        <a:lstStyle/>
        <a:p>
          <a:endParaRPr lang="es-CO"/>
        </a:p>
      </dgm:t>
    </dgm:pt>
    <dgm:pt modelId="{7E6321E2-B972-4D18-8655-C98804D77845}" type="sibTrans" cxnId="{2E0CA295-2B65-45A0-B27D-8FDA0362AECB}">
      <dgm:prSet/>
      <dgm:spPr/>
      <dgm:t>
        <a:bodyPr/>
        <a:lstStyle/>
        <a:p>
          <a:endParaRPr lang="es-CO"/>
        </a:p>
      </dgm:t>
    </dgm:pt>
    <dgm:pt modelId="{DCC4D08A-8753-4809-82F1-1C9EB6EB1039}" type="pres">
      <dgm:prSet presAssocID="{D39483A4-68EF-4F36-B92C-14A33FE1E5E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CO"/>
        </a:p>
      </dgm:t>
    </dgm:pt>
    <dgm:pt modelId="{52A2A210-4BCD-4BB9-B6B6-78AE947147E6}" type="pres">
      <dgm:prSet presAssocID="{D39483A4-68EF-4F36-B92C-14A33FE1E5EC}" presName="Name1" presStyleCnt="0"/>
      <dgm:spPr/>
      <dgm:t>
        <a:bodyPr/>
        <a:lstStyle/>
        <a:p>
          <a:endParaRPr lang="es-CO"/>
        </a:p>
      </dgm:t>
    </dgm:pt>
    <dgm:pt modelId="{D52066F3-19AD-4920-8F8D-A85F0EDE4A07}" type="pres">
      <dgm:prSet presAssocID="{D39483A4-68EF-4F36-B92C-14A33FE1E5EC}" presName="cycle" presStyleCnt="0"/>
      <dgm:spPr/>
      <dgm:t>
        <a:bodyPr/>
        <a:lstStyle/>
        <a:p>
          <a:endParaRPr lang="es-CO"/>
        </a:p>
      </dgm:t>
    </dgm:pt>
    <dgm:pt modelId="{61EFB2F1-636A-403C-8A86-8AD90B32A531}" type="pres">
      <dgm:prSet presAssocID="{D39483A4-68EF-4F36-B92C-14A33FE1E5EC}" presName="srcNode" presStyleLbl="node1" presStyleIdx="0" presStyleCnt="2"/>
      <dgm:spPr/>
      <dgm:t>
        <a:bodyPr/>
        <a:lstStyle/>
        <a:p>
          <a:endParaRPr lang="es-CO"/>
        </a:p>
      </dgm:t>
    </dgm:pt>
    <dgm:pt modelId="{BFC1EA87-F1F8-4A53-BAA2-4DF28091BDB1}" type="pres">
      <dgm:prSet presAssocID="{D39483A4-68EF-4F36-B92C-14A33FE1E5EC}" presName="conn" presStyleLbl="parChTrans1D2" presStyleIdx="0" presStyleCnt="1"/>
      <dgm:spPr/>
      <dgm:t>
        <a:bodyPr/>
        <a:lstStyle/>
        <a:p>
          <a:endParaRPr lang="es-CO"/>
        </a:p>
      </dgm:t>
    </dgm:pt>
    <dgm:pt modelId="{E5DA8223-5EE4-4A46-8765-603AE1C5F0BB}" type="pres">
      <dgm:prSet presAssocID="{D39483A4-68EF-4F36-B92C-14A33FE1E5EC}" presName="extraNode" presStyleLbl="node1" presStyleIdx="0" presStyleCnt="2"/>
      <dgm:spPr/>
      <dgm:t>
        <a:bodyPr/>
        <a:lstStyle/>
        <a:p>
          <a:endParaRPr lang="es-CO"/>
        </a:p>
      </dgm:t>
    </dgm:pt>
    <dgm:pt modelId="{D945378E-6761-4F38-97E0-0B0D78746043}" type="pres">
      <dgm:prSet presAssocID="{D39483A4-68EF-4F36-B92C-14A33FE1E5EC}" presName="dstNode" presStyleLbl="node1" presStyleIdx="0" presStyleCnt="2"/>
      <dgm:spPr/>
      <dgm:t>
        <a:bodyPr/>
        <a:lstStyle/>
        <a:p>
          <a:endParaRPr lang="es-CO"/>
        </a:p>
      </dgm:t>
    </dgm:pt>
    <dgm:pt modelId="{E9072874-4073-476A-A446-27E73DE8AA74}" type="pres">
      <dgm:prSet presAssocID="{EA53E0D6-BEC5-4E8C-8B14-BF6A47EE9A25}" presName="text_1" presStyleLbl="node1" presStyleIdx="0" presStyleCnt="2" custScaleY="113832" custLinFactNeighborX="-654" custLinFactNeighborY="-240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3797F78-0917-458D-987B-4126DEB14275}" type="pres">
      <dgm:prSet presAssocID="{EA53E0D6-BEC5-4E8C-8B14-BF6A47EE9A25}" presName="accent_1" presStyleCnt="0"/>
      <dgm:spPr/>
    </dgm:pt>
    <dgm:pt modelId="{CCB07E24-5851-42F3-B5CA-ADE1740226D8}" type="pres">
      <dgm:prSet presAssocID="{EA53E0D6-BEC5-4E8C-8B14-BF6A47EE9A25}" presName="accentRepeatNode" presStyleLbl="solidFgAcc1" presStyleIdx="0" presStyleCnt="2"/>
      <dgm:spPr/>
    </dgm:pt>
    <dgm:pt modelId="{F5985DF4-A5CC-40FA-9F61-E6ADCA607F65}" type="pres">
      <dgm:prSet presAssocID="{E122D08E-902C-4717-9684-1E2B5813EC46}" presName="text_2" presStyleLbl="node1" presStyleIdx="1" presStyleCnt="2" custScaleY="13694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6C98B27-15E9-4435-9216-2EBB41311220}" type="pres">
      <dgm:prSet presAssocID="{E122D08E-902C-4717-9684-1E2B5813EC46}" presName="accent_2" presStyleCnt="0"/>
      <dgm:spPr/>
    </dgm:pt>
    <dgm:pt modelId="{EA56D55A-EFDF-4D1C-B411-7A200ABFA489}" type="pres">
      <dgm:prSet presAssocID="{E122D08E-902C-4717-9684-1E2B5813EC46}" presName="accentRepeatNode" presStyleLbl="solidFgAcc1" presStyleIdx="1" presStyleCnt="2"/>
      <dgm:spPr/>
    </dgm:pt>
  </dgm:ptLst>
  <dgm:cxnLst>
    <dgm:cxn modelId="{AD781101-8E21-409F-B1C0-E9ACA54E4FB0}" type="presOf" srcId="{EA53E0D6-BEC5-4E8C-8B14-BF6A47EE9A25}" destId="{E9072874-4073-476A-A446-27E73DE8AA74}" srcOrd="0" destOrd="0" presId="urn:microsoft.com/office/officeart/2008/layout/VerticalCurvedList"/>
    <dgm:cxn modelId="{CF499602-EA1D-4B68-8602-9FAF6ABCA09E}" type="presOf" srcId="{E122D08E-902C-4717-9684-1E2B5813EC46}" destId="{F5985DF4-A5CC-40FA-9F61-E6ADCA607F65}" srcOrd="0" destOrd="0" presId="urn:microsoft.com/office/officeart/2008/layout/VerticalCurvedList"/>
    <dgm:cxn modelId="{2E0CA295-2B65-45A0-B27D-8FDA0362AECB}" srcId="{D39483A4-68EF-4F36-B92C-14A33FE1E5EC}" destId="{E122D08E-902C-4717-9684-1E2B5813EC46}" srcOrd="1" destOrd="0" parTransId="{C2DAC2FA-0F09-4EEC-A0AF-677EB117E729}" sibTransId="{7E6321E2-B972-4D18-8655-C98804D77845}"/>
    <dgm:cxn modelId="{1BB73E3B-BE6C-49B3-B8C6-7F7FB9718776}" type="presOf" srcId="{3BADDAF3-EF64-44B6-9DF3-FDA4B2DFFB55}" destId="{BFC1EA87-F1F8-4A53-BAA2-4DF28091BDB1}" srcOrd="0" destOrd="0" presId="urn:microsoft.com/office/officeart/2008/layout/VerticalCurvedList"/>
    <dgm:cxn modelId="{87DBC741-1EBD-4E1A-AA68-AA432403F981}" type="presOf" srcId="{D39483A4-68EF-4F36-B92C-14A33FE1E5EC}" destId="{DCC4D08A-8753-4809-82F1-1C9EB6EB1039}" srcOrd="0" destOrd="0" presId="urn:microsoft.com/office/officeart/2008/layout/VerticalCurvedList"/>
    <dgm:cxn modelId="{FF763295-98BA-4596-AD7E-F26659632D25}" srcId="{D39483A4-68EF-4F36-B92C-14A33FE1E5EC}" destId="{EA53E0D6-BEC5-4E8C-8B14-BF6A47EE9A25}" srcOrd="0" destOrd="0" parTransId="{4CDBD88A-66F5-426B-83BC-44CDC72D1BAC}" sibTransId="{3BADDAF3-EF64-44B6-9DF3-FDA4B2DFFB55}"/>
    <dgm:cxn modelId="{052D6CEA-C5EE-4AC4-9D63-83A8E79969DE}" type="presParOf" srcId="{DCC4D08A-8753-4809-82F1-1C9EB6EB1039}" destId="{52A2A210-4BCD-4BB9-B6B6-78AE947147E6}" srcOrd="0" destOrd="0" presId="urn:microsoft.com/office/officeart/2008/layout/VerticalCurvedList"/>
    <dgm:cxn modelId="{85D3B917-2A50-43D1-8091-CA690B082DFF}" type="presParOf" srcId="{52A2A210-4BCD-4BB9-B6B6-78AE947147E6}" destId="{D52066F3-19AD-4920-8F8D-A85F0EDE4A07}" srcOrd="0" destOrd="0" presId="urn:microsoft.com/office/officeart/2008/layout/VerticalCurvedList"/>
    <dgm:cxn modelId="{EA9CFD6E-217C-492A-BA70-523EA662F021}" type="presParOf" srcId="{D52066F3-19AD-4920-8F8D-A85F0EDE4A07}" destId="{61EFB2F1-636A-403C-8A86-8AD90B32A531}" srcOrd="0" destOrd="0" presId="urn:microsoft.com/office/officeart/2008/layout/VerticalCurvedList"/>
    <dgm:cxn modelId="{3E147F0E-6945-4976-A2AB-8709FF168A45}" type="presParOf" srcId="{D52066F3-19AD-4920-8F8D-A85F0EDE4A07}" destId="{BFC1EA87-F1F8-4A53-BAA2-4DF28091BDB1}" srcOrd="1" destOrd="0" presId="urn:microsoft.com/office/officeart/2008/layout/VerticalCurvedList"/>
    <dgm:cxn modelId="{3FAD8509-0B74-4769-8158-031F6FB3822D}" type="presParOf" srcId="{D52066F3-19AD-4920-8F8D-A85F0EDE4A07}" destId="{E5DA8223-5EE4-4A46-8765-603AE1C5F0BB}" srcOrd="2" destOrd="0" presId="urn:microsoft.com/office/officeart/2008/layout/VerticalCurvedList"/>
    <dgm:cxn modelId="{457E26C7-2632-4EEA-BE40-C813875CF77D}" type="presParOf" srcId="{D52066F3-19AD-4920-8F8D-A85F0EDE4A07}" destId="{D945378E-6761-4F38-97E0-0B0D78746043}" srcOrd="3" destOrd="0" presId="urn:microsoft.com/office/officeart/2008/layout/VerticalCurvedList"/>
    <dgm:cxn modelId="{2D016705-10C5-41BB-BC41-9CD15D36AA22}" type="presParOf" srcId="{52A2A210-4BCD-4BB9-B6B6-78AE947147E6}" destId="{E9072874-4073-476A-A446-27E73DE8AA74}" srcOrd="1" destOrd="0" presId="urn:microsoft.com/office/officeart/2008/layout/VerticalCurvedList"/>
    <dgm:cxn modelId="{C6DC814C-5A25-4171-800A-5DDB95B26889}" type="presParOf" srcId="{52A2A210-4BCD-4BB9-B6B6-78AE947147E6}" destId="{53797F78-0917-458D-987B-4126DEB14275}" srcOrd="2" destOrd="0" presId="urn:microsoft.com/office/officeart/2008/layout/VerticalCurvedList"/>
    <dgm:cxn modelId="{5886229C-6D44-4C91-8B08-06390A19FD91}" type="presParOf" srcId="{53797F78-0917-458D-987B-4126DEB14275}" destId="{CCB07E24-5851-42F3-B5CA-ADE1740226D8}" srcOrd="0" destOrd="0" presId="urn:microsoft.com/office/officeart/2008/layout/VerticalCurvedList"/>
    <dgm:cxn modelId="{0B575AA3-094C-42BC-AE3A-222D34F3DF02}" type="presParOf" srcId="{52A2A210-4BCD-4BB9-B6B6-78AE947147E6}" destId="{F5985DF4-A5CC-40FA-9F61-E6ADCA607F65}" srcOrd="3" destOrd="0" presId="urn:microsoft.com/office/officeart/2008/layout/VerticalCurvedList"/>
    <dgm:cxn modelId="{BB5706FF-F3CE-4468-8B48-C331C2054EDF}" type="presParOf" srcId="{52A2A210-4BCD-4BB9-B6B6-78AE947147E6}" destId="{26C98B27-15E9-4435-9216-2EBB41311220}" srcOrd="4" destOrd="0" presId="urn:microsoft.com/office/officeart/2008/layout/VerticalCurvedList"/>
    <dgm:cxn modelId="{BBB2D117-7B8C-4BDF-9E00-AA246DFEFEFE}" type="presParOf" srcId="{26C98B27-15E9-4435-9216-2EBB41311220}" destId="{EA56D55A-EFDF-4D1C-B411-7A200ABFA48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ADE6D-57EB-4E88-8E35-3EB05BCD07C6}">
      <dsp:nvSpPr>
        <dsp:cNvPr id="0" name=""/>
        <dsp:cNvSpPr/>
      </dsp:nvSpPr>
      <dsp:spPr>
        <a:xfrm>
          <a:off x="0" y="348165"/>
          <a:ext cx="8280000" cy="722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2620" tIns="354076" rIns="6426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700" kern="1200" dirty="0" smtClean="0"/>
            <a:t>Todos los países cobran tasas administrativas y derechos por el uso del ERE</a:t>
          </a:r>
        </a:p>
      </dsp:txBody>
      <dsp:txXfrm>
        <a:off x="0" y="348165"/>
        <a:ext cx="8280000" cy="722925"/>
      </dsp:txXfrm>
    </dsp:sp>
    <dsp:sp modelId="{F5843670-590D-4056-92B5-B5CA33B51D27}">
      <dsp:nvSpPr>
        <dsp:cNvPr id="0" name=""/>
        <dsp:cNvSpPr/>
      </dsp:nvSpPr>
      <dsp:spPr>
        <a:xfrm>
          <a:off x="414000" y="97245"/>
          <a:ext cx="579600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75" tIns="0" rIns="21907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Estructura de contraprestaciones</a:t>
          </a:r>
        </a:p>
      </dsp:txBody>
      <dsp:txXfrm>
        <a:off x="438498" y="121743"/>
        <a:ext cx="5747004" cy="452844"/>
      </dsp:txXfrm>
    </dsp:sp>
    <dsp:sp modelId="{92C779CD-BAC5-4CD3-8D22-96A1FAD0489B}">
      <dsp:nvSpPr>
        <dsp:cNvPr id="0" name=""/>
        <dsp:cNvSpPr/>
      </dsp:nvSpPr>
      <dsp:spPr>
        <a:xfrm>
          <a:off x="0" y="1413810"/>
          <a:ext cx="8280000" cy="1472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2620" tIns="354076" rIns="642620" bIns="120904" numCol="1" spcCol="1270" anchor="t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700" kern="1200" dirty="0" smtClean="0"/>
            <a:t>No son uniformes entre países. Se fijan  según las necesidades y no son comparables.</a:t>
          </a:r>
          <a:endParaRPr lang="es-CO" sz="1700" kern="1200" dirty="0"/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700" kern="1200" dirty="0" smtClean="0"/>
            <a:t>Orientación a costos administrativos de gestión, costos de oportunidad, o en uso eficiente del espectro .</a:t>
          </a:r>
          <a:endParaRPr lang="es-CO" sz="1700" kern="1200" dirty="0"/>
        </a:p>
      </dsp:txBody>
      <dsp:txXfrm>
        <a:off x="0" y="1413810"/>
        <a:ext cx="8280000" cy="1472625"/>
      </dsp:txXfrm>
    </dsp:sp>
    <dsp:sp modelId="{F2975DFC-DC8C-4630-9983-F4FB1A924506}">
      <dsp:nvSpPr>
        <dsp:cNvPr id="0" name=""/>
        <dsp:cNvSpPr/>
      </dsp:nvSpPr>
      <dsp:spPr>
        <a:xfrm>
          <a:off x="414000" y="1162890"/>
          <a:ext cx="5796000" cy="50184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75" tIns="0" rIns="21907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Esquemas de contraprestaciones por uso del espectro</a:t>
          </a:r>
          <a:endParaRPr lang="es-CO" sz="17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8498" y="1187388"/>
        <a:ext cx="5747004" cy="452844"/>
      </dsp:txXfrm>
    </dsp:sp>
    <dsp:sp modelId="{22A72241-4904-414F-AE31-EF56713BEB8A}">
      <dsp:nvSpPr>
        <dsp:cNvPr id="0" name=""/>
        <dsp:cNvSpPr/>
      </dsp:nvSpPr>
      <dsp:spPr>
        <a:xfrm>
          <a:off x="0" y="3229155"/>
          <a:ext cx="8280000" cy="171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2620" tIns="354076" rIns="642620" bIns="120904" numCol="1" spcCol="1270" anchor="t" anchorCtr="0">
          <a:noAutofit/>
        </a:bodyPr>
        <a:lstStyle/>
        <a:p>
          <a:pPr marL="176213" lvl="1" indent="-176213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700" kern="1200" dirty="0" smtClean="0"/>
            <a:t>Variables técnicas como zona de cobertura, frecuencia, ancho de banda y uso exclusivo o compartido se tiene en cuenta en la mayoría de los países (Ley 1341 de 2009)</a:t>
          </a:r>
          <a:endParaRPr lang="es-CO" sz="1700" kern="1200" dirty="0"/>
        </a:p>
        <a:p>
          <a:pPr marL="176213" lvl="1" indent="-176213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700" kern="1200" dirty="0" smtClean="0"/>
            <a:t>Algoritmos colombianos actuales no incluyen variables que consideren factores de congestión geográfica  que  promuevan mayor eficiencia en el uso</a:t>
          </a:r>
          <a:endParaRPr lang="es-CO" sz="1700" kern="1200" dirty="0"/>
        </a:p>
      </dsp:txBody>
      <dsp:txXfrm>
        <a:off x="0" y="3229155"/>
        <a:ext cx="8280000" cy="1713600"/>
      </dsp:txXfrm>
    </dsp:sp>
    <dsp:sp modelId="{F2630646-5C90-4802-BB48-AC1D1A839059}">
      <dsp:nvSpPr>
        <dsp:cNvPr id="0" name=""/>
        <dsp:cNvSpPr/>
      </dsp:nvSpPr>
      <dsp:spPr>
        <a:xfrm>
          <a:off x="414000" y="2978235"/>
          <a:ext cx="5796000" cy="50184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75" tIns="0" rIns="219075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b="1" i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Parámetros de Valoración</a:t>
          </a:r>
          <a:endParaRPr lang="es-CO" sz="1700" b="1" i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8498" y="3002733"/>
        <a:ext cx="5747004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C1EA87-F1F8-4A53-BAA2-4DF28091BDB1}">
      <dsp:nvSpPr>
        <dsp:cNvPr id="0" name=""/>
        <dsp:cNvSpPr/>
      </dsp:nvSpPr>
      <dsp:spPr>
        <a:xfrm>
          <a:off x="-2651116" y="-411393"/>
          <a:ext cx="3183215" cy="3183215"/>
        </a:xfrm>
        <a:prstGeom prst="blockArc">
          <a:avLst>
            <a:gd name="adj1" fmla="val 18900000"/>
            <a:gd name="adj2" fmla="val 2700000"/>
            <a:gd name="adj3" fmla="val 679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072874-4073-476A-A446-27E73DE8AA74}">
      <dsp:nvSpPr>
        <dsp:cNvPr id="0" name=""/>
        <dsp:cNvSpPr/>
      </dsp:nvSpPr>
      <dsp:spPr>
        <a:xfrm>
          <a:off x="378900" y="274390"/>
          <a:ext cx="8410627" cy="7675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247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Es un criterio de enfoque técnico y económico que promueve el uso eficiente del espectro radioeléctrico.</a:t>
          </a:r>
          <a:endParaRPr lang="es-CO" sz="2000" kern="1200" dirty="0"/>
        </a:p>
      </dsp:txBody>
      <dsp:txXfrm>
        <a:off x="378900" y="274390"/>
        <a:ext cx="8410627" cy="767599"/>
      </dsp:txXfrm>
    </dsp:sp>
    <dsp:sp modelId="{CCB07E24-5851-42F3-B5CA-ADE1740226D8}">
      <dsp:nvSpPr>
        <dsp:cNvPr id="0" name=""/>
        <dsp:cNvSpPr/>
      </dsp:nvSpPr>
      <dsp:spPr>
        <a:xfrm>
          <a:off x="12451" y="252919"/>
          <a:ext cx="842908" cy="8429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985DF4-A5CC-40FA-9F61-E6ADCA607F65}">
      <dsp:nvSpPr>
        <dsp:cNvPr id="0" name=""/>
        <dsp:cNvSpPr/>
      </dsp:nvSpPr>
      <dsp:spPr>
        <a:xfrm>
          <a:off x="433905" y="1224331"/>
          <a:ext cx="8410627" cy="923443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247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Está asociado a la demanda de permisos de uso de espectro radioeléctrico en áreas geográficas y bandas de frecuencia específicas. El “Fe” será mayor o menor según el grado de ocupación de la banda.</a:t>
          </a:r>
          <a:endParaRPr lang="es-CO" sz="2000" kern="1200" dirty="0"/>
        </a:p>
      </dsp:txBody>
      <dsp:txXfrm>
        <a:off x="433905" y="1224331"/>
        <a:ext cx="8410627" cy="923443"/>
      </dsp:txXfrm>
    </dsp:sp>
    <dsp:sp modelId="{EA56D55A-EFDF-4D1C-B411-7A200ABFA489}">
      <dsp:nvSpPr>
        <dsp:cNvPr id="0" name=""/>
        <dsp:cNvSpPr/>
      </dsp:nvSpPr>
      <dsp:spPr>
        <a:xfrm>
          <a:off x="12451" y="1264599"/>
          <a:ext cx="842908" cy="8429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FB815B-F50C-4D8D-9020-F6B0D21BC803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79E5F96-ED0B-4DC5-9121-3FF5BD6715D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2591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17837-113F-409C-9538-C42AD6B9499F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9779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745" y="321664"/>
            <a:ext cx="5876511" cy="3013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ES_tradnl" dirty="0" smtClean="0"/>
              <a:t>Para que las</a:t>
            </a:r>
            <a:r>
              <a:rPr lang="es-ES_tradnl" baseline="0" dirty="0" smtClean="0"/>
              <a:t> cifras sean comparables, se ha dejado un ancho de banda de 8.8MHz para ambos casos.</a:t>
            </a:r>
          </a:p>
          <a:p>
            <a:pPr eaLnBrk="1" hangingPunct="1"/>
            <a:r>
              <a:rPr lang="es-ES_tradnl" baseline="0" dirty="0" smtClean="0"/>
              <a:t>Revisar el de Antioquia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2096992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933D76-7424-4943-AF99-D9FEBDFF372D}" type="slidenum">
              <a:rPr lang="es-MX" smtClean="0"/>
              <a:pPr>
                <a:defRPr/>
              </a:pPr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9237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9369B-22F5-438B-B294-4C6E4ADAC15F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6328-DBD0-49D6-BEAE-4078AADAB1E9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81080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631F5-8614-4523-A3AC-1E16F939A190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D93D7-8E4C-4829-9FF8-E9BEFC5B02F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789899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5F2F-9346-43BF-962F-FFAD3AA11786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86313-A104-4B15-847E-8381BF4E10E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09391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5C02A-9A87-46DA-A49A-C097809F8B90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F1669-C420-4713-B6F3-D456DF05F761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217004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60480-B3C0-49A4-BED0-44D87F401BAF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0DD5C-A212-476F-817C-0572D2E27D6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59636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8753C-A4DF-4FBF-8348-4837C53CFEA1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CF20-779B-44FE-A3A5-751706810F8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25496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AFF14-B2B2-4619-A455-D24A221883D9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429D4-41B0-42E9-8C16-B87C9AA04CF6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408315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C94E3-5724-40AD-A5D9-BDF63C77F8EA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F9208-B9E6-4E31-9365-A23FFC063D4B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16550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4D347-35E4-4B71-8170-0A284E8E5A97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E570F-9D27-446B-B9D7-9B030847141D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9355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CB5A-282E-4E09-B9E3-9A8437BFB70A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3200-0851-4FCC-BF23-A020351D5BE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4562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68CE9-9F5A-4881-BA3D-4C30A7E8A82E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FA1A5-10F8-462D-A53F-C2DB8D1D5E6F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2272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s-CO" alt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s-CO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B22404-2E7B-4113-B859-F2729321FA94}" type="datetimeFigureOut">
              <a:rPr lang="es-CO"/>
              <a:pPr>
                <a:defRPr/>
              </a:pPr>
              <a:t>27/11/2014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015DD4-4B2E-4EDE-99C5-BEA035CAAB57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chart" Target="../charts/chart3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559117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4908550"/>
            <a:ext cx="9144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7 CuadroTexto"/>
          <p:cNvSpPr txBox="1">
            <a:spLocks noChangeArrowheads="1"/>
          </p:cNvSpPr>
          <p:nvPr/>
        </p:nvSpPr>
        <p:spPr bwMode="auto">
          <a:xfrm>
            <a:off x="2195513" y="2386013"/>
            <a:ext cx="6808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CO" altLang="es-CO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Régimen General de Contraprestaciones</a:t>
            </a:r>
            <a:endParaRPr lang="es-CO" altLang="es-CO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077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5"/>
          <p:cNvPicPr>
            <a:picLocks noChangeAspect="1"/>
          </p:cNvPicPr>
          <p:nvPr/>
        </p:nvPicPr>
        <p:blipFill rotWithShape="1">
          <a:blip r:embed="rId2"/>
          <a:srcRect l="44321"/>
          <a:stretch/>
        </p:blipFill>
        <p:spPr>
          <a:xfrm>
            <a:off x="-3780" y="703373"/>
            <a:ext cx="4091202" cy="518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2 CuadroTexto"/>
          <p:cNvSpPr txBox="1"/>
          <p:nvPr/>
        </p:nvSpPr>
        <p:spPr>
          <a:xfrm>
            <a:off x="-50849" y="809410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Análisis servicio punto a 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2874297"/>
              </p:ext>
            </p:extLst>
          </p:nvPr>
        </p:nvGraphicFramePr>
        <p:xfrm>
          <a:off x="205071" y="1700808"/>
          <a:ext cx="7162962" cy="2144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24" y="1306045"/>
            <a:ext cx="7745767" cy="247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941871"/>
              </p:ext>
            </p:extLst>
          </p:nvPr>
        </p:nvGraphicFramePr>
        <p:xfrm>
          <a:off x="226666" y="4178479"/>
          <a:ext cx="7162962" cy="2202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34" y="4040366"/>
            <a:ext cx="7629525" cy="237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Elipse"/>
          <p:cNvSpPr/>
          <p:nvPr/>
        </p:nvSpPr>
        <p:spPr>
          <a:xfrm>
            <a:off x="7526579" y="2418792"/>
            <a:ext cx="1330341" cy="53928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TOTAL</a:t>
            </a:r>
          </a:p>
          <a:p>
            <a:pPr algn="ctr"/>
            <a:r>
              <a:rPr lang="es-CO" dirty="0" smtClean="0"/>
              <a:t>21.104</a:t>
            </a:r>
            <a:endParaRPr lang="es-CO" dirty="0"/>
          </a:p>
        </p:txBody>
      </p:sp>
      <p:sp>
        <p:nvSpPr>
          <p:cNvPr id="14" name="13 Elipse"/>
          <p:cNvSpPr/>
          <p:nvPr/>
        </p:nvSpPr>
        <p:spPr>
          <a:xfrm>
            <a:off x="7526579" y="4866053"/>
            <a:ext cx="1330341" cy="53928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TOTAL</a:t>
            </a:r>
          </a:p>
          <a:p>
            <a:pPr algn="ctr"/>
            <a:r>
              <a:rPr lang="es-CO" dirty="0" smtClean="0"/>
              <a:t>1.174</a:t>
            </a:r>
            <a:endParaRPr lang="es-CO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740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10" grpId="0">
        <p:bldAsOne/>
      </p:bldGraphic>
      <p:bldP spid="8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78908"/>
              </p:ext>
            </p:extLst>
          </p:nvPr>
        </p:nvGraphicFramePr>
        <p:xfrm>
          <a:off x="478835" y="2176787"/>
          <a:ext cx="8143875" cy="249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n 5"/>
          <p:cNvPicPr>
            <a:picLocks noChangeAspect="1"/>
          </p:cNvPicPr>
          <p:nvPr/>
        </p:nvPicPr>
        <p:blipFill rotWithShape="1">
          <a:blip r:embed="rId3"/>
          <a:srcRect l="44321"/>
          <a:stretch/>
        </p:blipFill>
        <p:spPr>
          <a:xfrm>
            <a:off x="-3780" y="815342"/>
            <a:ext cx="4091202" cy="602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2 CuadroTexto"/>
          <p:cNvSpPr txBox="1"/>
          <p:nvPr/>
        </p:nvSpPr>
        <p:spPr>
          <a:xfrm>
            <a:off x="-50849" y="921379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Análisis servicio punto a 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7" name="6 Elipse"/>
          <p:cNvSpPr/>
          <p:nvPr/>
        </p:nvSpPr>
        <p:spPr>
          <a:xfrm>
            <a:off x="596163" y="2334724"/>
            <a:ext cx="3125972" cy="2966484"/>
          </a:xfrm>
          <a:prstGeom prst="ellipse">
            <a:avLst/>
          </a:prstGeom>
          <a:solidFill>
            <a:schemeClr val="accent1">
              <a:alpha val="13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2009115" y="2618702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800" dirty="0" smtClean="0">
                <a:solidFill>
                  <a:srgbClr val="FF0000"/>
                </a:solidFill>
              </a:rPr>
              <a:t>90 %</a:t>
            </a:r>
            <a:endParaRPr lang="es-CO" sz="2800" dirty="0">
              <a:solidFill>
                <a:srgbClr val="FF0000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670591" y="3408610"/>
            <a:ext cx="7581014" cy="1690576"/>
            <a:chOff x="478835" y="3891515"/>
            <a:chExt cx="7581014" cy="1690576"/>
          </a:xfrm>
        </p:grpSpPr>
        <p:sp>
          <p:nvSpPr>
            <p:cNvPr id="9" name="8 Elipse"/>
            <p:cNvSpPr/>
            <p:nvPr/>
          </p:nvSpPr>
          <p:spPr>
            <a:xfrm>
              <a:off x="478835" y="3891515"/>
              <a:ext cx="7581014" cy="1690576"/>
            </a:xfrm>
            <a:prstGeom prst="ellipse">
              <a:avLst/>
            </a:prstGeom>
            <a:solidFill>
              <a:schemeClr val="accent1">
                <a:alpha val="9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10" name="1 CuadroTexto"/>
            <p:cNvSpPr txBox="1"/>
            <p:nvPr/>
          </p:nvSpPr>
          <p:spPr>
            <a:xfrm>
              <a:off x="4752754" y="3985660"/>
              <a:ext cx="914400" cy="43903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CO" sz="2400" dirty="0" smtClean="0">
                  <a:solidFill>
                    <a:srgbClr val="FF0000"/>
                  </a:solidFill>
                </a:rPr>
                <a:t>98%</a:t>
              </a:r>
              <a:endParaRPr lang="es-CO" sz="24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3" y="1694296"/>
            <a:ext cx="83915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5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8 Imagen" descr="C:\Users\monica.cabrera\Desktop\AN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2381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522140"/>
              </p:ext>
            </p:extLst>
          </p:nvPr>
        </p:nvGraphicFramePr>
        <p:xfrm>
          <a:off x="1255775" y="3206080"/>
          <a:ext cx="669851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n 5"/>
          <p:cNvPicPr>
            <a:picLocks noChangeAspect="1"/>
          </p:cNvPicPr>
          <p:nvPr/>
        </p:nvPicPr>
        <p:blipFill rotWithShape="1">
          <a:blip r:embed="rId3"/>
          <a:srcRect l="44321"/>
          <a:stretch/>
        </p:blipFill>
        <p:spPr>
          <a:xfrm>
            <a:off x="40086" y="756921"/>
            <a:ext cx="4091202" cy="6026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2 CuadroTexto"/>
          <p:cNvSpPr txBox="1"/>
          <p:nvPr/>
        </p:nvSpPr>
        <p:spPr>
          <a:xfrm>
            <a:off x="-50849" y="873591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Impactos financieros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8" name="2 CuadroTexto"/>
          <p:cNvSpPr txBox="1"/>
          <p:nvPr/>
        </p:nvSpPr>
        <p:spPr>
          <a:xfrm>
            <a:off x="2460610" y="3206080"/>
            <a:ext cx="593725" cy="31115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dirty="0">
                <a:solidFill>
                  <a:srgbClr val="FF0000"/>
                </a:solidFill>
              </a:rPr>
              <a:t>295,6</a:t>
            </a:r>
          </a:p>
        </p:txBody>
      </p:sp>
      <p:sp>
        <p:nvSpPr>
          <p:cNvPr id="9" name="3 CuadroTexto"/>
          <p:cNvSpPr txBox="1"/>
          <p:nvPr/>
        </p:nvSpPr>
        <p:spPr>
          <a:xfrm>
            <a:off x="4011306" y="3206080"/>
            <a:ext cx="523554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dirty="0" smtClean="0">
                <a:solidFill>
                  <a:srgbClr val="FF0000"/>
                </a:solidFill>
              </a:rPr>
              <a:t>296</a:t>
            </a:r>
            <a:endParaRPr lang="es-CO" sz="1400" dirty="0">
              <a:solidFill>
                <a:srgbClr val="FF0000"/>
              </a:solidFill>
            </a:endParaRPr>
          </a:p>
        </p:txBody>
      </p:sp>
      <p:sp>
        <p:nvSpPr>
          <p:cNvPr id="10" name="4 CuadroTexto"/>
          <p:cNvSpPr txBox="1"/>
          <p:nvPr/>
        </p:nvSpPr>
        <p:spPr>
          <a:xfrm>
            <a:off x="5557056" y="3050818"/>
            <a:ext cx="595035" cy="30777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dirty="0" smtClean="0">
                <a:solidFill>
                  <a:srgbClr val="FF0000"/>
                </a:solidFill>
              </a:rPr>
              <a:t>314,3</a:t>
            </a:r>
            <a:endParaRPr lang="es-CO" sz="1400" dirty="0">
              <a:solidFill>
                <a:srgbClr val="FF0000"/>
              </a:solidFill>
            </a:endParaRPr>
          </a:p>
        </p:txBody>
      </p:sp>
      <p:grpSp>
        <p:nvGrpSpPr>
          <p:cNvPr id="15" name="14 Grupo"/>
          <p:cNvGrpSpPr/>
          <p:nvPr/>
        </p:nvGrpSpPr>
        <p:grpSpPr>
          <a:xfrm>
            <a:off x="2381405" y="2490451"/>
            <a:ext cx="3259803" cy="531202"/>
            <a:chOff x="2381405" y="2213734"/>
            <a:chExt cx="3259803" cy="531202"/>
          </a:xfrm>
        </p:grpSpPr>
        <p:cxnSp>
          <p:nvCxnSpPr>
            <p:cNvPr id="12" name="11 Conector recto de flecha"/>
            <p:cNvCxnSpPr/>
            <p:nvPr/>
          </p:nvCxnSpPr>
          <p:spPr>
            <a:xfrm flipV="1">
              <a:off x="2381405" y="2564184"/>
              <a:ext cx="3259803" cy="18075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CuadroTexto"/>
            <p:cNvSpPr txBox="1"/>
            <p:nvPr/>
          </p:nvSpPr>
          <p:spPr>
            <a:xfrm rot="21365841">
              <a:off x="3543671" y="2213734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dirty="0" smtClean="0">
                  <a:solidFill>
                    <a:srgbClr val="FF0000"/>
                  </a:solidFill>
                </a:rPr>
                <a:t> + 6,31%</a:t>
              </a:r>
              <a:endParaRPr lang="es-CO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687" y="1963598"/>
            <a:ext cx="3895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20 Grupo"/>
          <p:cNvGrpSpPr/>
          <p:nvPr/>
        </p:nvGrpSpPr>
        <p:grpSpPr>
          <a:xfrm rot="21381627">
            <a:off x="2624971" y="4766834"/>
            <a:ext cx="3223940" cy="400110"/>
            <a:chOff x="2757472" y="4362156"/>
            <a:chExt cx="3223940" cy="400110"/>
          </a:xfrm>
        </p:grpSpPr>
        <p:cxnSp>
          <p:nvCxnSpPr>
            <p:cNvPr id="17" name="16 Conector recto de flecha"/>
            <p:cNvCxnSpPr/>
            <p:nvPr/>
          </p:nvCxnSpPr>
          <p:spPr>
            <a:xfrm flipV="1">
              <a:off x="2757472" y="4720855"/>
              <a:ext cx="3223940" cy="10633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19 CuadroTexto"/>
            <p:cNvSpPr txBox="1"/>
            <p:nvPr/>
          </p:nvSpPr>
          <p:spPr>
            <a:xfrm>
              <a:off x="4816148" y="4362156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 smtClean="0">
                  <a:solidFill>
                    <a:srgbClr val="FF0000"/>
                  </a:solidFill>
                </a:rPr>
                <a:t> + 6%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4" name="23 Grupo"/>
          <p:cNvGrpSpPr/>
          <p:nvPr/>
        </p:nvGrpSpPr>
        <p:grpSpPr>
          <a:xfrm rot="21279661">
            <a:off x="2892056" y="3683428"/>
            <a:ext cx="2828260" cy="400110"/>
            <a:chOff x="2818746" y="4357534"/>
            <a:chExt cx="3162666" cy="371573"/>
          </a:xfrm>
        </p:grpSpPr>
        <p:cxnSp>
          <p:nvCxnSpPr>
            <p:cNvPr id="25" name="24 Conector recto de flecha"/>
            <p:cNvCxnSpPr/>
            <p:nvPr/>
          </p:nvCxnSpPr>
          <p:spPr>
            <a:xfrm>
              <a:off x="2818746" y="4636794"/>
              <a:ext cx="3162666" cy="84062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25 CuadroTexto"/>
            <p:cNvSpPr txBox="1"/>
            <p:nvPr/>
          </p:nvSpPr>
          <p:spPr>
            <a:xfrm rot="247884">
              <a:off x="4811056" y="4357534"/>
              <a:ext cx="902005" cy="3715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 smtClean="0">
                  <a:solidFill>
                    <a:srgbClr val="FF0000"/>
                  </a:solidFill>
                </a:rPr>
                <a:t> 7,2 %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5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8 Imagen" descr="C:\Users\monica.cabrera\Desktop\AN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337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5"/>
          <p:cNvPicPr>
            <a:picLocks noChangeAspect="1"/>
          </p:cNvPicPr>
          <p:nvPr/>
        </p:nvPicPr>
        <p:blipFill rotWithShape="1">
          <a:blip r:embed="rId2"/>
          <a:srcRect l="44321"/>
          <a:stretch/>
        </p:blipFill>
        <p:spPr>
          <a:xfrm>
            <a:off x="40086" y="795476"/>
            <a:ext cx="4091202" cy="763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2 CuadroTexto"/>
          <p:cNvSpPr txBox="1"/>
          <p:nvPr/>
        </p:nvSpPr>
        <p:spPr>
          <a:xfrm>
            <a:off x="-50849" y="912147"/>
            <a:ext cx="3885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Impactos financieros – enlaces punto a 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3035549"/>
              </p:ext>
            </p:extLst>
          </p:nvPr>
        </p:nvGraphicFramePr>
        <p:xfrm>
          <a:off x="316687" y="2413241"/>
          <a:ext cx="8143875" cy="3320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10 Grupo"/>
          <p:cNvGrpSpPr/>
          <p:nvPr/>
        </p:nvGrpSpPr>
        <p:grpSpPr>
          <a:xfrm>
            <a:off x="1120971" y="2430986"/>
            <a:ext cx="961648" cy="427246"/>
            <a:chOff x="1120971" y="1381928"/>
            <a:chExt cx="961648" cy="427246"/>
          </a:xfrm>
        </p:grpSpPr>
        <p:sp>
          <p:nvSpPr>
            <p:cNvPr id="9" name="8 CuadroTexto"/>
            <p:cNvSpPr txBox="1"/>
            <p:nvPr/>
          </p:nvSpPr>
          <p:spPr>
            <a:xfrm rot="20931545">
              <a:off x="1120971" y="1381928"/>
              <a:ext cx="934870" cy="4001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>
                  <a:solidFill>
                    <a:srgbClr val="FF0000"/>
                  </a:solidFill>
                </a:rPr>
                <a:t>+</a:t>
              </a:r>
              <a:r>
                <a:rPr lang="es-CO" sz="2000" dirty="0" smtClean="0">
                  <a:solidFill>
                    <a:srgbClr val="FF0000"/>
                  </a:solidFill>
                </a:rPr>
                <a:t> 5,4 %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8" name="7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11 Grupo"/>
          <p:cNvGrpSpPr/>
          <p:nvPr/>
        </p:nvGrpSpPr>
        <p:grpSpPr>
          <a:xfrm>
            <a:off x="1891788" y="2964623"/>
            <a:ext cx="1007007" cy="427246"/>
            <a:chOff x="1084902" y="1381928"/>
            <a:chExt cx="1007007" cy="427246"/>
          </a:xfrm>
        </p:grpSpPr>
        <p:sp>
          <p:nvSpPr>
            <p:cNvPr id="13" name="12 CuadroTexto"/>
            <p:cNvSpPr txBox="1"/>
            <p:nvPr/>
          </p:nvSpPr>
          <p:spPr>
            <a:xfrm rot="20931545">
              <a:off x="1084902" y="1381928"/>
              <a:ext cx="10070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 smtClean="0">
                  <a:solidFill>
                    <a:srgbClr val="FF0000"/>
                  </a:solidFill>
                </a:rPr>
                <a:t>+13,9 %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4" name="13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16 Grupo"/>
          <p:cNvGrpSpPr/>
          <p:nvPr/>
        </p:nvGrpSpPr>
        <p:grpSpPr>
          <a:xfrm rot="664949">
            <a:off x="2887765" y="3422437"/>
            <a:ext cx="904743" cy="427246"/>
            <a:chOff x="1177876" y="1381928"/>
            <a:chExt cx="904743" cy="427246"/>
          </a:xfrm>
        </p:grpSpPr>
        <p:sp>
          <p:nvSpPr>
            <p:cNvPr id="18" name="17 CuadroTexto"/>
            <p:cNvSpPr txBox="1"/>
            <p:nvPr/>
          </p:nvSpPr>
          <p:spPr>
            <a:xfrm rot="20931545">
              <a:off x="1177876" y="1381928"/>
              <a:ext cx="821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>
                  <a:solidFill>
                    <a:srgbClr val="FF0000"/>
                  </a:solidFill>
                </a:rPr>
                <a:t>-</a:t>
              </a:r>
              <a:r>
                <a:rPr lang="es-CO" sz="2000" dirty="0" smtClean="0">
                  <a:solidFill>
                    <a:srgbClr val="FF0000"/>
                  </a:solidFill>
                </a:rPr>
                <a:t> 23 %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18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16 Grupo"/>
          <p:cNvGrpSpPr/>
          <p:nvPr/>
        </p:nvGrpSpPr>
        <p:grpSpPr>
          <a:xfrm rot="216527">
            <a:off x="6147729" y="3675362"/>
            <a:ext cx="996211" cy="407389"/>
            <a:chOff x="-890487" y="25838"/>
            <a:chExt cx="996211" cy="407389"/>
          </a:xfrm>
        </p:grpSpPr>
        <p:sp>
          <p:nvSpPr>
            <p:cNvPr id="24" name="17 CuadroTexto"/>
            <p:cNvSpPr txBox="1"/>
            <p:nvPr/>
          </p:nvSpPr>
          <p:spPr>
            <a:xfrm rot="20931545">
              <a:off x="-890487" y="25838"/>
              <a:ext cx="9348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CO" sz="2000" dirty="0" smtClean="0">
                  <a:solidFill>
                    <a:srgbClr val="FF0000"/>
                  </a:solidFill>
                </a:rPr>
                <a:t> +9,6 %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18 Conector recto de flecha"/>
            <p:cNvCxnSpPr/>
            <p:nvPr/>
          </p:nvCxnSpPr>
          <p:spPr>
            <a:xfrm rot="20683661">
              <a:off x="-712574" y="354958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12 CuadroTexto"/>
          <p:cNvSpPr txBox="1"/>
          <p:nvPr/>
        </p:nvSpPr>
        <p:spPr>
          <a:xfrm rot="20931545">
            <a:off x="3833359" y="3152678"/>
            <a:ext cx="877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CO" sz="2000" dirty="0" smtClean="0">
                <a:solidFill>
                  <a:srgbClr val="FF0000"/>
                </a:solidFill>
              </a:rPr>
              <a:t>+8,7 %</a:t>
            </a:r>
            <a:endParaRPr lang="es-CO" sz="2000" dirty="0">
              <a:solidFill>
                <a:srgbClr val="FF0000"/>
              </a:solidFill>
            </a:endParaRPr>
          </a:p>
        </p:txBody>
      </p:sp>
      <p:cxnSp>
        <p:nvCxnSpPr>
          <p:cNvPr id="27" name="13 Conector recto de flecha"/>
          <p:cNvCxnSpPr/>
          <p:nvPr/>
        </p:nvCxnSpPr>
        <p:spPr>
          <a:xfrm rot="20683661">
            <a:off x="3862790" y="3537677"/>
            <a:ext cx="818298" cy="782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27 Grupo"/>
          <p:cNvGrpSpPr/>
          <p:nvPr/>
        </p:nvGrpSpPr>
        <p:grpSpPr>
          <a:xfrm rot="664949">
            <a:off x="4555093" y="3574837"/>
            <a:ext cx="904743" cy="427246"/>
            <a:chOff x="1177876" y="1381928"/>
            <a:chExt cx="904743" cy="427246"/>
          </a:xfrm>
        </p:grpSpPr>
        <p:sp>
          <p:nvSpPr>
            <p:cNvPr id="29" name="28 CuadroTexto"/>
            <p:cNvSpPr txBox="1"/>
            <p:nvPr/>
          </p:nvSpPr>
          <p:spPr>
            <a:xfrm rot="20931545">
              <a:off x="1177876" y="1381928"/>
              <a:ext cx="8210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>
                  <a:solidFill>
                    <a:srgbClr val="FF0000"/>
                  </a:solidFill>
                </a:rPr>
                <a:t>-</a:t>
              </a:r>
              <a:r>
                <a:rPr lang="es-CO" sz="2000" dirty="0" smtClean="0">
                  <a:solidFill>
                    <a:srgbClr val="FF0000"/>
                  </a:solidFill>
                </a:rPr>
                <a:t> 21 %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30" name="29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30 Grupo"/>
          <p:cNvGrpSpPr/>
          <p:nvPr/>
        </p:nvGrpSpPr>
        <p:grpSpPr>
          <a:xfrm>
            <a:off x="5362098" y="3526463"/>
            <a:ext cx="900735" cy="427246"/>
            <a:chOff x="1181884" y="1381928"/>
            <a:chExt cx="900735" cy="427246"/>
          </a:xfrm>
        </p:grpSpPr>
        <p:sp>
          <p:nvSpPr>
            <p:cNvPr id="32" name="31 CuadroTexto"/>
            <p:cNvSpPr txBox="1"/>
            <p:nvPr/>
          </p:nvSpPr>
          <p:spPr>
            <a:xfrm rot="20931545">
              <a:off x="1181884" y="1381928"/>
              <a:ext cx="8130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2000" dirty="0" smtClean="0">
                  <a:solidFill>
                    <a:srgbClr val="FF0000"/>
                  </a:solidFill>
                </a:rPr>
                <a:t>+69 %</a:t>
              </a:r>
              <a:endParaRPr lang="es-CO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33" name="32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8 Imagen" descr="C:\Users\monica.cabrera\Desktop\AN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20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8941565"/>
              </p:ext>
            </p:extLst>
          </p:nvPr>
        </p:nvGraphicFramePr>
        <p:xfrm>
          <a:off x="136478" y="2326650"/>
          <a:ext cx="8707271" cy="3550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n 5"/>
          <p:cNvPicPr>
            <a:picLocks noChangeAspect="1"/>
          </p:cNvPicPr>
          <p:nvPr/>
        </p:nvPicPr>
        <p:blipFill rotWithShape="1">
          <a:blip r:embed="rId3"/>
          <a:srcRect l="44321"/>
          <a:stretch/>
        </p:blipFill>
        <p:spPr>
          <a:xfrm>
            <a:off x="40086" y="925666"/>
            <a:ext cx="4091202" cy="763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2 CuadroTexto"/>
          <p:cNvSpPr txBox="1"/>
          <p:nvPr/>
        </p:nvSpPr>
        <p:spPr>
          <a:xfrm>
            <a:off x="-50849" y="1042337"/>
            <a:ext cx="3885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Impactos financieros – enlaces punto multipunto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 rot="759042">
            <a:off x="667116" y="2310969"/>
            <a:ext cx="886781" cy="396468"/>
            <a:chOff x="972621" y="1412706"/>
            <a:chExt cx="1231581" cy="396468"/>
          </a:xfrm>
        </p:grpSpPr>
        <p:sp>
          <p:nvSpPr>
            <p:cNvPr id="9" name="8 CuadroTexto"/>
            <p:cNvSpPr txBox="1"/>
            <p:nvPr/>
          </p:nvSpPr>
          <p:spPr>
            <a:xfrm rot="20931545">
              <a:off x="972621" y="1412706"/>
              <a:ext cx="12315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600" dirty="0" smtClean="0">
                  <a:solidFill>
                    <a:srgbClr val="FF0000"/>
                  </a:solidFill>
                </a:rPr>
                <a:t>   - 4,9 %</a:t>
              </a:r>
              <a:endParaRPr lang="es-CO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8" name="7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11 Grupo"/>
          <p:cNvGrpSpPr/>
          <p:nvPr/>
        </p:nvGrpSpPr>
        <p:grpSpPr>
          <a:xfrm>
            <a:off x="1277712" y="2726822"/>
            <a:ext cx="701099" cy="401031"/>
            <a:chOff x="1243599" y="1412706"/>
            <a:chExt cx="734867" cy="415329"/>
          </a:xfrm>
        </p:grpSpPr>
        <p:sp>
          <p:nvSpPr>
            <p:cNvPr id="13" name="12 CuadroTexto"/>
            <p:cNvSpPr txBox="1"/>
            <p:nvPr/>
          </p:nvSpPr>
          <p:spPr>
            <a:xfrm rot="20931545">
              <a:off x="1243599" y="1412706"/>
              <a:ext cx="6896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600" dirty="0" smtClean="0">
                  <a:solidFill>
                    <a:srgbClr val="FF0000"/>
                  </a:solidFill>
                </a:rPr>
                <a:t>+12 %</a:t>
              </a:r>
              <a:endParaRPr lang="es-CO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4" name="13 Conector recto de flecha"/>
            <p:cNvCxnSpPr/>
            <p:nvPr/>
          </p:nvCxnSpPr>
          <p:spPr>
            <a:xfrm flipV="1">
              <a:off x="1304658" y="1715441"/>
              <a:ext cx="673808" cy="11259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16 Grupo"/>
          <p:cNvGrpSpPr/>
          <p:nvPr/>
        </p:nvGrpSpPr>
        <p:grpSpPr>
          <a:xfrm rot="1253623">
            <a:off x="1789127" y="3985153"/>
            <a:ext cx="696024" cy="396468"/>
            <a:chOff x="1083071" y="1412706"/>
            <a:chExt cx="1010670" cy="396468"/>
          </a:xfrm>
        </p:grpSpPr>
        <p:sp>
          <p:nvSpPr>
            <p:cNvPr id="18" name="17 CuadroTexto"/>
            <p:cNvSpPr txBox="1"/>
            <p:nvPr/>
          </p:nvSpPr>
          <p:spPr>
            <a:xfrm rot="20931545">
              <a:off x="1083071" y="1412706"/>
              <a:ext cx="10106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600" dirty="0">
                  <a:solidFill>
                    <a:srgbClr val="FF0000"/>
                  </a:solidFill>
                </a:rPr>
                <a:t>-</a:t>
              </a:r>
              <a:r>
                <a:rPr lang="es-CO" sz="1600" dirty="0" smtClean="0">
                  <a:solidFill>
                    <a:srgbClr val="FF0000"/>
                  </a:solidFill>
                </a:rPr>
                <a:t> 3</a:t>
              </a:r>
              <a:r>
                <a:rPr lang="es-CO" sz="1600" dirty="0">
                  <a:solidFill>
                    <a:srgbClr val="FF0000"/>
                  </a:solidFill>
                </a:rPr>
                <a:t>6</a:t>
              </a:r>
              <a:r>
                <a:rPr lang="es-CO" sz="1600" dirty="0" smtClean="0">
                  <a:solidFill>
                    <a:srgbClr val="FF0000"/>
                  </a:solidFill>
                </a:rPr>
                <a:t> %</a:t>
              </a:r>
              <a:endParaRPr lang="es-CO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18 Conector recto de flecha"/>
            <p:cNvCxnSpPr/>
            <p:nvPr/>
          </p:nvCxnSpPr>
          <p:spPr>
            <a:xfrm rot="20683661">
              <a:off x="1264321" y="1730905"/>
              <a:ext cx="818298" cy="78269"/>
            </a:xfrm>
            <a:prstGeom prst="straightConnector1">
              <a:avLst/>
            </a:prstGeom>
            <a:ln>
              <a:solidFill>
                <a:srgbClr val="FFFF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23 Grupo"/>
          <p:cNvGrpSpPr/>
          <p:nvPr/>
        </p:nvGrpSpPr>
        <p:grpSpPr>
          <a:xfrm rot="1066371">
            <a:off x="2391857" y="4021124"/>
            <a:ext cx="670758" cy="406858"/>
            <a:chOff x="1215626" y="1406671"/>
            <a:chExt cx="762840" cy="421364"/>
          </a:xfrm>
        </p:grpSpPr>
        <p:sp>
          <p:nvSpPr>
            <p:cNvPr id="25" name="24 CuadroTexto"/>
            <p:cNvSpPr txBox="1"/>
            <p:nvPr/>
          </p:nvSpPr>
          <p:spPr>
            <a:xfrm rot="20931545">
              <a:off x="1215626" y="1406671"/>
              <a:ext cx="745555" cy="3506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600" dirty="0" smtClean="0">
                  <a:solidFill>
                    <a:srgbClr val="FF0000"/>
                  </a:solidFill>
                </a:rPr>
                <a:t>+27 %</a:t>
              </a:r>
              <a:endParaRPr lang="es-CO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26" name="25 Conector recto de flecha"/>
            <p:cNvCxnSpPr/>
            <p:nvPr/>
          </p:nvCxnSpPr>
          <p:spPr>
            <a:xfrm flipV="1">
              <a:off x="1304658" y="1715441"/>
              <a:ext cx="673808" cy="11259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5713313" y="4230439"/>
            <a:ext cx="716944" cy="406858"/>
            <a:chOff x="1226991" y="1406671"/>
            <a:chExt cx="751475" cy="421364"/>
          </a:xfrm>
        </p:grpSpPr>
        <p:sp>
          <p:nvSpPr>
            <p:cNvPr id="28" name="27 CuadroTexto"/>
            <p:cNvSpPr txBox="1"/>
            <p:nvPr/>
          </p:nvSpPr>
          <p:spPr>
            <a:xfrm rot="20931545">
              <a:off x="1226991" y="1406671"/>
              <a:ext cx="722827" cy="3506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600" dirty="0" smtClean="0">
                  <a:solidFill>
                    <a:srgbClr val="FF0000"/>
                  </a:solidFill>
                </a:rPr>
                <a:t>+72 %</a:t>
              </a:r>
              <a:endParaRPr lang="es-CO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29" name="28 Conector recto de flecha"/>
            <p:cNvCxnSpPr/>
            <p:nvPr/>
          </p:nvCxnSpPr>
          <p:spPr>
            <a:xfrm flipV="1">
              <a:off x="1304658" y="1715441"/>
              <a:ext cx="673808" cy="112594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05264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8 Imagen" descr="C:\Users\monica.cabrera\Desktop\AN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7193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4762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dirty="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490855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1 Título"/>
          <p:cNvSpPr txBox="1">
            <a:spLocks/>
          </p:cNvSpPr>
          <p:nvPr/>
        </p:nvSpPr>
        <p:spPr bwMode="auto">
          <a:xfrm>
            <a:off x="2484438" y="2667000"/>
            <a:ext cx="4922837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MX" altLang="es-CO" sz="7200" b="1">
                <a:solidFill>
                  <a:schemeClr val="accent1"/>
                </a:solidFill>
              </a:rPr>
              <a:t>Gracias!</a:t>
            </a:r>
            <a:endParaRPr lang="es-CO" altLang="es-CO" sz="7200" b="1">
              <a:solidFill>
                <a:schemeClr val="accent1"/>
              </a:solidFill>
            </a:endParaRPr>
          </a:p>
        </p:txBody>
      </p:sp>
      <p:pic>
        <p:nvPicPr>
          <p:cNvPr id="6" name="8 Imagen" descr="C:\Users\monica.cabrera\Desktop\AN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8 Imagen" descr="C:\Users\monica.cabrera\Desktop\A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38"/>
          <p:cNvSpPr/>
          <p:nvPr/>
        </p:nvSpPr>
        <p:spPr>
          <a:xfrm>
            <a:off x="81876" y="909311"/>
            <a:ext cx="3539553" cy="384103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044548"/>
              </p:ext>
            </p:extLst>
          </p:nvPr>
        </p:nvGraphicFramePr>
        <p:xfrm>
          <a:off x="432000" y="1485344"/>
          <a:ext cx="8280000" cy="50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2 CuadroTexto"/>
          <p:cNvSpPr txBox="1"/>
          <p:nvPr/>
        </p:nvSpPr>
        <p:spPr>
          <a:xfrm>
            <a:off x="-90984" y="893304"/>
            <a:ext cx="3885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Análisis internacional - Espectro </a:t>
            </a:r>
            <a:endParaRPr lang="es-CO" sz="2000" b="1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4383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3" y="1452370"/>
            <a:ext cx="7407662" cy="48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ángulo 38"/>
          <p:cNvSpPr/>
          <p:nvPr/>
        </p:nvSpPr>
        <p:spPr>
          <a:xfrm>
            <a:off x="81876" y="800174"/>
            <a:ext cx="3539553" cy="384103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6" name="2 CuadroTexto"/>
          <p:cNvSpPr txBox="1"/>
          <p:nvPr/>
        </p:nvSpPr>
        <p:spPr>
          <a:xfrm>
            <a:off x="-90984" y="784167"/>
            <a:ext cx="3885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Análisis internacional - Espectro </a:t>
            </a:r>
            <a:endParaRPr lang="es-CO" sz="2000" b="1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9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38"/>
          <p:cNvSpPr/>
          <p:nvPr/>
        </p:nvSpPr>
        <p:spPr>
          <a:xfrm>
            <a:off x="431244" y="948015"/>
            <a:ext cx="2921088" cy="458019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54222"/>
              </p:ext>
            </p:extLst>
          </p:nvPr>
        </p:nvGraphicFramePr>
        <p:xfrm>
          <a:off x="2045065" y="4192813"/>
          <a:ext cx="4152117" cy="1828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8168"/>
                <a:gridCol w="1126564"/>
                <a:gridCol w="1207385"/>
              </a:tblGrid>
              <a:tr h="406328"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NIVEL DE OCUPACIÓN DE LA BANDA (O)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NIVEL  DE OCUPACIÓN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O" sz="2400" dirty="0">
                        <a:effectLst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</a:rPr>
                        <a:t>Fe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164"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0% &lt; O ≤ 75%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BAJO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1</a:t>
                      </a:r>
                      <a:endParaRPr lang="es-CO" sz="240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164"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</a:rPr>
                        <a:t>75% </a:t>
                      </a:r>
                      <a:r>
                        <a:rPr lang="es-ES_tradnl" sz="1200" dirty="0">
                          <a:effectLst/>
                        </a:rPr>
                        <a:t>&lt; O ≤ 90%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MEDIO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1,5</a:t>
                      </a:r>
                      <a:endParaRPr lang="es-CO" sz="240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6328"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</a:rPr>
                        <a:t>O &gt;  </a:t>
                      </a:r>
                      <a:r>
                        <a:rPr lang="es-ES_tradnl" sz="1200" dirty="0">
                          <a:effectLst/>
                        </a:rPr>
                        <a:t>90%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O" sz="2400" dirty="0">
                        <a:effectLst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BANDA SATURADA 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 </a:t>
                      </a:r>
                      <a:endParaRPr lang="es-CO" sz="2400" dirty="0">
                        <a:effectLst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endParaRPr lang="es-ES_tradnl" sz="1200" dirty="0" smtClean="0">
                        <a:effectLst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endParaRPr lang="es-ES_tradnl" sz="1200" dirty="0" smtClean="0">
                        <a:effectLst/>
                      </a:endParaRP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</a:rPr>
                        <a:t>2</a:t>
                      </a:r>
                      <a:endParaRPr lang="es-CO" sz="24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9491">
                <a:tc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</a:rPr>
                        <a:t>Existencia de un canal con </a:t>
                      </a:r>
                      <a:r>
                        <a:rPr lang="es-ES_tradnl" sz="1200" dirty="0" err="1">
                          <a:effectLst/>
                        </a:rPr>
                        <a:t>reuso</a:t>
                      </a:r>
                      <a:r>
                        <a:rPr lang="es-ES_tradnl" sz="1200" dirty="0">
                          <a:effectLst/>
                        </a:rPr>
                        <a:t> de </a:t>
                      </a:r>
                      <a:r>
                        <a:rPr lang="es-ES_tradnl" sz="1200" dirty="0" smtClean="0">
                          <a:effectLst/>
                        </a:rPr>
                        <a:t>frecuencias</a:t>
                      </a:r>
                    </a:p>
                    <a:p>
                      <a:pPr indent="67310" algn="ctr"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</a:rPr>
                        <a:t> </a:t>
                      </a:r>
                      <a:r>
                        <a:rPr lang="es-ES_tradnl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(sólo para punto a punto</a:t>
                      </a:r>
                      <a:endParaRPr lang="es-CO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indent="67310" algn="ctr">
                        <a:spcAft>
                          <a:spcPts val="0"/>
                        </a:spcAft>
                      </a:pPr>
                      <a:endParaRPr lang="es-CO" sz="1800" dirty="0">
                        <a:effectLst/>
                        <a:latin typeface="Palatino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047786032"/>
              </p:ext>
            </p:extLst>
          </p:nvPr>
        </p:nvGraphicFramePr>
        <p:xfrm>
          <a:off x="0" y="1252506"/>
          <a:ext cx="8856984" cy="2360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2123111" y="3491835"/>
            <a:ext cx="3996027" cy="43966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Fe para enlaces punto a punto y</a:t>
            </a:r>
          </a:p>
          <a:p>
            <a:pPr algn="ctr"/>
            <a:r>
              <a:rPr lang="es-CO" dirty="0" smtClean="0"/>
              <a:t>Punto multipunto</a:t>
            </a:r>
            <a:endParaRPr lang="es-CO" dirty="0"/>
          </a:p>
        </p:txBody>
      </p:sp>
      <p:sp>
        <p:nvSpPr>
          <p:cNvPr id="14" name="2 CuadroTexto"/>
          <p:cNvSpPr txBox="1"/>
          <p:nvPr/>
        </p:nvSpPr>
        <p:spPr>
          <a:xfrm>
            <a:off x="-50849" y="924347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El factor de eficiencia</a:t>
            </a:r>
            <a:endParaRPr lang="es-CO" sz="2000" b="1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5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8 Imagen" descr="C:\Users\monica.cabrera\Desktop\ANE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8837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8 Imagen" descr="C:\Users\monica.cabrera\Desktop\A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ángulo 38"/>
          <p:cNvSpPr/>
          <p:nvPr/>
        </p:nvSpPr>
        <p:spPr>
          <a:xfrm>
            <a:off x="477672" y="877176"/>
            <a:ext cx="3379590" cy="458019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48" name="47 Forma libre"/>
          <p:cNvSpPr/>
          <p:nvPr/>
        </p:nvSpPr>
        <p:spPr>
          <a:xfrm>
            <a:off x="6502060" y="4197769"/>
            <a:ext cx="2332567" cy="1129260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i="1" kern="1200" dirty="0" smtClean="0"/>
              <a:t>Factor de Eficiencia.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i="1" dirty="0" smtClean="0"/>
              <a:t>El VAC variará de acuerdo con la ubicación el enlace.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995263"/>
              </p:ext>
            </p:extLst>
          </p:nvPr>
        </p:nvGraphicFramePr>
        <p:xfrm>
          <a:off x="683568" y="1558539"/>
          <a:ext cx="79208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861"/>
                <a:gridCol w="4998019"/>
              </a:tblGrid>
              <a:tr h="1393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PROPUESTA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926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VAC* = Fa</a:t>
                      </a:r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x </a:t>
                      </a:r>
                      <a:r>
                        <a:rPr lang="es-CO" sz="2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Fv</a:t>
                      </a:r>
                      <a:endParaRPr lang="es-CO" sz="2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 defTabSz="914400" rtl="0" eaLnBrk="1" latinLnBrk="0" hangingPunct="1"/>
                      <a:endParaRPr lang="es-CO" sz="1400" b="0" i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VAC  = AB</a:t>
                      </a:r>
                      <a:r>
                        <a:rPr lang="es-CO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400" b="1" kern="1200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s-CO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800" b="1" kern="1200" dirty="0" err="1" smtClean="0">
                          <a:solidFill>
                            <a:schemeClr val="tx1"/>
                          </a:solidFill>
                        </a:rPr>
                        <a:t>Fv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  Fe</a:t>
                      </a:r>
                    </a:p>
                    <a:p>
                      <a:pPr algn="ctr"/>
                      <a:endParaRPr lang="es-CO" sz="1600" b="1" kern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65123" y="5857527"/>
            <a:ext cx="58326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sz="1400" b="1" i="1" dirty="0" smtClean="0">
                <a:latin typeface="+mn-lt"/>
              </a:rPr>
              <a:t>* VAC = Valor Anual Contraprestación</a:t>
            </a:r>
            <a:endParaRPr lang="es-CO" sz="1400" b="1" i="1" dirty="0">
              <a:latin typeface="+mn-lt"/>
            </a:endParaRPr>
          </a:p>
        </p:txBody>
      </p:sp>
      <p:grpSp>
        <p:nvGrpSpPr>
          <p:cNvPr id="8" name="7 Grupo"/>
          <p:cNvGrpSpPr/>
          <p:nvPr/>
        </p:nvGrpSpPr>
        <p:grpSpPr>
          <a:xfrm>
            <a:off x="689031" y="2792386"/>
            <a:ext cx="4455155" cy="3342141"/>
            <a:chOff x="496052" y="1236291"/>
            <a:chExt cx="4878221" cy="3729169"/>
          </a:xfrm>
        </p:grpSpPr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496052" y="1236291"/>
              <a:ext cx="1048296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defTabSz="912813">
                <a:buClr>
                  <a:schemeClr val="tx2"/>
                </a:buClr>
              </a:pPr>
              <a:r>
                <a:rPr lang="es-ES_tradnl" sz="1100" u="sng" dirty="0">
                  <a:solidFill>
                    <a:schemeClr val="tx1"/>
                  </a:solidFill>
                </a:rPr>
                <a:t>Precio por MHz </a:t>
              </a:r>
            </a:p>
            <a:p>
              <a:pPr defTabSz="912813">
                <a:buClr>
                  <a:schemeClr val="tx2"/>
                </a:buClr>
              </a:pPr>
              <a:r>
                <a:rPr lang="es-ES_tradnl" sz="1100" b="0" dirty="0">
                  <a:solidFill>
                    <a:schemeClr val="tx1"/>
                  </a:solidFill>
                </a:rPr>
                <a:t>En SMLMV</a:t>
              </a:r>
            </a:p>
          </p:txBody>
        </p:sp>
        <p:grpSp>
          <p:nvGrpSpPr>
            <p:cNvPr id="10" name="9 Grupo"/>
            <p:cNvGrpSpPr/>
            <p:nvPr/>
          </p:nvGrpSpPr>
          <p:grpSpPr>
            <a:xfrm>
              <a:off x="4402246" y="4656383"/>
              <a:ext cx="972027" cy="309077"/>
              <a:chOff x="3250587" y="4749752"/>
              <a:chExt cx="2366247" cy="232284"/>
            </a:xfrm>
          </p:grpSpPr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3250587" y="4749752"/>
                <a:ext cx="1512887" cy="232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912813">
                  <a:buClr>
                    <a:schemeClr val="tx2"/>
                  </a:buClr>
                </a:pPr>
                <a:r>
                  <a:rPr lang="es-ES_tradnl" sz="900" u="sng" dirty="0">
                    <a:solidFill>
                      <a:schemeClr val="tx1"/>
                    </a:solidFill>
                  </a:rPr>
                  <a:t>Ancho de </a:t>
                </a:r>
                <a:r>
                  <a:rPr lang="es-ES_tradnl" sz="900" u="sng" dirty="0" smtClean="0">
                    <a:solidFill>
                      <a:schemeClr val="tx1"/>
                    </a:solidFill>
                  </a:rPr>
                  <a:t>banda  </a:t>
                </a:r>
                <a:endParaRPr lang="es-ES_tradnl" sz="900" u="sng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4103947" y="4875469"/>
                <a:ext cx="1512887" cy="103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defTabSz="912813">
                  <a:buClr>
                    <a:schemeClr val="tx2"/>
                  </a:buClr>
                </a:pPr>
                <a:r>
                  <a:rPr lang="es-ES_tradnl" sz="800" b="0" dirty="0" smtClean="0">
                    <a:solidFill>
                      <a:schemeClr val="tx1"/>
                    </a:solidFill>
                  </a:rPr>
                  <a:t>(MHz)</a:t>
                </a:r>
                <a:endParaRPr lang="es-ES_tradnl" sz="800" b="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10 Grupo"/>
            <p:cNvGrpSpPr/>
            <p:nvPr/>
          </p:nvGrpSpPr>
          <p:grpSpPr>
            <a:xfrm>
              <a:off x="509226" y="1745369"/>
              <a:ext cx="4865047" cy="2906712"/>
              <a:chOff x="509226" y="1745369"/>
              <a:chExt cx="4865047" cy="2906712"/>
            </a:xfrm>
          </p:grpSpPr>
          <p:cxnSp>
            <p:nvCxnSpPr>
              <p:cNvPr id="12" name="11 Conector recto"/>
              <p:cNvCxnSpPr/>
              <p:nvPr/>
            </p:nvCxnSpPr>
            <p:spPr>
              <a:xfrm>
                <a:off x="758494" y="3717357"/>
                <a:ext cx="4605594" cy="0"/>
              </a:xfrm>
              <a:prstGeom prst="line">
                <a:avLst/>
              </a:prstGeom>
              <a:ln w="28575">
                <a:solidFill>
                  <a:schemeClr val="accent3">
                    <a:lumMod val="60000"/>
                    <a:lumOff val="4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12 Grupo"/>
              <p:cNvGrpSpPr/>
              <p:nvPr/>
            </p:nvGrpSpPr>
            <p:grpSpPr>
              <a:xfrm>
                <a:off x="509226" y="1745369"/>
                <a:ext cx="4865047" cy="2906712"/>
                <a:chOff x="512515" y="1750613"/>
                <a:chExt cx="6242981" cy="4043362"/>
              </a:xfrm>
            </p:grpSpPr>
            <p:sp>
              <p:nvSpPr>
                <p:cNvPr id="14" name="189 Llamada con línea 2"/>
                <p:cNvSpPr/>
                <p:nvPr/>
              </p:nvSpPr>
              <p:spPr bwMode="auto">
                <a:xfrm>
                  <a:off x="4801964" y="3547414"/>
                  <a:ext cx="1953532" cy="776696"/>
                </a:xfrm>
                <a:prstGeom prst="borderCallout2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just">
                    <a:defRPr/>
                  </a:pPr>
                  <a:r>
                    <a:rPr lang="en-US" sz="1200" b="1" i="1" dirty="0" smtClean="0">
                      <a:solidFill>
                        <a:srgbClr val="C00000"/>
                      </a:solidFill>
                      <a:cs typeface="Arial" pitchFamily="34" charset="0"/>
                    </a:rPr>
                    <a:t>Se propone un Valor </a:t>
                  </a:r>
                  <a:r>
                    <a:rPr lang="en-US" sz="1200" b="1" i="1" dirty="0" err="1" smtClean="0">
                      <a:solidFill>
                        <a:srgbClr val="C00000"/>
                      </a:solidFill>
                      <a:cs typeface="Arial" pitchFamily="34" charset="0"/>
                    </a:rPr>
                    <a:t>por</a:t>
                  </a:r>
                  <a:r>
                    <a:rPr lang="en-US" sz="1200" b="1" i="1" dirty="0" smtClean="0">
                      <a:solidFill>
                        <a:srgbClr val="C00000"/>
                      </a:solidFill>
                      <a:cs typeface="Arial" pitchFamily="34" charset="0"/>
                    </a:rPr>
                    <a:t> MHz </a:t>
                  </a:r>
                  <a:r>
                    <a:rPr lang="en-US" sz="1200" b="1" i="1" dirty="0" err="1" smtClean="0">
                      <a:solidFill>
                        <a:srgbClr val="C00000"/>
                      </a:solidFill>
                      <a:cs typeface="Arial" pitchFamily="34" charset="0"/>
                    </a:rPr>
                    <a:t>constante</a:t>
                  </a:r>
                  <a:r>
                    <a:rPr lang="en-US" sz="1200" b="1" i="1" dirty="0" smtClean="0">
                      <a:solidFill>
                        <a:srgbClr val="C00000"/>
                      </a:solidFill>
                      <a:cs typeface="Arial" pitchFamily="34" charset="0"/>
                    </a:rPr>
                    <a:t> </a:t>
                  </a:r>
                  <a:endParaRPr lang="pt-BR" sz="1200" b="1" i="1" dirty="0">
                    <a:solidFill>
                      <a:srgbClr val="C00000"/>
                    </a:solidFill>
                    <a:cs typeface="Arial" pitchFamily="34" charset="0"/>
                  </a:endParaRPr>
                </a:p>
              </p:txBody>
            </p:sp>
            <p:grpSp>
              <p:nvGrpSpPr>
                <p:cNvPr id="15" name="14 Grupo"/>
                <p:cNvGrpSpPr/>
                <p:nvPr/>
              </p:nvGrpSpPr>
              <p:grpSpPr>
                <a:xfrm>
                  <a:off x="512515" y="1750613"/>
                  <a:ext cx="5830888" cy="4043362"/>
                  <a:chOff x="1538897" y="1788713"/>
                  <a:chExt cx="5830888" cy="4043362"/>
                </a:xfrm>
              </p:grpSpPr>
              <p:graphicFrame>
                <p:nvGraphicFramePr>
                  <p:cNvPr id="16" name="Object 53"/>
                  <p:cNvGraphicFramePr>
                    <a:graphicFrameLocks/>
                  </p:cNvGraphicFramePr>
                  <p:nvPr>
                    <p:extLst/>
                  </p:nvPr>
                </p:nvGraphicFramePr>
                <p:xfrm>
                  <a:off x="1538897" y="1788713"/>
                  <a:ext cx="5830888" cy="404336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035" name="Gráfico" r:id="rId4" imgW="5791311" imgH="4010133" progId="MSGraph.Chart.8">
                          <p:embed followColorScheme="full"/>
                        </p:oleObj>
                      </mc:Choice>
                      <mc:Fallback>
                        <p:oleObj name="Gráfico" r:id="rId4" imgW="5791311" imgH="4010133" progId="MSGraph.Chart.8">
                          <p:embed followColorScheme="full"/>
                          <p:pic>
                            <p:nvPicPr>
                              <p:cNvPr id="0" name=""/>
                              <p:cNvPicPr>
                                <a:picLocks noChangeArrowheads="1"/>
                              </p:cNvPicPr>
                              <p:nvPr/>
                            </p:nvPicPr>
                            <p:blipFill>
                              <a:blip r:embed="rId5"/>
                              <a:srcRect l="735" t="1634" r="1245" b="3267"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538897" y="1788713"/>
                                <a:ext cx="5830888" cy="4043362"/>
                              </a:xfrm>
                              <a:prstGeom prst="rect">
                                <a:avLst/>
                              </a:prstGeom>
                              <a:noFill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17" name="189 Llamada con línea 2"/>
                  <p:cNvSpPr/>
                  <p:nvPr/>
                </p:nvSpPr>
                <p:spPr bwMode="auto">
                  <a:xfrm>
                    <a:off x="4996720" y="4729701"/>
                    <a:ext cx="1953833" cy="569913"/>
                  </a:xfrm>
                  <a:prstGeom prst="borderCallout2">
                    <a:avLst/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5"/>
                  </a:lnRef>
                  <a:fillRef idx="1">
                    <a:schemeClr val="lt1"/>
                  </a:fillRef>
                  <a:effectRef idx="0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US" sz="1000" b="0" i="1" dirty="0" err="1">
                        <a:solidFill>
                          <a:srgbClr val="082242"/>
                        </a:solidFill>
                        <a:cs typeface="Arial" pitchFamily="34" charset="0"/>
                      </a:rPr>
                      <a:t>Por</a:t>
                    </a:r>
                    <a:r>
                      <a:rPr lang="en-US" sz="1000" b="0" i="1" dirty="0">
                        <a:solidFill>
                          <a:srgbClr val="082242"/>
                        </a:solidFill>
                        <a:cs typeface="Arial" pitchFamily="34" charset="0"/>
                      </a:rPr>
                      <a:t> 4 MHz se pagan 4.2 </a:t>
                    </a:r>
                    <a:r>
                      <a:rPr lang="en-US" sz="1000" b="0" i="1" dirty="0">
                        <a:solidFill>
                          <a:schemeClr val="tx1"/>
                        </a:solidFill>
                        <a:cs typeface="Arial" pitchFamily="34" charset="0"/>
                      </a:rPr>
                      <a:t>SMLMV</a:t>
                    </a:r>
                    <a:endParaRPr lang="pt-BR" sz="1000" b="0" i="1" dirty="0">
                      <a:solidFill>
                        <a:schemeClr val="tx1"/>
                      </a:solidFill>
                      <a:cs typeface="Arial" pitchFamily="34" charset="0"/>
                    </a:endParaRPr>
                  </a:p>
                </p:txBody>
              </p:sp>
              <p:sp>
                <p:nvSpPr>
                  <p:cNvPr id="18" name="189 Llamada con línea 2"/>
                  <p:cNvSpPr/>
                  <p:nvPr/>
                </p:nvSpPr>
                <p:spPr bwMode="auto">
                  <a:xfrm>
                    <a:off x="2789167" y="4106863"/>
                    <a:ext cx="1553982" cy="725017"/>
                  </a:xfrm>
                  <a:prstGeom prst="borderCallout2">
                    <a:avLst>
                      <a:gd name="adj1" fmla="val 18750"/>
                      <a:gd name="adj2" fmla="val -8333"/>
                      <a:gd name="adj3" fmla="val 18750"/>
                      <a:gd name="adj4" fmla="val -16667"/>
                      <a:gd name="adj5" fmla="val -43461"/>
                      <a:gd name="adj6" fmla="val -55110"/>
                    </a:avLst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5"/>
                  </a:lnRef>
                  <a:fillRef idx="1">
                    <a:schemeClr val="lt1"/>
                  </a:fillRef>
                  <a:effectRef idx="0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US" sz="1200" b="0" i="1" dirty="0" err="1">
                        <a:solidFill>
                          <a:srgbClr val="082242"/>
                        </a:solidFill>
                        <a:cs typeface="Arial" pitchFamily="34" charset="0"/>
                      </a:rPr>
                      <a:t>Por</a:t>
                    </a:r>
                    <a:r>
                      <a:rPr lang="en-US" sz="1200" b="0" i="1" dirty="0">
                        <a:solidFill>
                          <a:srgbClr val="082242"/>
                        </a:solidFill>
                        <a:cs typeface="Arial" pitchFamily="34" charset="0"/>
                      </a:rPr>
                      <a:t> 0.06 MHz se pagan 1.1 </a:t>
                    </a:r>
                    <a:r>
                      <a:rPr lang="en-US" sz="1200" b="0" i="1" dirty="0">
                        <a:solidFill>
                          <a:schemeClr val="tx1"/>
                        </a:solidFill>
                        <a:cs typeface="Arial" pitchFamily="34" charset="0"/>
                      </a:rPr>
                      <a:t>SMLMV</a:t>
                    </a:r>
                    <a:endParaRPr lang="pt-BR" sz="1200" b="0" i="1" dirty="0">
                      <a:solidFill>
                        <a:schemeClr val="tx1"/>
                      </a:solidFill>
                      <a:cs typeface="Arial" pitchFamily="34" charset="0"/>
                    </a:endParaRPr>
                  </a:p>
                </p:txBody>
              </p:sp>
              <p:sp>
                <p:nvSpPr>
                  <p:cNvPr id="19" name="189 Llamada con línea 2"/>
                  <p:cNvSpPr/>
                  <p:nvPr/>
                </p:nvSpPr>
                <p:spPr bwMode="auto">
                  <a:xfrm>
                    <a:off x="2728447" y="2027224"/>
                    <a:ext cx="1585798" cy="889244"/>
                  </a:xfrm>
                  <a:prstGeom prst="borderCallout2">
                    <a:avLst/>
                  </a:prstGeom>
                  <a:ln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5"/>
                  </a:lnRef>
                  <a:fillRef idx="1">
                    <a:schemeClr val="lt1"/>
                  </a:fillRef>
                  <a:effectRef idx="0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US" sz="1000" b="0" i="1" dirty="0" err="1">
                        <a:solidFill>
                          <a:srgbClr val="082242"/>
                        </a:solidFill>
                        <a:cs typeface="Arial" pitchFamily="34" charset="0"/>
                      </a:rPr>
                      <a:t>Por</a:t>
                    </a:r>
                    <a:r>
                      <a:rPr lang="en-US" sz="1000" b="0" i="1" dirty="0">
                        <a:solidFill>
                          <a:srgbClr val="082242"/>
                        </a:solidFill>
                        <a:cs typeface="Arial" pitchFamily="34" charset="0"/>
                      </a:rPr>
                      <a:t> 0.03 MHz se pagan 0.8 </a:t>
                    </a:r>
                    <a:r>
                      <a:rPr lang="en-US" sz="1000" b="0" i="1" dirty="0">
                        <a:solidFill>
                          <a:schemeClr val="tx1"/>
                        </a:solidFill>
                        <a:cs typeface="Arial" pitchFamily="34" charset="0"/>
                      </a:rPr>
                      <a:t>SMLMV</a:t>
                    </a:r>
                    <a:endParaRPr lang="pt-BR" sz="1000" b="0" i="1" dirty="0">
                      <a:solidFill>
                        <a:schemeClr val="tx1"/>
                      </a:solidFill>
                      <a:cs typeface="Arial" pitchFamily="34" charset="0"/>
                    </a:endParaRPr>
                  </a:p>
                </p:txBody>
              </p:sp>
              <p:cxnSp>
                <p:nvCxnSpPr>
                  <p:cNvPr id="20" name="19 Conector recto"/>
                  <p:cNvCxnSpPr/>
                  <p:nvPr/>
                </p:nvCxnSpPr>
                <p:spPr>
                  <a:xfrm>
                    <a:off x="1907704" y="3861048"/>
                    <a:ext cx="216024" cy="1224136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20 Conector recto"/>
                  <p:cNvCxnSpPr/>
                  <p:nvPr/>
                </p:nvCxnSpPr>
                <p:spPr>
                  <a:xfrm>
                    <a:off x="2123728" y="5085184"/>
                    <a:ext cx="144016" cy="80268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21 Conector recto"/>
                  <p:cNvCxnSpPr/>
                  <p:nvPr/>
                </p:nvCxnSpPr>
                <p:spPr>
                  <a:xfrm>
                    <a:off x="2396048" y="5211913"/>
                    <a:ext cx="519768" cy="89295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22 Conector recto"/>
                  <p:cNvCxnSpPr/>
                  <p:nvPr/>
                </p:nvCxnSpPr>
                <p:spPr>
                  <a:xfrm>
                    <a:off x="2915816" y="5308103"/>
                    <a:ext cx="1080120" cy="89295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23 Conector recto"/>
                  <p:cNvCxnSpPr/>
                  <p:nvPr/>
                </p:nvCxnSpPr>
                <p:spPr>
                  <a:xfrm>
                    <a:off x="4044330" y="5389160"/>
                    <a:ext cx="3191966" cy="44647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24 Conector recto"/>
                  <p:cNvCxnSpPr/>
                  <p:nvPr/>
                </p:nvCxnSpPr>
                <p:spPr>
                  <a:xfrm>
                    <a:off x="1891358" y="3068960"/>
                    <a:ext cx="16346" cy="792088"/>
                  </a:xfrm>
                  <a:prstGeom prst="line">
                    <a:avLst/>
                  </a:prstGeom>
                  <a:ln>
                    <a:solidFill>
                      <a:srgbClr val="00206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3211599" y="3471914"/>
            <a:ext cx="3088593" cy="533400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1200" dirty="0" smtClean="0">
                <a:solidFill>
                  <a:schemeClr val="accent1">
                    <a:lumMod val="75000"/>
                  </a:schemeClr>
                </a:solidFill>
              </a:rPr>
              <a:t>El valor por MHz es decreciente, según crece el tamaño del canal solicitado.</a:t>
            </a:r>
          </a:p>
        </p:txBody>
      </p:sp>
      <p:sp>
        <p:nvSpPr>
          <p:cNvPr id="29" name="28 Forma libre"/>
          <p:cNvSpPr/>
          <p:nvPr/>
        </p:nvSpPr>
        <p:spPr>
          <a:xfrm>
            <a:off x="1784417" y="2769009"/>
            <a:ext cx="2072845" cy="313425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kern="1200" dirty="0" smtClean="0"/>
              <a:t>Factor de Ancho de Banda</a:t>
            </a:r>
            <a:endParaRPr lang="es-MX" sz="1400" kern="1200" dirty="0"/>
          </a:p>
        </p:txBody>
      </p:sp>
      <p:cxnSp>
        <p:nvCxnSpPr>
          <p:cNvPr id="30" name="29 Conector recto de flecha"/>
          <p:cNvCxnSpPr/>
          <p:nvPr/>
        </p:nvCxnSpPr>
        <p:spPr>
          <a:xfrm flipV="1">
            <a:off x="2370651" y="2350628"/>
            <a:ext cx="1" cy="418381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3003322" y="3234143"/>
            <a:ext cx="2376264" cy="523312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b="1" kern="1200" dirty="0" smtClean="0"/>
              <a:t>FACTOR DE VALORACIÓN DE LAS BANDAS.</a:t>
            </a:r>
          </a:p>
        </p:txBody>
      </p:sp>
      <p:cxnSp>
        <p:nvCxnSpPr>
          <p:cNvPr id="34" name="33 Conector recto de flecha"/>
          <p:cNvCxnSpPr/>
          <p:nvPr/>
        </p:nvCxnSpPr>
        <p:spPr>
          <a:xfrm flipV="1">
            <a:off x="3014111" y="2350629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Forma libre"/>
          <p:cNvSpPr/>
          <p:nvPr/>
        </p:nvSpPr>
        <p:spPr>
          <a:xfrm>
            <a:off x="5364088" y="3140641"/>
            <a:ext cx="1728192" cy="331273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ANCHO DE BANDA</a:t>
            </a:r>
            <a:endParaRPr lang="es-MX" sz="1600" b="1" kern="1200" dirty="0" smtClean="0"/>
          </a:p>
        </p:txBody>
      </p:sp>
      <p:cxnSp>
        <p:nvCxnSpPr>
          <p:cNvPr id="41" name="40 Conector recto de flecha"/>
          <p:cNvCxnSpPr/>
          <p:nvPr/>
        </p:nvCxnSpPr>
        <p:spPr>
          <a:xfrm flipV="1">
            <a:off x="5950941" y="2257127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Forma libre"/>
          <p:cNvSpPr/>
          <p:nvPr/>
        </p:nvSpPr>
        <p:spPr>
          <a:xfrm>
            <a:off x="6055857" y="4171911"/>
            <a:ext cx="2332567" cy="484558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Se mantiene este factor</a:t>
            </a:r>
            <a:endParaRPr lang="es-MX" sz="1600" b="1" kern="1200" dirty="0"/>
          </a:p>
        </p:txBody>
      </p:sp>
      <p:cxnSp>
        <p:nvCxnSpPr>
          <p:cNvPr id="43" name="42 Conector recto de flecha"/>
          <p:cNvCxnSpPr/>
          <p:nvPr/>
        </p:nvCxnSpPr>
        <p:spPr>
          <a:xfrm flipV="1">
            <a:off x="6642091" y="2257127"/>
            <a:ext cx="1" cy="1914786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 flipV="1">
            <a:off x="7380312" y="2276750"/>
            <a:ext cx="1" cy="1914786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2 CuadroTexto"/>
          <p:cNvSpPr txBox="1"/>
          <p:nvPr/>
        </p:nvSpPr>
        <p:spPr>
          <a:xfrm>
            <a:off x="169331" y="877176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Algoritmo enlaces punto a 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5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033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28" grpId="0" animBg="1"/>
      <p:bldP spid="28" grpId="1" animBg="1"/>
      <p:bldP spid="29" grpId="0" animBg="1"/>
      <p:bldP spid="29" grpId="1" animBg="1"/>
      <p:bldP spid="33" grpId="0" animBg="1"/>
      <p:bldP spid="33" grpId="1" animBg="1"/>
      <p:bldP spid="40" grpId="0" animBg="1"/>
      <p:bldP spid="40" grpId="1" animBg="1"/>
      <p:bldP spid="42" grpId="0" animBg="1"/>
      <p:bldP spid="4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401691" y="3195599"/>
            <a:ext cx="4217317" cy="3185729"/>
            <a:chOff x="278139" y="914178"/>
            <a:chExt cx="4217317" cy="3185729"/>
          </a:xfrm>
        </p:grpSpPr>
        <p:sp>
          <p:nvSpPr>
            <p:cNvPr id="7171" name="Rectangle 4"/>
            <p:cNvSpPr>
              <a:spLocks noChangeArrowheads="1"/>
            </p:cNvSpPr>
            <p:nvPr/>
          </p:nvSpPr>
          <p:spPr bwMode="auto">
            <a:xfrm>
              <a:off x="323528" y="914178"/>
              <a:ext cx="175260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2813">
                <a:buClr>
                  <a:schemeClr val="tx2"/>
                </a:buClr>
              </a:pPr>
              <a:r>
                <a:rPr lang="es-ES_tradnl" sz="1050" u="sng" dirty="0">
                  <a:solidFill>
                    <a:schemeClr val="tx1"/>
                  </a:solidFill>
                </a:rPr>
                <a:t>Valor </a:t>
              </a:r>
              <a:r>
                <a:rPr lang="es-ES_tradnl" sz="1050" u="sng" dirty="0" err="1">
                  <a:solidFill>
                    <a:schemeClr val="tx1"/>
                  </a:solidFill>
                </a:rPr>
                <a:t>Fpe</a:t>
              </a:r>
              <a:r>
                <a:rPr lang="es-ES_tradnl" sz="1050" u="sng" dirty="0">
                  <a:solidFill>
                    <a:schemeClr val="tx1"/>
                  </a:solidFill>
                </a:rPr>
                <a:t> ajustado</a:t>
              </a:r>
            </a:p>
            <a:p>
              <a:pPr defTabSz="912813">
                <a:buClr>
                  <a:schemeClr val="tx2"/>
                </a:buClr>
              </a:pPr>
              <a:r>
                <a:rPr lang="es-ES_tradnl" sz="1050" b="0" dirty="0">
                  <a:solidFill>
                    <a:schemeClr val="tx1"/>
                  </a:solidFill>
                </a:rPr>
                <a:t>Unidades</a:t>
              </a:r>
            </a:p>
          </p:txBody>
        </p:sp>
        <p:sp>
          <p:nvSpPr>
            <p:cNvPr id="7172" name="Rectangle 8"/>
            <p:cNvSpPr>
              <a:spLocks noChangeArrowheads="1"/>
            </p:cNvSpPr>
            <p:nvPr/>
          </p:nvSpPr>
          <p:spPr bwMode="auto">
            <a:xfrm>
              <a:off x="3019292" y="3938325"/>
              <a:ext cx="1476164" cy="161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defTabSz="912813">
                <a:buClr>
                  <a:schemeClr val="tx2"/>
                </a:buClr>
              </a:pPr>
              <a:r>
                <a:rPr lang="es-ES_tradnl" sz="1050" u="sng" dirty="0" smtClean="0">
                  <a:solidFill>
                    <a:schemeClr val="tx1"/>
                  </a:solidFill>
                </a:rPr>
                <a:t>Cantidad de Municipios</a:t>
              </a:r>
              <a:endParaRPr lang="es-ES_tradnl" sz="1050" u="sng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11" name="Object 4"/>
            <p:cNvGraphicFramePr>
              <a:graphicFrameLocks/>
            </p:cNvGraphicFramePr>
            <p:nvPr>
              <p:extLst/>
            </p:nvPr>
          </p:nvGraphicFramePr>
          <p:xfrm>
            <a:off x="278139" y="1219323"/>
            <a:ext cx="4120309" cy="27389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7175" name="19 Conector recto"/>
            <p:cNvCxnSpPr>
              <a:cxnSpLocks noChangeShapeType="1"/>
            </p:cNvCxnSpPr>
            <p:nvPr/>
          </p:nvCxnSpPr>
          <p:spPr bwMode="auto">
            <a:xfrm flipV="1">
              <a:off x="682110" y="2441848"/>
              <a:ext cx="3312368" cy="1588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189 Llamada con línea 2"/>
            <p:cNvSpPr/>
            <p:nvPr/>
          </p:nvSpPr>
          <p:spPr bwMode="auto">
            <a:xfrm>
              <a:off x="2822969" y="2636912"/>
              <a:ext cx="1171510" cy="432048"/>
            </a:xfrm>
            <a:prstGeom prst="borderCallout2">
              <a:avLst>
                <a:gd name="adj1" fmla="val 18750"/>
                <a:gd name="adj2" fmla="val -8333"/>
                <a:gd name="adj3" fmla="val 23793"/>
                <a:gd name="adj4" fmla="val -22305"/>
                <a:gd name="adj5" fmla="val -44917"/>
                <a:gd name="adj6" fmla="val -29805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s-AR" sz="1000" i="1" dirty="0">
                  <a:solidFill>
                    <a:srgbClr val="082242"/>
                  </a:solidFill>
                </a:rPr>
                <a:t>Valor de referencia para coberturas nacionales</a:t>
              </a:r>
            </a:p>
          </p:txBody>
        </p:sp>
      </p:grpSp>
      <p:sp>
        <p:nvSpPr>
          <p:cNvPr id="12" name="11 CuadroTexto">
            <a:hlinkClick r:id="rId4" action="ppaction://hlinksldjump"/>
          </p:cNvPr>
          <p:cNvSpPr txBox="1"/>
          <p:nvPr/>
        </p:nvSpPr>
        <p:spPr>
          <a:xfrm>
            <a:off x="7354658" y="6085093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dirty="0" smtClean="0">
                <a:solidFill>
                  <a:srgbClr val="0070C0"/>
                </a:solidFill>
                <a:hlinkClick r:id="" action="ppaction://noaction"/>
              </a:rPr>
              <a:t>Regresar</a:t>
            </a:r>
            <a:endParaRPr lang="es-CO" sz="800" dirty="0">
              <a:solidFill>
                <a:srgbClr val="0070C0"/>
              </a:solidFill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96826"/>
              </p:ext>
            </p:extLst>
          </p:nvPr>
        </p:nvGraphicFramePr>
        <p:xfrm>
          <a:off x="442030" y="1428289"/>
          <a:ext cx="8411122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9122"/>
                <a:gridCol w="4572000"/>
              </a:tblGrid>
              <a:tr h="1393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PROPUESTA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926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VAC* = AB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 </a:t>
                      </a:r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2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Fpe</a:t>
                      </a: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2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Fp</a:t>
                      </a:r>
                      <a:endParaRPr lang="es-CO" sz="2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just" defTabSz="914400" rtl="0" eaLnBrk="1" latinLnBrk="0" hangingPunct="1"/>
                      <a:endParaRPr lang="es-CO" sz="1400" b="0" i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VAC = AB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%POB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Fe</a:t>
                      </a:r>
                    </a:p>
                    <a:p>
                      <a:pPr algn="ctr"/>
                      <a:endParaRPr lang="es-CO" sz="1600" b="1" kern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18 Forma libre"/>
          <p:cNvSpPr/>
          <p:nvPr/>
        </p:nvSpPr>
        <p:spPr>
          <a:xfrm>
            <a:off x="1357108" y="3110181"/>
            <a:ext cx="1728192" cy="331273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ANCHO DE BANDA</a:t>
            </a:r>
            <a:endParaRPr lang="es-MX" sz="1600" b="1" kern="1200" dirty="0" smtClean="0"/>
          </a:p>
        </p:txBody>
      </p:sp>
      <p:cxnSp>
        <p:nvCxnSpPr>
          <p:cNvPr id="20" name="19 Conector recto de flecha"/>
          <p:cNvCxnSpPr/>
          <p:nvPr/>
        </p:nvCxnSpPr>
        <p:spPr>
          <a:xfrm flipV="1">
            <a:off x="1943961" y="2226667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Forma libre"/>
          <p:cNvSpPr/>
          <p:nvPr/>
        </p:nvSpPr>
        <p:spPr>
          <a:xfrm>
            <a:off x="1943962" y="3006417"/>
            <a:ext cx="2556030" cy="642954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Factor de Valoración por banda.</a:t>
            </a:r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2530815" y="2122903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orma libre"/>
          <p:cNvSpPr/>
          <p:nvPr/>
        </p:nvSpPr>
        <p:spPr>
          <a:xfrm>
            <a:off x="2953050" y="3110181"/>
            <a:ext cx="2072845" cy="576064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Factor Ponderación del uso del espectro.</a:t>
            </a:r>
            <a:endParaRPr lang="es-MX" sz="1600" b="1" kern="1200" dirty="0"/>
          </a:p>
        </p:txBody>
      </p:sp>
      <p:cxnSp>
        <p:nvCxnSpPr>
          <p:cNvPr id="18" name="17 Conector recto de flecha"/>
          <p:cNvCxnSpPr/>
          <p:nvPr/>
        </p:nvCxnSpPr>
        <p:spPr>
          <a:xfrm flipV="1">
            <a:off x="3239852" y="2164676"/>
            <a:ext cx="0" cy="945505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Forma libre"/>
          <p:cNvSpPr/>
          <p:nvPr/>
        </p:nvSpPr>
        <p:spPr>
          <a:xfrm>
            <a:off x="3912932" y="3945923"/>
            <a:ext cx="2536758" cy="1008112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Vale menos el espectro nacional que el espectro en los 10 municipios más grandes</a:t>
            </a:r>
            <a:endParaRPr lang="es-MX" sz="1600" b="1" kern="1200" dirty="0"/>
          </a:p>
        </p:txBody>
      </p:sp>
      <p:sp>
        <p:nvSpPr>
          <p:cNvPr id="28" name="27 Forma libre"/>
          <p:cNvSpPr/>
          <p:nvPr/>
        </p:nvSpPr>
        <p:spPr>
          <a:xfrm>
            <a:off x="3438001" y="3037392"/>
            <a:ext cx="2556030" cy="908532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Factor Poblacional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Se Propone simplificar este factor.</a:t>
            </a:r>
            <a:endParaRPr lang="es-MX" sz="1600" b="1" kern="1200" dirty="0" smtClean="0"/>
          </a:p>
        </p:txBody>
      </p:sp>
      <p:cxnSp>
        <p:nvCxnSpPr>
          <p:cNvPr id="29" name="28 Conector recto de flecha"/>
          <p:cNvCxnSpPr/>
          <p:nvPr/>
        </p:nvCxnSpPr>
        <p:spPr>
          <a:xfrm flipV="1">
            <a:off x="4024854" y="2153878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Forma libre"/>
          <p:cNvSpPr/>
          <p:nvPr/>
        </p:nvSpPr>
        <p:spPr>
          <a:xfrm>
            <a:off x="5219132" y="3079185"/>
            <a:ext cx="1728192" cy="331273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ANCHO DE BANDA</a:t>
            </a:r>
            <a:endParaRPr lang="es-MX" sz="1600" b="1" kern="1200" dirty="0" smtClean="0"/>
          </a:p>
        </p:txBody>
      </p:sp>
      <p:cxnSp>
        <p:nvCxnSpPr>
          <p:cNvPr id="32" name="31 Conector recto de flecha"/>
          <p:cNvCxnSpPr/>
          <p:nvPr/>
        </p:nvCxnSpPr>
        <p:spPr>
          <a:xfrm flipV="1">
            <a:off x="5805985" y="2195671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5912666" y="3057467"/>
            <a:ext cx="2556030" cy="628778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Factor de Valoración por banda.</a:t>
            </a:r>
          </a:p>
        </p:txBody>
      </p:sp>
      <p:cxnSp>
        <p:nvCxnSpPr>
          <p:cNvPr id="34" name="33 Conector recto de flecha"/>
          <p:cNvCxnSpPr/>
          <p:nvPr/>
        </p:nvCxnSpPr>
        <p:spPr>
          <a:xfrm flipV="1">
            <a:off x="6499519" y="2173953"/>
            <a:ext cx="1" cy="88351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 flipV="1">
            <a:off x="7190681" y="2226667"/>
            <a:ext cx="1" cy="1914786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Forma libre"/>
          <p:cNvSpPr/>
          <p:nvPr/>
        </p:nvSpPr>
        <p:spPr>
          <a:xfrm>
            <a:off x="6756847" y="4293850"/>
            <a:ext cx="2332567" cy="1226415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Factor de eficiencia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Dará un valor mas alto a las zonas con mayor demanda de espectro.</a:t>
            </a:r>
            <a:endParaRPr lang="es-MX" sz="1600" b="1" kern="1200" dirty="0"/>
          </a:p>
        </p:txBody>
      </p:sp>
      <p:cxnSp>
        <p:nvCxnSpPr>
          <p:cNvPr id="38" name="37 Conector recto de flecha"/>
          <p:cNvCxnSpPr/>
          <p:nvPr/>
        </p:nvCxnSpPr>
        <p:spPr>
          <a:xfrm flipV="1">
            <a:off x="8277305" y="2195671"/>
            <a:ext cx="1" cy="2096654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38"/>
          <p:cNvSpPr/>
          <p:nvPr/>
        </p:nvSpPr>
        <p:spPr>
          <a:xfrm>
            <a:off x="354374" y="826789"/>
            <a:ext cx="3558558" cy="546124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40" name="2 CuadroTexto"/>
          <p:cNvSpPr txBox="1"/>
          <p:nvPr/>
        </p:nvSpPr>
        <p:spPr>
          <a:xfrm>
            <a:off x="208154" y="1003581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Algoritmo enlaces punto multipunto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35" name="34 Forma libre"/>
          <p:cNvSpPr/>
          <p:nvPr/>
        </p:nvSpPr>
        <p:spPr>
          <a:xfrm>
            <a:off x="6604447" y="4141450"/>
            <a:ext cx="2332567" cy="1226415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Simplificación del </a:t>
            </a:r>
            <a:r>
              <a:rPr lang="es-MX" sz="1600" b="1" kern="1200" dirty="0" err="1" smtClean="0"/>
              <a:t>Fp</a:t>
            </a:r>
            <a:r>
              <a:rPr lang="es-MX" sz="1600" b="1" kern="1200" dirty="0" smtClean="0"/>
              <a:t>. 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Se calcula el porcentaje de la población cubierta en el área de servicio.</a:t>
            </a:r>
            <a:endParaRPr lang="es-MX" sz="1600" b="1" kern="1200" dirty="0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5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431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1" grpId="0" animBg="1"/>
      <p:bldP spid="21" grpId="1" animBg="1"/>
      <p:bldP spid="17" grpId="0" animBg="1"/>
      <p:bldP spid="17" grpId="1" animBg="1"/>
      <p:bldP spid="24" grpId="0" animBg="1"/>
      <p:bldP spid="24" grpId="1" animBg="1"/>
      <p:bldP spid="28" grpId="0" animBg="1"/>
      <p:bldP spid="28" grpId="1" animBg="1"/>
      <p:bldP spid="31" grpId="0" animBg="1"/>
      <p:bldP spid="31" grpId="1" animBg="1"/>
      <p:bldP spid="33" grpId="0" animBg="1"/>
      <p:bldP spid="33" grpId="1" animBg="1"/>
      <p:bldP spid="37" grpId="0" animBg="1"/>
      <p:bldP spid="35" grpId="0" animBg="1"/>
      <p:bldP spid="3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8 Imagen" descr="C:\Users\monica.cabrera\Desktop\A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334338"/>
              </p:ext>
            </p:extLst>
          </p:nvPr>
        </p:nvGraphicFramePr>
        <p:xfrm>
          <a:off x="611559" y="1621618"/>
          <a:ext cx="8208912" cy="39027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50882"/>
                <a:gridCol w="2421527"/>
                <a:gridCol w="4536503"/>
              </a:tblGrid>
              <a:tr h="4586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/>
                        <a:t>TIPO DE ENLACE</a:t>
                      </a:r>
                      <a:endParaRPr lang="es-CO" sz="14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 smtClean="0"/>
                        <a:t>ACTUAL</a:t>
                      </a:r>
                      <a:endParaRPr lang="es-CO" sz="24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 smtClean="0"/>
                        <a:t>PROPUESTO</a:t>
                      </a:r>
                      <a:endParaRPr lang="es-CO" sz="24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386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kern="1200" dirty="0" smtClean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kern="1200" dirty="0" smtClean="0"/>
                        <a:t>VAC*= AB x </a:t>
                      </a:r>
                      <a:r>
                        <a:rPr lang="es-CO" sz="2000" kern="1200" dirty="0" err="1" smtClean="0"/>
                        <a:t>Fv</a:t>
                      </a:r>
                      <a:endParaRPr lang="es-CO" sz="2000" kern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kern="12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 smtClean="0"/>
                        <a:t>(-) </a:t>
                      </a:r>
                      <a:r>
                        <a:rPr lang="es-CO" sz="1400" kern="1200" dirty="0" err="1" smtClean="0"/>
                        <a:t>Fv</a:t>
                      </a:r>
                      <a:r>
                        <a:rPr lang="es-CO" sz="1400" kern="1200" baseline="0" dirty="0" smtClean="0"/>
                        <a:t> d</a:t>
                      </a:r>
                      <a:r>
                        <a:rPr lang="es-CO" sz="1400" kern="1200" dirty="0" smtClean="0"/>
                        <a:t>esestima diferencia en demanda en diversas bandas horarias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i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2000" kern="1200" dirty="0" smtClean="0"/>
                        <a:t>VAC = AB x 3</a:t>
                      </a:r>
                    </a:p>
                    <a:p>
                      <a:pPr marL="177800" indent="-177800" algn="just">
                        <a:buFont typeface="Wingdings" pitchFamily="2" charset="2"/>
                        <a:buChar char="ü"/>
                      </a:pPr>
                      <a:r>
                        <a:rPr lang="es-CO" sz="1400" dirty="0" smtClean="0"/>
                        <a:t>Se elimina </a:t>
                      </a:r>
                      <a:r>
                        <a:rPr lang="es-CO" sz="1400" dirty="0" err="1" smtClean="0"/>
                        <a:t>Fv</a:t>
                      </a:r>
                      <a:r>
                        <a:rPr lang="es-CO" sz="1400" dirty="0" smtClean="0"/>
                        <a:t> asociado a las horas de operación</a:t>
                      </a:r>
                    </a:p>
                    <a:p>
                      <a:pPr marL="177800" indent="-177800" algn="just">
                        <a:buFont typeface="Wingdings" pitchFamily="2" charset="2"/>
                        <a:buChar char="ü"/>
                      </a:pPr>
                      <a:endParaRPr lang="es-CO" sz="1400" dirty="0" smtClean="0"/>
                    </a:p>
                    <a:p>
                      <a:pPr marL="177800" indent="-177800" algn="just">
                        <a:buFont typeface="Wingdings" pitchFamily="2" charset="2"/>
                        <a:buChar char="ü"/>
                      </a:pPr>
                      <a:r>
                        <a:rPr lang="es-CO" sz="1400" baseline="0" dirty="0" smtClean="0"/>
                        <a:t>El valor constante es el promedio de las horas solicitadas en licencias otorgadas.</a:t>
                      </a:r>
                      <a:endParaRPr lang="es-CO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7459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kern="1200" dirty="0" smtClean="0"/>
                        <a:t>Satelitales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kern="1200" dirty="0" smtClean="0"/>
                        <a:t>VAC = AB x 6 SMMLV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kern="1200" dirty="0" smtClean="0"/>
                        <a:t>VAC= AB x 6 SMMLV</a:t>
                      </a:r>
                    </a:p>
                    <a:p>
                      <a:pPr marL="177800" marR="0" indent="-1778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s-CO" sz="1400" kern="1200" dirty="0" smtClean="0"/>
                        <a:t>Sin modificación </a:t>
                      </a:r>
                    </a:p>
                    <a:p>
                      <a:pPr marL="177800" marR="0" indent="-1778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es-CO" sz="1400" kern="1200" dirty="0" smtClean="0"/>
                    </a:p>
                    <a:p>
                      <a:pPr marL="177800" marR="0" indent="-1778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s-CO" sz="1400" kern="1200" baseline="0" dirty="0" smtClean="0"/>
                        <a:t>Se ajusta a las prácticas internacionales.</a:t>
                      </a:r>
                      <a:endParaRPr lang="es-CO" sz="1400" b="0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11559" y="5641503"/>
            <a:ext cx="6997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i="1" dirty="0" smtClean="0">
                <a:latin typeface="+mn-lt"/>
              </a:rPr>
              <a:t>* VAC = Valor Anual Contraprestación</a:t>
            </a:r>
          </a:p>
        </p:txBody>
      </p:sp>
      <p:sp>
        <p:nvSpPr>
          <p:cNvPr id="8" name="Rectángulo 38"/>
          <p:cNvSpPr/>
          <p:nvPr/>
        </p:nvSpPr>
        <p:spPr>
          <a:xfrm>
            <a:off x="367790" y="957112"/>
            <a:ext cx="3412640" cy="458019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6" name="2 CuadroTexto"/>
          <p:cNvSpPr txBox="1"/>
          <p:nvPr/>
        </p:nvSpPr>
        <p:spPr>
          <a:xfrm>
            <a:off x="208154" y="934343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Algoritmos para HF y Satelitales</a:t>
            </a:r>
            <a:endParaRPr lang="es-CO" sz="2000" b="1" dirty="0">
              <a:solidFill>
                <a:schemeClr val="bg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162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8 Imagen" descr="C:\Users\monica.cabrera\Desktop\A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ángulo 38"/>
          <p:cNvSpPr/>
          <p:nvPr/>
        </p:nvSpPr>
        <p:spPr>
          <a:xfrm>
            <a:off x="354375" y="673506"/>
            <a:ext cx="2921088" cy="474074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9" name="4 Marcador de contenido"/>
          <p:cNvSpPr txBox="1">
            <a:spLocks/>
          </p:cNvSpPr>
          <p:nvPr/>
        </p:nvSpPr>
        <p:spPr>
          <a:xfrm>
            <a:off x="1467293" y="774885"/>
            <a:ext cx="6698512" cy="472617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endParaRPr lang="es-CO" sz="1800" b="1" cap="small" dirty="0"/>
          </a:p>
        </p:txBody>
      </p:sp>
      <p:sp>
        <p:nvSpPr>
          <p:cNvPr id="4" name="3 Elipse"/>
          <p:cNvSpPr/>
          <p:nvPr/>
        </p:nvSpPr>
        <p:spPr>
          <a:xfrm>
            <a:off x="27965" y="1773337"/>
            <a:ext cx="4976038" cy="427609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b="1" cap="small" dirty="0"/>
              <a:t>Exenciones </a:t>
            </a:r>
            <a:r>
              <a:rPr lang="es-ES_tradnl" sz="2800" b="1" cap="small" dirty="0" smtClean="0"/>
              <a:t>legales </a:t>
            </a:r>
          </a:p>
          <a:p>
            <a:pPr algn="ctr"/>
            <a:endParaRPr lang="es-ES_tradnl" sz="1600" b="1" cap="small" dirty="0" smtClean="0"/>
          </a:p>
          <a:p>
            <a:pPr algn="ctr"/>
            <a:r>
              <a:rPr lang="es-ES_tradnl" sz="1600" b="1" cap="small" dirty="0" smtClean="0"/>
              <a:t>No hay pago por ERE</a:t>
            </a:r>
          </a:p>
          <a:p>
            <a:pPr algn="just"/>
            <a:endParaRPr lang="es-ES_tradnl" b="1" cap="small" dirty="0"/>
          </a:p>
          <a:p>
            <a:pPr algn="just"/>
            <a:r>
              <a:rPr lang="es-ES" dirty="0"/>
              <a:t>Subsistema Nacional de </a:t>
            </a:r>
            <a:r>
              <a:rPr lang="es-ES" dirty="0" smtClean="0"/>
              <a:t>Voluntarios: </a:t>
            </a:r>
            <a:r>
              <a:rPr lang="es-ES" dirty="0" err="1" smtClean="0"/>
              <a:t>Bomberiles</a:t>
            </a:r>
            <a:r>
              <a:rPr lang="es-ES" dirty="0" smtClean="0"/>
              <a:t>, órganos operativos para </a:t>
            </a:r>
            <a:r>
              <a:rPr lang="es-ES" dirty="0"/>
              <a:t>la prevención y atención de </a:t>
            </a:r>
            <a:r>
              <a:rPr lang="es-ES" dirty="0" smtClean="0"/>
              <a:t>desastres.</a:t>
            </a:r>
            <a:endParaRPr lang="es-CO" dirty="0"/>
          </a:p>
        </p:txBody>
      </p:sp>
      <p:sp>
        <p:nvSpPr>
          <p:cNvPr id="8" name="2 CuadroTexto"/>
          <p:cNvSpPr txBox="1"/>
          <p:nvPr/>
        </p:nvSpPr>
        <p:spPr>
          <a:xfrm>
            <a:off x="-50848" y="750952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Tratamientos especiales</a:t>
            </a:r>
            <a:endParaRPr lang="es-CO" sz="2000" b="1" dirty="0">
              <a:solidFill>
                <a:schemeClr val="bg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3508388" y="1169566"/>
            <a:ext cx="6241313" cy="52117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cap="small" dirty="0" smtClean="0"/>
              <a:t>Exenciones Decreto o Resolución  - Ministerio TIC</a:t>
            </a:r>
          </a:p>
          <a:p>
            <a:pPr algn="ctr"/>
            <a:endParaRPr lang="es-ES_tradnl" sz="1600" b="1" cap="small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ES_tradnl" sz="1600" dirty="0"/>
              <a:t>Las atribuidas </a:t>
            </a:r>
            <a:r>
              <a:rPr lang="es-ES_tradnl" sz="1600" dirty="0" smtClean="0"/>
              <a:t>para móvil marítimo, </a:t>
            </a:r>
            <a:r>
              <a:rPr lang="es-ES_tradnl" sz="1600" dirty="0"/>
              <a:t>móvil aeronáutico, </a:t>
            </a:r>
            <a:r>
              <a:rPr lang="es-ES_tradnl" sz="1600" dirty="0" smtClean="0"/>
              <a:t>señales horarias …  entre otros potencia </a:t>
            </a:r>
            <a:r>
              <a:rPr lang="es-ES_tradnl" sz="1600" dirty="0"/>
              <a:t>y corto </a:t>
            </a:r>
            <a:r>
              <a:rPr lang="es-ES_tradnl" sz="1600" dirty="0" smtClean="0"/>
              <a:t>alcance. </a:t>
            </a:r>
            <a:endParaRPr lang="es-CO" sz="16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ES_tradnl" sz="1600" dirty="0"/>
              <a:t>A</a:t>
            </a:r>
            <a:r>
              <a:rPr lang="es-ES_tradnl" sz="1600" dirty="0" smtClean="0"/>
              <a:t>plicaciones </a:t>
            </a:r>
            <a:r>
              <a:rPr lang="es-ES_tradnl" sz="1600" dirty="0"/>
              <a:t>industriales, científicas y médicas </a:t>
            </a:r>
            <a:r>
              <a:rPr lang="es-ES_tradnl" sz="1600" dirty="0" smtClean="0"/>
              <a:t>(ICM), </a:t>
            </a:r>
            <a:endParaRPr lang="es-CO" sz="16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ES_tradnl" sz="1600" dirty="0" smtClean="0"/>
              <a:t>recintos cerrados.</a:t>
            </a:r>
            <a:endParaRPr lang="es-CO" sz="1600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ES_tradnl" sz="1600" dirty="0" smtClean="0"/>
              <a:t>Las atribuidas </a:t>
            </a:r>
            <a:r>
              <a:rPr lang="es-ES_tradnl" sz="1600" dirty="0"/>
              <a:t>o destinadas para uso </a:t>
            </a:r>
            <a:r>
              <a:rPr lang="es-ES_tradnl" sz="1600" dirty="0" smtClean="0"/>
              <a:t>libre.</a:t>
            </a:r>
            <a:endParaRPr lang="es-CO" sz="1600" dirty="0"/>
          </a:p>
          <a:p>
            <a:pPr algn="ctr"/>
            <a:endParaRPr lang="es-CO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826000" y="1573282"/>
            <a:ext cx="3271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</a:rPr>
              <a:t>Reducción en el Pago del ERE</a:t>
            </a:r>
            <a:endParaRPr lang="es-CO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635695"/>
              </p:ext>
            </p:extLst>
          </p:nvPr>
        </p:nvGraphicFramePr>
        <p:xfrm>
          <a:off x="2081939" y="2479748"/>
          <a:ext cx="5178670" cy="2088107"/>
        </p:xfrm>
        <a:graphic>
          <a:graphicData uri="http://schemas.openxmlformats.org/drawingml/2006/table">
            <a:tbl>
              <a:tblPr/>
              <a:tblGrid>
                <a:gridCol w="3534648"/>
                <a:gridCol w="822011"/>
                <a:gridCol w="822011"/>
              </a:tblGrid>
              <a:tr h="19695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Actual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Propuesta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32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Uso temporal para investigaciones y pruebas técnicas (10% de 1 SMLMV)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10 - 30 % de 1 SMLMV diario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10% de 1 </a:t>
                      </a:r>
                      <a:r>
                        <a:rPr lang="es-CO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SMLMV</a:t>
                      </a:r>
                    </a:p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diario</a:t>
                      </a:r>
                      <a:endParaRPr lang="es-CO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551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Radioaficionado y de banda ciudadana. (5 SMLMV)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5 SMLMV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Se mantiene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32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Desarrollo de proyectos de telecomunicaciones sociales.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Por</a:t>
                      </a:r>
                      <a:r>
                        <a:rPr lang="es-CO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definir</a:t>
                      </a:r>
                      <a:endParaRPr lang="es-CO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Proyecto</a:t>
                      </a:r>
                      <a:r>
                        <a:rPr lang="es-CO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de Resolución</a:t>
                      </a:r>
                      <a:endParaRPr lang="es-CO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51"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Defensa y seguridad del Estado.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Se</a:t>
                      </a:r>
                      <a:r>
                        <a:rPr lang="es-CO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mantiene</a:t>
                      </a:r>
                      <a:endParaRPr lang="es-CO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389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4" grpId="0" animBg="1"/>
      <p:bldP spid="4" grpId="1" animBg="1"/>
      <p:bldP spid="6" grpId="0" animBg="1"/>
      <p:bldP spid="6" grpId="1" animBg="1"/>
      <p:bldP spid="1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834063"/>
            <a:ext cx="258762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8 Imagen" descr="C:\Users\monica.cabrera\Desktop\AN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8" t="6343" b="7506"/>
          <a:stretch>
            <a:fillRect/>
          </a:stretch>
        </p:blipFill>
        <p:spPr bwMode="auto">
          <a:xfrm>
            <a:off x="539552" y="5835777"/>
            <a:ext cx="1355479" cy="5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ángulo 38"/>
          <p:cNvSpPr/>
          <p:nvPr/>
        </p:nvSpPr>
        <p:spPr>
          <a:xfrm>
            <a:off x="408943" y="748818"/>
            <a:ext cx="3439726" cy="369332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3765"/>
              </p:ext>
            </p:extLst>
          </p:nvPr>
        </p:nvGraphicFramePr>
        <p:xfrm>
          <a:off x="381647" y="2524891"/>
          <a:ext cx="8222801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2681"/>
                <a:gridCol w="4510120"/>
              </a:tblGrid>
              <a:tr h="1393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PROPUESTA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92677">
                <a:tc>
                  <a:txBody>
                    <a:bodyPr/>
                    <a:lstStyle/>
                    <a:p>
                      <a:pPr marL="0" indent="0" algn="just" defTabSz="914400" rtl="0" eaLnBrk="1" latinLnBrk="0" hangingPunct="1"/>
                      <a:endParaRPr lang="es-CO" sz="1400" b="0" i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VAC  = 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%POB x Kb </a:t>
                      </a:r>
                      <a:endParaRPr lang="es-CO" sz="2800" b="1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CO" sz="1600" b="1" kern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28 Forma libre"/>
          <p:cNvSpPr/>
          <p:nvPr/>
        </p:nvSpPr>
        <p:spPr>
          <a:xfrm>
            <a:off x="63935" y="3674061"/>
            <a:ext cx="2320610" cy="856360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 smtClean="0"/>
              <a:t>Constante que depende del tipo de emisora (Comercial, interés público, comunitaria)</a:t>
            </a:r>
            <a:endParaRPr lang="es-MX" sz="1400" kern="1200" dirty="0"/>
          </a:p>
        </p:txBody>
      </p:sp>
      <p:cxnSp>
        <p:nvCxnSpPr>
          <p:cNvPr id="30" name="29 Conector recto de flecha"/>
          <p:cNvCxnSpPr/>
          <p:nvPr/>
        </p:nvCxnSpPr>
        <p:spPr>
          <a:xfrm flipV="1">
            <a:off x="1224240" y="3223481"/>
            <a:ext cx="0" cy="500012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Forma libre"/>
          <p:cNvSpPr/>
          <p:nvPr/>
        </p:nvSpPr>
        <p:spPr>
          <a:xfrm>
            <a:off x="609138" y="1830920"/>
            <a:ext cx="2029639" cy="385621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b="1" kern="1200" dirty="0" smtClean="0"/>
              <a:t>Potencia de la estación</a:t>
            </a:r>
          </a:p>
        </p:txBody>
      </p:sp>
      <p:cxnSp>
        <p:nvCxnSpPr>
          <p:cNvPr id="34" name="33 Conector recto de flecha"/>
          <p:cNvCxnSpPr/>
          <p:nvPr/>
        </p:nvCxnSpPr>
        <p:spPr>
          <a:xfrm>
            <a:off x="1733265" y="2216541"/>
            <a:ext cx="148082" cy="698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Forma libre"/>
          <p:cNvSpPr/>
          <p:nvPr/>
        </p:nvSpPr>
        <p:spPr>
          <a:xfrm>
            <a:off x="2483892" y="3663054"/>
            <a:ext cx="1856303" cy="768359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Valor de acuerdo con el área de servicio (municipio)</a:t>
            </a:r>
            <a:endParaRPr lang="es-MX" sz="1600" b="1" kern="1200" dirty="0"/>
          </a:p>
        </p:txBody>
      </p:sp>
      <p:sp>
        <p:nvSpPr>
          <p:cNvPr id="38" name="2 CuadroTexto"/>
          <p:cNvSpPr txBox="1"/>
          <p:nvPr/>
        </p:nvSpPr>
        <p:spPr>
          <a:xfrm>
            <a:off x="169331" y="748817"/>
            <a:ext cx="3885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>
                <a:solidFill>
                  <a:schemeClr val="bg1"/>
                </a:solidFill>
              </a:rPr>
              <a:t>Algoritmos radiodifusión sonora</a:t>
            </a:r>
            <a:endParaRPr lang="es-CO" sz="2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30 CuadroTexto"/>
              <p:cNvSpPr txBox="1"/>
              <p:nvPr/>
            </p:nvSpPr>
            <p:spPr>
              <a:xfrm>
                <a:off x="381647" y="2844916"/>
                <a:ext cx="3640805" cy="398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dirty="0" smtClean="0"/>
                  <a:t>VAC</a:t>
                </a:r>
                <a14:m>
                  <m:oMath xmlns:m="http://schemas.openxmlformats.org/officeDocument/2006/math">
                    <m:r>
                      <a:rPr lang="es-CO" i="1" smtClean="0">
                        <a:latin typeface="Cambria Math"/>
                      </a:rPr>
                      <m:t>=</m:t>
                    </m:r>
                    <m:r>
                      <a:rPr lang="es-CO" b="0" i="1" smtClean="0">
                        <a:latin typeface="Cambria Math"/>
                      </a:rPr>
                      <m:t>𝐾𝑝</m:t>
                    </m:r>
                    <m:r>
                      <a:rPr lang="es-CO" b="0" i="1" smtClean="0">
                        <a:latin typeface="Cambria Math"/>
                      </a:rPr>
                      <m:t> (0,4</m:t>
                    </m:r>
                    <m:r>
                      <a:rPr lang="es-CO" b="0" i="1" smtClean="0">
                        <a:latin typeface="Cambria Math"/>
                      </a:rPr>
                      <m:t>𝑃</m:t>
                    </m:r>
                    <m:r>
                      <a:rPr lang="es-CO" b="0" i="1" smtClean="0">
                        <a:latin typeface="Cambria Math"/>
                      </a:rPr>
                      <m:t>+5,6 </m:t>
                    </m:r>
                    <m:r>
                      <a:rPr lang="es-CO" b="0" i="1" smtClean="0">
                        <a:latin typeface="Cambria Math"/>
                      </a:rPr>
                      <m:t>𝑍</m:t>
                    </m:r>
                    <m:r>
                      <a:rPr lang="es-CO" b="0" i="1" smtClean="0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s-CO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s-CO" b="0" i="1" smtClean="0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s-CO" b="0" i="1" smtClean="0">
                            <a:latin typeface="Cambria Math"/>
                            <a:ea typeface="Cambria Math"/>
                          </a:rPr>
                          <m:t>h</m:t>
                        </m:r>
                      </m:e>
                    </m:rad>
                    <m:r>
                      <a:rPr lang="es-CO" b="0" i="1" smtClean="0">
                        <a:latin typeface="Cambria Math"/>
                      </a:rPr>
                      <m:t>+2,5</m:t>
                    </m:r>
                  </m:oMath>
                </a14:m>
                <a:r>
                  <a:rPr lang="es-CO" dirty="0" smtClean="0"/>
                  <a:t> )</a:t>
                </a:r>
                <a:endParaRPr lang="es-CO" dirty="0"/>
              </a:p>
            </p:txBody>
          </p:sp>
        </mc:Choice>
        <mc:Fallback>
          <p:sp>
            <p:nvSpPr>
              <p:cNvPr id="31" name="3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47" y="2844916"/>
                <a:ext cx="3640805" cy="398186"/>
              </a:xfrm>
              <a:prstGeom prst="rect">
                <a:avLst/>
              </a:prstGeom>
              <a:blipFill rotWithShape="0">
                <a:blip r:embed="rId4"/>
                <a:stretch>
                  <a:fillRect l="-1508" t="-1538" r="-503" b="-24615"/>
                </a:stretch>
              </a:blipFill>
            </p:spPr>
            <p:txBody>
              <a:bodyPr/>
              <a:lstStyle/>
              <a:p>
                <a:r>
                  <a:rPr lang="es-CO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39 Forma libre"/>
          <p:cNvSpPr/>
          <p:nvPr/>
        </p:nvSpPr>
        <p:spPr>
          <a:xfrm>
            <a:off x="2755065" y="1729204"/>
            <a:ext cx="1728192" cy="589051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Altura media de la torre</a:t>
            </a:r>
            <a:endParaRPr lang="es-MX" sz="1600" b="1" kern="1200" dirty="0" smtClean="0"/>
          </a:p>
        </p:txBody>
      </p:sp>
      <p:cxnSp>
        <p:nvCxnSpPr>
          <p:cNvPr id="28" name="27 Conector recto de flecha"/>
          <p:cNvCxnSpPr/>
          <p:nvPr/>
        </p:nvCxnSpPr>
        <p:spPr>
          <a:xfrm flipH="1" flipV="1">
            <a:off x="2741418" y="3223481"/>
            <a:ext cx="438510" cy="439573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 flipH="1">
            <a:off x="3179928" y="2289457"/>
            <a:ext cx="158074" cy="698588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Forma libre"/>
          <p:cNvSpPr/>
          <p:nvPr/>
        </p:nvSpPr>
        <p:spPr>
          <a:xfrm>
            <a:off x="5082721" y="3761872"/>
            <a:ext cx="2332567" cy="725014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Se calcula el porcentaje de la población cubierta en el área de servicio.</a:t>
            </a:r>
            <a:endParaRPr lang="es-MX" sz="1600" b="1" kern="1200" dirty="0"/>
          </a:p>
        </p:txBody>
      </p:sp>
      <p:cxnSp>
        <p:nvCxnSpPr>
          <p:cNvPr id="21" name="20 Conector recto de flecha"/>
          <p:cNvCxnSpPr/>
          <p:nvPr/>
        </p:nvCxnSpPr>
        <p:spPr>
          <a:xfrm flipV="1">
            <a:off x="6249005" y="3243103"/>
            <a:ext cx="0" cy="4803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38 Forma libre"/>
          <p:cNvSpPr/>
          <p:nvPr/>
        </p:nvSpPr>
        <p:spPr>
          <a:xfrm>
            <a:off x="5623691" y="1513941"/>
            <a:ext cx="2376264" cy="1051894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b="1" kern="1200" dirty="0" smtClean="0"/>
              <a:t>FACTOR DE VALORACIÓN DE LAS BANDAS.</a:t>
            </a:r>
            <a:r>
              <a:rPr lang="es-MX" sz="1400" dirty="0"/>
              <a:t> </a:t>
            </a:r>
            <a:r>
              <a:rPr lang="es-MX" sz="1400" dirty="0" smtClean="0"/>
              <a:t>Depende </a:t>
            </a:r>
            <a:r>
              <a:rPr lang="es-MX" sz="1400" dirty="0"/>
              <a:t>del tipo de emisora </a:t>
            </a:r>
            <a:r>
              <a:rPr lang="es-MX" sz="1400" dirty="0" smtClean="0"/>
              <a:t>(AM, FM ), (Comercial</a:t>
            </a:r>
            <a:r>
              <a:rPr lang="es-MX" sz="1400" dirty="0"/>
              <a:t>, interés público, comunitaria)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400" b="1" kern="1200" dirty="0" smtClean="0"/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400" b="1" kern="1200" dirty="0" smtClean="0"/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400" b="1" kern="1200" dirty="0" smtClean="0"/>
          </a:p>
        </p:txBody>
      </p:sp>
      <p:cxnSp>
        <p:nvCxnSpPr>
          <p:cNvPr id="44" name="43 Conector recto de flecha"/>
          <p:cNvCxnSpPr/>
          <p:nvPr/>
        </p:nvCxnSpPr>
        <p:spPr>
          <a:xfrm>
            <a:off x="6969897" y="2565835"/>
            <a:ext cx="445391" cy="349294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ángulo 38"/>
          <p:cNvSpPr/>
          <p:nvPr/>
        </p:nvSpPr>
        <p:spPr>
          <a:xfrm>
            <a:off x="234548" y="1443298"/>
            <a:ext cx="2249344" cy="338728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26" name="25 Rectángulo"/>
          <p:cNvSpPr/>
          <p:nvPr/>
        </p:nvSpPr>
        <p:spPr>
          <a:xfrm>
            <a:off x="234548" y="1455404"/>
            <a:ext cx="22801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bg1"/>
                </a:solidFill>
              </a:rPr>
              <a:t>Fórmulas para cobertura</a:t>
            </a:r>
            <a:endParaRPr lang="es-CO" sz="1600" b="1" dirty="0">
              <a:solidFill>
                <a:schemeClr val="bg1"/>
              </a:solidFill>
            </a:endParaRPr>
          </a:p>
        </p:txBody>
      </p:sp>
      <p:sp>
        <p:nvSpPr>
          <p:cNvPr id="52" name="Rectángulo 38"/>
          <p:cNvSpPr/>
          <p:nvPr/>
        </p:nvSpPr>
        <p:spPr>
          <a:xfrm>
            <a:off x="353566" y="4050403"/>
            <a:ext cx="2812892" cy="338728"/>
          </a:xfrm>
          <a:prstGeom prst="rect">
            <a:avLst/>
          </a:prstGeom>
          <a:solidFill>
            <a:srgbClr val="429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 dirty="0"/>
          </a:p>
        </p:txBody>
      </p:sp>
      <p:sp>
        <p:nvSpPr>
          <p:cNvPr id="53" name="52 Rectángulo"/>
          <p:cNvSpPr/>
          <p:nvPr/>
        </p:nvSpPr>
        <p:spPr>
          <a:xfrm>
            <a:off x="404344" y="4016765"/>
            <a:ext cx="26577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1600" b="1" dirty="0" smtClean="0">
                <a:solidFill>
                  <a:schemeClr val="bg1"/>
                </a:solidFill>
              </a:rPr>
              <a:t>Fórmulas para punto a punto</a:t>
            </a:r>
            <a:endParaRPr lang="es-CO" sz="1600" b="1" dirty="0">
              <a:solidFill>
                <a:schemeClr val="bg1"/>
              </a:solidFill>
            </a:endParaRPr>
          </a:p>
        </p:txBody>
      </p:sp>
      <p:graphicFrame>
        <p:nvGraphicFramePr>
          <p:cNvPr id="55" name="5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641481"/>
              </p:ext>
            </p:extLst>
          </p:nvPr>
        </p:nvGraphicFramePr>
        <p:xfrm>
          <a:off x="234548" y="4416427"/>
          <a:ext cx="792088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7082"/>
                <a:gridCol w="3293798"/>
              </a:tblGrid>
              <a:tr h="1393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PROPUESTA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926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VAC =</a:t>
                      </a:r>
                      <a:r>
                        <a:rPr lang="es-CO" sz="2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 (AB)</a:t>
                      </a:r>
                      <a:r>
                        <a:rPr lang="es-CO" sz="28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s-CO" sz="2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x e</a:t>
                      </a:r>
                      <a:r>
                        <a:rPr lang="es-CO" sz="28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(-0,0002 x F)</a:t>
                      </a:r>
                    </a:p>
                    <a:p>
                      <a:pPr marL="0" indent="0" algn="just" defTabSz="914400" rtl="0" eaLnBrk="1" latinLnBrk="0" hangingPunct="1"/>
                      <a:endParaRPr lang="es-CO" sz="1400" b="0" i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VAC  = AB</a:t>
                      </a:r>
                      <a:r>
                        <a:rPr lang="es-CO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400" b="1" kern="1200" baseline="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s-CO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800" b="1" kern="1200" dirty="0" err="1" smtClean="0">
                          <a:solidFill>
                            <a:schemeClr val="tx1"/>
                          </a:solidFill>
                        </a:rPr>
                        <a:t>Fv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400" b="1" kern="12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s-CO" sz="2800" b="1" kern="1200" dirty="0" smtClean="0">
                          <a:solidFill>
                            <a:schemeClr val="tx1"/>
                          </a:solidFill>
                        </a:rPr>
                        <a:t>  Fe</a:t>
                      </a:r>
                    </a:p>
                    <a:p>
                      <a:pPr algn="ctr"/>
                      <a:endParaRPr lang="es-CO" sz="1600" b="1" kern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5" name="64 Forma libre"/>
          <p:cNvSpPr/>
          <p:nvPr/>
        </p:nvSpPr>
        <p:spPr>
          <a:xfrm>
            <a:off x="1494000" y="5676027"/>
            <a:ext cx="1154911" cy="384179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Constantes</a:t>
            </a:r>
            <a:endParaRPr lang="es-MX" sz="1600" b="1" kern="1200" dirty="0"/>
          </a:p>
        </p:txBody>
      </p:sp>
      <p:cxnSp>
        <p:nvCxnSpPr>
          <p:cNvPr id="66" name="65 Conector recto de flecha"/>
          <p:cNvCxnSpPr/>
          <p:nvPr/>
        </p:nvCxnSpPr>
        <p:spPr>
          <a:xfrm flipH="1" flipV="1">
            <a:off x="1733202" y="5263441"/>
            <a:ext cx="658183" cy="412586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/>
          <p:nvPr/>
        </p:nvCxnSpPr>
        <p:spPr>
          <a:xfrm flipV="1">
            <a:off x="2392275" y="5046497"/>
            <a:ext cx="256636" cy="62953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Forma libre"/>
          <p:cNvSpPr/>
          <p:nvPr/>
        </p:nvSpPr>
        <p:spPr>
          <a:xfrm>
            <a:off x="4953728" y="5636337"/>
            <a:ext cx="2146357" cy="528967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dirty="0" smtClean="0"/>
              <a:t>Misma fórmula que los enlaces punto a punto</a:t>
            </a:r>
            <a:endParaRPr lang="es-MX" sz="1600" b="1" kern="1200" dirty="0"/>
          </a:p>
        </p:txBody>
      </p:sp>
      <p:cxnSp>
        <p:nvCxnSpPr>
          <p:cNvPr id="74" name="73 Conector recto de flecha"/>
          <p:cNvCxnSpPr/>
          <p:nvPr/>
        </p:nvCxnSpPr>
        <p:spPr>
          <a:xfrm flipV="1">
            <a:off x="5782136" y="5155370"/>
            <a:ext cx="128318" cy="480967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Forma libre"/>
          <p:cNvSpPr/>
          <p:nvPr/>
        </p:nvSpPr>
        <p:spPr>
          <a:xfrm>
            <a:off x="3517765" y="5636337"/>
            <a:ext cx="1154911" cy="384179"/>
          </a:xfrm>
          <a:custGeom>
            <a:avLst/>
            <a:gdLst>
              <a:gd name="connsiteX0" fmla="*/ 0 w 2808058"/>
              <a:gd name="connsiteY0" fmla="*/ 0 h 2557818"/>
              <a:gd name="connsiteX1" fmla="*/ 2808058 w 2808058"/>
              <a:gd name="connsiteY1" fmla="*/ 0 h 2557818"/>
              <a:gd name="connsiteX2" fmla="*/ 2808058 w 2808058"/>
              <a:gd name="connsiteY2" fmla="*/ 2557818 h 2557818"/>
              <a:gd name="connsiteX3" fmla="*/ 0 w 2808058"/>
              <a:gd name="connsiteY3" fmla="*/ 2557818 h 2557818"/>
              <a:gd name="connsiteX4" fmla="*/ 0 w 2808058"/>
              <a:gd name="connsiteY4" fmla="*/ 0 h 255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8058" h="2557818">
                <a:moveTo>
                  <a:pt x="0" y="0"/>
                </a:moveTo>
                <a:lnTo>
                  <a:pt x="2808058" y="0"/>
                </a:lnTo>
                <a:lnTo>
                  <a:pt x="2808058" y="2557818"/>
                </a:lnTo>
                <a:lnTo>
                  <a:pt x="0" y="255781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600" b="1" kern="1200" dirty="0" smtClean="0"/>
              <a:t>Frecuencia</a:t>
            </a:r>
            <a:endParaRPr lang="es-MX" sz="1600" b="1" kern="1200" dirty="0"/>
          </a:p>
        </p:txBody>
      </p:sp>
      <p:cxnSp>
        <p:nvCxnSpPr>
          <p:cNvPr id="77" name="76 Conector recto de flecha"/>
          <p:cNvCxnSpPr/>
          <p:nvPr/>
        </p:nvCxnSpPr>
        <p:spPr>
          <a:xfrm flipV="1">
            <a:off x="3960317" y="5023750"/>
            <a:ext cx="256636" cy="62953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>
            <a:fillRect/>
          </a:stretch>
        </p:blipFill>
        <p:spPr bwMode="auto">
          <a:xfrm>
            <a:off x="0" y="0"/>
            <a:ext cx="916146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515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3" grpId="0" animBg="1"/>
      <p:bldP spid="33" grpId="1" animBg="1"/>
      <p:bldP spid="42" grpId="0" animBg="1"/>
      <p:bldP spid="42" grpId="1" animBg="1"/>
      <p:bldP spid="31" grpId="0"/>
      <p:bldP spid="31" grpId="1"/>
      <p:bldP spid="40" grpId="0" animBg="1"/>
      <p:bldP spid="40" grpId="1" animBg="1"/>
      <p:bldP spid="35" grpId="0" animBg="1"/>
      <p:bldP spid="35" grpId="1" animBg="1"/>
      <p:bldP spid="39" grpId="0" animBg="1"/>
      <p:bldP spid="39" grpId="1" animBg="1"/>
      <p:bldP spid="46" grpId="0" animBg="1"/>
      <p:bldP spid="46" grpId="1" animBg="1"/>
      <p:bldP spid="26" grpId="0"/>
      <p:bldP spid="26" grpId="1"/>
      <p:bldP spid="52" grpId="0" animBg="1"/>
      <p:bldP spid="53" grpId="0"/>
      <p:bldP spid="65" grpId="0" animBg="1"/>
      <p:bldP spid="73" grpId="0" animBg="1"/>
      <p:bldP spid="7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996</Words>
  <Application>Microsoft Office PowerPoint</Application>
  <PresentationFormat>Presentación en pantalla (4:3)</PresentationFormat>
  <Paragraphs>227</Paragraphs>
  <Slides>15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Palatino</vt:lpstr>
      <vt:lpstr>Times New Roman</vt:lpstr>
      <vt:lpstr>Verdana</vt:lpstr>
      <vt:lpstr>Wingdings</vt:lpstr>
      <vt:lpstr>Tema de Office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Javier Rodriguez Tiguaque</cp:lastModifiedBy>
  <cp:revision>43</cp:revision>
  <dcterms:created xsi:type="dcterms:W3CDTF">2014-10-09T14:27:44Z</dcterms:created>
  <dcterms:modified xsi:type="dcterms:W3CDTF">2014-11-27T17:02:50Z</dcterms:modified>
</cp:coreProperties>
</file>