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handoutMasterIdLst>
    <p:handoutMasterId r:id="rId21"/>
  </p:handoutMasterIdLst>
  <p:sldIdLst>
    <p:sldId id="256" r:id="rId2"/>
    <p:sldId id="362" r:id="rId3"/>
    <p:sldId id="365" r:id="rId4"/>
    <p:sldId id="366" r:id="rId5"/>
    <p:sldId id="360" r:id="rId6"/>
    <p:sldId id="374" r:id="rId7"/>
    <p:sldId id="375" r:id="rId8"/>
    <p:sldId id="363" r:id="rId9"/>
    <p:sldId id="373" r:id="rId10"/>
    <p:sldId id="367" r:id="rId11"/>
    <p:sldId id="376" r:id="rId12"/>
    <p:sldId id="377" r:id="rId13"/>
    <p:sldId id="378" r:id="rId14"/>
    <p:sldId id="379" r:id="rId15"/>
    <p:sldId id="364" r:id="rId16"/>
    <p:sldId id="380" r:id="rId17"/>
    <p:sldId id="381" r:id="rId18"/>
    <p:sldId id="382" r:id="rId19"/>
    <p:sldId id="359" r:id="rId2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A7813BA6-FF75-C240-93D0-6A50FC0B6308}">
          <p14:sldIdLst>
            <p14:sldId id="256"/>
            <p14:sldId id="362"/>
            <p14:sldId id="365"/>
            <p14:sldId id="366"/>
            <p14:sldId id="360"/>
            <p14:sldId id="374"/>
            <p14:sldId id="375"/>
            <p14:sldId id="363"/>
            <p14:sldId id="373"/>
            <p14:sldId id="367"/>
            <p14:sldId id="376"/>
            <p14:sldId id="377"/>
            <p14:sldId id="378"/>
            <p14:sldId id="379"/>
            <p14:sldId id="364"/>
            <p14:sldId id="380"/>
            <p14:sldId id="381"/>
            <p14:sldId id="382"/>
            <p14:sldId id="359"/>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ana Ternera Urbina"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2506"/>
    <a:srgbClr val="672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F79457C5-4E06-44A1-8A15-184068BC5736}"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F06113AD-7362-4396-8BE1-537C814977F6}"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1C45E303-3BF7-406D-88E6-764BCCBB9299}"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1C45E303-3BF7-406D-88E6-764BCCBB9299}"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1C45E303-3BF7-406D-88E6-764BCCBB9299}"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1C45E303-3BF7-406D-88E6-764BCCBB9299}"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4ADA385B-E38A-4F64-95ED-17EDC4BCD263}"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D156A92E-50AD-410F-B55F-9054FB3FB0B5}"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5F9DC6B8-3909-4A7A-8BA4-98AABB2BB701}"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5F9DC6B8-3909-4A7A-8BA4-98AABB2BB701}"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EBA0622C-4CCB-4467-82A7-5F040780DF40}"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81EBA8DA-62C4-432F-A276-8E53CDC9AB64}"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91258BE6-E57B-42DF-8D0A-2ABBD8225C19}"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4087D3F-67A5-42A3-9CF2-B85665B323E8}" type="doc">
      <dgm:prSet loTypeId="urn:microsoft.com/office/officeart/2005/8/layout/vList3" loCatId="list" qsTypeId="urn:microsoft.com/office/officeart/2005/8/quickstyle/simple1" qsCatId="simple" csTypeId="urn:microsoft.com/office/officeart/2005/8/colors/colorful4" csCatId="colorful" phldr="1"/>
      <dgm:spPr/>
    </dgm:pt>
    <dgm:pt modelId="{80D13BA1-ADAA-4891-9A61-B875C80A0F88}" type="pres">
      <dgm:prSet presAssocID="{D4087D3F-67A5-42A3-9CF2-B85665B323E8}" presName="linearFlow" presStyleCnt="0">
        <dgm:presLayoutVars>
          <dgm:dir/>
          <dgm:resizeHandles val="exact"/>
        </dgm:presLayoutVars>
      </dgm:prSet>
      <dgm:spPr/>
    </dgm:pt>
  </dgm:ptLst>
  <dgm:cxnLst>
    <dgm:cxn modelId="{F06113AD-7362-4396-8BE1-537C814977F6}" type="presOf" srcId="{D4087D3F-67A5-42A3-9CF2-B85665B323E8}" destId="{80D13BA1-ADAA-4891-9A61-B875C80A0F88}"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dirty="0"/>
          </a:p>
        </p:txBody>
      </p:sp>
      <p:sp>
        <p:nvSpPr>
          <p:cNvPr id="3" name="Marcador de fecha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8A901500-068F-47B6-A218-054275FC072A}" type="datetimeFigureOut">
              <a:rPr lang="es-CO" smtClean="0"/>
              <a:t>11/09/2019</a:t>
            </a:fld>
            <a:endParaRPr lang="es-CO" dirty="0"/>
          </a:p>
        </p:txBody>
      </p:sp>
      <p:sp>
        <p:nvSpPr>
          <p:cNvPr id="4" name="Marcador de pie de página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dirty="0"/>
          </a:p>
        </p:txBody>
      </p:sp>
      <p:sp>
        <p:nvSpPr>
          <p:cNvPr id="5" name="Marcador de número de diapositiva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15930C20-F49F-4B6E-98AA-D6776E2984A2}" type="slidenum">
              <a:rPr lang="es-CO" smtClean="0"/>
              <a:t>‹Nº›</a:t>
            </a:fld>
            <a:endParaRPr lang="es-CO" dirty="0"/>
          </a:p>
        </p:txBody>
      </p:sp>
    </p:spTree>
    <p:extLst>
      <p:ext uri="{BB962C8B-B14F-4D97-AF65-F5344CB8AC3E}">
        <p14:creationId xmlns:p14="http://schemas.microsoft.com/office/powerpoint/2010/main" val="396987183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9/11/2019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886865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68036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373167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648011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1400917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124431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8287498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428466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602604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31274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796027F-7875-4030-9381-8BD8C4F21935}" type="datetimeFigureOut">
              <a:rPr lang="en-US" smtClean="0"/>
              <a:t>9/11/2019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734648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9/11/2019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993045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9/11/2019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512802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478949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242964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7" name="Date Placeholder 4"/>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227972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9/11/2019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238090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smtClean="0"/>
              <a:t>9/11/2019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710497921"/>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33584" y="2005772"/>
            <a:ext cx="10889977" cy="4555093"/>
          </a:xfrm>
          <a:prstGeom prst="rect">
            <a:avLst/>
          </a:prstGeom>
        </p:spPr>
        <p:txBody>
          <a:bodyPr wrap="square">
            <a:spAutoFit/>
          </a:bodyPr>
          <a:lstStyle/>
          <a:p>
            <a:pPr algn="just"/>
            <a:r>
              <a:rPr lang="es-MX" sz="2000" b="1" dirty="0"/>
              <a:t>OBJETO: </a:t>
            </a:r>
            <a:r>
              <a:rPr lang="es-MX" sz="2000" dirty="0"/>
              <a:t>“</a:t>
            </a:r>
            <a:r>
              <a:rPr lang="es-ES" dirty="0"/>
              <a:t>Ejecutar el proyecto de incentivos al fortalecimiento de infraestructura local para la prestación del servicio de Internet fijo en la (s) región (es) adjudicada (s), obligándose a realizar la planeación, instalación, puesta en servicio, operación y, mantenimiento de la infraestructura y soporte de las unidades de usuario bajo las condiciones establecidas en el Anexo Técnico</a:t>
            </a:r>
            <a:r>
              <a:rPr lang="es-CO" dirty="0"/>
              <a:t>”.</a:t>
            </a:r>
          </a:p>
          <a:p>
            <a:pPr algn="just"/>
            <a:r>
              <a:rPr lang="es-MX" sz="2000" dirty="0"/>
              <a:t>”.</a:t>
            </a:r>
          </a:p>
          <a:p>
            <a:pPr algn="just"/>
            <a:endParaRPr lang="es-MX" sz="2000" dirty="0"/>
          </a:p>
          <a:p>
            <a:pPr algn="just"/>
            <a:r>
              <a:rPr lang="es-MX" sz="2000" b="1" dirty="0"/>
              <a:t>PLAZO: “</a:t>
            </a:r>
            <a:r>
              <a:rPr lang="es-ES" dirty="0"/>
              <a:t>El plazo de ejecución del contrato es mínimo de dieciocho (18) meses, y hasta por el número de meses que adicione en su oferta el adjudicatario, los cuales serán contados a partir de la suscripción del acta de inicio”</a:t>
            </a:r>
            <a:endParaRPr lang="es-CO" dirty="0"/>
          </a:p>
          <a:p>
            <a:pPr algn="just"/>
            <a:r>
              <a:rPr lang="es-MX" sz="2000" dirty="0"/>
              <a:t>”.</a:t>
            </a:r>
            <a:endParaRPr lang="es-MX" sz="2000" b="1" dirty="0"/>
          </a:p>
          <a:p>
            <a:pPr algn="just"/>
            <a:endParaRPr lang="es-MX" sz="2000" b="1" dirty="0"/>
          </a:p>
          <a:p>
            <a:pPr algn="just"/>
            <a:r>
              <a:rPr lang="es-ES_tradnl" sz="2000" b="1" dirty="0"/>
              <a:t>PRESUPUESTO OFICIAL TOTAL: </a:t>
            </a:r>
            <a:r>
              <a:rPr lang="es-CO" sz="2000" dirty="0"/>
              <a:t>$44.614.882.312 Incluido impuestos.</a:t>
            </a:r>
          </a:p>
          <a:p>
            <a:endParaRPr lang="es-CO" sz="2000" dirty="0"/>
          </a:p>
          <a:p>
            <a:pPr algn="just"/>
            <a:r>
              <a:rPr lang="es-CO" sz="2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anose="020F0502020204030204" pitchFamily="34" charset="0"/>
              </a:rPr>
              <a:t> </a:t>
            </a:r>
          </a:p>
          <a:p>
            <a:pPr algn="just"/>
            <a:endParaRPr lang="es-CO" sz="2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anose="020F0502020204030204" pitchFamily="34" charset="0"/>
            </a:endParaRPr>
          </a:p>
        </p:txBody>
      </p:sp>
      <p:pic>
        <p:nvPicPr>
          <p:cNvPr id="5" name="Imagen 4"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06131" y="-1"/>
            <a:ext cx="1785870" cy="1220161"/>
          </a:xfrm>
          <a:prstGeom prst="rect">
            <a:avLst/>
          </a:prstGeom>
          <a:noFill/>
          <a:ln>
            <a:noFill/>
          </a:ln>
        </p:spPr>
      </p:pic>
      <p:sp>
        <p:nvSpPr>
          <p:cNvPr id="2" name="CuadroTexto 1"/>
          <p:cNvSpPr txBox="1"/>
          <p:nvPr/>
        </p:nvSpPr>
        <p:spPr>
          <a:xfrm>
            <a:off x="3876541" y="1058968"/>
            <a:ext cx="3232598" cy="369332"/>
          </a:xfrm>
          <a:prstGeom prst="rect">
            <a:avLst/>
          </a:prstGeom>
          <a:noFill/>
        </p:spPr>
        <p:txBody>
          <a:bodyPr wrap="square" rtlCol="0">
            <a:spAutoFit/>
          </a:bodyPr>
          <a:lstStyle/>
          <a:p>
            <a:pPr algn="ctr"/>
            <a:r>
              <a:rPr lang="es-MX" b="1" dirty="0"/>
              <a:t>PROCESO </a:t>
            </a:r>
            <a:r>
              <a:rPr lang="en-US" b="1" dirty="0"/>
              <a:t>FTIC-LP-012-2019</a:t>
            </a:r>
            <a:r>
              <a:rPr lang="es-CO" b="1" dirty="0"/>
              <a:t> </a:t>
            </a:r>
          </a:p>
        </p:txBody>
      </p:sp>
    </p:spTree>
    <p:extLst>
      <p:ext uri="{BB962C8B-B14F-4D97-AF65-F5344CB8AC3E}">
        <p14:creationId xmlns:p14="http://schemas.microsoft.com/office/powerpoint/2010/main" val="3022010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15977" y="0"/>
            <a:ext cx="1740035" cy="1272232"/>
          </a:xfrm>
          <a:prstGeom prst="rect">
            <a:avLst/>
          </a:prstGeom>
          <a:noFill/>
          <a:ln>
            <a:noFill/>
          </a:ln>
        </p:spPr>
      </p:pic>
      <p:graphicFrame>
        <p:nvGraphicFramePr>
          <p:cNvPr id="3" name="Diagrama 2"/>
          <p:cNvGraphicFramePr/>
          <p:nvPr>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72233"/>
            <a:ext cx="11957538" cy="546619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8 CuadroTexto"/>
          <p:cNvSpPr txBox="1"/>
          <p:nvPr/>
        </p:nvSpPr>
        <p:spPr>
          <a:xfrm>
            <a:off x="3669673" y="687457"/>
            <a:ext cx="3371850" cy="584775"/>
          </a:xfrm>
          <a:prstGeom prst="rect">
            <a:avLst/>
          </a:prstGeom>
          <a:noFill/>
        </p:spPr>
        <p:txBody>
          <a:bodyPr wrap="square" rtlCol="0">
            <a:spAutoFit/>
          </a:bodyPr>
          <a:lstStyle/>
          <a:p>
            <a:pPr algn="ctr"/>
            <a:r>
              <a:rPr lang="es-ES" sz="1600" b="1" dirty="0">
                <a:solidFill>
                  <a:schemeClr val="bg1"/>
                </a:solidFill>
              </a:rPr>
              <a:t>RIESGOS TÉCNICOS</a:t>
            </a:r>
            <a:endParaRPr lang="es-CO" sz="1600" dirty="0">
              <a:solidFill>
                <a:schemeClr val="bg1"/>
              </a:solidFill>
            </a:endParaRPr>
          </a:p>
          <a:p>
            <a:pPr algn="ctr"/>
            <a:endParaRPr lang="es-CO" sz="1600" b="1" dirty="0">
              <a:solidFill>
                <a:schemeClr val="bg1"/>
              </a:solidFill>
            </a:endParaRPr>
          </a:p>
        </p:txBody>
      </p:sp>
      <p:graphicFrame>
        <p:nvGraphicFramePr>
          <p:cNvPr id="7" name="Tabla 6">
            <a:extLst>
              <a:ext uri="{FF2B5EF4-FFF2-40B4-BE49-F238E27FC236}">
                <a16:creationId xmlns:a16="http://schemas.microsoft.com/office/drawing/2014/main" id="{732D56E0-C6DA-4907-B60D-0C5986359F41}"/>
              </a:ext>
            </a:extLst>
          </p:cNvPr>
          <p:cNvGraphicFramePr>
            <a:graphicFrameLocks noGrp="1"/>
          </p:cNvGraphicFramePr>
          <p:nvPr>
            <p:extLst>
              <p:ext uri="{D42A27DB-BD31-4B8C-83A1-F6EECF244321}">
                <p14:modId xmlns:p14="http://schemas.microsoft.com/office/powerpoint/2010/main" val="570987157"/>
              </p:ext>
            </p:extLst>
          </p:nvPr>
        </p:nvGraphicFramePr>
        <p:xfrm>
          <a:off x="235132" y="1331629"/>
          <a:ext cx="11717381" cy="5330428"/>
        </p:xfrm>
        <a:graphic>
          <a:graphicData uri="http://schemas.openxmlformats.org/drawingml/2006/table">
            <a:tbl>
              <a:tblPr>
                <a:tableStyleId>{5C22544A-7EE6-4342-B048-85BDC9FD1C3A}</a:tableStyleId>
              </a:tblPr>
              <a:tblGrid>
                <a:gridCol w="1175657">
                  <a:extLst>
                    <a:ext uri="{9D8B030D-6E8A-4147-A177-3AD203B41FA5}">
                      <a16:colId xmlns:a16="http://schemas.microsoft.com/office/drawing/2014/main" val="2892336821"/>
                    </a:ext>
                  </a:extLst>
                </a:gridCol>
                <a:gridCol w="1867988">
                  <a:extLst>
                    <a:ext uri="{9D8B030D-6E8A-4147-A177-3AD203B41FA5}">
                      <a16:colId xmlns:a16="http://schemas.microsoft.com/office/drawing/2014/main" val="535487610"/>
                    </a:ext>
                  </a:extLst>
                </a:gridCol>
                <a:gridCol w="2050869">
                  <a:extLst>
                    <a:ext uri="{9D8B030D-6E8A-4147-A177-3AD203B41FA5}">
                      <a16:colId xmlns:a16="http://schemas.microsoft.com/office/drawing/2014/main" val="683558868"/>
                    </a:ext>
                  </a:extLst>
                </a:gridCol>
                <a:gridCol w="2259874">
                  <a:extLst>
                    <a:ext uri="{9D8B030D-6E8A-4147-A177-3AD203B41FA5}">
                      <a16:colId xmlns:a16="http://schemas.microsoft.com/office/drawing/2014/main" val="434905656"/>
                    </a:ext>
                  </a:extLst>
                </a:gridCol>
                <a:gridCol w="1867989">
                  <a:extLst>
                    <a:ext uri="{9D8B030D-6E8A-4147-A177-3AD203B41FA5}">
                      <a16:colId xmlns:a16="http://schemas.microsoft.com/office/drawing/2014/main" val="643183580"/>
                    </a:ext>
                  </a:extLst>
                </a:gridCol>
                <a:gridCol w="2495004">
                  <a:extLst>
                    <a:ext uri="{9D8B030D-6E8A-4147-A177-3AD203B41FA5}">
                      <a16:colId xmlns:a16="http://schemas.microsoft.com/office/drawing/2014/main" val="2438443839"/>
                    </a:ext>
                  </a:extLst>
                </a:gridCol>
              </a:tblGrid>
              <a:tr h="295237">
                <a:tc>
                  <a:txBody>
                    <a:bodyPr/>
                    <a:lstStyle/>
                    <a:p>
                      <a:pPr algn="ctr" fontAlgn="ctr"/>
                      <a:r>
                        <a:rPr lang="es-ES_tradnl" sz="1800" u="none" strike="noStrike" baseline="-25000" dirty="0">
                          <a:effectLst/>
                        </a:rPr>
                        <a:t>Nº</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8</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9</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10</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11</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12</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extLst>
                  <a:ext uri="{0D108BD9-81ED-4DB2-BD59-A6C34878D82A}">
                    <a16:rowId xmlns:a16="http://schemas.microsoft.com/office/drawing/2014/main" val="964679613"/>
                  </a:ext>
                </a:extLst>
              </a:tr>
              <a:tr h="295237">
                <a:tc>
                  <a:txBody>
                    <a:bodyPr/>
                    <a:lstStyle/>
                    <a:p>
                      <a:pPr algn="ctr" fontAlgn="ctr"/>
                      <a:r>
                        <a:rPr lang="es-ES_tradnl" sz="1800" u="none" strike="noStrike" baseline="-25000" dirty="0">
                          <a:effectLst/>
                        </a:rPr>
                        <a:t>ETAPA</a:t>
                      </a:r>
                      <a:endParaRPr lang="es-CO" sz="1800" b="1" i="1"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SELECCIÓN</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EJECUCIÓN </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extLst>
                  <a:ext uri="{0D108BD9-81ED-4DB2-BD59-A6C34878D82A}">
                    <a16:rowId xmlns:a16="http://schemas.microsoft.com/office/drawing/2014/main" val="836128393"/>
                  </a:ext>
                </a:extLst>
              </a:tr>
              <a:tr h="295237">
                <a:tc>
                  <a:txBody>
                    <a:bodyPr/>
                    <a:lstStyle/>
                    <a:p>
                      <a:pPr algn="ctr" fontAlgn="ctr"/>
                      <a:r>
                        <a:rPr lang="es-ES_tradnl" sz="1800" u="none" strike="noStrike" baseline="-25000" dirty="0">
                          <a:effectLst/>
                        </a:rPr>
                        <a:t>TIPO</a:t>
                      </a:r>
                      <a:endParaRPr lang="es-CO" sz="1800" b="1" i="1"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R. TECNOLÓGICO</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R. ECONÓMICO </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R. OPERACIONAL</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R. OPERACIONAL</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R. OPERACIONAL</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extLst>
                  <a:ext uri="{0D108BD9-81ED-4DB2-BD59-A6C34878D82A}">
                    <a16:rowId xmlns:a16="http://schemas.microsoft.com/office/drawing/2014/main" val="3150855526"/>
                  </a:ext>
                </a:extLst>
              </a:tr>
              <a:tr h="2889190">
                <a:tc>
                  <a:txBody>
                    <a:bodyPr/>
                    <a:lstStyle/>
                    <a:p>
                      <a:pPr algn="ctr" fontAlgn="ctr"/>
                      <a:r>
                        <a:rPr lang="es-ES_tradnl" sz="1800" u="none" strike="noStrike" baseline="-25000" dirty="0">
                          <a:effectLst/>
                        </a:rPr>
                        <a:t>DESCRIPCIÓN( que puede pasar y como puede ocurrir)</a:t>
                      </a:r>
                      <a:endParaRPr lang="es-CO" sz="1800" b="1" i="1"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FALTA DE DISPONIBILIDAD DEL SERVICIO  A ADQUIRIR.</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FLUCTUACIÓN DE LOS PRECIOS DE LOS SERVICIOS  A ADQUIRIR.</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ERRORES O FALLAS EN LOS SISTEMAS O SOTFWARES NECESARIOS PARA LA EJECUCIÓN DEL CONTRATO POR CAUSAS NO IMPUTABLES A LAS PARTES</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DAÑO O FALLAS EN  LAS PLATAFORMAS TECNOLOGÍCAS NECESARIOS Y UTILIZADOS PARA LA EJECUCIÓN DEL CONTRATO</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NO OBTENCIÓN DEL OBJETO DEL CONTRATO COMO CONSECUENCIA DE LA EXISTENCIA DE INADECUADOS PROCESOS, PROCEDIMIENTOS, PARÁMETROS, SISTEMAS DE INFORMACIÓN Y TECNOLOGÍA, EQUIPOS HUMANOS O TÉCNICOS, SIN QUE LAS MISMAS SEAN IMPUTABLES A LAS PARTES. </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extLst>
                  <a:ext uri="{0D108BD9-81ED-4DB2-BD59-A6C34878D82A}">
                    <a16:rowId xmlns:a16="http://schemas.microsoft.com/office/drawing/2014/main" val="896105318"/>
                  </a:ext>
                </a:extLst>
              </a:tr>
              <a:tr h="1067279">
                <a:tc>
                  <a:txBody>
                    <a:bodyPr/>
                    <a:lstStyle/>
                    <a:p>
                      <a:pPr algn="ctr" fontAlgn="ctr"/>
                      <a:r>
                        <a:rPr lang="es-ES_tradnl" sz="1800" u="none" strike="noStrike" baseline="-25000" dirty="0">
                          <a:effectLst/>
                        </a:rPr>
                        <a:t>CONSECUENCIA DE LA OCURRENCIA DEL EVENTO</a:t>
                      </a:r>
                      <a:endParaRPr lang="es-CO" sz="1800" b="1" i="1"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DEMORA EN EL TIEMPO DE PUESTA EN SERVICIO </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MAYORES VALORES EN LA EJECUCIÓN DEL CONTRATO</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REPROCESOS. DEMORAS EN LAS PRESTACIÓN DEL SERVICIO POR CAUSAS EXTRAÑAS AL CONTRATISTA</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DEMORAS EN LAS PRESTACIÓN DEL SERVICIO POR CAUSAS EXTRAÑAS AL CONTRATISTA</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REPROCESOS, MAYOR TIEMPO EN LA EJECUCIÓN DEL CONTRATO</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extLst>
                  <a:ext uri="{0D108BD9-81ED-4DB2-BD59-A6C34878D82A}">
                    <a16:rowId xmlns:a16="http://schemas.microsoft.com/office/drawing/2014/main" val="3134185778"/>
                  </a:ext>
                </a:extLst>
              </a:tr>
              <a:tr h="488248">
                <a:tc>
                  <a:txBody>
                    <a:bodyPr/>
                    <a:lstStyle/>
                    <a:p>
                      <a:pPr algn="ctr" fontAlgn="ctr"/>
                      <a:r>
                        <a:rPr lang="es-ES_tradnl" sz="1800" u="none" strike="noStrike" baseline="-25000" dirty="0">
                          <a:effectLst/>
                        </a:rPr>
                        <a:t>¿A QUIEN SE LE ASIGNA?</a:t>
                      </a:r>
                      <a:endParaRPr lang="es-CO" sz="1800" b="1" i="1"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5421" marR="5421" marT="5421" marB="0" anchor="ctr">
                    <a:solidFill>
                      <a:schemeClr val="bg2">
                        <a:lumMod val="40000"/>
                        <a:lumOff val="60000"/>
                      </a:schemeClr>
                    </a:solidFill>
                  </a:tcPr>
                </a:tc>
                <a:extLst>
                  <a:ext uri="{0D108BD9-81ED-4DB2-BD59-A6C34878D82A}">
                    <a16:rowId xmlns:a16="http://schemas.microsoft.com/office/drawing/2014/main" val="2635575225"/>
                  </a:ext>
                </a:extLst>
              </a:tr>
            </a:tbl>
          </a:graphicData>
        </a:graphic>
      </p:graphicFrame>
    </p:spTree>
    <p:extLst>
      <p:ext uri="{BB962C8B-B14F-4D97-AF65-F5344CB8AC3E}">
        <p14:creationId xmlns:p14="http://schemas.microsoft.com/office/powerpoint/2010/main" val="2728671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15977" y="0"/>
            <a:ext cx="1740035" cy="1272232"/>
          </a:xfrm>
          <a:prstGeom prst="rect">
            <a:avLst/>
          </a:prstGeom>
          <a:noFill/>
          <a:ln>
            <a:noFill/>
          </a:ln>
        </p:spPr>
      </p:pic>
      <p:graphicFrame>
        <p:nvGraphicFramePr>
          <p:cNvPr id="3" name="Diagrama 2"/>
          <p:cNvGraphicFramePr/>
          <p:nvPr>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72233"/>
            <a:ext cx="11957538" cy="546619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8 CuadroTexto"/>
          <p:cNvSpPr txBox="1"/>
          <p:nvPr/>
        </p:nvSpPr>
        <p:spPr>
          <a:xfrm>
            <a:off x="3669673" y="687457"/>
            <a:ext cx="3371850" cy="584775"/>
          </a:xfrm>
          <a:prstGeom prst="rect">
            <a:avLst/>
          </a:prstGeom>
          <a:noFill/>
        </p:spPr>
        <p:txBody>
          <a:bodyPr wrap="square" rtlCol="0">
            <a:spAutoFit/>
          </a:bodyPr>
          <a:lstStyle/>
          <a:p>
            <a:pPr algn="ctr"/>
            <a:r>
              <a:rPr lang="es-ES" sz="1600" b="1" dirty="0">
                <a:solidFill>
                  <a:schemeClr val="bg1"/>
                </a:solidFill>
              </a:rPr>
              <a:t>RIESGOS TÉCNICOS</a:t>
            </a:r>
            <a:endParaRPr lang="es-CO" sz="1600" dirty="0">
              <a:solidFill>
                <a:schemeClr val="bg1"/>
              </a:solidFill>
            </a:endParaRPr>
          </a:p>
          <a:p>
            <a:pPr algn="ctr"/>
            <a:endParaRPr lang="es-CO" sz="1600" b="1" dirty="0">
              <a:solidFill>
                <a:schemeClr val="bg1"/>
              </a:solidFill>
            </a:endParaRPr>
          </a:p>
        </p:txBody>
      </p:sp>
      <p:graphicFrame>
        <p:nvGraphicFramePr>
          <p:cNvPr id="7" name="Tabla 6">
            <a:extLst>
              <a:ext uri="{FF2B5EF4-FFF2-40B4-BE49-F238E27FC236}">
                <a16:creationId xmlns:a16="http://schemas.microsoft.com/office/drawing/2014/main" id="{EFB46C2D-F4F5-4C51-860A-29BD76B551E3}"/>
              </a:ext>
            </a:extLst>
          </p:cNvPr>
          <p:cNvGraphicFramePr>
            <a:graphicFrameLocks noGrp="1"/>
          </p:cNvGraphicFramePr>
          <p:nvPr>
            <p:extLst>
              <p:ext uri="{D42A27DB-BD31-4B8C-83A1-F6EECF244321}">
                <p14:modId xmlns:p14="http://schemas.microsoft.com/office/powerpoint/2010/main" val="500150880"/>
              </p:ext>
            </p:extLst>
          </p:nvPr>
        </p:nvGraphicFramePr>
        <p:xfrm>
          <a:off x="175177" y="1337547"/>
          <a:ext cx="11803463" cy="5363699"/>
        </p:xfrm>
        <a:graphic>
          <a:graphicData uri="http://schemas.openxmlformats.org/drawingml/2006/table">
            <a:tbl>
              <a:tblPr>
                <a:tableStyleId>{5C22544A-7EE6-4342-B048-85BDC9FD1C3A}</a:tableStyleId>
              </a:tblPr>
              <a:tblGrid>
                <a:gridCol w="1536058">
                  <a:extLst>
                    <a:ext uri="{9D8B030D-6E8A-4147-A177-3AD203B41FA5}">
                      <a16:colId xmlns:a16="http://schemas.microsoft.com/office/drawing/2014/main" val="2525554037"/>
                    </a:ext>
                  </a:extLst>
                </a:gridCol>
                <a:gridCol w="2312125">
                  <a:extLst>
                    <a:ext uri="{9D8B030D-6E8A-4147-A177-3AD203B41FA5}">
                      <a16:colId xmlns:a16="http://schemas.microsoft.com/office/drawing/2014/main" val="2627743350"/>
                    </a:ext>
                  </a:extLst>
                </a:gridCol>
                <a:gridCol w="2926080">
                  <a:extLst>
                    <a:ext uri="{9D8B030D-6E8A-4147-A177-3AD203B41FA5}">
                      <a16:colId xmlns:a16="http://schemas.microsoft.com/office/drawing/2014/main" val="2500913530"/>
                    </a:ext>
                  </a:extLst>
                </a:gridCol>
                <a:gridCol w="3174275">
                  <a:extLst>
                    <a:ext uri="{9D8B030D-6E8A-4147-A177-3AD203B41FA5}">
                      <a16:colId xmlns:a16="http://schemas.microsoft.com/office/drawing/2014/main" val="562042636"/>
                    </a:ext>
                  </a:extLst>
                </a:gridCol>
                <a:gridCol w="1854925">
                  <a:extLst>
                    <a:ext uri="{9D8B030D-6E8A-4147-A177-3AD203B41FA5}">
                      <a16:colId xmlns:a16="http://schemas.microsoft.com/office/drawing/2014/main" val="1044592517"/>
                    </a:ext>
                  </a:extLst>
                </a:gridCol>
              </a:tblGrid>
              <a:tr h="315654">
                <a:tc>
                  <a:txBody>
                    <a:bodyPr/>
                    <a:lstStyle/>
                    <a:p>
                      <a:pPr algn="ctr" fontAlgn="ctr"/>
                      <a:r>
                        <a:rPr lang="es-ES_tradnl" sz="1800" u="none" strike="noStrike" baseline="-25000" dirty="0">
                          <a:effectLst/>
                        </a:rPr>
                        <a:t>Nº</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13</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14</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15</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16</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extLst>
                  <a:ext uri="{0D108BD9-81ED-4DB2-BD59-A6C34878D82A}">
                    <a16:rowId xmlns:a16="http://schemas.microsoft.com/office/drawing/2014/main" val="2306724236"/>
                  </a:ext>
                </a:extLst>
              </a:tr>
              <a:tr h="315654">
                <a:tc>
                  <a:txBody>
                    <a:bodyPr/>
                    <a:lstStyle/>
                    <a:p>
                      <a:pPr algn="ctr" fontAlgn="ctr"/>
                      <a:r>
                        <a:rPr lang="es-ES_tradnl" sz="1800" u="none" strike="noStrike" baseline="-25000" dirty="0">
                          <a:effectLst/>
                        </a:rPr>
                        <a:t>ETAPA</a:t>
                      </a:r>
                      <a:endParaRPr lang="es-CO" sz="1800" b="1" i="1"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SELECCIÓN</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extLst>
                  <a:ext uri="{0D108BD9-81ED-4DB2-BD59-A6C34878D82A}">
                    <a16:rowId xmlns:a16="http://schemas.microsoft.com/office/drawing/2014/main" val="787400967"/>
                  </a:ext>
                </a:extLst>
              </a:tr>
              <a:tr h="315654">
                <a:tc>
                  <a:txBody>
                    <a:bodyPr/>
                    <a:lstStyle/>
                    <a:p>
                      <a:pPr algn="ctr" fontAlgn="ctr"/>
                      <a:r>
                        <a:rPr lang="es-ES_tradnl" sz="1800" u="none" strike="noStrike" baseline="-25000" dirty="0">
                          <a:effectLst/>
                        </a:rPr>
                        <a:t>TIPO</a:t>
                      </a:r>
                      <a:endParaRPr lang="es-CO" sz="1800" b="1" i="1"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R. TECNOLÓGICO</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R. TECNOLÓGICO</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R. ECONÓMICO </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R. TECNOLÓGICO</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extLst>
                  <a:ext uri="{0D108BD9-81ED-4DB2-BD59-A6C34878D82A}">
                    <a16:rowId xmlns:a16="http://schemas.microsoft.com/office/drawing/2014/main" val="2022383494"/>
                  </a:ext>
                </a:extLst>
              </a:tr>
              <a:tr h="2142012">
                <a:tc>
                  <a:txBody>
                    <a:bodyPr/>
                    <a:lstStyle/>
                    <a:p>
                      <a:pPr algn="ctr" fontAlgn="ctr"/>
                      <a:r>
                        <a:rPr lang="es-ES_tradnl" sz="1800" u="none" strike="noStrike" baseline="-25000" dirty="0">
                          <a:effectLst/>
                        </a:rPr>
                        <a:t>DESCRIPCIÓN( que puede pasar y como puede ocurrir)</a:t>
                      </a:r>
                      <a:endParaRPr lang="es-CO" sz="1800" b="1" i="1"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ADVENIMIENTOS DE NUEVOS DESARROLLOS   TECNOLÓGICOS O ESTÁNDARES QUE DEBEN SER TENIDOS EN CUENTA PARA LA EJECUCION DEL CONTRATO.</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ALTA ROTACIÓN O REEMPLAZO DEL EQUIPO DE PROFESIONALES REQUERIDO Y PRESENTADO PARA LA EJECUCIÓN DEL CONTRATO </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FALLAS O DEMORAS EN LA PROGRAMACIÓN Y COORDINACIÓN DE ACTIVIDADES PROPIAS DE LA EJECUCIÓN CONTRACTUAL O EN COORDINACIÓN CON LA ENTIDAD </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OBSOLESCENCIA TECNOLOGÍCA</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extLst>
                  <a:ext uri="{0D108BD9-81ED-4DB2-BD59-A6C34878D82A}">
                    <a16:rowId xmlns:a16="http://schemas.microsoft.com/office/drawing/2014/main" val="2038052873"/>
                  </a:ext>
                </a:extLst>
              </a:tr>
              <a:tr h="1754024">
                <a:tc>
                  <a:txBody>
                    <a:bodyPr/>
                    <a:lstStyle/>
                    <a:p>
                      <a:pPr algn="ctr" fontAlgn="ctr"/>
                      <a:r>
                        <a:rPr lang="es-ES_tradnl" sz="1800" u="none" strike="noStrike" baseline="-25000" dirty="0">
                          <a:effectLst/>
                        </a:rPr>
                        <a:t>CONSECUENCIA DE LA OCURRENCIA DEL EVENTO</a:t>
                      </a:r>
                      <a:endParaRPr lang="es-CO" sz="1800" b="1" i="1"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NUEVA TECNOLOGÍA A IMPLEMENTAR. MENORES INGRESOS PARA EL CONTRATISTA A LOS ESPERADOS </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INCREMENTO EN LOS COSTOS QUE PUDIERA GENERAR UN DESEQUILIBRIO ECONÓMICO </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REPROGRAMACIÓN DE ACTIVIDADES, REPETICIÓN DE PROCESOS. MAYORES VALORES EN LA EJECUCIÓN DEL CONTRATO.</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QUE EL SERVICIO IMPLEMENTADO SEA OBSOLETO Y SE REQUIERA DE ACTUALIZACIÓN</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extLst>
                  <a:ext uri="{0D108BD9-81ED-4DB2-BD59-A6C34878D82A}">
                    <a16:rowId xmlns:a16="http://schemas.microsoft.com/office/drawing/2014/main" val="1075076921"/>
                  </a:ext>
                </a:extLst>
              </a:tr>
              <a:tr h="520701">
                <a:tc>
                  <a:txBody>
                    <a:bodyPr/>
                    <a:lstStyle/>
                    <a:p>
                      <a:pPr algn="ctr" fontAlgn="ctr"/>
                      <a:r>
                        <a:rPr lang="es-ES_tradnl" sz="1800" u="none" strike="noStrike" baseline="-25000" dirty="0">
                          <a:effectLst/>
                        </a:rPr>
                        <a:t>¿A QUIEN SE LE ASIGNA?</a:t>
                      </a:r>
                      <a:endParaRPr lang="es-CO" sz="1800" b="1" i="1"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7209" marR="7209" marT="7209" marB="0" anchor="ctr">
                    <a:solidFill>
                      <a:schemeClr val="bg2">
                        <a:lumMod val="40000"/>
                        <a:lumOff val="60000"/>
                      </a:schemeClr>
                    </a:solidFill>
                  </a:tcPr>
                </a:tc>
                <a:extLst>
                  <a:ext uri="{0D108BD9-81ED-4DB2-BD59-A6C34878D82A}">
                    <a16:rowId xmlns:a16="http://schemas.microsoft.com/office/drawing/2014/main" val="1351648544"/>
                  </a:ext>
                </a:extLst>
              </a:tr>
            </a:tbl>
          </a:graphicData>
        </a:graphic>
      </p:graphicFrame>
    </p:spTree>
    <p:extLst>
      <p:ext uri="{BB962C8B-B14F-4D97-AF65-F5344CB8AC3E}">
        <p14:creationId xmlns:p14="http://schemas.microsoft.com/office/powerpoint/2010/main" val="117824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15977" y="0"/>
            <a:ext cx="1740035" cy="1272232"/>
          </a:xfrm>
          <a:prstGeom prst="rect">
            <a:avLst/>
          </a:prstGeom>
          <a:noFill/>
          <a:ln>
            <a:noFill/>
          </a:ln>
        </p:spPr>
      </p:pic>
      <p:graphicFrame>
        <p:nvGraphicFramePr>
          <p:cNvPr id="3" name="Diagrama 2"/>
          <p:cNvGraphicFramePr/>
          <p:nvPr>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72233"/>
            <a:ext cx="11957538" cy="546619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8 CuadroTexto"/>
          <p:cNvSpPr txBox="1"/>
          <p:nvPr/>
        </p:nvSpPr>
        <p:spPr>
          <a:xfrm>
            <a:off x="3669673" y="687457"/>
            <a:ext cx="3371850" cy="584775"/>
          </a:xfrm>
          <a:prstGeom prst="rect">
            <a:avLst/>
          </a:prstGeom>
          <a:noFill/>
        </p:spPr>
        <p:txBody>
          <a:bodyPr wrap="square" rtlCol="0">
            <a:spAutoFit/>
          </a:bodyPr>
          <a:lstStyle/>
          <a:p>
            <a:pPr algn="ctr"/>
            <a:r>
              <a:rPr lang="es-ES" sz="1600" b="1" dirty="0">
                <a:solidFill>
                  <a:schemeClr val="bg1"/>
                </a:solidFill>
              </a:rPr>
              <a:t>RIESGOS TÉCNICOS</a:t>
            </a:r>
            <a:endParaRPr lang="es-CO" sz="1600" dirty="0">
              <a:solidFill>
                <a:schemeClr val="bg1"/>
              </a:solidFill>
            </a:endParaRPr>
          </a:p>
          <a:p>
            <a:pPr algn="ctr"/>
            <a:endParaRPr lang="es-CO" sz="1600" b="1" dirty="0">
              <a:solidFill>
                <a:schemeClr val="bg1"/>
              </a:solidFill>
            </a:endParaRPr>
          </a:p>
        </p:txBody>
      </p:sp>
      <p:graphicFrame>
        <p:nvGraphicFramePr>
          <p:cNvPr id="7" name="Tabla 6">
            <a:extLst>
              <a:ext uri="{FF2B5EF4-FFF2-40B4-BE49-F238E27FC236}">
                <a16:creationId xmlns:a16="http://schemas.microsoft.com/office/drawing/2014/main" id="{80DC65FF-8A11-4A37-9053-8EE343036728}"/>
              </a:ext>
            </a:extLst>
          </p:cNvPr>
          <p:cNvGraphicFramePr>
            <a:graphicFrameLocks noGrp="1"/>
          </p:cNvGraphicFramePr>
          <p:nvPr>
            <p:extLst>
              <p:ext uri="{D42A27DB-BD31-4B8C-83A1-F6EECF244321}">
                <p14:modId xmlns:p14="http://schemas.microsoft.com/office/powerpoint/2010/main" val="2619065789"/>
              </p:ext>
            </p:extLst>
          </p:nvPr>
        </p:nvGraphicFramePr>
        <p:xfrm>
          <a:off x="175177" y="1336903"/>
          <a:ext cx="11816526" cy="5351280"/>
        </p:xfrm>
        <a:graphic>
          <a:graphicData uri="http://schemas.openxmlformats.org/drawingml/2006/table">
            <a:tbl>
              <a:tblPr>
                <a:tableStyleId>{5C22544A-7EE6-4342-B048-85BDC9FD1C3A}</a:tableStyleId>
              </a:tblPr>
              <a:tblGrid>
                <a:gridCol w="1562183">
                  <a:extLst>
                    <a:ext uri="{9D8B030D-6E8A-4147-A177-3AD203B41FA5}">
                      <a16:colId xmlns:a16="http://schemas.microsoft.com/office/drawing/2014/main" val="2401758650"/>
                    </a:ext>
                  </a:extLst>
                </a:gridCol>
                <a:gridCol w="3291840">
                  <a:extLst>
                    <a:ext uri="{9D8B030D-6E8A-4147-A177-3AD203B41FA5}">
                      <a16:colId xmlns:a16="http://schemas.microsoft.com/office/drawing/2014/main" val="1669679527"/>
                    </a:ext>
                  </a:extLst>
                </a:gridCol>
                <a:gridCol w="3553098">
                  <a:extLst>
                    <a:ext uri="{9D8B030D-6E8A-4147-A177-3AD203B41FA5}">
                      <a16:colId xmlns:a16="http://schemas.microsoft.com/office/drawing/2014/main" val="85473310"/>
                    </a:ext>
                  </a:extLst>
                </a:gridCol>
                <a:gridCol w="3409405">
                  <a:extLst>
                    <a:ext uri="{9D8B030D-6E8A-4147-A177-3AD203B41FA5}">
                      <a16:colId xmlns:a16="http://schemas.microsoft.com/office/drawing/2014/main" val="429747694"/>
                    </a:ext>
                  </a:extLst>
                </a:gridCol>
              </a:tblGrid>
              <a:tr h="300639">
                <a:tc>
                  <a:txBody>
                    <a:bodyPr/>
                    <a:lstStyle/>
                    <a:p>
                      <a:pPr algn="ctr" fontAlgn="ctr"/>
                      <a:r>
                        <a:rPr lang="es-ES_tradnl" sz="1800" u="none" strike="noStrike" baseline="-25000" dirty="0">
                          <a:effectLst/>
                        </a:rPr>
                        <a:t>Nº</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17</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18</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19</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extLst>
                  <a:ext uri="{0D108BD9-81ED-4DB2-BD59-A6C34878D82A}">
                    <a16:rowId xmlns:a16="http://schemas.microsoft.com/office/drawing/2014/main" val="411148878"/>
                  </a:ext>
                </a:extLst>
              </a:tr>
              <a:tr h="300639">
                <a:tc>
                  <a:txBody>
                    <a:bodyPr/>
                    <a:lstStyle/>
                    <a:p>
                      <a:pPr algn="ctr" fontAlgn="ctr"/>
                      <a:r>
                        <a:rPr lang="es-ES_tradnl" sz="1800" u="none" strike="noStrike" baseline="-25000" dirty="0">
                          <a:effectLst/>
                        </a:rPr>
                        <a:t>ETAPA</a:t>
                      </a:r>
                      <a:endParaRPr lang="es-CO" sz="1800" b="1" i="1"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EJECUCIÓN </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extLst>
                  <a:ext uri="{0D108BD9-81ED-4DB2-BD59-A6C34878D82A}">
                    <a16:rowId xmlns:a16="http://schemas.microsoft.com/office/drawing/2014/main" val="1469824600"/>
                  </a:ext>
                </a:extLst>
              </a:tr>
              <a:tr h="360184">
                <a:tc>
                  <a:txBody>
                    <a:bodyPr/>
                    <a:lstStyle/>
                    <a:p>
                      <a:pPr algn="ctr" fontAlgn="ctr"/>
                      <a:r>
                        <a:rPr lang="es-ES_tradnl" sz="1800" u="none" strike="noStrike" baseline="-25000" dirty="0">
                          <a:effectLst/>
                        </a:rPr>
                        <a:t>TIPO</a:t>
                      </a:r>
                      <a:endParaRPr lang="es-CO" sz="1800" b="1" i="1"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R. OPERACIONAL </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R. OPERACIONAL Y TECNOLOGÍCO</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R. OPERACIONAL </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extLst>
                  <a:ext uri="{0D108BD9-81ED-4DB2-BD59-A6C34878D82A}">
                    <a16:rowId xmlns:a16="http://schemas.microsoft.com/office/drawing/2014/main" val="3572674428"/>
                  </a:ext>
                </a:extLst>
              </a:tr>
              <a:tr h="887216">
                <a:tc>
                  <a:txBody>
                    <a:bodyPr/>
                    <a:lstStyle/>
                    <a:p>
                      <a:pPr algn="ctr" fontAlgn="ctr"/>
                      <a:r>
                        <a:rPr lang="es-ES_tradnl" sz="1800" u="none" strike="noStrike" baseline="-25000" dirty="0">
                          <a:effectLst/>
                        </a:rPr>
                        <a:t>DESCRIPCIÓN( que puede pasar y como puede ocurrir)</a:t>
                      </a:r>
                      <a:endParaRPr lang="es-CO" sz="1800" b="1" i="1"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REPETICIÓN DE PROCESOS.</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DAÑOS O FALLAR EN LA REDES PROPIAS Y/O DE TERCEROS PARA LA PRESTACIÓN DEL SERVICIO</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DEMORA EN LA REVISIÓN Y APROBACIÓN DE LOS DOCUMENTOS Y PRODUCTOS PROPIOS DEL CONTRATO POR CAUSAS AJENAS A LAS PARTES.</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extLst>
                  <a:ext uri="{0D108BD9-81ED-4DB2-BD59-A6C34878D82A}">
                    <a16:rowId xmlns:a16="http://schemas.microsoft.com/office/drawing/2014/main" val="1689923823"/>
                  </a:ext>
                </a:extLst>
              </a:tr>
              <a:tr h="3006438">
                <a:tc>
                  <a:txBody>
                    <a:bodyPr/>
                    <a:lstStyle/>
                    <a:p>
                      <a:pPr algn="ctr" fontAlgn="ctr"/>
                      <a:r>
                        <a:rPr lang="es-ES_tradnl" sz="1800" u="none" strike="noStrike" baseline="-25000" dirty="0">
                          <a:effectLst/>
                        </a:rPr>
                        <a:t>CONSECUENCIA DE LA OCURRENCIA DEL EVENTO</a:t>
                      </a:r>
                      <a:endParaRPr lang="es-CO" sz="1800" b="1" i="1"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REPROCESOS, IMPLEMENTACIÓN DE PLANES DE CONTINGENCIA QUE PERMITA ALCANZAR EL OBJETO DEL CONTRATO  ESPERADO</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REPROCESOS. PLANES DE CONTIGENCIA EN LA PRESTACIÓN DEL SERVICIO, CON EL FIN DE GARANTIZAR LA CONTINUIDAD DEL SERVICIO. MENORES INGRESOS ESPERADOS PARA EL CONTRATISTA A LOS PRESUPUESTADOS</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REPROCESOS, DEMORAS EN LA EJECUCIÓN CONTRACTUAL Y MAYOR TIEMPO DE EJECUCIÓN</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extLst>
                  <a:ext uri="{0D108BD9-81ED-4DB2-BD59-A6C34878D82A}">
                    <a16:rowId xmlns:a16="http://schemas.microsoft.com/office/drawing/2014/main" val="1205179510"/>
                  </a:ext>
                </a:extLst>
              </a:tr>
              <a:tr h="496164">
                <a:tc>
                  <a:txBody>
                    <a:bodyPr/>
                    <a:lstStyle/>
                    <a:p>
                      <a:pPr algn="ctr" fontAlgn="ctr"/>
                      <a:r>
                        <a:rPr lang="es-ES_tradnl" sz="1800" u="none" strike="noStrike" baseline="-25000" dirty="0">
                          <a:effectLst/>
                        </a:rPr>
                        <a:t>¿A QUIEN SE LE ASIGNA?</a:t>
                      </a:r>
                      <a:endParaRPr lang="es-CO" sz="1800" b="1" i="1"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6875" marR="6875" marT="6875" marB="0" anchor="ctr">
                    <a:solidFill>
                      <a:schemeClr val="bg2">
                        <a:lumMod val="40000"/>
                        <a:lumOff val="60000"/>
                      </a:schemeClr>
                    </a:solidFill>
                  </a:tcPr>
                </a:tc>
                <a:extLst>
                  <a:ext uri="{0D108BD9-81ED-4DB2-BD59-A6C34878D82A}">
                    <a16:rowId xmlns:a16="http://schemas.microsoft.com/office/drawing/2014/main" val="303705565"/>
                  </a:ext>
                </a:extLst>
              </a:tr>
            </a:tbl>
          </a:graphicData>
        </a:graphic>
      </p:graphicFrame>
    </p:spTree>
    <p:extLst>
      <p:ext uri="{BB962C8B-B14F-4D97-AF65-F5344CB8AC3E}">
        <p14:creationId xmlns:p14="http://schemas.microsoft.com/office/powerpoint/2010/main" val="1705722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15977" y="0"/>
            <a:ext cx="1740035" cy="1272232"/>
          </a:xfrm>
          <a:prstGeom prst="rect">
            <a:avLst/>
          </a:prstGeom>
          <a:noFill/>
          <a:ln>
            <a:noFill/>
          </a:ln>
        </p:spPr>
      </p:pic>
      <p:graphicFrame>
        <p:nvGraphicFramePr>
          <p:cNvPr id="3" name="Diagrama 2"/>
          <p:cNvGraphicFramePr/>
          <p:nvPr>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72233"/>
            <a:ext cx="11957538" cy="546619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8 CuadroTexto"/>
          <p:cNvSpPr txBox="1"/>
          <p:nvPr/>
        </p:nvSpPr>
        <p:spPr>
          <a:xfrm>
            <a:off x="3669673" y="687457"/>
            <a:ext cx="3371850" cy="584775"/>
          </a:xfrm>
          <a:prstGeom prst="rect">
            <a:avLst/>
          </a:prstGeom>
          <a:noFill/>
        </p:spPr>
        <p:txBody>
          <a:bodyPr wrap="square" rtlCol="0">
            <a:spAutoFit/>
          </a:bodyPr>
          <a:lstStyle/>
          <a:p>
            <a:pPr algn="ctr"/>
            <a:r>
              <a:rPr lang="es-ES" sz="1600" b="1" dirty="0">
                <a:solidFill>
                  <a:schemeClr val="bg1"/>
                </a:solidFill>
              </a:rPr>
              <a:t>RIESGOS TÉCNICOS</a:t>
            </a:r>
            <a:endParaRPr lang="es-CO" sz="1600" dirty="0">
              <a:solidFill>
                <a:schemeClr val="bg1"/>
              </a:solidFill>
            </a:endParaRPr>
          </a:p>
          <a:p>
            <a:pPr algn="ctr"/>
            <a:endParaRPr lang="es-CO" sz="1600" b="1" dirty="0">
              <a:solidFill>
                <a:schemeClr val="bg1"/>
              </a:solidFill>
            </a:endParaRPr>
          </a:p>
        </p:txBody>
      </p:sp>
      <p:graphicFrame>
        <p:nvGraphicFramePr>
          <p:cNvPr id="7" name="Tabla 6">
            <a:extLst>
              <a:ext uri="{FF2B5EF4-FFF2-40B4-BE49-F238E27FC236}">
                <a16:creationId xmlns:a16="http://schemas.microsoft.com/office/drawing/2014/main" id="{07823457-C236-474C-A405-A97E42437335}"/>
              </a:ext>
            </a:extLst>
          </p:cNvPr>
          <p:cNvGraphicFramePr>
            <a:graphicFrameLocks noGrp="1"/>
          </p:cNvGraphicFramePr>
          <p:nvPr>
            <p:extLst>
              <p:ext uri="{D42A27DB-BD31-4B8C-83A1-F6EECF244321}">
                <p14:modId xmlns:p14="http://schemas.microsoft.com/office/powerpoint/2010/main" val="3656427646"/>
              </p:ext>
            </p:extLst>
          </p:nvPr>
        </p:nvGraphicFramePr>
        <p:xfrm>
          <a:off x="169816" y="1342027"/>
          <a:ext cx="11820880" cy="5333093"/>
        </p:xfrm>
        <a:graphic>
          <a:graphicData uri="http://schemas.openxmlformats.org/drawingml/2006/table">
            <a:tbl>
              <a:tblPr>
                <a:tableStyleId>{5C22544A-7EE6-4342-B048-85BDC9FD1C3A}</a:tableStyleId>
              </a:tblPr>
              <a:tblGrid>
                <a:gridCol w="1685110">
                  <a:extLst>
                    <a:ext uri="{9D8B030D-6E8A-4147-A177-3AD203B41FA5}">
                      <a16:colId xmlns:a16="http://schemas.microsoft.com/office/drawing/2014/main" val="2073521539"/>
                    </a:ext>
                  </a:extLst>
                </a:gridCol>
                <a:gridCol w="2090057">
                  <a:extLst>
                    <a:ext uri="{9D8B030D-6E8A-4147-A177-3AD203B41FA5}">
                      <a16:colId xmlns:a16="http://schemas.microsoft.com/office/drawing/2014/main" val="4213676878"/>
                    </a:ext>
                  </a:extLst>
                </a:gridCol>
                <a:gridCol w="2860765">
                  <a:extLst>
                    <a:ext uri="{9D8B030D-6E8A-4147-A177-3AD203B41FA5}">
                      <a16:colId xmlns:a16="http://schemas.microsoft.com/office/drawing/2014/main" val="180967678"/>
                    </a:ext>
                  </a:extLst>
                </a:gridCol>
                <a:gridCol w="2534195">
                  <a:extLst>
                    <a:ext uri="{9D8B030D-6E8A-4147-A177-3AD203B41FA5}">
                      <a16:colId xmlns:a16="http://schemas.microsoft.com/office/drawing/2014/main" val="2406360580"/>
                    </a:ext>
                  </a:extLst>
                </a:gridCol>
                <a:gridCol w="2650753">
                  <a:extLst>
                    <a:ext uri="{9D8B030D-6E8A-4147-A177-3AD203B41FA5}">
                      <a16:colId xmlns:a16="http://schemas.microsoft.com/office/drawing/2014/main" val="1830323102"/>
                    </a:ext>
                  </a:extLst>
                </a:gridCol>
              </a:tblGrid>
              <a:tr h="301353">
                <a:tc>
                  <a:txBody>
                    <a:bodyPr/>
                    <a:lstStyle/>
                    <a:p>
                      <a:pPr algn="ctr" fontAlgn="ctr"/>
                      <a:r>
                        <a:rPr lang="es-ES_tradnl" sz="1800" u="none" strike="noStrike" baseline="-25000" dirty="0">
                          <a:effectLst/>
                        </a:rPr>
                        <a:t>Nº</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20</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21</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22</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23</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extLst>
                  <a:ext uri="{0D108BD9-81ED-4DB2-BD59-A6C34878D82A}">
                    <a16:rowId xmlns:a16="http://schemas.microsoft.com/office/drawing/2014/main" val="3848139676"/>
                  </a:ext>
                </a:extLst>
              </a:tr>
              <a:tr h="301353">
                <a:tc>
                  <a:txBody>
                    <a:bodyPr/>
                    <a:lstStyle/>
                    <a:p>
                      <a:pPr algn="ctr" fontAlgn="ctr"/>
                      <a:r>
                        <a:rPr lang="es-ES_tradnl" sz="1800" u="none" strike="noStrike" baseline="-25000" dirty="0">
                          <a:effectLst/>
                        </a:rPr>
                        <a:t>ETAPA</a:t>
                      </a:r>
                      <a:endParaRPr lang="es-CO" sz="1800" b="1" i="1"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extLst>
                  <a:ext uri="{0D108BD9-81ED-4DB2-BD59-A6C34878D82A}">
                    <a16:rowId xmlns:a16="http://schemas.microsoft.com/office/drawing/2014/main" val="2403954746"/>
                  </a:ext>
                </a:extLst>
              </a:tr>
              <a:tr h="301353">
                <a:tc>
                  <a:txBody>
                    <a:bodyPr/>
                    <a:lstStyle/>
                    <a:p>
                      <a:pPr algn="ctr" fontAlgn="ctr"/>
                      <a:r>
                        <a:rPr lang="es-ES_tradnl" sz="1800" u="none" strike="noStrike" baseline="-25000" dirty="0">
                          <a:effectLst/>
                        </a:rPr>
                        <a:t>TIPO</a:t>
                      </a:r>
                      <a:endParaRPr lang="es-CO" sz="1800" b="1" i="1"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R. OPERACIONAL</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R. OPERACIONAL Y ECONÓMICO</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R. OPERACIONAL Y ECONÓMICO</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R. OPERACIONAL</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extLst>
                  <a:ext uri="{0D108BD9-81ED-4DB2-BD59-A6C34878D82A}">
                    <a16:rowId xmlns:a16="http://schemas.microsoft.com/office/drawing/2014/main" val="2097820146"/>
                  </a:ext>
                </a:extLst>
              </a:tr>
              <a:tr h="1087447">
                <a:tc>
                  <a:txBody>
                    <a:bodyPr/>
                    <a:lstStyle/>
                    <a:p>
                      <a:pPr algn="ctr" fontAlgn="ctr"/>
                      <a:r>
                        <a:rPr lang="es-ES_tradnl" sz="1800" u="none" strike="noStrike" baseline="-25000" dirty="0">
                          <a:effectLst/>
                        </a:rPr>
                        <a:t>DESCRIPCIÓN( que puede pasar y como puede ocurrir)</a:t>
                      </a:r>
                      <a:endParaRPr lang="es-CO" sz="1800" b="1" i="1"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MALAS ESTRATEGIAS DE COMUNICACIÓN PARA LAS ESTRATEGIAS DE CLIENTES Y SERVICIOS </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MAYOR TIEMPO DE LA INTERVENTORÍA Y DEL CONTRATO PRINCIPAL POR CAUSAS IMPUTABLES AL CONTRATISTA</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BAJA DEMANDA DE LOS USUARIOS </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ERRORES O FALLAS EN LAS ESTRATEGIAS CON LOS CLIENTES O CON LOS SERVICIOS O LOS RESULTADOS OBTENIDOS EN EL PROCESO CONTRACTUAL</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extLst>
                  <a:ext uri="{0D108BD9-81ED-4DB2-BD59-A6C34878D82A}">
                    <a16:rowId xmlns:a16="http://schemas.microsoft.com/office/drawing/2014/main" val="1023632509"/>
                  </a:ext>
                </a:extLst>
              </a:tr>
              <a:tr h="2843710">
                <a:tc>
                  <a:txBody>
                    <a:bodyPr/>
                    <a:lstStyle/>
                    <a:p>
                      <a:pPr algn="ctr" fontAlgn="ctr"/>
                      <a:r>
                        <a:rPr lang="es-ES_tradnl" sz="1800" u="none" strike="noStrike" baseline="-25000" dirty="0">
                          <a:effectLst/>
                        </a:rPr>
                        <a:t>CONSECUENCIA DE LA OCURRENCIA DEL EVENTO</a:t>
                      </a:r>
                      <a:endParaRPr lang="es-CO" sz="1800" b="1" i="1"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REPROCESOS. MAYOR TIEMPO EN LA EJECUCIÓN DEL CONTRATO</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ADICIONES Y PRÓRROGAS QUE IMPLICAN UNA ASUNCIÓN DEL VALOR DE LA INTERVENTORÍA POR PARTE DEL CONTRATISTA CUANDO LA MORA SEA IMPUTABLE A ÉSTE, SIN PERJUCIO DE LA POTESTAD SANCIONADORA QUE OSTENTE LA ADMINISTRACIÓN PÚBLICA</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REPROCESOS. MENORES INGRESOS PARA EL CONTRATISTA A LOS PRESUPUESTADOS EN LA ESTRUCTURA DE COSTOS Y EL VALOR DEL CONTRATO</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REPROCESOS. MAYOR TIEMPO EN LA EJECUCIÓN DEL CONTRATO</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extLst>
                  <a:ext uri="{0D108BD9-81ED-4DB2-BD59-A6C34878D82A}">
                    <a16:rowId xmlns:a16="http://schemas.microsoft.com/office/drawing/2014/main" val="3604267466"/>
                  </a:ext>
                </a:extLst>
              </a:tr>
              <a:tr h="497877">
                <a:tc>
                  <a:txBody>
                    <a:bodyPr/>
                    <a:lstStyle/>
                    <a:p>
                      <a:pPr algn="ctr" fontAlgn="ctr"/>
                      <a:r>
                        <a:rPr lang="es-ES_tradnl" sz="1800" u="none" strike="noStrike" baseline="-25000" dirty="0">
                          <a:effectLst/>
                        </a:rPr>
                        <a:t>¿A QUIEN SE LE ASIGNA?</a:t>
                      </a:r>
                      <a:endParaRPr lang="es-CO" sz="1800" b="1" i="1"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6112" marR="6112" marT="6112" marB="0" anchor="ctr">
                    <a:solidFill>
                      <a:schemeClr val="bg2">
                        <a:lumMod val="40000"/>
                        <a:lumOff val="60000"/>
                      </a:schemeClr>
                    </a:solidFill>
                  </a:tcPr>
                </a:tc>
                <a:extLst>
                  <a:ext uri="{0D108BD9-81ED-4DB2-BD59-A6C34878D82A}">
                    <a16:rowId xmlns:a16="http://schemas.microsoft.com/office/drawing/2014/main" val="2324674740"/>
                  </a:ext>
                </a:extLst>
              </a:tr>
            </a:tbl>
          </a:graphicData>
        </a:graphic>
      </p:graphicFrame>
    </p:spTree>
    <p:extLst>
      <p:ext uri="{BB962C8B-B14F-4D97-AF65-F5344CB8AC3E}">
        <p14:creationId xmlns:p14="http://schemas.microsoft.com/office/powerpoint/2010/main" val="1516456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15977" y="0"/>
            <a:ext cx="1740035" cy="1272232"/>
          </a:xfrm>
          <a:prstGeom prst="rect">
            <a:avLst/>
          </a:prstGeom>
          <a:noFill/>
          <a:ln>
            <a:noFill/>
          </a:ln>
        </p:spPr>
      </p:pic>
      <p:graphicFrame>
        <p:nvGraphicFramePr>
          <p:cNvPr id="3" name="Diagrama 2"/>
          <p:cNvGraphicFramePr/>
          <p:nvPr>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72233"/>
            <a:ext cx="11957538" cy="546619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8 CuadroTexto"/>
          <p:cNvSpPr txBox="1"/>
          <p:nvPr/>
        </p:nvSpPr>
        <p:spPr>
          <a:xfrm>
            <a:off x="3669673" y="687457"/>
            <a:ext cx="3371850" cy="584775"/>
          </a:xfrm>
          <a:prstGeom prst="rect">
            <a:avLst/>
          </a:prstGeom>
          <a:noFill/>
        </p:spPr>
        <p:txBody>
          <a:bodyPr wrap="square" rtlCol="0">
            <a:spAutoFit/>
          </a:bodyPr>
          <a:lstStyle/>
          <a:p>
            <a:pPr algn="ctr"/>
            <a:r>
              <a:rPr lang="es-ES" sz="1600" b="1" dirty="0">
                <a:solidFill>
                  <a:schemeClr val="bg1"/>
                </a:solidFill>
              </a:rPr>
              <a:t>RIESGOS TÉCNICOS</a:t>
            </a:r>
            <a:endParaRPr lang="es-CO" sz="1600" dirty="0">
              <a:solidFill>
                <a:schemeClr val="bg1"/>
              </a:solidFill>
            </a:endParaRPr>
          </a:p>
          <a:p>
            <a:pPr algn="ctr"/>
            <a:endParaRPr lang="es-CO" sz="1600" b="1" dirty="0">
              <a:solidFill>
                <a:schemeClr val="bg1"/>
              </a:solidFill>
            </a:endParaRPr>
          </a:p>
        </p:txBody>
      </p:sp>
      <p:graphicFrame>
        <p:nvGraphicFramePr>
          <p:cNvPr id="2" name="Tabla 1">
            <a:extLst>
              <a:ext uri="{FF2B5EF4-FFF2-40B4-BE49-F238E27FC236}">
                <a16:creationId xmlns:a16="http://schemas.microsoft.com/office/drawing/2014/main" id="{20BA40D9-81C8-46A3-BF15-C949756D1744}"/>
              </a:ext>
            </a:extLst>
          </p:cNvPr>
          <p:cNvGraphicFramePr>
            <a:graphicFrameLocks noGrp="1"/>
          </p:cNvGraphicFramePr>
          <p:nvPr>
            <p:extLst>
              <p:ext uri="{D42A27DB-BD31-4B8C-83A1-F6EECF244321}">
                <p14:modId xmlns:p14="http://schemas.microsoft.com/office/powerpoint/2010/main" val="1479859652"/>
              </p:ext>
            </p:extLst>
          </p:nvPr>
        </p:nvGraphicFramePr>
        <p:xfrm>
          <a:off x="235131" y="1308100"/>
          <a:ext cx="11704320" cy="5327832"/>
        </p:xfrm>
        <a:graphic>
          <a:graphicData uri="http://schemas.openxmlformats.org/drawingml/2006/table">
            <a:tbl>
              <a:tblPr>
                <a:tableStyleId>{5C22544A-7EE6-4342-B048-85BDC9FD1C3A}</a:tableStyleId>
              </a:tblPr>
              <a:tblGrid>
                <a:gridCol w="1201783">
                  <a:extLst>
                    <a:ext uri="{9D8B030D-6E8A-4147-A177-3AD203B41FA5}">
                      <a16:colId xmlns:a16="http://schemas.microsoft.com/office/drawing/2014/main" val="243859577"/>
                    </a:ext>
                  </a:extLst>
                </a:gridCol>
                <a:gridCol w="1881052">
                  <a:extLst>
                    <a:ext uri="{9D8B030D-6E8A-4147-A177-3AD203B41FA5}">
                      <a16:colId xmlns:a16="http://schemas.microsoft.com/office/drawing/2014/main" val="2132586463"/>
                    </a:ext>
                  </a:extLst>
                </a:gridCol>
                <a:gridCol w="2299063">
                  <a:extLst>
                    <a:ext uri="{9D8B030D-6E8A-4147-A177-3AD203B41FA5}">
                      <a16:colId xmlns:a16="http://schemas.microsoft.com/office/drawing/2014/main" val="2932511243"/>
                    </a:ext>
                  </a:extLst>
                </a:gridCol>
                <a:gridCol w="2312125">
                  <a:extLst>
                    <a:ext uri="{9D8B030D-6E8A-4147-A177-3AD203B41FA5}">
                      <a16:colId xmlns:a16="http://schemas.microsoft.com/office/drawing/2014/main" val="3940170364"/>
                    </a:ext>
                  </a:extLst>
                </a:gridCol>
                <a:gridCol w="2059577">
                  <a:extLst>
                    <a:ext uri="{9D8B030D-6E8A-4147-A177-3AD203B41FA5}">
                      <a16:colId xmlns:a16="http://schemas.microsoft.com/office/drawing/2014/main" val="3757005401"/>
                    </a:ext>
                  </a:extLst>
                </a:gridCol>
                <a:gridCol w="1950720">
                  <a:extLst>
                    <a:ext uri="{9D8B030D-6E8A-4147-A177-3AD203B41FA5}">
                      <a16:colId xmlns:a16="http://schemas.microsoft.com/office/drawing/2014/main" val="66600058"/>
                    </a:ext>
                  </a:extLst>
                </a:gridCol>
              </a:tblGrid>
              <a:tr h="290991">
                <a:tc>
                  <a:txBody>
                    <a:bodyPr/>
                    <a:lstStyle/>
                    <a:p>
                      <a:pPr algn="ctr" fontAlgn="ctr"/>
                      <a:r>
                        <a:rPr lang="es-ES_tradnl" sz="1800" u="none" strike="noStrike" baseline="-25000" dirty="0">
                          <a:effectLst/>
                        </a:rPr>
                        <a:t>Nº</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24</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25</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26</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27</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28</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extLst>
                  <a:ext uri="{0D108BD9-81ED-4DB2-BD59-A6C34878D82A}">
                    <a16:rowId xmlns:a16="http://schemas.microsoft.com/office/drawing/2014/main" val="3442752262"/>
                  </a:ext>
                </a:extLst>
              </a:tr>
              <a:tr h="290991">
                <a:tc>
                  <a:txBody>
                    <a:bodyPr/>
                    <a:lstStyle/>
                    <a:p>
                      <a:pPr algn="ctr" fontAlgn="ctr"/>
                      <a:r>
                        <a:rPr lang="es-ES_tradnl" sz="1800" u="none" strike="noStrike" baseline="-25000" dirty="0">
                          <a:effectLst/>
                        </a:rPr>
                        <a:t>ETAPA</a:t>
                      </a:r>
                      <a:endParaRPr lang="es-CO" sz="1800" b="1" i="1"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extLst>
                  <a:ext uri="{0D108BD9-81ED-4DB2-BD59-A6C34878D82A}">
                    <a16:rowId xmlns:a16="http://schemas.microsoft.com/office/drawing/2014/main" val="1529521052"/>
                  </a:ext>
                </a:extLst>
              </a:tr>
              <a:tr h="481902">
                <a:tc>
                  <a:txBody>
                    <a:bodyPr/>
                    <a:lstStyle/>
                    <a:p>
                      <a:pPr algn="ctr" fontAlgn="ctr"/>
                      <a:r>
                        <a:rPr lang="es-ES_tradnl" sz="1800" u="none" strike="noStrike" baseline="-25000" dirty="0">
                          <a:effectLst/>
                        </a:rPr>
                        <a:t>TIPO</a:t>
                      </a:r>
                      <a:endParaRPr lang="es-CO" sz="1800" b="1" i="1"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R. OPERACIONAL</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R. OPERACIONAL Y ECONÓMICO</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R. OPERACIONAL </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R. OPERACIONAL Y TECNOLOGÍCO</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R. OPERACIONAL</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extLst>
                  <a:ext uri="{0D108BD9-81ED-4DB2-BD59-A6C34878D82A}">
                    <a16:rowId xmlns:a16="http://schemas.microsoft.com/office/drawing/2014/main" val="3251634804"/>
                  </a:ext>
                </a:extLst>
              </a:tr>
              <a:tr h="1780058">
                <a:tc>
                  <a:txBody>
                    <a:bodyPr/>
                    <a:lstStyle/>
                    <a:p>
                      <a:pPr algn="ctr" fontAlgn="ctr"/>
                      <a:r>
                        <a:rPr lang="es-ES_tradnl" sz="1800" u="none" strike="noStrike" baseline="-25000" dirty="0">
                          <a:effectLst/>
                        </a:rPr>
                        <a:t>DESCRIPCIÓN( que puede pasar y como puede ocurrir)</a:t>
                      </a:r>
                      <a:endParaRPr lang="es-CO" sz="1800" b="1" i="1"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MALAS ESTRATEGIAS DE COMERCIALIZACIÓN DE LOS SERVICIOS DEL CONTRATO </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ERRORES EN EL PLAN DE COMPRAS, ADQUISICIONES Y DISTRIBUCIÓN DE EQUIPOS Y/O SUMINISTROS </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FLUCTUACIÓN DE LOS USUARIOS BENEFICIARIOS DE LA CONTRATACIÓN O DE LAS VARIABLES DEL CÁLCULO DEL PRESUPUESTO POR GRUPO O REGIÓN O DE LAS METAS PRESUPUESTADAS MENSUALMENTE</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ERRORES O FALLAS EN LOS MANTENIMIENTOS CONTRATADOS, INCLUSO DESPUÉS DE CULMINADO EL VINCULO CONTRACTUAL </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ERRORES O FALLAS EN LAS ESTRATEGIAS DEL PLAN  DE COMERCIALIZACIÓN DE LOS SERVICIOS</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extLst>
                  <a:ext uri="{0D108BD9-81ED-4DB2-BD59-A6C34878D82A}">
                    <a16:rowId xmlns:a16="http://schemas.microsoft.com/office/drawing/2014/main" val="1693758650"/>
                  </a:ext>
                </a:extLst>
              </a:tr>
              <a:tr h="2001988">
                <a:tc>
                  <a:txBody>
                    <a:bodyPr/>
                    <a:lstStyle/>
                    <a:p>
                      <a:pPr algn="ctr" fontAlgn="ctr"/>
                      <a:r>
                        <a:rPr lang="es-ES_tradnl" sz="1800" u="none" strike="noStrike" baseline="-25000" dirty="0">
                          <a:effectLst/>
                        </a:rPr>
                        <a:t>CONSECUENCIA DE LA OCURRENCIA DEL EVENTO</a:t>
                      </a:r>
                      <a:endParaRPr lang="es-CO" sz="1800" b="1" i="1"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REPROCESOS. MAYOR TIEMPO EN LA EJECUCIÓN DEL CONTRATO</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ADICIONES Y PRÓRROGAS QUE IMPLICAN UNA ASUNCIÓN DEL VALOR DE LA INTERVENTORÍA POR PARTE DEL CONTRATISTA CUANDO LA MORA SEA IMPUTABLE A ÉSTE, SIN PERJUCIO DE LA POTESTAD SANCIONADORA QUE OSTENTE LA ADMINISTRACIÓN PÚBLICA</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REPROCESOS. MENORES INGRESOS PARA EL CONTRATISTA A LOS PRESUPUESTADOS EN LA ESTRUCTURA DE COSTOS Y EL VALOR DEL CONTRATO</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REPROCESOS. MAYOR TIEMPO EN LA EJECUCIÓN DEL CONTRATO. MENORES INGRESOS PARA EL CONTRATISTA. REPOSICIÓN DE LOS BIENES O NUEVOS MANTENIMIENTOS</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REPROCESOS. MAYOR TIEMPO EN LA EJECUCIÓN DEL CONTRATO</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extLst>
                  <a:ext uri="{0D108BD9-81ED-4DB2-BD59-A6C34878D82A}">
                    <a16:rowId xmlns:a16="http://schemas.microsoft.com/office/drawing/2014/main" val="1965260096"/>
                  </a:ext>
                </a:extLst>
              </a:tr>
              <a:tr h="481902">
                <a:tc>
                  <a:txBody>
                    <a:bodyPr/>
                    <a:lstStyle/>
                    <a:p>
                      <a:pPr algn="ctr" fontAlgn="ctr"/>
                      <a:r>
                        <a:rPr lang="es-ES_tradnl" sz="1800" u="none" strike="noStrike" baseline="-25000" dirty="0">
                          <a:effectLst/>
                        </a:rPr>
                        <a:t>¿A QUIEN SE LE ASIGNA?</a:t>
                      </a:r>
                      <a:endParaRPr lang="es-CO" sz="1800" b="1" i="1"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4429" marR="4429" marT="4429" marB="0" anchor="ctr">
                    <a:solidFill>
                      <a:schemeClr val="bg2">
                        <a:lumMod val="40000"/>
                        <a:lumOff val="60000"/>
                      </a:schemeClr>
                    </a:solidFill>
                  </a:tcPr>
                </a:tc>
                <a:extLst>
                  <a:ext uri="{0D108BD9-81ED-4DB2-BD59-A6C34878D82A}">
                    <a16:rowId xmlns:a16="http://schemas.microsoft.com/office/drawing/2014/main" val="2506735669"/>
                  </a:ext>
                </a:extLst>
              </a:tr>
            </a:tbl>
          </a:graphicData>
        </a:graphic>
      </p:graphicFrame>
    </p:spTree>
    <p:extLst>
      <p:ext uri="{BB962C8B-B14F-4D97-AF65-F5344CB8AC3E}">
        <p14:creationId xmlns:p14="http://schemas.microsoft.com/office/powerpoint/2010/main" val="2330700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15977" y="0"/>
            <a:ext cx="1740035" cy="1272232"/>
          </a:xfrm>
          <a:prstGeom prst="rect">
            <a:avLst/>
          </a:prstGeom>
          <a:noFill/>
          <a:ln>
            <a:noFill/>
          </a:ln>
        </p:spPr>
      </p:pic>
      <p:graphicFrame>
        <p:nvGraphicFramePr>
          <p:cNvPr id="3" name="Diagrama 2"/>
          <p:cNvGraphicFramePr/>
          <p:nvPr>
            <p:extLst>
              <p:ext uri="{D42A27DB-BD31-4B8C-83A1-F6EECF244321}">
                <p14:modId xmlns:p14="http://schemas.microsoft.com/office/powerpoint/2010/main" val="1147757920"/>
              </p:ext>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72233"/>
            <a:ext cx="11957538" cy="546619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3587034" y="551015"/>
            <a:ext cx="4381500" cy="523220"/>
          </a:xfrm>
          <a:prstGeom prst="rect">
            <a:avLst/>
          </a:prstGeom>
          <a:noFill/>
        </p:spPr>
        <p:txBody>
          <a:bodyPr wrap="square" rtlCol="0">
            <a:spAutoFit/>
          </a:bodyPr>
          <a:lstStyle/>
          <a:p>
            <a:pPr algn="ctr"/>
            <a:r>
              <a:rPr lang="es-ES" sz="1400" b="1" dirty="0">
                <a:solidFill>
                  <a:schemeClr val="bg1"/>
                </a:solidFill>
              </a:rPr>
              <a:t>RIESGOS ECONÓMICOS, FINANCIEROS Y DE ORGANIZACIÓN</a:t>
            </a:r>
            <a:endParaRPr lang="es-CO" sz="1400" dirty="0">
              <a:solidFill>
                <a:schemeClr val="bg1"/>
              </a:solidFill>
            </a:endParaRPr>
          </a:p>
        </p:txBody>
      </p:sp>
      <p:graphicFrame>
        <p:nvGraphicFramePr>
          <p:cNvPr id="8" name="Tabla 7">
            <a:extLst>
              <a:ext uri="{FF2B5EF4-FFF2-40B4-BE49-F238E27FC236}">
                <a16:creationId xmlns:a16="http://schemas.microsoft.com/office/drawing/2014/main" id="{4E90305D-9978-485D-8F36-6A9BB8180412}"/>
              </a:ext>
            </a:extLst>
          </p:cNvPr>
          <p:cNvGraphicFramePr>
            <a:graphicFrameLocks noGrp="1"/>
          </p:cNvGraphicFramePr>
          <p:nvPr>
            <p:extLst>
              <p:ext uri="{D42A27DB-BD31-4B8C-83A1-F6EECF244321}">
                <p14:modId xmlns:p14="http://schemas.microsoft.com/office/powerpoint/2010/main" val="1541324632"/>
              </p:ext>
            </p:extLst>
          </p:nvPr>
        </p:nvGraphicFramePr>
        <p:xfrm>
          <a:off x="188240" y="1323975"/>
          <a:ext cx="11790401" cy="5311956"/>
        </p:xfrm>
        <a:graphic>
          <a:graphicData uri="http://schemas.openxmlformats.org/drawingml/2006/table">
            <a:tbl>
              <a:tblPr firstRow="1" firstCol="1" bandRow="1">
                <a:tableStyleId>{5C22544A-7EE6-4342-B048-85BDC9FD1C3A}</a:tableStyleId>
              </a:tblPr>
              <a:tblGrid>
                <a:gridCol w="1274801">
                  <a:extLst>
                    <a:ext uri="{9D8B030D-6E8A-4147-A177-3AD203B41FA5}">
                      <a16:colId xmlns:a16="http://schemas.microsoft.com/office/drawing/2014/main" val="375446323"/>
                    </a:ext>
                  </a:extLst>
                </a:gridCol>
                <a:gridCol w="2129245">
                  <a:extLst>
                    <a:ext uri="{9D8B030D-6E8A-4147-A177-3AD203B41FA5}">
                      <a16:colId xmlns:a16="http://schemas.microsoft.com/office/drawing/2014/main" val="2446595360"/>
                    </a:ext>
                  </a:extLst>
                </a:gridCol>
                <a:gridCol w="2181497">
                  <a:extLst>
                    <a:ext uri="{9D8B030D-6E8A-4147-A177-3AD203B41FA5}">
                      <a16:colId xmlns:a16="http://schemas.microsoft.com/office/drawing/2014/main" val="1087671869"/>
                    </a:ext>
                  </a:extLst>
                </a:gridCol>
                <a:gridCol w="2338252">
                  <a:extLst>
                    <a:ext uri="{9D8B030D-6E8A-4147-A177-3AD203B41FA5}">
                      <a16:colId xmlns:a16="http://schemas.microsoft.com/office/drawing/2014/main" val="852123764"/>
                    </a:ext>
                  </a:extLst>
                </a:gridCol>
                <a:gridCol w="1894114">
                  <a:extLst>
                    <a:ext uri="{9D8B030D-6E8A-4147-A177-3AD203B41FA5}">
                      <a16:colId xmlns:a16="http://schemas.microsoft.com/office/drawing/2014/main" val="1841492058"/>
                    </a:ext>
                  </a:extLst>
                </a:gridCol>
                <a:gridCol w="1972492">
                  <a:extLst>
                    <a:ext uri="{9D8B030D-6E8A-4147-A177-3AD203B41FA5}">
                      <a16:colId xmlns:a16="http://schemas.microsoft.com/office/drawing/2014/main" val="1855287919"/>
                    </a:ext>
                  </a:extLst>
                </a:gridCol>
              </a:tblGrid>
              <a:tr h="282872">
                <a:tc>
                  <a:txBody>
                    <a:bodyPr/>
                    <a:lstStyle/>
                    <a:p>
                      <a:pPr algn="ctr" fontAlgn="ctr"/>
                      <a:r>
                        <a:rPr lang="es-ES_tradnl" sz="1800" b="0" u="none" strike="noStrike" baseline="-25000" dirty="0">
                          <a:solidFill>
                            <a:schemeClr val="bg1"/>
                          </a:solidFill>
                          <a:effectLst/>
                        </a:rPr>
                        <a:t>Nº</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1</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2</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3</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4</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5</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extLst>
                  <a:ext uri="{0D108BD9-81ED-4DB2-BD59-A6C34878D82A}">
                    <a16:rowId xmlns:a16="http://schemas.microsoft.com/office/drawing/2014/main" val="134317180"/>
                  </a:ext>
                </a:extLst>
              </a:tr>
              <a:tr h="282872">
                <a:tc>
                  <a:txBody>
                    <a:bodyPr/>
                    <a:lstStyle/>
                    <a:p>
                      <a:pPr algn="ctr" fontAlgn="ctr"/>
                      <a:r>
                        <a:rPr lang="es-ES_tradnl" sz="1800" b="0" u="none" strike="noStrike" baseline="-25000" dirty="0">
                          <a:solidFill>
                            <a:schemeClr val="bg1"/>
                          </a:solidFill>
                          <a:effectLst/>
                        </a:rPr>
                        <a:t>ETAPA</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EJECUCIÓN</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EJECUCIÓN</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EJECUCIÓN</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EJECUCIÓN</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EJECUCIÓN</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extLst>
                  <a:ext uri="{0D108BD9-81ED-4DB2-BD59-A6C34878D82A}">
                    <a16:rowId xmlns:a16="http://schemas.microsoft.com/office/drawing/2014/main" val="2952914940"/>
                  </a:ext>
                </a:extLst>
              </a:tr>
              <a:tr h="652304">
                <a:tc>
                  <a:txBody>
                    <a:bodyPr/>
                    <a:lstStyle/>
                    <a:p>
                      <a:pPr algn="ctr" fontAlgn="ctr"/>
                      <a:r>
                        <a:rPr lang="es-ES_tradnl" sz="1800" b="0" u="none" strike="noStrike" baseline="-25000" dirty="0">
                          <a:solidFill>
                            <a:schemeClr val="bg1"/>
                          </a:solidFill>
                          <a:effectLst/>
                        </a:rPr>
                        <a:t>TIPO</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R. OPERACIONAL Y FINANCIERO</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R. FINANCIERO</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R. FINANCIERO</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R. ECONÓMICO</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R. DE LA NATURALEZA. R AMBIENTAL, R. ECONÓMICO</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extLst>
                  <a:ext uri="{0D108BD9-81ED-4DB2-BD59-A6C34878D82A}">
                    <a16:rowId xmlns:a16="http://schemas.microsoft.com/office/drawing/2014/main" val="3903290079"/>
                  </a:ext>
                </a:extLst>
              </a:tr>
              <a:tr h="2789300">
                <a:tc>
                  <a:txBody>
                    <a:bodyPr/>
                    <a:lstStyle/>
                    <a:p>
                      <a:pPr algn="ctr" fontAlgn="ctr"/>
                      <a:r>
                        <a:rPr lang="es-ES_tradnl" sz="1800" b="0" u="none" strike="noStrike" baseline="-25000" dirty="0">
                          <a:solidFill>
                            <a:schemeClr val="bg1"/>
                          </a:solidFill>
                          <a:effectLst/>
                        </a:rPr>
                        <a:t>DESCRIPCIÓN (que puede pasar y como puede ocurrir)</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FALTA DE CONSECUCIÓN DE RECURSOS QUE SOPORTEN LA EJECUCIÓN DEL CONTRATO.</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MORA EN EL PAGO DE LAS CUENTAS DE COBRO POR CAUSAS EXTRAÑAS</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LOS EFECTOS FAVORABLES O DESFAVORABLES EN LA ALTERACIÓN DE LAS CONDICIONES DE FINANCIACIÓN QUE TOME EL CONTRATISTA PARA DAR CUMPLIMIENTO AL OBJETO CONTRACTUAL.</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LA INADECUADA PROYECCIÓN DE COSTOS ECONÓMICOS INCURRIDOS POR EL CONTRATISTA EN LA EJECUCIÓN DEL CONTRATO AL MOMENTO DE PRESENTAR SU PROPUESTA ECONÓMICA  A LA ADMINISTRACIÓN.</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LOS EFECTOS DESFAVORABLES QUE ALTEREN LAS CONDICIONES EN LA ADQUISICIÓN DE LOS SERVICIOS TALES COMO, MATERIAS PRIMAS, MANO DE OBRA, TALENTO HUMANO Y TODO LO CORRESPONDIENTE A LA  CADENA DE PRODUCCIÓN Y PRESTACIÓN DE LA INTERVENTORÍA </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extLst>
                  <a:ext uri="{0D108BD9-81ED-4DB2-BD59-A6C34878D82A}">
                    <a16:rowId xmlns:a16="http://schemas.microsoft.com/office/drawing/2014/main" val="3009314861"/>
                  </a:ext>
                </a:extLst>
              </a:tr>
              <a:tr h="837020">
                <a:tc>
                  <a:txBody>
                    <a:bodyPr/>
                    <a:lstStyle/>
                    <a:p>
                      <a:pPr algn="ctr" fontAlgn="ctr"/>
                      <a:r>
                        <a:rPr lang="es-ES_tradnl" sz="1800" b="0" u="none" strike="noStrike" baseline="-25000" dirty="0">
                          <a:solidFill>
                            <a:schemeClr val="bg1"/>
                          </a:solidFill>
                          <a:effectLst/>
                        </a:rPr>
                        <a:t>CONSECUENCIA DE LA OCURRENCIA DEL EVENTO</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LA SUSPENSIÓN TEMPORAL O DEFINITIVA DEL CONTRATO.</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DEMORA EN EL CRONOGRAMA DE PAGOS DEL CONTRATO</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MAYORES VALORES EN LA EJECUCIÓN DEL CONTRATO</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MAYORES VALORES EN LA EJEUCIÓN DEL CONTRATO </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 MAYORES VALORES EN LA EJECUCIÓN DEL CONTRATO </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extLst>
                  <a:ext uri="{0D108BD9-81ED-4DB2-BD59-A6C34878D82A}">
                    <a16:rowId xmlns:a16="http://schemas.microsoft.com/office/drawing/2014/main" val="199374640"/>
                  </a:ext>
                </a:extLst>
              </a:tr>
              <a:tr h="467588">
                <a:tc>
                  <a:txBody>
                    <a:bodyPr/>
                    <a:lstStyle/>
                    <a:p>
                      <a:pPr algn="ctr" fontAlgn="ctr"/>
                      <a:r>
                        <a:rPr lang="es-ES_tradnl" sz="1800" b="0" u="none" strike="noStrike" baseline="-25000" dirty="0">
                          <a:solidFill>
                            <a:schemeClr val="bg1"/>
                          </a:solidFill>
                          <a:effectLst/>
                        </a:rPr>
                        <a:t>¿A QUIEN SE LE ASIGNA?</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CONTRATISTA</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CONTRATISTA</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CONTRATISTA</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CONTRATISTA</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CONTRATISTA</a:t>
                      </a:r>
                      <a:endParaRPr lang="es-CO" sz="1800" b="0" i="0" u="none" strike="noStrike" dirty="0">
                        <a:solidFill>
                          <a:schemeClr val="bg1"/>
                        </a:solidFill>
                        <a:effectLst/>
                        <a:latin typeface="Arial Narrow" panose="020B0606020202030204" pitchFamily="34" charset="0"/>
                      </a:endParaRPr>
                    </a:p>
                  </a:txBody>
                  <a:tcPr marL="5741" marR="5741" marT="5741" marB="0" anchor="ctr">
                    <a:solidFill>
                      <a:schemeClr val="bg2">
                        <a:lumMod val="40000"/>
                        <a:lumOff val="60000"/>
                      </a:schemeClr>
                    </a:solidFill>
                  </a:tcPr>
                </a:tc>
                <a:extLst>
                  <a:ext uri="{0D108BD9-81ED-4DB2-BD59-A6C34878D82A}">
                    <a16:rowId xmlns:a16="http://schemas.microsoft.com/office/drawing/2014/main" val="4164548142"/>
                  </a:ext>
                </a:extLst>
              </a:tr>
            </a:tbl>
          </a:graphicData>
        </a:graphic>
      </p:graphicFrame>
    </p:spTree>
    <p:extLst>
      <p:ext uri="{BB962C8B-B14F-4D97-AF65-F5344CB8AC3E}">
        <p14:creationId xmlns:p14="http://schemas.microsoft.com/office/powerpoint/2010/main" val="16827593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15977" y="0"/>
            <a:ext cx="1740035" cy="1272232"/>
          </a:xfrm>
          <a:prstGeom prst="rect">
            <a:avLst/>
          </a:prstGeom>
          <a:noFill/>
          <a:ln>
            <a:noFill/>
          </a:ln>
        </p:spPr>
      </p:pic>
      <p:graphicFrame>
        <p:nvGraphicFramePr>
          <p:cNvPr id="3" name="Diagrama 2"/>
          <p:cNvGraphicFramePr/>
          <p:nvPr>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72233"/>
            <a:ext cx="11957538" cy="546619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3587034" y="551015"/>
            <a:ext cx="4381500" cy="523220"/>
          </a:xfrm>
          <a:prstGeom prst="rect">
            <a:avLst/>
          </a:prstGeom>
          <a:noFill/>
        </p:spPr>
        <p:txBody>
          <a:bodyPr wrap="square" rtlCol="0">
            <a:spAutoFit/>
          </a:bodyPr>
          <a:lstStyle/>
          <a:p>
            <a:pPr algn="ctr"/>
            <a:r>
              <a:rPr lang="es-ES" sz="1400" b="1" dirty="0">
                <a:solidFill>
                  <a:schemeClr val="bg1"/>
                </a:solidFill>
              </a:rPr>
              <a:t>RIESGOS ECONÓMICOS, FINANCIEROS Y DE ORGANIZACIÓN</a:t>
            </a:r>
            <a:endParaRPr lang="es-CO" sz="1400" dirty="0">
              <a:solidFill>
                <a:schemeClr val="bg1"/>
              </a:solidFill>
            </a:endParaRPr>
          </a:p>
        </p:txBody>
      </p:sp>
      <p:graphicFrame>
        <p:nvGraphicFramePr>
          <p:cNvPr id="8" name="Tabla 7">
            <a:extLst>
              <a:ext uri="{FF2B5EF4-FFF2-40B4-BE49-F238E27FC236}">
                <a16:creationId xmlns:a16="http://schemas.microsoft.com/office/drawing/2014/main" id="{A821054A-E56A-44CF-8782-89BDA0C609B6}"/>
              </a:ext>
            </a:extLst>
          </p:cNvPr>
          <p:cNvGraphicFramePr>
            <a:graphicFrameLocks noGrp="1"/>
          </p:cNvGraphicFramePr>
          <p:nvPr>
            <p:extLst>
              <p:ext uri="{D42A27DB-BD31-4B8C-83A1-F6EECF244321}">
                <p14:modId xmlns:p14="http://schemas.microsoft.com/office/powerpoint/2010/main" val="3029873518"/>
              </p:ext>
            </p:extLst>
          </p:nvPr>
        </p:nvGraphicFramePr>
        <p:xfrm>
          <a:off x="182879" y="1331629"/>
          <a:ext cx="11807820" cy="5335188"/>
        </p:xfrm>
        <a:graphic>
          <a:graphicData uri="http://schemas.openxmlformats.org/drawingml/2006/table">
            <a:tbl>
              <a:tblPr firstRow="1" firstCol="1" bandRow="1">
                <a:tableStyleId>{5C22544A-7EE6-4342-B048-85BDC9FD1C3A}</a:tableStyleId>
              </a:tblPr>
              <a:tblGrid>
                <a:gridCol w="1280160">
                  <a:extLst>
                    <a:ext uri="{9D8B030D-6E8A-4147-A177-3AD203B41FA5}">
                      <a16:colId xmlns:a16="http://schemas.microsoft.com/office/drawing/2014/main" val="2572226622"/>
                    </a:ext>
                  </a:extLst>
                </a:gridCol>
                <a:gridCol w="2690949">
                  <a:extLst>
                    <a:ext uri="{9D8B030D-6E8A-4147-A177-3AD203B41FA5}">
                      <a16:colId xmlns:a16="http://schemas.microsoft.com/office/drawing/2014/main" val="3588634899"/>
                    </a:ext>
                  </a:extLst>
                </a:gridCol>
                <a:gridCol w="2312126">
                  <a:extLst>
                    <a:ext uri="{9D8B030D-6E8A-4147-A177-3AD203B41FA5}">
                      <a16:colId xmlns:a16="http://schemas.microsoft.com/office/drawing/2014/main" val="4227627770"/>
                    </a:ext>
                  </a:extLst>
                </a:gridCol>
                <a:gridCol w="2416628">
                  <a:extLst>
                    <a:ext uri="{9D8B030D-6E8A-4147-A177-3AD203B41FA5}">
                      <a16:colId xmlns:a16="http://schemas.microsoft.com/office/drawing/2014/main" val="1104004400"/>
                    </a:ext>
                  </a:extLst>
                </a:gridCol>
                <a:gridCol w="3107957">
                  <a:extLst>
                    <a:ext uri="{9D8B030D-6E8A-4147-A177-3AD203B41FA5}">
                      <a16:colId xmlns:a16="http://schemas.microsoft.com/office/drawing/2014/main" val="1651546980"/>
                    </a:ext>
                  </a:extLst>
                </a:gridCol>
              </a:tblGrid>
              <a:tr h="283240">
                <a:tc>
                  <a:txBody>
                    <a:bodyPr/>
                    <a:lstStyle/>
                    <a:p>
                      <a:pPr algn="l" fontAlgn="ctr"/>
                      <a:r>
                        <a:rPr lang="es-ES_tradnl" sz="1800" b="0" u="none" strike="noStrike" baseline="-25000" dirty="0">
                          <a:solidFill>
                            <a:schemeClr val="bg1"/>
                          </a:solidFill>
                          <a:effectLst/>
                        </a:rPr>
                        <a:t>Nº</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6</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 </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7</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8</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extLst>
                  <a:ext uri="{0D108BD9-81ED-4DB2-BD59-A6C34878D82A}">
                    <a16:rowId xmlns:a16="http://schemas.microsoft.com/office/drawing/2014/main" val="837154855"/>
                  </a:ext>
                </a:extLst>
              </a:tr>
              <a:tr h="283240">
                <a:tc>
                  <a:txBody>
                    <a:bodyPr/>
                    <a:lstStyle/>
                    <a:p>
                      <a:pPr algn="ctr" fontAlgn="ctr"/>
                      <a:r>
                        <a:rPr lang="es-ES_tradnl" sz="1800" b="0" u="none" strike="noStrike" baseline="-25000" dirty="0">
                          <a:solidFill>
                            <a:schemeClr val="bg1"/>
                          </a:solidFill>
                          <a:effectLst/>
                        </a:rPr>
                        <a:t>ETAPA</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EJECUCIÓN</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EJECUCIÓN</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EJECUCIÓN</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EJECUCIÓN</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extLst>
                  <a:ext uri="{0D108BD9-81ED-4DB2-BD59-A6C34878D82A}">
                    <a16:rowId xmlns:a16="http://schemas.microsoft.com/office/drawing/2014/main" val="2471651099"/>
                  </a:ext>
                </a:extLst>
              </a:tr>
              <a:tr h="621373">
                <a:tc>
                  <a:txBody>
                    <a:bodyPr/>
                    <a:lstStyle/>
                    <a:p>
                      <a:pPr algn="ctr" fontAlgn="ctr"/>
                      <a:r>
                        <a:rPr lang="es-ES_tradnl" sz="1800" b="0" u="none" strike="noStrike" baseline="-25000" dirty="0">
                          <a:solidFill>
                            <a:schemeClr val="bg1"/>
                          </a:solidFill>
                          <a:effectLst/>
                        </a:rPr>
                        <a:t>TIPO</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RIESGO ECONÓMICO Y FINANCIERO</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R. ECONÓMICO</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R. ECONÓMICO</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R. ECONÓMICO</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extLst>
                  <a:ext uri="{0D108BD9-81ED-4DB2-BD59-A6C34878D82A}">
                    <a16:rowId xmlns:a16="http://schemas.microsoft.com/office/drawing/2014/main" val="3372202874"/>
                  </a:ext>
                </a:extLst>
              </a:tr>
              <a:tr h="1741445">
                <a:tc>
                  <a:txBody>
                    <a:bodyPr/>
                    <a:lstStyle/>
                    <a:p>
                      <a:pPr algn="ctr" fontAlgn="ctr"/>
                      <a:r>
                        <a:rPr lang="es-ES_tradnl" sz="1800" b="0" u="none" strike="noStrike" baseline="-25000" dirty="0">
                          <a:solidFill>
                            <a:schemeClr val="bg1"/>
                          </a:solidFill>
                          <a:effectLst/>
                        </a:rPr>
                        <a:t>DESCRIPCIÓN( que puede pasar y como puede ocurrir)</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AUMENTO DE LAS TÁRIFAS, PRECIOS, HONORARIOS Y SALARIOS ESTABLECIDAS POR EL ESTUDIO PREVIO O DEL SECTOR PARA LOS AÑOS DEL CONTRATO  O EN SU DEFECTO PROPUESTOS POR EL CONSULTOR</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VARIACIÓN O AJUSTE DE LOS PRECIOS PARA LAS VIGENCIAS SIGUIENTES DEL CONTRATO A LOS VALORES PRESUPUESTADOS EN EL ESTUDIO DE MERCADO O ESTUDIO PREVIO</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INFLACIÓN</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MAYOR TIEMPO DE LA INTERVENTORÍA POR CAUSAS EXTERNAS A LAS PARTES DEL CONTRATO, QUE IMPLICAN PRÓRROGAS EN LA INTERVENTORÍA PARA LA CONSECUCIÓN DEL OBJETO PRINCIPAL AL CUAL SE LE ESTÁ REALIZANDO LA INTERVENTORÍA </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extLst>
                  <a:ext uri="{0D108BD9-81ED-4DB2-BD59-A6C34878D82A}">
                    <a16:rowId xmlns:a16="http://schemas.microsoft.com/office/drawing/2014/main" val="1866625453"/>
                  </a:ext>
                </a:extLst>
              </a:tr>
              <a:tr h="1937951">
                <a:tc>
                  <a:txBody>
                    <a:bodyPr/>
                    <a:lstStyle/>
                    <a:p>
                      <a:pPr algn="ctr" fontAlgn="ctr"/>
                      <a:r>
                        <a:rPr lang="es-ES_tradnl" sz="1800" b="0" u="none" strike="noStrike" baseline="-25000" dirty="0">
                          <a:solidFill>
                            <a:schemeClr val="bg1"/>
                          </a:solidFill>
                          <a:effectLst/>
                        </a:rPr>
                        <a:t>CONSECUENCIA DE LA OCURRENCIA DEL EVENTO</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MAYORES VALORES EN LA EJECUCIÓN DEL CONTRATO</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MAYORES VALORES EN LA EJECUCIÓN DEL CONTRATO</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MAYORES VALORES EN LA EJECUCIÓN DEL CONTRATO PRODUCTO DE LA VIGENCIA FISCAL DE ESTRUCTURACIÓN DEL PROYECTO Y LA QUE IMPLICA LA EJECUCIÓN DEL CONTRATO.</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MAYORES VALORES EN LA EJECUCIÓN DEL CONTRATO. PRÓRROGAS EN  EL PLAZO DEL CONTRATO, SIN RECURSOS. </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extLst>
                  <a:ext uri="{0D108BD9-81ED-4DB2-BD59-A6C34878D82A}">
                    <a16:rowId xmlns:a16="http://schemas.microsoft.com/office/drawing/2014/main" val="2694032871"/>
                  </a:ext>
                </a:extLst>
              </a:tr>
              <a:tr h="467939">
                <a:tc>
                  <a:txBody>
                    <a:bodyPr/>
                    <a:lstStyle/>
                    <a:p>
                      <a:pPr algn="ctr" fontAlgn="ctr"/>
                      <a:r>
                        <a:rPr lang="es-ES_tradnl" sz="1800" b="0" u="none" strike="noStrike" baseline="-25000" dirty="0">
                          <a:solidFill>
                            <a:schemeClr val="bg1"/>
                          </a:solidFill>
                          <a:effectLst/>
                        </a:rPr>
                        <a:t>¿A QUIEN SE LE ASIGNA?</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CONTRATISTA</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CONTRATISTA </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CONTRATISTA</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tc>
                  <a:txBody>
                    <a:bodyPr/>
                    <a:lstStyle/>
                    <a:p>
                      <a:pPr algn="ctr" fontAlgn="ctr"/>
                      <a:r>
                        <a:rPr lang="es-ES_tradnl" sz="1800" b="0" u="none" strike="noStrike" baseline="-25000" dirty="0">
                          <a:solidFill>
                            <a:schemeClr val="bg1"/>
                          </a:solidFill>
                          <a:effectLst/>
                        </a:rPr>
                        <a:t>CONTRATISTA </a:t>
                      </a:r>
                      <a:endParaRPr lang="es-CO" sz="1800" b="0" i="0" u="none" strike="noStrike" dirty="0">
                        <a:solidFill>
                          <a:schemeClr val="bg1"/>
                        </a:solidFill>
                        <a:effectLst/>
                        <a:latin typeface="Arial Narrow" panose="020B0606020202030204" pitchFamily="34" charset="0"/>
                      </a:endParaRPr>
                    </a:p>
                  </a:txBody>
                  <a:tcPr marL="6131" marR="6131" marT="6131" marB="0" anchor="ctr">
                    <a:solidFill>
                      <a:schemeClr val="bg2">
                        <a:lumMod val="40000"/>
                        <a:lumOff val="60000"/>
                      </a:schemeClr>
                    </a:solidFill>
                  </a:tcPr>
                </a:tc>
                <a:extLst>
                  <a:ext uri="{0D108BD9-81ED-4DB2-BD59-A6C34878D82A}">
                    <a16:rowId xmlns:a16="http://schemas.microsoft.com/office/drawing/2014/main" val="3549672705"/>
                  </a:ext>
                </a:extLst>
              </a:tr>
            </a:tbl>
          </a:graphicData>
        </a:graphic>
      </p:graphicFrame>
    </p:spTree>
    <p:extLst>
      <p:ext uri="{BB962C8B-B14F-4D97-AF65-F5344CB8AC3E}">
        <p14:creationId xmlns:p14="http://schemas.microsoft.com/office/powerpoint/2010/main" val="25686499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15977" y="0"/>
            <a:ext cx="1740035" cy="1272232"/>
          </a:xfrm>
          <a:prstGeom prst="rect">
            <a:avLst/>
          </a:prstGeom>
          <a:noFill/>
          <a:ln>
            <a:noFill/>
          </a:ln>
        </p:spPr>
      </p:pic>
      <p:graphicFrame>
        <p:nvGraphicFramePr>
          <p:cNvPr id="3" name="Diagrama 2"/>
          <p:cNvGraphicFramePr/>
          <p:nvPr>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72233"/>
            <a:ext cx="11957538" cy="546619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3587034" y="551015"/>
            <a:ext cx="4381500" cy="400110"/>
          </a:xfrm>
          <a:prstGeom prst="rect">
            <a:avLst/>
          </a:prstGeom>
          <a:noFill/>
        </p:spPr>
        <p:txBody>
          <a:bodyPr wrap="square" rtlCol="0">
            <a:spAutoFit/>
          </a:bodyPr>
          <a:lstStyle/>
          <a:p>
            <a:pPr algn="ctr"/>
            <a:r>
              <a:rPr lang="es-ES" sz="2000" b="1" dirty="0">
                <a:solidFill>
                  <a:schemeClr val="bg1"/>
                </a:solidFill>
              </a:rPr>
              <a:t>GARANTÍAS</a:t>
            </a:r>
            <a:endParaRPr lang="es-CO" sz="2000" dirty="0">
              <a:solidFill>
                <a:schemeClr val="bg1"/>
              </a:solidFill>
            </a:endParaRPr>
          </a:p>
        </p:txBody>
      </p:sp>
      <p:sp>
        <p:nvSpPr>
          <p:cNvPr id="2" name="CuadroTexto 1">
            <a:extLst>
              <a:ext uri="{FF2B5EF4-FFF2-40B4-BE49-F238E27FC236}">
                <a16:creationId xmlns:a16="http://schemas.microsoft.com/office/drawing/2014/main" id="{D5021158-BE25-451F-94DC-5CC955AB642C}"/>
              </a:ext>
            </a:extLst>
          </p:cNvPr>
          <p:cNvSpPr txBox="1"/>
          <p:nvPr/>
        </p:nvSpPr>
        <p:spPr>
          <a:xfrm>
            <a:off x="1319394" y="1794622"/>
            <a:ext cx="8916779" cy="4401205"/>
          </a:xfrm>
          <a:prstGeom prst="rect">
            <a:avLst/>
          </a:prstGeom>
          <a:noFill/>
        </p:spPr>
        <p:txBody>
          <a:bodyPr wrap="square" rtlCol="0">
            <a:spAutoFit/>
          </a:bodyPr>
          <a:lstStyle/>
          <a:p>
            <a:pPr lvl="0"/>
            <a:r>
              <a:rPr lang="es-ES_tradnl" sz="1400" b="1" dirty="0">
                <a:solidFill>
                  <a:schemeClr val="bg1"/>
                </a:solidFill>
              </a:rPr>
              <a:t>1-CUMPLIMIENTO:</a:t>
            </a:r>
            <a:r>
              <a:rPr lang="es-ES_tradnl" sz="1400" dirty="0">
                <a:solidFill>
                  <a:schemeClr val="bg1"/>
                </a:solidFill>
              </a:rPr>
              <a:t> En cuantía igual al veinte por ciento (20 %) del valor del contrato. Garantizar el cumplimiento general del contrato, por el término del mismo y hasta la liquidación. Que el contratista cumpla con el objeto del contrato al que se compromete, garantizando que el servicio contratado se ejecute y se preste oportunamente y con personal calificado. </a:t>
            </a:r>
            <a:endParaRPr lang="es-CO" sz="1400" dirty="0">
              <a:solidFill>
                <a:schemeClr val="bg1"/>
              </a:solidFill>
            </a:endParaRPr>
          </a:p>
          <a:p>
            <a:r>
              <a:rPr lang="es-ES_tradnl" sz="1400" dirty="0">
                <a:solidFill>
                  <a:schemeClr val="bg1"/>
                </a:solidFill>
              </a:rPr>
              <a:t> </a:t>
            </a:r>
            <a:endParaRPr lang="es-CO" sz="1400" dirty="0">
              <a:solidFill>
                <a:schemeClr val="bg1"/>
              </a:solidFill>
            </a:endParaRPr>
          </a:p>
          <a:p>
            <a:pPr lvl="0"/>
            <a:r>
              <a:rPr lang="es-ES_tradnl" sz="1400" b="1" dirty="0">
                <a:solidFill>
                  <a:schemeClr val="bg1"/>
                </a:solidFill>
              </a:rPr>
              <a:t>2-BUEN MANEJO Y CORRECTA INVERSIÓN DEL ANTICIPO</a:t>
            </a:r>
            <a:r>
              <a:rPr lang="es-ES_tradnl" sz="1400" dirty="0">
                <a:solidFill>
                  <a:schemeClr val="bg1"/>
                </a:solidFill>
              </a:rPr>
              <a:t>: En cuantía equivalente al cien por ciento (100 %) del valor desembolsado a título de anticipo. Este amparo cubre los perjuicios sufridos por la Entidad Estatal con ocasión de: (i) la no inversión del anticipo; (ii) el uso indebido del anticipo; y (iii) la apropiación indebida de los recursos recibidos en calidad de anticipo, y deberá durante el plazo del contrato y hasta la liquidación del contrato.</a:t>
            </a:r>
            <a:endParaRPr lang="es-CO" sz="1400" dirty="0">
              <a:solidFill>
                <a:schemeClr val="bg1"/>
              </a:solidFill>
            </a:endParaRPr>
          </a:p>
          <a:p>
            <a:r>
              <a:rPr lang="es-ES_tradnl" sz="1400" b="1" dirty="0">
                <a:solidFill>
                  <a:schemeClr val="bg1"/>
                </a:solidFill>
              </a:rPr>
              <a:t> </a:t>
            </a:r>
            <a:endParaRPr lang="es-CO" sz="1400" dirty="0">
              <a:solidFill>
                <a:schemeClr val="bg1"/>
              </a:solidFill>
            </a:endParaRPr>
          </a:p>
          <a:p>
            <a:pPr lvl="0"/>
            <a:r>
              <a:rPr lang="es-ES_tradnl" sz="1400" b="1" dirty="0">
                <a:solidFill>
                  <a:schemeClr val="bg1"/>
                </a:solidFill>
              </a:rPr>
              <a:t>3-CALIDAD DEL SERVICIO</a:t>
            </a:r>
            <a:r>
              <a:rPr lang="es-ES_tradnl" sz="1400" dirty="0">
                <a:solidFill>
                  <a:schemeClr val="bg1"/>
                </a:solidFill>
              </a:rPr>
              <a:t>: En cuantía igual al veinte por ciento (20 %) del valor del contrato. Garantizar la calidad en los servicios prestados por el término del mismo y un (1) año más. Garantizar que el servicio prestado sea oportuno y satisfactorio según los parámetros del anexo técnico.</a:t>
            </a:r>
            <a:endParaRPr lang="es-CO" sz="1400" dirty="0">
              <a:solidFill>
                <a:schemeClr val="bg1"/>
              </a:solidFill>
            </a:endParaRPr>
          </a:p>
          <a:p>
            <a:r>
              <a:rPr lang="es-ES_tradnl" sz="1400" dirty="0">
                <a:solidFill>
                  <a:schemeClr val="bg1"/>
                </a:solidFill>
              </a:rPr>
              <a:t> </a:t>
            </a:r>
            <a:endParaRPr lang="es-CO" sz="1400" dirty="0">
              <a:solidFill>
                <a:schemeClr val="bg1"/>
              </a:solidFill>
            </a:endParaRPr>
          </a:p>
          <a:p>
            <a:r>
              <a:rPr lang="es-ES_tradnl" sz="1400" b="1" dirty="0">
                <a:solidFill>
                  <a:schemeClr val="bg1"/>
                </a:solidFill>
              </a:rPr>
              <a:t>4-SALARIOS, PRESTACIONES SOCIALES E INDEMNIZACIONES LABORALES:</a:t>
            </a:r>
            <a:r>
              <a:rPr lang="es-ES_tradnl" sz="1400" dirty="0">
                <a:solidFill>
                  <a:schemeClr val="bg1"/>
                </a:solidFill>
              </a:rPr>
              <a:t> En cuantía igual al diez por ciento (10 %) del valor del contrato. Garantizar el pago de salarios, prestaciones sociales e indemnizaciones laborales del personal que preste los servicios, por el término del mismo y tres (3) años más. Contar con esta garantía en caso en que el contratista no le responda con el pago oportuno y las obligaciones de Ley</a:t>
            </a:r>
            <a:endParaRPr lang="es-CO" sz="1400" dirty="0">
              <a:solidFill>
                <a:schemeClr val="bg1"/>
              </a:solidFill>
            </a:endParaRPr>
          </a:p>
        </p:txBody>
      </p:sp>
    </p:spTree>
    <p:extLst>
      <p:ext uri="{BB962C8B-B14F-4D97-AF65-F5344CB8AC3E}">
        <p14:creationId xmlns:p14="http://schemas.microsoft.com/office/powerpoint/2010/main" val="4025102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15977" y="0"/>
            <a:ext cx="1740035" cy="1272232"/>
          </a:xfrm>
          <a:prstGeom prst="rect">
            <a:avLst/>
          </a:prstGeom>
          <a:noFill/>
          <a:ln>
            <a:noFill/>
          </a:ln>
        </p:spPr>
      </p:pic>
      <p:graphicFrame>
        <p:nvGraphicFramePr>
          <p:cNvPr id="3" name="Diagrama 2"/>
          <p:cNvGraphicFramePr/>
          <p:nvPr>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72233"/>
            <a:ext cx="11957538" cy="546619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3587034" y="551015"/>
            <a:ext cx="4381500" cy="307777"/>
          </a:xfrm>
          <a:prstGeom prst="rect">
            <a:avLst/>
          </a:prstGeom>
          <a:noFill/>
        </p:spPr>
        <p:txBody>
          <a:bodyPr wrap="square" rtlCol="0">
            <a:spAutoFit/>
          </a:bodyPr>
          <a:lstStyle/>
          <a:p>
            <a:pPr algn="ctr"/>
            <a:r>
              <a:rPr lang="es-ES" sz="1400" b="1" dirty="0">
                <a:solidFill>
                  <a:schemeClr val="bg1"/>
                </a:solidFill>
              </a:rPr>
              <a:t>GARANTÍAS</a:t>
            </a:r>
            <a:endParaRPr lang="es-CO" sz="1400" dirty="0">
              <a:solidFill>
                <a:schemeClr val="bg1"/>
              </a:solidFill>
            </a:endParaRPr>
          </a:p>
        </p:txBody>
      </p:sp>
      <p:sp>
        <p:nvSpPr>
          <p:cNvPr id="2" name="CuadroTexto 1">
            <a:extLst>
              <a:ext uri="{FF2B5EF4-FFF2-40B4-BE49-F238E27FC236}">
                <a16:creationId xmlns:a16="http://schemas.microsoft.com/office/drawing/2014/main" id="{D5021158-BE25-451F-94DC-5CC955AB642C}"/>
              </a:ext>
            </a:extLst>
          </p:cNvPr>
          <p:cNvSpPr txBox="1"/>
          <p:nvPr/>
        </p:nvSpPr>
        <p:spPr>
          <a:xfrm>
            <a:off x="627064" y="1450783"/>
            <a:ext cx="6118010" cy="5386090"/>
          </a:xfrm>
          <a:prstGeom prst="rect">
            <a:avLst/>
          </a:prstGeom>
          <a:noFill/>
        </p:spPr>
        <p:txBody>
          <a:bodyPr wrap="square" rtlCol="0">
            <a:spAutoFit/>
          </a:bodyPr>
          <a:lstStyle/>
          <a:p>
            <a:pPr lvl="0" algn="ctr"/>
            <a:r>
              <a:rPr lang="es-ES_tradnl" b="1" dirty="0">
                <a:solidFill>
                  <a:schemeClr val="bg1"/>
                </a:solidFill>
              </a:rPr>
              <a:t>SEGURO DE RESPONSABILIDAD CIVIL EXTRACONTRACTUAL</a:t>
            </a:r>
          </a:p>
          <a:p>
            <a:pPr lvl="0"/>
            <a:endParaRPr lang="es-ES_tradnl" sz="1400" b="1" dirty="0">
              <a:solidFill>
                <a:schemeClr val="bg1"/>
              </a:solidFill>
            </a:endParaRPr>
          </a:p>
          <a:p>
            <a:pPr lvl="0" algn="just"/>
            <a:r>
              <a:rPr lang="es-ES_tradnl" dirty="0">
                <a:solidFill>
                  <a:schemeClr val="bg1"/>
                </a:solidFill>
              </a:rPr>
              <a:t>Este seguro garantiza los daños y perjuicios que en el desarrollo de las labores relacionadas con el contrato, se causen a terceros o en sus bienes, incluyendo además de la cobertura básica de labores, predios y operaciones, los amparos extra patrimoniales, la responsabilidad civil causada por contratistas y subcontratistas, responsabilidad patronal, responsabilidad por vehículos propios y no propios y perjuicios por daño emergente y lucro cesante, sin sublímite alguno más que la suma asegurada en aplicación del artículo 2.2.1.2.3.2.9. del Decreto 1082 de 2015. Esta garantía deberá mantenerse vigente durante el plazo de ejecución del Contrato</a:t>
            </a:r>
          </a:p>
          <a:p>
            <a:pPr lvl="0"/>
            <a:endParaRPr lang="es-ES_tradnl" sz="1400" dirty="0">
              <a:solidFill>
                <a:schemeClr val="bg1"/>
              </a:solidFill>
            </a:endParaRPr>
          </a:p>
          <a:p>
            <a:pPr lvl="0"/>
            <a:endParaRPr lang="es-ES_tradnl" sz="1400" dirty="0">
              <a:solidFill>
                <a:schemeClr val="bg1"/>
              </a:solidFill>
            </a:endParaRPr>
          </a:p>
          <a:p>
            <a:pPr lvl="0"/>
            <a:endParaRPr lang="es-CO" sz="1400" dirty="0">
              <a:solidFill>
                <a:schemeClr val="bg1"/>
              </a:solidFill>
            </a:endParaRPr>
          </a:p>
        </p:txBody>
      </p:sp>
      <p:graphicFrame>
        <p:nvGraphicFramePr>
          <p:cNvPr id="9" name="Tabla 8">
            <a:extLst>
              <a:ext uri="{FF2B5EF4-FFF2-40B4-BE49-F238E27FC236}">
                <a16:creationId xmlns:a16="http://schemas.microsoft.com/office/drawing/2014/main" id="{ED3EB21A-64C5-4DD5-AA02-FFF70534AD0E}"/>
              </a:ext>
            </a:extLst>
          </p:cNvPr>
          <p:cNvGraphicFramePr>
            <a:graphicFrameLocks noGrp="1"/>
          </p:cNvGraphicFramePr>
          <p:nvPr>
            <p:extLst>
              <p:ext uri="{D42A27DB-BD31-4B8C-83A1-F6EECF244321}">
                <p14:modId xmlns:p14="http://schemas.microsoft.com/office/powerpoint/2010/main" val="74070152"/>
              </p:ext>
            </p:extLst>
          </p:nvPr>
        </p:nvGraphicFramePr>
        <p:xfrm>
          <a:off x="7328624" y="2103426"/>
          <a:ext cx="3918496" cy="3657295"/>
        </p:xfrm>
        <a:graphic>
          <a:graphicData uri="http://schemas.openxmlformats.org/drawingml/2006/table">
            <a:tbl>
              <a:tblPr firstRow="1" firstCol="1" bandRow="1">
                <a:tableStyleId>{5C22544A-7EE6-4342-B048-85BDC9FD1C3A}</a:tableStyleId>
              </a:tblPr>
              <a:tblGrid>
                <a:gridCol w="1273818">
                  <a:extLst>
                    <a:ext uri="{9D8B030D-6E8A-4147-A177-3AD203B41FA5}">
                      <a16:colId xmlns:a16="http://schemas.microsoft.com/office/drawing/2014/main" val="2521978899"/>
                    </a:ext>
                  </a:extLst>
                </a:gridCol>
                <a:gridCol w="1664964">
                  <a:extLst>
                    <a:ext uri="{9D8B030D-6E8A-4147-A177-3AD203B41FA5}">
                      <a16:colId xmlns:a16="http://schemas.microsoft.com/office/drawing/2014/main" val="62594536"/>
                    </a:ext>
                  </a:extLst>
                </a:gridCol>
                <a:gridCol w="979714">
                  <a:extLst>
                    <a:ext uri="{9D8B030D-6E8A-4147-A177-3AD203B41FA5}">
                      <a16:colId xmlns:a16="http://schemas.microsoft.com/office/drawing/2014/main" val="3994950514"/>
                    </a:ext>
                  </a:extLst>
                </a:gridCol>
              </a:tblGrid>
              <a:tr h="384136">
                <a:tc>
                  <a:txBody>
                    <a:bodyPr/>
                    <a:lstStyle/>
                    <a:p>
                      <a:pPr>
                        <a:spcAft>
                          <a:spcPts val="0"/>
                        </a:spcAft>
                      </a:pPr>
                      <a:r>
                        <a:rPr lang="es-CO" sz="1200" b="1" dirty="0">
                          <a:solidFill>
                            <a:schemeClr val="bg1"/>
                          </a:solidFill>
                          <a:effectLst/>
                        </a:rPr>
                        <a:t>Región </a:t>
                      </a:r>
                      <a:endParaRPr lang="es-CO" sz="1000" b="1"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CO" sz="1200" b="1" dirty="0">
                          <a:solidFill>
                            <a:schemeClr val="bg1"/>
                          </a:solidFill>
                          <a:effectLst/>
                        </a:rPr>
                        <a:t>Presupuesto oficial </a:t>
                      </a:r>
                      <a:endParaRPr lang="es-CO" sz="1000" b="1"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CO" sz="1200" b="1" dirty="0">
                          <a:solidFill>
                            <a:schemeClr val="bg1"/>
                          </a:solidFill>
                          <a:effectLst/>
                        </a:rPr>
                        <a:t>Suficiencia </a:t>
                      </a:r>
                      <a:endParaRPr lang="es-CO" sz="1000" b="1"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1232882761"/>
                  </a:ext>
                </a:extLst>
              </a:tr>
              <a:tr h="200071">
                <a:tc>
                  <a:txBody>
                    <a:bodyPr/>
                    <a:lstStyle/>
                    <a:p>
                      <a:pPr>
                        <a:spcAft>
                          <a:spcPts val="0"/>
                        </a:spcAft>
                      </a:pPr>
                      <a:r>
                        <a:rPr lang="es-CO" sz="1200" b="1" dirty="0">
                          <a:solidFill>
                            <a:schemeClr val="bg1"/>
                          </a:solidFill>
                          <a:effectLst/>
                        </a:rPr>
                        <a:t>Antioquia</a:t>
                      </a:r>
                      <a:endParaRPr lang="es-CO" sz="1000" b="1"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CO" sz="1200" dirty="0">
                          <a:effectLst/>
                        </a:rPr>
                        <a:t>$9.816.287.208</a:t>
                      </a:r>
                      <a:endParaRPr lang="es-CO" sz="10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CO" sz="1200" dirty="0">
                          <a:effectLst/>
                        </a:rPr>
                        <a:t>5%</a:t>
                      </a:r>
                      <a:endParaRPr lang="es-CO" sz="10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1212267262"/>
                  </a:ext>
                </a:extLst>
              </a:tr>
              <a:tr h="384136">
                <a:tc>
                  <a:txBody>
                    <a:bodyPr/>
                    <a:lstStyle/>
                    <a:p>
                      <a:pPr>
                        <a:spcAft>
                          <a:spcPts val="0"/>
                        </a:spcAft>
                      </a:pPr>
                      <a:r>
                        <a:rPr lang="es-CO" sz="1200" b="1" dirty="0">
                          <a:solidFill>
                            <a:schemeClr val="bg1"/>
                          </a:solidFill>
                          <a:effectLst/>
                        </a:rPr>
                        <a:t>Eje Cafetero</a:t>
                      </a:r>
                      <a:endParaRPr lang="es-CO" sz="1000" b="1"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CO" sz="1200" dirty="0">
                          <a:effectLst/>
                        </a:rPr>
                        <a:t>$4.004.867.776</a:t>
                      </a:r>
                      <a:endParaRPr lang="es-CO" sz="10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CO" sz="1200" dirty="0">
                          <a:effectLst/>
                        </a:rPr>
                        <a:t>400 SMLMV</a:t>
                      </a:r>
                      <a:endParaRPr lang="es-CO" sz="10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1974424216"/>
                  </a:ext>
                </a:extLst>
              </a:tr>
              <a:tr h="384136">
                <a:tc>
                  <a:txBody>
                    <a:bodyPr/>
                    <a:lstStyle/>
                    <a:p>
                      <a:pPr>
                        <a:spcAft>
                          <a:spcPts val="0"/>
                        </a:spcAft>
                      </a:pPr>
                      <a:r>
                        <a:rPr lang="es-CO" sz="1200" b="1" dirty="0">
                          <a:solidFill>
                            <a:schemeClr val="bg1"/>
                          </a:solidFill>
                          <a:effectLst/>
                        </a:rPr>
                        <a:t>Norte</a:t>
                      </a:r>
                      <a:endParaRPr lang="es-CO" sz="1000" b="1"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CO" sz="1200" dirty="0">
                          <a:effectLst/>
                        </a:rPr>
                        <a:t>$4.155.250.008</a:t>
                      </a:r>
                      <a:endParaRPr lang="es-CO" sz="10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CO" sz="1200" dirty="0">
                          <a:effectLst/>
                        </a:rPr>
                        <a:t>500 SMLMV</a:t>
                      </a:r>
                      <a:endParaRPr lang="es-CO" sz="10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1959461784"/>
                  </a:ext>
                </a:extLst>
              </a:tr>
              <a:tr h="384136">
                <a:tc>
                  <a:txBody>
                    <a:bodyPr/>
                    <a:lstStyle/>
                    <a:p>
                      <a:pPr>
                        <a:spcAft>
                          <a:spcPts val="0"/>
                        </a:spcAft>
                      </a:pPr>
                      <a:r>
                        <a:rPr lang="es-CO" sz="1200" b="1" dirty="0">
                          <a:solidFill>
                            <a:schemeClr val="bg1"/>
                          </a:solidFill>
                          <a:effectLst/>
                        </a:rPr>
                        <a:t>Centro Oriente</a:t>
                      </a:r>
                      <a:endParaRPr lang="es-CO" sz="1000" b="1"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CO" sz="1200" dirty="0">
                          <a:effectLst/>
                        </a:rPr>
                        <a:t>$5.339.194.224</a:t>
                      </a:r>
                      <a:endParaRPr lang="es-CO" sz="10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CO" sz="1200" dirty="0">
                          <a:effectLst/>
                        </a:rPr>
                        <a:t>500 SMLMV</a:t>
                      </a:r>
                      <a:endParaRPr lang="es-CO" sz="10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3200553554"/>
                  </a:ext>
                </a:extLst>
              </a:tr>
              <a:tr h="384136">
                <a:tc>
                  <a:txBody>
                    <a:bodyPr/>
                    <a:lstStyle/>
                    <a:p>
                      <a:pPr>
                        <a:spcAft>
                          <a:spcPts val="0"/>
                        </a:spcAft>
                      </a:pPr>
                      <a:r>
                        <a:rPr lang="es-CO" sz="1200" b="1" dirty="0">
                          <a:solidFill>
                            <a:schemeClr val="bg1"/>
                          </a:solidFill>
                          <a:effectLst/>
                        </a:rPr>
                        <a:t>Cundinamarca</a:t>
                      </a:r>
                      <a:endParaRPr lang="es-CO" sz="1000" b="1"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CO" sz="1200" dirty="0">
                          <a:effectLst/>
                        </a:rPr>
                        <a:t>$7.071.026.872</a:t>
                      </a:r>
                      <a:endParaRPr lang="es-CO" sz="10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CO" sz="1200" dirty="0">
                          <a:effectLst/>
                        </a:rPr>
                        <a:t>500 SMLMV</a:t>
                      </a:r>
                      <a:endParaRPr lang="es-CO" sz="10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3054497980"/>
                  </a:ext>
                </a:extLst>
              </a:tr>
              <a:tr h="384136">
                <a:tc>
                  <a:txBody>
                    <a:bodyPr/>
                    <a:lstStyle/>
                    <a:p>
                      <a:pPr>
                        <a:spcAft>
                          <a:spcPts val="0"/>
                        </a:spcAft>
                      </a:pPr>
                      <a:r>
                        <a:rPr lang="es-CO" sz="1200" b="1" dirty="0">
                          <a:solidFill>
                            <a:schemeClr val="bg1"/>
                          </a:solidFill>
                          <a:effectLst/>
                        </a:rPr>
                        <a:t>Oriente</a:t>
                      </a:r>
                      <a:endParaRPr lang="es-CO" sz="1000" b="1"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CO" sz="1200" dirty="0">
                          <a:effectLst/>
                        </a:rPr>
                        <a:t>$3.575.743.808</a:t>
                      </a:r>
                      <a:endParaRPr lang="es-CO" sz="10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CO" sz="1200" dirty="0">
                          <a:effectLst/>
                        </a:rPr>
                        <a:t>400 SMLMV</a:t>
                      </a:r>
                      <a:endParaRPr lang="es-CO" sz="10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3698289242"/>
                  </a:ext>
                </a:extLst>
              </a:tr>
              <a:tr h="384136">
                <a:tc>
                  <a:txBody>
                    <a:bodyPr/>
                    <a:lstStyle/>
                    <a:p>
                      <a:pPr>
                        <a:spcAft>
                          <a:spcPts val="0"/>
                        </a:spcAft>
                      </a:pPr>
                      <a:r>
                        <a:rPr lang="es-CO" sz="1200" b="1" dirty="0">
                          <a:solidFill>
                            <a:schemeClr val="bg1"/>
                          </a:solidFill>
                          <a:effectLst/>
                        </a:rPr>
                        <a:t>Pacifico</a:t>
                      </a:r>
                      <a:endParaRPr lang="es-CO" sz="1000" b="1"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CO" sz="1200" dirty="0">
                          <a:effectLst/>
                        </a:rPr>
                        <a:t>$3.018.260.336</a:t>
                      </a:r>
                      <a:endParaRPr lang="es-CO" sz="10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CO" sz="1200" dirty="0">
                          <a:effectLst/>
                        </a:rPr>
                        <a:t>400 SMLMV</a:t>
                      </a:r>
                      <a:endParaRPr lang="es-CO" sz="10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2858534412"/>
                  </a:ext>
                </a:extLst>
              </a:tr>
              <a:tr h="384136">
                <a:tc>
                  <a:txBody>
                    <a:bodyPr/>
                    <a:lstStyle/>
                    <a:p>
                      <a:pPr>
                        <a:spcAft>
                          <a:spcPts val="0"/>
                        </a:spcAft>
                      </a:pPr>
                      <a:r>
                        <a:rPr lang="es-CO" sz="1200" b="1" dirty="0">
                          <a:solidFill>
                            <a:schemeClr val="bg1"/>
                          </a:solidFill>
                          <a:effectLst/>
                        </a:rPr>
                        <a:t>Centro - Occidente</a:t>
                      </a:r>
                      <a:endParaRPr lang="es-CO" sz="1000" b="1"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CO" sz="1200" dirty="0">
                          <a:effectLst/>
                        </a:rPr>
                        <a:t>$3.179.181.824</a:t>
                      </a:r>
                      <a:endParaRPr lang="es-CO" sz="10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CO" sz="1200" dirty="0">
                          <a:effectLst/>
                        </a:rPr>
                        <a:t>400 SMLMV</a:t>
                      </a:r>
                      <a:endParaRPr lang="es-CO" sz="10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1231922133"/>
                  </a:ext>
                </a:extLst>
              </a:tr>
              <a:tr h="384136">
                <a:tc>
                  <a:txBody>
                    <a:bodyPr/>
                    <a:lstStyle/>
                    <a:p>
                      <a:pPr>
                        <a:spcAft>
                          <a:spcPts val="0"/>
                        </a:spcAft>
                      </a:pPr>
                      <a:r>
                        <a:rPr lang="es-CO" sz="1200" b="1" dirty="0">
                          <a:solidFill>
                            <a:schemeClr val="bg1"/>
                          </a:solidFill>
                          <a:effectLst/>
                        </a:rPr>
                        <a:t>Sur</a:t>
                      </a:r>
                      <a:endParaRPr lang="es-CO" sz="1000" b="1"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CO" sz="1200" dirty="0">
                          <a:effectLst/>
                        </a:rPr>
                        <a:t>$4.455.070.256</a:t>
                      </a:r>
                      <a:endParaRPr lang="es-CO" sz="10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CO" sz="1200" dirty="0">
                          <a:effectLst/>
                        </a:rPr>
                        <a:t>500 SMLMV</a:t>
                      </a:r>
                      <a:endParaRPr lang="es-CO" sz="10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2631621316"/>
                  </a:ext>
                </a:extLst>
              </a:tr>
            </a:tbl>
          </a:graphicData>
        </a:graphic>
      </p:graphicFrame>
    </p:spTree>
    <p:extLst>
      <p:ext uri="{BB962C8B-B14F-4D97-AF65-F5344CB8AC3E}">
        <p14:creationId xmlns:p14="http://schemas.microsoft.com/office/powerpoint/2010/main" val="412684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62141" y="1517528"/>
            <a:ext cx="6529589" cy="4728725"/>
          </a:xfrm>
          <a:prstGeom prst="rect">
            <a:avLst/>
          </a:prstGeom>
          <a:noFill/>
          <a:ln>
            <a:noFill/>
          </a:ln>
        </p:spPr>
      </p:pic>
      <p:sp>
        <p:nvSpPr>
          <p:cNvPr id="3" name="Rectángulo 2"/>
          <p:cNvSpPr/>
          <p:nvPr/>
        </p:nvSpPr>
        <p:spPr>
          <a:xfrm>
            <a:off x="266535" y="2800140"/>
            <a:ext cx="11680488" cy="1323439"/>
          </a:xfrm>
          <a:prstGeom prst="rect">
            <a:avLst/>
          </a:prstGeom>
        </p:spPr>
        <p:txBody>
          <a:bodyPr wrap="square">
            <a:spAutoFit/>
          </a:bodyPr>
          <a:lstStyle/>
          <a:p>
            <a:pPr algn="ctr"/>
            <a:r>
              <a:rPr lang="es-ES_tradnl" sz="8000" b="1" dirty="0"/>
              <a:t> </a:t>
            </a:r>
            <a:endParaRPr lang="es-ES" sz="8000" b="1" dirty="0"/>
          </a:p>
        </p:txBody>
      </p:sp>
      <p:sp>
        <p:nvSpPr>
          <p:cNvPr id="2" name="Rectángulo 1"/>
          <p:cNvSpPr/>
          <p:nvPr/>
        </p:nvSpPr>
        <p:spPr>
          <a:xfrm>
            <a:off x="10390871" y="0"/>
            <a:ext cx="764807" cy="1171977"/>
          </a:xfrm>
          <a:prstGeom prst="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n>
                <a:solidFill>
                  <a:schemeClr val="bg2">
                    <a:lumMod val="75000"/>
                  </a:schemeClr>
                </a:solidFill>
              </a:ln>
              <a:solidFill>
                <a:schemeClr val="bg2">
                  <a:lumMod val="75000"/>
                </a:schemeClr>
              </a:solidFill>
            </a:endParaRPr>
          </a:p>
        </p:txBody>
      </p:sp>
    </p:spTree>
    <p:extLst>
      <p:ext uri="{BB962C8B-B14F-4D97-AF65-F5344CB8AC3E}">
        <p14:creationId xmlns:p14="http://schemas.microsoft.com/office/powerpoint/2010/main" val="993903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1359380"/>
            <a:ext cx="12403742" cy="56050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CO" sz="2000" b="1" dirty="0">
              <a:solidFill>
                <a:schemeClr val="bg1"/>
              </a:solidFill>
            </a:endParaRPr>
          </a:p>
          <a:p>
            <a:pPr algn="just"/>
            <a:endParaRPr lang="es-CO" dirty="0">
              <a:solidFill>
                <a:schemeClr val="bg1"/>
              </a:solidFill>
            </a:endParaRPr>
          </a:p>
          <a:p>
            <a:pPr algn="just"/>
            <a:endParaRPr lang="en-US" sz="20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41735" y="0"/>
            <a:ext cx="1850265" cy="1359380"/>
          </a:xfrm>
          <a:prstGeom prst="rect">
            <a:avLst/>
          </a:prstGeom>
          <a:noFill/>
          <a:ln>
            <a:noFill/>
          </a:ln>
        </p:spPr>
      </p:pic>
      <p:sp>
        <p:nvSpPr>
          <p:cNvPr id="5" name="Rectángulo 4"/>
          <p:cNvSpPr/>
          <p:nvPr/>
        </p:nvSpPr>
        <p:spPr>
          <a:xfrm>
            <a:off x="0" y="1359380"/>
            <a:ext cx="10341735" cy="56050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 name="CuadroTexto 2"/>
          <p:cNvSpPr txBox="1"/>
          <p:nvPr/>
        </p:nvSpPr>
        <p:spPr>
          <a:xfrm>
            <a:off x="511130" y="1622765"/>
            <a:ext cx="9598785" cy="4247317"/>
          </a:xfrm>
          <a:prstGeom prst="rect">
            <a:avLst/>
          </a:prstGeom>
          <a:noFill/>
        </p:spPr>
        <p:txBody>
          <a:bodyPr wrap="square" rtlCol="0">
            <a:spAutoFit/>
          </a:bodyPr>
          <a:lstStyle/>
          <a:p>
            <a:r>
              <a:rPr lang="es-CO" sz="1200" b="1" dirty="0">
                <a:solidFill>
                  <a:schemeClr val="bg1"/>
                </a:solidFill>
              </a:rPr>
              <a:t> </a:t>
            </a:r>
            <a:r>
              <a:rPr lang="es-ES" dirty="0">
                <a:solidFill>
                  <a:schemeClr val="bg1"/>
                </a:solidFill>
              </a:rPr>
              <a:t>De acuerdo al proceso de la referencia, nos permitimos establecer la </a:t>
            </a:r>
            <a:r>
              <a:rPr lang="es-ES" b="1" dirty="0">
                <a:solidFill>
                  <a:schemeClr val="bg1"/>
                </a:solidFill>
              </a:rPr>
              <a:t>tipificación, estimación y asignación de los riesgos previsibles que puedan afectar el presente proceso. </a:t>
            </a:r>
            <a:endParaRPr lang="es-CO" dirty="0">
              <a:solidFill>
                <a:schemeClr val="bg1"/>
              </a:solidFill>
            </a:endParaRPr>
          </a:p>
          <a:p>
            <a:r>
              <a:rPr lang="es-ES" b="1" dirty="0">
                <a:solidFill>
                  <a:schemeClr val="bg1"/>
                </a:solidFill>
              </a:rPr>
              <a:t> </a:t>
            </a:r>
            <a:endParaRPr lang="es-CO" dirty="0">
              <a:solidFill>
                <a:schemeClr val="bg1"/>
              </a:solidFill>
            </a:endParaRPr>
          </a:p>
          <a:p>
            <a:pPr algn="just"/>
            <a:r>
              <a:rPr lang="es-CO" dirty="0">
                <a:solidFill>
                  <a:schemeClr val="bg1"/>
                </a:solidFill>
              </a:rPr>
              <a:t>Para el presente proceso contractual, en atención a la Ley 1150 de 2007 y los artículos 2.2.1.1.1.3.1 y 2.2.1.1.1.6.3 del Decreto 1082 de 2015, entiéndase por riesgo en materia contractual, la probabilidad de ocurrencia de eventos aleatorios que afecten el desarrollo del mismo, generando una variación sobre el resultado esperado, tanto en relación con los costos como con las actividades a desarrollar en la ejecución contractual.</a:t>
            </a:r>
          </a:p>
          <a:p>
            <a:pPr algn="just"/>
            <a:r>
              <a:rPr lang="es-CO" dirty="0">
                <a:solidFill>
                  <a:schemeClr val="bg1"/>
                </a:solidFill>
              </a:rPr>
              <a:t> </a:t>
            </a:r>
          </a:p>
          <a:p>
            <a:pPr algn="just"/>
            <a:r>
              <a:rPr lang="es-CO" dirty="0">
                <a:solidFill>
                  <a:schemeClr val="bg1"/>
                </a:solidFill>
              </a:rPr>
              <a:t>Corresponderá al contratista seleccionado la asunción del riesgo previsible propio de este tipo de contratación asumiendo su costo, siempre que el mismo no se encuentre expresamente a cargo de la Entidad en el contrato. </a:t>
            </a:r>
          </a:p>
          <a:p>
            <a:r>
              <a:rPr lang="es-ES_tradnl" dirty="0">
                <a:solidFill>
                  <a:schemeClr val="bg1"/>
                </a:solidFill>
              </a:rPr>
              <a:t> </a:t>
            </a:r>
            <a:endParaRPr lang="es-CO" dirty="0">
              <a:solidFill>
                <a:schemeClr val="bg1"/>
              </a:solidFill>
            </a:endParaRPr>
          </a:p>
        </p:txBody>
      </p:sp>
    </p:spTree>
    <p:extLst>
      <p:ext uri="{BB962C8B-B14F-4D97-AF65-F5344CB8AC3E}">
        <p14:creationId xmlns:p14="http://schemas.microsoft.com/office/powerpoint/2010/main" val="877560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1359380"/>
            <a:ext cx="12403742" cy="56050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CO" sz="2000" b="1" dirty="0">
              <a:solidFill>
                <a:schemeClr val="bg1"/>
              </a:solidFill>
            </a:endParaRPr>
          </a:p>
          <a:p>
            <a:pPr algn="just"/>
            <a:endParaRPr lang="es-CO" dirty="0">
              <a:solidFill>
                <a:schemeClr val="bg1"/>
              </a:solidFill>
            </a:endParaRPr>
          </a:p>
          <a:p>
            <a:pPr algn="just"/>
            <a:endParaRPr lang="en-US" sz="20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41735" y="0"/>
            <a:ext cx="1850265" cy="1359380"/>
          </a:xfrm>
          <a:prstGeom prst="rect">
            <a:avLst/>
          </a:prstGeom>
          <a:noFill/>
          <a:ln>
            <a:noFill/>
          </a:ln>
        </p:spPr>
      </p:pic>
      <p:sp>
        <p:nvSpPr>
          <p:cNvPr id="5" name="Rectángulo 4"/>
          <p:cNvSpPr/>
          <p:nvPr/>
        </p:nvSpPr>
        <p:spPr>
          <a:xfrm>
            <a:off x="0" y="1359380"/>
            <a:ext cx="10341735" cy="56050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 name="CuadroTexto 2"/>
          <p:cNvSpPr txBox="1"/>
          <p:nvPr/>
        </p:nvSpPr>
        <p:spPr>
          <a:xfrm>
            <a:off x="511130" y="1622765"/>
            <a:ext cx="11680870" cy="276999"/>
          </a:xfrm>
          <a:prstGeom prst="rect">
            <a:avLst/>
          </a:prstGeom>
          <a:noFill/>
        </p:spPr>
        <p:txBody>
          <a:bodyPr wrap="square" rtlCol="0">
            <a:spAutoFit/>
          </a:bodyPr>
          <a:lstStyle/>
          <a:p>
            <a:r>
              <a:rPr lang="es-CO" sz="1200" b="1" dirty="0">
                <a:solidFill>
                  <a:schemeClr val="bg1"/>
                </a:solidFill>
              </a:rPr>
              <a:t> </a:t>
            </a:r>
            <a:endParaRPr lang="es-CO" dirty="0"/>
          </a:p>
        </p:txBody>
      </p:sp>
      <p:sp>
        <p:nvSpPr>
          <p:cNvPr id="7" name="1 Rectángulo"/>
          <p:cNvSpPr/>
          <p:nvPr/>
        </p:nvSpPr>
        <p:spPr>
          <a:xfrm>
            <a:off x="1370725" y="1622765"/>
            <a:ext cx="8136904" cy="4524315"/>
          </a:xfrm>
          <a:prstGeom prst="rect">
            <a:avLst/>
          </a:prstGeom>
        </p:spPr>
        <p:txBody>
          <a:bodyPr wrap="square">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b="1" dirty="0">
                <a:solidFill>
                  <a:schemeClr val="bg1"/>
                </a:solidFill>
              </a:rPr>
              <a:t>ANÁLISIS DE RIESGOS</a:t>
            </a:r>
          </a:p>
          <a:p>
            <a:r>
              <a:rPr lang="es-CO" dirty="0">
                <a:solidFill>
                  <a:schemeClr val="bg1"/>
                </a:solidFill>
              </a:rPr>
              <a:t> </a:t>
            </a:r>
          </a:p>
          <a:p>
            <a:r>
              <a:rPr lang="es-CO" dirty="0">
                <a:solidFill>
                  <a:schemeClr val="bg1"/>
                </a:solidFill>
              </a:rPr>
              <a:t>El criterio para definir los riesgos previsibles en el presente proceso se obtiene de conformidad con lo señalado en: </a:t>
            </a:r>
          </a:p>
          <a:p>
            <a:endParaRPr lang="es-CO" dirty="0">
              <a:solidFill>
                <a:schemeClr val="bg1"/>
              </a:solidFill>
              <a:effectLst/>
            </a:endParaRPr>
          </a:p>
          <a:p>
            <a:pPr marL="285750" lvl="0" indent="-285750">
              <a:buFont typeface="Arial" panose="020B0604020202020204" pitchFamily="34" charset="0"/>
              <a:buChar char="•"/>
            </a:pPr>
            <a:r>
              <a:rPr lang="es-CO" dirty="0">
                <a:solidFill>
                  <a:schemeClr val="bg1"/>
                </a:solidFill>
              </a:rPr>
              <a:t>Artículo 4 de la Ley 1150 de 2007</a:t>
            </a:r>
          </a:p>
          <a:p>
            <a:pPr marL="285750" lvl="0" indent="-285750">
              <a:buFont typeface="Arial" panose="020B0604020202020204" pitchFamily="34" charset="0"/>
              <a:buChar char="•"/>
            </a:pPr>
            <a:r>
              <a:rPr lang="es-CO" dirty="0">
                <a:solidFill>
                  <a:schemeClr val="bg1"/>
                </a:solidFill>
              </a:rPr>
              <a:t>Artículo 2.2.1.1.1.6.3 del Decreto 1082 de 2015: </a:t>
            </a:r>
          </a:p>
          <a:p>
            <a:pPr marL="285750" lvl="0" indent="-285750">
              <a:buFont typeface="Arial" panose="020B0604020202020204" pitchFamily="34" charset="0"/>
              <a:buChar char="•"/>
            </a:pPr>
            <a:r>
              <a:rPr lang="es-CO" dirty="0">
                <a:solidFill>
                  <a:schemeClr val="bg1"/>
                </a:solidFill>
              </a:rPr>
              <a:t>Documento CONPES 3107 DE 2001.</a:t>
            </a:r>
          </a:p>
          <a:p>
            <a:pPr marL="285750" lvl="0" indent="-285750">
              <a:buFont typeface="Arial" panose="020B0604020202020204" pitchFamily="34" charset="0"/>
              <a:buChar char="•"/>
            </a:pPr>
            <a:r>
              <a:rPr lang="es-CO" dirty="0">
                <a:solidFill>
                  <a:schemeClr val="bg1"/>
                </a:solidFill>
              </a:rPr>
              <a:t>Documento CONPES 3133 de 2001.</a:t>
            </a:r>
          </a:p>
          <a:p>
            <a:pPr marL="285750" lvl="0" indent="-285750">
              <a:buFont typeface="Arial" panose="020B0604020202020204" pitchFamily="34" charset="0"/>
              <a:buChar char="•"/>
            </a:pPr>
            <a:r>
              <a:rPr lang="es-CO" dirty="0">
                <a:solidFill>
                  <a:schemeClr val="bg1"/>
                </a:solidFill>
              </a:rPr>
              <a:t>Documento CONPES 3714 de 2011</a:t>
            </a:r>
          </a:p>
          <a:p>
            <a:pPr marL="285750" lvl="0" indent="-285750">
              <a:buFont typeface="Arial" panose="020B0604020202020204" pitchFamily="34" charset="0"/>
              <a:buChar char="•"/>
            </a:pPr>
            <a:r>
              <a:rPr lang="es-CO" dirty="0">
                <a:solidFill>
                  <a:schemeClr val="bg1"/>
                </a:solidFill>
              </a:rPr>
              <a:t>Manual para la identificación y cobertura del riesgo expedido por Colombia Compra Eficiente.</a:t>
            </a:r>
          </a:p>
          <a:p>
            <a:pPr marL="285750" lvl="0" indent="-285750">
              <a:buFont typeface="Arial" panose="020B0604020202020204" pitchFamily="34" charset="0"/>
              <a:buChar char="•"/>
            </a:pPr>
            <a:r>
              <a:rPr lang="es-CO" dirty="0">
                <a:solidFill>
                  <a:schemeClr val="bg1"/>
                </a:solidFill>
              </a:rPr>
              <a:t>Circular Externa No. 8 de 10 de diciembre de 2013 expedida por Colombia Compra Eficiente.</a:t>
            </a:r>
          </a:p>
          <a:p>
            <a:pPr marL="285750" lvl="0" indent="-285750">
              <a:buFont typeface="Arial" panose="020B0604020202020204" pitchFamily="34" charset="0"/>
              <a:buChar char="•"/>
            </a:pPr>
            <a:r>
              <a:rPr lang="es-CO" dirty="0">
                <a:solidFill>
                  <a:schemeClr val="bg1"/>
                </a:solidFill>
              </a:rPr>
              <a:t>Circular Externa No. 5 de 16 de septiembre de 2013 expedida por Colombia Compra Eficiente.  </a:t>
            </a:r>
          </a:p>
        </p:txBody>
      </p:sp>
    </p:spTree>
    <p:extLst>
      <p:ext uri="{BB962C8B-B14F-4D97-AF65-F5344CB8AC3E}">
        <p14:creationId xmlns:p14="http://schemas.microsoft.com/office/powerpoint/2010/main" val="2708325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1359380"/>
            <a:ext cx="12403742" cy="56050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CO" sz="2000" b="1" dirty="0">
              <a:solidFill>
                <a:schemeClr val="bg1"/>
              </a:solidFill>
            </a:endParaRPr>
          </a:p>
          <a:p>
            <a:pPr algn="just"/>
            <a:endParaRPr lang="es-CO" dirty="0">
              <a:solidFill>
                <a:schemeClr val="bg1"/>
              </a:solidFill>
            </a:endParaRPr>
          </a:p>
          <a:p>
            <a:pPr algn="just"/>
            <a:endParaRPr lang="en-US" sz="20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41735" y="0"/>
            <a:ext cx="1850265" cy="1359380"/>
          </a:xfrm>
          <a:prstGeom prst="rect">
            <a:avLst/>
          </a:prstGeom>
          <a:noFill/>
          <a:ln>
            <a:noFill/>
          </a:ln>
        </p:spPr>
      </p:pic>
      <p:sp>
        <p:nvSpPr>
          <p:cNvPr id="5" name="Rectángulo 4"/>
          <p:cNvSpPr/>
          <p:nvPr/>
        </p:nvSpPr>
        <p:spPr>
          <a:xfrm>
            <a:off x="0" y="1359380"/>
            <a:ext cx="10341735" cy="56050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 name="CuadroTexto 2"/>
          <p:cNvSpPr txBox="1"/>
          <p:nvPr/>
        </p:nvSpPr>
        <p:spPr>
          <a:xfrm>
            <a:off x="511130" y="1622765"/>
            <a:ext cx="11680870" cy="276999"/>
          </a:xfrm>
          <a:prstGeom prst="rect">
            <a:avLst/>
          </a:prstGeom>
          <a:noFill/>
        </p:spPr>
        <p:txBody>
          <a:bodyPr wrap="square" rtlCol="0">
            <a:spAutoFit/>
          </a:bodyPr>
          <a:lstStyle/>
          <a:p>
            <a:r>
              <a:rPr lang="es-CO" sz="1200" b="1" dirty="0">
                <a:solidFill>
                  <a:schemeClr val="bg1"/>
                </a:solidFill>
              </a:rPr>
              <a:t> </a:t>
            </a:r>
            <a:endParaRPr lang="es-CO" dirty="0"/>
          </a:p>
        </p:txBody>
      </p:sp>
      <p:sp>
        <p:nvSpPr>
          <p:cNvPr id="8" name="2 Rectángulo"/>
          <p:cNvSpPr/>
          <p:nvPr/>
        </p:nvSpPr>
        <p:spPr>
          <a:xfrm>
            <a:off x="820622" y="1899764"/>
            <a:ext cx="9276413" cy="4616648"/>
          </a:xfrm>
          <a:prstGeom prst="rect">
            <a:avLst/>
          </a:prstGeom>
        </p:spPr>
        <p:txBody>
          <a:bodyPr wrap="square">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CO" sz="2000" b="1" dirty="0">
                <a:solidFill>
                  <a:schemeClr val="bg1"/>
                </a:solidFill>
              </a:rPr>
              <a:t>Riesgos en el Proceso de Contratación</a:t>
            </a:r>
          </a:p>
          <a:p>
            <a:r>
              <a:rPr lang="es-CO" sz="2000" dirty="0">
                <a:solidFill>
                  <a:schemeClr val="bg1"/>
                </a:solidFill>
              </a:rPr>
              <a:t> </a:t>
            </a:r>
            <a:endParaRPr lang="es-CO" sz="2000" dirty="0">
              <a:solidFill>
                <a:schemeClr val="bg1"/>
              </a:solidFill>
              <a:effectLst/>
            </a:endParaRPr>
          </a:p>
          <a:p>
            <a:pPr marL="342900" indent="-342900" algn="just">
              <a:buFont typeface="+mj-lt"/>
              <a:buAutoNum type="alphaLcParenR"/>
            </a:pPr>
            <a:r>
              <a:rPr lang="es-CO" dirty="0">
                <a:solidFill>
                  <a:schemeClr val="bg1"/>
                </a:solidFill>
              </a:rPr>
              <a:t>Los eventos que impidan la adjudicación y firma del contrato como resultado del Proceso de Contratación; </a:t>
            </a:r>
          </a:p>
          <a:p>
            <a:pPr marL="342900" indent="-342900" algn="just">
              <a:buFont typeface="+mj-lt"/>
              <a:buAutoNum type="alphaLcParenR"/>
            </a:pPr>
            <a:endParaRPr lang="es-CO" dirty="0">
              <a:solidFill>
                <a:schemeClr val="bg1"/>
              </a:solidFill>
              <a:effectLst/>
            </a:endParaRPr>
          </a:p>
          <a:p>
            <a:pPr marL="342900" indent="-342900" algn="just">
              <a:buFont typeface="+mj-lt"/>
              <a:buAutoNum type="alphaLcParenR"/>
            </a:pPr>
            <a:r>
              <a:rPr lang="es-CO" dirty="0">
                <a:solidFill>
                  <a:schemeClr val="bg1"/>
                </a:solidFill>
              </a:rPr>
              <a:t>Los eventos que alteren la ejecución del contrato; </a:t>
            </a:r>
          </a:p>
          <a:p>
            <a:pPr marL="342900" indent="-342900" algn="just">
              <a:buFont typeface="+mj-lt"/>
              <a:buAutoNum type="alphaLcParenR"/>
            </a:pPr>
            <a:endParaRPr lang="es-CO" dirty="0">
              <a:solidFill>
                <a:schemeClr val="bg1"/>
              </a:solidFill>
              <a:effectLst/>
            </a:endParaRPr>
          </a:p>
          <a:p>
            <a:pPr marL="342900" indent="-342900" algn="just">
              <a:buFont typeface="+mj-lt"/>
              <a:buAutoNum type="alphaLcParenR"/>
            </a:pPr>
            <a:r>
              <a:rPr lang="es-CO" dirty="0">
                <a:solidFill>
                  <a:schemeClr val="bg1"/>
                </a:solidFill>
              </a:rPr>
              <a:t>El equilibrio económico del contrato; </a:t>
            </a:r>
          </a:p>
          <a:p>
            <a:pPr marL="342900" indent="-342900" algn="just">
              <a:buFont typeface="+mj-lt"/>
              <a:buAutoNum type="alphaLcParenR"/>
            </a:pPr>
            <a:endParaRPr lang="es-CO" dirty="0">
              <a:solidFill>
                <a:schemeClr val="bg1"/>
              </a:solidFill>
              <a:effectLst/>
            </a:endParaRPr>
          </a:p>
          <a:p>
            <a:pPr marL="342900" indent="-342900" algn="just">
              <a:buFont typeface="+mj-lt"/>
              <a:buAutoNum type="alphaLcParenR"/>
            </a:pPr>
            <a:r>
              <a:rPr lang="es-CO" dirty="0">
                <a:solidFill>
                  <a:schemeClr val="bg1"/>
                </a:solidFill>
              </a:rPr>
              <a:t>La eficacia del Proceso de Contratación, es decir, que la Entidad Estatal pueda satisfacer la necesidad que motivó el Proceso de Contratación; y </a:t>
            </a:r>
          </a:p>
          <a:p>
            <a:pPr marL="342900" indent="-342900" algn="just">
              <a:buFont typeface="+mj-lt"/>
              <a:buAutoNum type="alphaLcParenR"/>
            </a:pPr>
            <a:endParaRPr lang="es-CO" dirty="0">
              <a:solidFill>
                <a:schemeClr val="bg1"/>
              </a:solidFill>
              <a:effectLst/>
            </a:endParaRPr>
          </a:p>
          <a:p>
            <a:pPr marL="342900" indent="-342900" algn="just">
              <a:buFont typeface="+mj-lt"/>
              <a:buAutoNum type="alphaLcParenR"/>
            </a:pPr>
            <a:r>
              <a:rPr lang="es-CO" dirty="0">
                <a:solidFill>
                  <a:schemeClr val="bg1"/>
                </a:solidFill>
              </a:rPr>
              <a:t>La reputación y legitimidad de la Entidad Estatal encargada de prestar el bien o servicio.</a:t>
            </a:r>
          </a:p>
          <a:p>
            <a:pPr marL="342900" indent="-342900">
              <a:buFont typeface="+mj-lt"/>
              <a:buAutoNum type="alphaLcParenR"/>
            </a:pPr>
            <a:endParaRPr lang="es-CO" sz="2000" dirty="0">
              <a:solidFill>
                <a:schemeClr val="bg1"/>
              </a:solidFill>
              <a:effectLst/>
            </a:endParaRPr>
          </a:p>
          <a:p>
            <a:pPr marL="342900" indent="-342900">
              <a:buFont typeface="+mj-lt"/>
              <a:buAutoNum type="alphaLcParenR"/>
            </a:pPr>
            <a:endParaRPr lang="es-CO" dirty="0">
              <a:effectLst/>
            </a:endParaRPr>
          </a:p>
        </p:txBody>
      </p:sp>
    </p:spTree>
    <p:extLst>
      <p:ext uri="{BB962C8B-B14F-4D97-AF65-F5344CB8AC3E}">
        <p14:creationId xmlns:p14="http://schemas.microsoft.com/office/powerpoint/2010/main" val="2421724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1888" y="-1"/>
            <a:ext cx="1624124" cy="1159099"/>
          </a:xfrm>
          <a:prstGeom prst="rect">
            <a:avLst/>
          </a:prstGeom>
          <a:noFill/>
          <a:ln>
            <a:noFill/>
          </a:ln>
        </p:spPr>
      </p:pic>
      <p:graphicFrame>
        <p:nvGraphicFramePr>
          <p:cNvPr id="3" name="Diagrama 2"/>
          <p:cNvGraphicFramePr/>
          <p:nvPr>
            <p:extLst>
              <p:ext uri="{D42A27DB-BD31-4B8C-83A1-F6EECF244321}">
                <p14:modId xmlns:p14="http://schemas.microsoft.com/office/powerpoint/2010/main" val="3721505557"/>
              </p:ext>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52026"/>
            <a:ext cx="11957538" cy="54864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631036" y="631064"/>
            <a:ext cx="3371850" cy="338554"/>
          </a:xfrm>
          <a:prstGeom prst="rect">
            <a:avLst/>
          </a:prstGeom>
          <a:noFill/>
        </p:spPr>
        <p:txBody>
          <a:bodyPr wrap="square" rtlCol="0">
            <a:spAutoFit/>
          </a:bodyPr>
          <a:lstStyle/>
          <a:p>
            <a:pPr algn="ctr"/>
            <a:r>
              <a:rPr lang="es-CO" sz="1600" b="1" dirty="0">
                <a:solidFill>
                  <a:schemeClr val="bg1"/>
                </a:solidFill>
              </a:rPr>
              <a:t>RIESGOS JURÍDICOS</a:t>
            </a:r>
          </a:p>
        </p:txBody>
      </p:sp>
      <p:graphicFrame>
        <p:nvGraphicFramePr>
          <p:cNvPr id="7" name="Tabla 6">
            <a:extLst>
              <a:ext uri="{FF2B5EF4-FFF2-40B4-BE49-F238E27FC236}">
                <a16:creationId xmlns:a16="http://schemas.microsoft.com/office/drawing/2014/main" id="{CA2E4351-F783-4F21-9132-C5C441F95568}"/>
              </a:ext>
            </a:extLst>
          </p:cNvPr>
          <p:cNvGraphicFramePr>
            <a:graphicFrameLocks noGrp="1"/>
          </p:cNvGraphicFramePr>
          <p:nvPr>
            <p:extLst>
              <p:ext uri="{D42A27DB-BD31-4B8C-83A1-F6EECF244321}">
                <p14:modId xmlns:p14="http://schemas.microsoft.com/office/powerpoint/2010/main" val="954389062"/>
              </p:ext>
            </p:extLst>
          </p:nvPr>
        </p:nvGraphicFramePr>
        <p:xfrm>
          <a:off x="201304" y="1348535"/>
          <a:ext cx="11777337" cy="5332341"/>
        </p:xfrm>
        <a:graphic>
          <a:graphicData uri="http://schemas.openxmlformats.org/drawingml/2006/table">
            <a:tbl>
              <a:tblPr>
                <a:tableStyleId>{5C22544A-7EE6-4342-B048-85BDC9FD1C3A}</a:tableStyleId>
              </a:tblPr>
              <a:tblGrid>
                <a:gridCol w="948228">
                  <a:extLst>
                    <a:ext uri="{9D8B030D-6E8A-4147-A177-3AD203B41FA5}">
                      <a16:colId xmlns:a16="http://schemas.microsoft.com/office/drawing/2014/main" val="86514359"/>
                    </a:ext>
                  </a:extLst>
                </a:gridCol>
                <a:gridCol w="927463">
                  <a:extLst>
                    <a:ext uri="{9D8B030D-6E8A-4147-A177-3AD203B41FA5}">
                      <a16:colId xmlns:a16="http://schemas.microsoft.com/office/drawing/2014/main" val="451546197"/>
                    </a:ext>
                  </a:extLst>
                </a:gridCol>
                <a:gridCol w="1097279">
                  <a:extLst>
                    <a:ext uri="{9D8B030D-6E8A-4147-A177-3AD203B41FA5}">
                      <a16:colId xmlns:a16="http://schemas.microsoft.com/office/drawing/2014/main" val="3808935037"/>
                    </a:ext>
                  </a:extLst>
                </a:gridCol>
                <a:gridCol w="2103121">
                  <a:extLst>
                    <a:ext uri="{9D8B030D-6E8A-4147-A177-3AD203B41FA5}">
                      <a16:colId xmlns:a16="http://schemas.microsoft.com/office/drawing/2014/main" val="4278557299"/>
                    </a:ext>
                  </a:extLst>
                </a:gridCol>
                <a:gridCol w="1933303">
                  <a:extLst>
                    <a:ext uri="{9D8B030D-6E8A-4147-A177-3AD203B41FA5}">
                      <a16:colId xmlns:a16="http://schemas.microsoft.com/office/drawing/2014/main" val="448764157"/>
                    </a:ext>
                  </a:extLst>
                </a:gridCol>
                <a:gridCol w="1371600">
                  <a:extLst>
                    <a:ext uri="{9D8B030D-6E8A-4147-A177-3AD203B41FA5}">
                      <a16:colId xmlns:a16="http://schemas.microsoft.com/office/drawing/2014/main" val="214134759"/>
                    </a:ext>
                  </a:extLst>
                </a:gridCol>
                <a:gridCol w="1593668">
                  <a:extLst>
                    <a:ext uri="{9D8B030D-6E8A-4147-A177-3AD203B41FA5}">
                      <a16:colId xmlns:a16="http://schemas.microsoft.com/office/drawing/2014/main" val="1883226124"/>
                    </a:ext>
                  </a:extLst>
                </a:gridCol>
                <a:gridCol w="1802675">
                  <a:extLst>
                    <a:ext uri="{9D8B030D-6E8A-4147-A177-3AD203B41FA5}">
                      <a16:colId xmlns:a16="http://schemas.microsoft.com/office/drawing/2014/main" val="1614590986"/>
                    </a:ext>
                  </a:extLst>
                </a:gridCol>
              </a:tblGrid>
              <a:tr h="165640">
                <a:tc>
                  <a:txBody>
                    <a:bodyPr/>
                    <a:lstStyle/>
                    <a:p>
                      <a:pPr algn="ctr" fontAlgn="ctr"/>
                      <a:r>
                        <a:rPr lang="es-ES_tradnl" sz="1800" u="none" strike="noStrike" baseline="-25000" dirty="0">
                          <a:effectLst/>
                        </a:rPr>
                        <a:t>Nº</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gridSpan="2">
                  <a:txBody>
                    <a:bodyPr/>
                    <a:lstStyle/>
                    <a:p>
                      <a:pPr algn="ctr" fontAlgn="ctr"/>
                      <a:r>
                        <a:rPr lang="es-ES_tradnl" sz="1800" u="none" strike="noStrike" baseline="-25000" dirty="0">
                          <a:effectLst/>
                        </a:rPr>
                        <a:t>1</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hMerge="1">
                  <a:txBody>
                    <a:bodyPr/>
                    <a:lstStyle/>
                    <a:p>
                      <a:endParaRPr lang="es-CO"/>
                    </a:p>
                  </a:txBody>
                  <a:tcPr/>
                </a:tc>
                <a:tc>
                  <a:txBody>
                    <a:bodyPr/>
                    <a:lstStyle/>
                    <a:p>
                      <a:pPr algn="ctr" fontAlgn="ctr"/>
                      <a:r>
                        <a:rPr lang="es-ES_tradnl" sz="1800" u="none" strike="noStrike" baseline="-25000" dirty="0">
                          <a:effectLst/>
                        </a:rPr>
                        <a:t>2</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3</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4</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5</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6</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extLst>
                  <a:ext uri="{0D108BD9-81ED-4DB2-BD59-A6C34878D82A}">
                    <a16:rowId xmlns:a16="http://schemas.microsoft.com/office/drawing/2014/main" val="512979468"/>
                  </a:ext>
                </a:extLst>
              </a:tr>
              <a:tr h="324654">
                <a:tc>
                  <a:txBody>
                    <a:bodyPr/>
                    <a:lstStyle/>
                    <a:p>
                      <a:pPr algn="ctr" fontAlgn="ctr"/>
                      <a:r>
                        <a:rPr lang="es-ES_tradnl" sz="1800" u="none" strike="noStrike" baseline="-25000" dirty="0">
                          <a:effectLst/>
                        </a:rPr>
                        <a:t>ETAPA</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gridSpan="2">
                  <a:txBody>
                    <a:bodyPr/>
                    <a:lstStyle/>
                    <a:p>
                      <a:pPr algn="ctr" fontAlgn="ctr"/>
                      <a:r>
                        <a:rPr lang="es-ES_tradnl" sz="1800" u="none" strike="noStrike" baseline="-25000" dirty="0">
                          <a:effectLst/>
                        </a:rPr>
                        <a:t>PLANEACION-EJECUCIÓN</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hMerge="1">
                  <a:txBody>
                    <a:bodyPr/>
                    <a:lstStyle/>
                    <a:p>
                      <a:endParaRPr lang="es-CO"/>
                    </a:p>
                  </a:txBody>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EJECUCIÓN </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PLANEACIÓN - SELECCIÓN</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EJECUCIÓN </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extLst>
                  <a:ext uri="{0D108BD9-81ED-4DB2-BD59-A6C34878D82A}">
                    <a16:rowId xmlns:a16="http://schemas.microsoft.com/office/drawing/2014/main" val="2182684597"/>
                  </a:ext>
                </a:extLst>
              </a:tr>
              <a:tr h="477042">
                <a:tc>
                  <a:txBody>
                    <a:bodyPr/>
                    <a:lstStyle/>
                    <a:p>
                      <a:pPr algn="ctr" fontAlgn="ctr"/>
                      <a:r>
                        <a:rPr lang="es-ES_tradnl" sz="1800" u="none" strike="noStrike" baseline="-25000" dirty="0">
                          <a:effectLst/>
                        </a:rPr>
                        <a:t>TIPO</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gridSpan="2">
                  <a:txBody>
                    <a:bodyPr/>
                    <a:lstStyle/>
                    <a:p>
                      <a:pPr marL="0" marR="0" lvl="0" indent="0" algn="ctr" defTabSz="457200" rtl="0" eaLnBrk="1" fontAlgn="ctr" latinLnBrk="0" hangingPunct="1">
                        <a:lnSpc>
                          <a:spcPct val="100000"/>
                        </a:lnSpc>
                        <a:spcBef>
                          <a:spcPts val="0"/>
                        </a:spcBef>
                        <a:spcAft>
                          <a:spcPts val="0"/>
                        </a:spcAft>
                        <a:buClrTx/>
                        <a:buSzTx/>
                        <a:buFontTx/>
                        <a:buNone/>
                        <a:tabLst/>
                        <a:defRPr/>
                      </a:pPr>
                      <a:r>
                        <a:rPr lang="es-ES_tradnl" sz="1800" u="none" strike="noStrike" baseline="-25000" dirty="0">
                          <a:effectLst/>
                        </a:rPr>
                        <a:t>RIEGOS SOCIALES O POLITÍCOS</a:t>
                      </a:r>
                      <a:endParaRPr lang="es-CO" sz="1800" b="1" i="0" u="none" strike="noStrike" dirty="0">
                        <a:solidFill>
                          <a:srgbClr val="000000"/>
                        </a:solidFill>
                        <a:effectLst/>
                        <a:latin typeface="Arial Narrow" panose="020B0606020202030204" pitchFamily="34" charset="0"/>
                      </a:endParaRPr>
                    </a:p>
                    <a:p>
                      <a:pPr algn="ctr" fontAlgn="ct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hMerge="1">
                  <a:txBody>
                    <a:bodyPr/>
                    <a:lstStyle/>
                    <a:p>
                      <a:endParaRPr lang="es-CO"/>
                    </a:p>
                  </a:txBody>
                  <a:tcPr/>
                </a:tc>
                <a:tc>
                  <a:txBody>
                    <a:bodyPr/>
                    <a:lstStyle/>
                    <a:p>
                      <a:pPr algn="ctr" fontAlgn="ctr"/>
                      <a:r>
                        <a:rPr lang="es-ES_tradnl" sz="1800" u="none" strike="noStrike" baseline="-25000" dirty="0">
                          <a:effectLst/>
                        </a:rPr>
                        <a:t>RIESGOS REGULATORIOS</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RIESGO OPERACIONAL Y REGULATORIO </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RIESGO OPERACIONAL</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RIESGOS DE LA NATURALEZA</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RIESGO OPERACIONAL </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extLst>
                  <a:ext uri="{0D108BD9-81ED-4DB2-BD59-A6C34878D82A}">
                    <a16:rowId xmlns:a16="http://schemas.microsoft.com/office/drawing/2014/main" val="1921153075"/>
                  </a:ext>
                </a:extLst>
              </a:tr>
              <a:tr h="2190251">
                <a:tc>
                  <a:txBody>
                    <a:bodyPr/>
                    <a:lstStyle/>
                    <a:p>
                      <a:pPr algn="ctr" fontAlgn="ctr"/>
                      <a:r>
                        <a:rPr lang="es-ES_tradnl" sz="1800" u="none" strike="noStrike" baseline="-25000" dirty="0">
                          <a:effectLst/>
                        </a:rPr>
                        <a:t>DESCRIPCIÓN( que puede pasar y como puede ocurrir)</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gridSpan="2">
                  <a:txBody>
                    <a:bodyPr/>
                    <a:lstStyle/>
                    <a:p>
                      <a:pPr algn="ctr" fontAlgn="ctr"/>
                      <a:r>
                        <a:rPr lang="es-ES_tradnl" sz="1800" u="none" strike="noStrike" baseline="-25000" dirty="0">
                          <a:effectLst/>
                        </a:rPr>
                        <a:t> Ocurrencia de situaciones de orden público, paros o huelgas, o los efectos derivados y ocasionados por los mismos</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hMerge="1">
                  <a:txBody>
                    <a:bodyPr/>
                    <a:lstStyle/>
                    <a:p>
                      <a:endParaRPr lang="es-CO"/>
                    </a:p>
                  </a:txBody>
                  <a:tcPr/>
                </a:tc>
                <a:tc>
                  <a:txBody>
                    <a:bodyPr/>
                    <a:lstStyle/>
                    <a:p>
                      <a:pPr algn="ctr" fontAlgn="ctr"/>
                      <a:r>
                        <a:rPr lang="es-ES_tradnl" sz="1800" u="none" strike="noStrike" baseline="-25000" dirty="0">
                          <a:effectLst/>
                        </a:rPr>
                        <a:t>Efectos desfavorables ocasionados por normas, disposiciones o directrices que adopte la Administración durante la ejecución del contrato y que sean aplicables al contrato, con excepción de normas tributarias.</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Reprocesos o fallas en la obtención de los permisos, trámites y autorizaciones asociados a la instalación y operación de la infraestructura requerida en desarrollo del contrato</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Declaratoria de desierto del proceso de selección o de alguno de los grupos o regiones del proceso</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Riesgos de fuerza mayor asegurables referidos al impacto adverso  sobre la ejecución y/o operación del contrato por causas derivables de desastres naturales.</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Que se termine el contrato anticipadamente por cualquier razón o por falta de consecución del objeto principal.</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extLst>
                  <a:ext uri="{0D108BD9-81ED-4DB2-BD59-A6C34878D82A}">
                    <a16:rowId xmlns:a16="http://schemas.microsoft.com/office/drawing/2014/main" val="2773960923"/>
                  </a:ext>
                </a:extLst>
              </a:tr>
              <a:tr h="511937">
                <a:tc>
                  <a:txBody>
                    <a:bodyPr/>
                    <a:lstStyle/>
                    <a:p>
                      <a:pPr algn="ctr" fontAlgn="ctr"/>
                      <a:r>
                        <a:rPr lang="es-ES_tradnl" sz="1800" u="none" strike="noStrike" baseline="-25000" dirty="0">
                          <a:effectLst/>
                        </a:rPr>
                        <a:t>CONSECUENCIA DE LA OCURRENCIA DEL EVENTO</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Nuevas obligaciones para las partes</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Parálisis o prorroga en la ejecución del contrato</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Nuevas obligaciones para las partes</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Reprocesos, nuevas obligaciones</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No se podrá satisfacer la necesidad de la entidad en los tiempo establecidos</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nuevas obligaciones para las partes </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Terminación anormal del contrato antes del plazo del contrato y disminución de los ingresos esperados</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extLst>
                  <a:ext uri="{0D108BD9-81ED-4DB2-BD59-A6C34878D82A}">
                    <a16:rowId xmlns:a16="http://schemas.microsoft.com/office/drawing/2014/main" val="561822059"/>
                  </a:ext>
                </a:extLst>
              </a:tr>
              <a:tr h="165640">
                <a:tc>
                  <a:txBody>
                    <a:bodyPr/>
                    <a:lstStyle/>
                    <a:p>
                      <a:pPr algn="ctr" fontAlgn="ctr"/>
                      <a:r>
                        <a:rPr lang="es-ES_tradnl" sz="1800" u="none" strike="noStrike" baseline="-25000" dirty="0">
                          <a:effectLst/>
                        </a:rPr>
                        <a:t>¿A QUIEN SE LE ASIGNA?</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LA ENTIDAD</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LA ENTIDAD</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LA ENTIDAD</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tc>
                  <a:txBody>
                    <a:bodyPr/>
                    <a:lstStyle/>
                    <a:p>
                      <a:pPr algn="ctr" fontAlgn="ctr"/>
                      <a:r>
                        <a:rPr lang="es-ES_tradnl" sz="1800" u="none" strike="noStrike" baseline="-25000" dirty="0">
                          <a:effectLst/>
                        </a:rPr>
                        <a:t>CONTRATISTA </a:t>
                      </a:r>
                      <a:endParaRPr lang="es-CO" sz="1800" b="1" i="0" u="none" strike="noStrike" dirty="0">
                        <a:solidFill>
                          <a:srgbClr val="000000"/>
                        </a:solidFill>
                        <a:effectLst/>
                        <a:latin typeface="Arial Narrow" panose="020B0606020202030204" pitchFamily="34" charset="0"/>
                      </a:endParaRPr>
                    </a:p>
                  </a:txBody>
                  <a:tcPr marL="6626" marR="6626" marT="6626" marB="0" anchor="ctr">
                    <a:solidFill>
                      <a:schemeClr val="bg2">
                        <a:lumMod val="40000"/>
                        <a:lumOff val="60000"/>
                      </a:schemeClr>
                    </a:solidFill>
                  </a:tcPr>
                </a:tc>
                <a:extLst>
                  <a:ext uri="{0D108BD9-81ED-4DB2-BD59-A6C34878D82A}">
                    <a16:rowId xmlns:a16="http://schemas.microsoft.com/office/drawing/2014/main" val="20689531"/>
                  </a:ext>
                </a:extLst>
              </a:tr>
            </a:tbl>
          </a:graphicData>
        </a:graphic>
      </p:graphicFrame>
    </p:spTree>
    <p:extLst>
      <p:ext uri="{BB962C8B-B14F-4D97-AF65-F5344CB8AC3E}">
        <p14:creationId xmlns:p14="http://schemas.microsoft.com/office/powerpoint/2010/main" val="3439839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1888" y="-1"/>
            <a:ext cx="1624124" cy="1159099"/>
          </a:xfrm>
          <a:prstGeom prst="rect">
            <a:avLst/>
          </a:prstGeom>
          <a:noFill/>
          <a:ln>
            <a:noFill/>
          </a:ln>
        </p:spPr>
      </p:pic>
      <p:graphicFrame>
        <p:nvGraphicFramePr>
          <p:cNvPr id="3" name="Diagrama 2"/>
          <p:cNvGraphicFramePr/>
          <p:nvPr>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52026"/>
            <a:ext cx="11957538" cy="54864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631036" y="631064"/>
            <a:ext cx="3371850" cy="338554"/>
          </a:xfrm>
          <a:prstGeom prst="rect">
            <a:avLst/>
          </a:prstGeom>
          <a:noFill/>
        </p:spPr>
        <p:txBody>
          <a:bodyPr wrap="square" rtlCol="0">
            <a:spAutoFit/>
          </a:bodyPr>
          <a:lstStyle/>
          <a:p>
            <a:pPr algn="ctr"/>
            <a:r>
              <a:rPr lang="es-CO" sz="1600" b="1" dirty="0">
                <a:solidFill>
                  <a:schemeClr val="bg1"/>
                </a:solidFill>
              </a:rPr>
              <a:t>RIESGOS JURÍDICOS</a:t>
            </a:r>
          </a:p>
        </p:txBody>
      </p:sp>
      <p:graphicFrame>
        <p:nvGraphicFramePr>
          <p:cNvPr id="2" name="Tabla 1">
            <a:extLst>
              <a:ext uri="{FF2B5EF4-FFF2-40B4-BE49-F238E27FC236}">
                <a16:creationId xmlns:a16="http://schemas.microsoft.com/office/drawing/2014/main" id="{1B36EC62-C427-4737-8550-BD82EAFB0BF4}"/>
              </a:ext>
            </a:extLst>
          </p:cNvPr>
          <p:cNvGraphicFramePr>
            <a:graphicFrameLocks noGrp="1"/>
          </p:cNvGraphicFramePr>
          <p:nvPr>
            <p:extLst>
              <p:ext uri="{D42A27DB-BD31-4B8C-83A1-F6EECF244321}">
                <p14:modId xmlns:p14="http://schemas.microsoft.com/office/powerpoint/2010/main" val="1000923112"/>
              </p:ext>
            </p:extLst>
          </p:nvPr>
        </p:nvGraphicFramePr>
        <p:xfrm>
          <a:off x="169816" y="1331913"/>
          <a:ext cx="11807819" cy="5304020"/>
        </p:xfrm>
        <a:graphic>
          <a:graphicData uri="http://schemas.openxmlformats.org/drawingml/2006/table">
            <a:tbl>
              <a:tblPr>
                <a:tableStyleId>{5C22544A-7EE6-4342-B048-85BDC9FD1C3A}</a:tableStyleId>
              </a:tblPr>
              <a:tblGrid>
                <a:gridCol w="1410789">
                  <a:extLst>
                    <a:ext uri="{9D8B030D-6E8A-4147-A177-3AD203B41FA5}">
                      <a16:colId xmlns:a16="http://schemas.microsoft.com/office/drawing/2014/main" val="3608062191"/>
                    </a:ext>
                  </a:extLst>
                </a:gridCol>
                <a:gridCol w="2272937">
                  <a:extLst>
                    <a:ext uri="{9D8B030D-6E8A-4147-A177-3AD203B41FA5}">
                      <a16:colId xmlns:a16="http://schemas.microsoft.com/office/drawing/2014/main" val="6120438"/>
                    </a:ext>
                  </a:extLst>
                </a:gridCol>
                <a:gridCol w="3304903">
                  <a:extLst>
                    <a:ext uri="{9D8B030D-6E8A-4147-A177-3AD203B41FA5}">
                      <a16:colId xmlns:a16="http://schemas.microsoft.com/office/drawing/2014/main" val="3868155041"/>
                    </a:ext>
                  </a:extLst>
                </a:gridCol>
                <a:gridCol w="2468880">
                  <a:extLst>
                    <a:ext uri="{9D8B030D-6E8A-4147-A177-3AD203B41FA5}">
                      <a16:colId xmlns:a16="http://schemas.microsoft.com/office/drawing/2014/main" val="4032548937"/>
                    </a:ext>
                  </a:extLst>
                </a:gridCol>
                <a:gridCol w="2350310">
                  <a:extLst>
                    <a:ext uri="{9D8B030D-6E8A-4147-A177-3AD203B41FA5}">
                      <a16:colId xmlns:a16="http://schemas.microsoft.com/office/drawing/2014/main" val="2710120643"/>
                    </a:ext>
                  </a:extLst>
                </a:gridCol>
              </a:tblGrid>
              <a:tr h="292244">
                <a:tc>
                  <a:txBody>
                    <a:bodyPr/>
                    <a:lstStyle/>
                    <a:p>
                      <a:pPr algn="ctr" fontAlgn="ctr"/>
                      <a:r>
                        <a:rPr lang="es-ES_tradnl" sz="1800" u="none" strike="noStrike" baseline="-25000" dirty="0">
                          <a:effectLst/>
                        </a:rPr>
                        <a:t>Nº</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7</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8</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9</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10</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extLst>
                  <a:ext uri="{0D108BD9-81ED-4DB2-BD59-A6C34878D82A}">
                    <a16:rowId xmlns:a16="http://schemas.microsoft.com/office/drawing/2014/main" val="3819714663"/>
                  </a:ext>
                </a:extLst>
              </a:tr>
              <a:tr h="292244">
                <a:tc>
                  <a:txBody>
                    <a:bodyPr/>
                    <a:lstStyle/>
                    <a:p>
                      <a:pPr algn="ctr" fontAlgn="ctr"/>
                      <a:r>
                        <a:rPr lang="es-ES_tradnl" sz="1800" u="none" strike="noStrike" baseline="-25000" dirty="0">
                          <a:effectLst/>
                        </a:rPr>
                        <a:t>ETAPA</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SELECCIÓN-EJECUCIÓN</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SELECCIÓN-EJECUCIÓN</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SELECCIÓN-EJECUCIÓN</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extLst>
                  <a:ext uri="{0D108BD9-81ED-4DB2-BD59-A6C34878D82A}">
                    <a16:rowId xmlns:a16="http://schemas.microsoft.com/office/drawing/2014/main" val="1706680310"/>
                  </a:ext>
                </a:extLst>
              </a:tr>
              <a:tr h="674574">
                <a:tc>
                  <a:txBody>
                    <a:bodyPr/>
                    <a:lstStyle/>
                    <a:p>
                      <a:pPr algn="ctr" fontAlgn="ctr"/>
                      <a:r>
                        <a:rPr lang="es-ES_tradnl" sz="1800" u="none" strike="noStrike" baseline="-25000" dirty="0">
                          <a:effectLst/>
                        </a:rPr>
                        <a:t>TIPO</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RIESGO DE CORRUPCIÓN, FINANCIERO, LEGAL Y REPUTACIONAL</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RIESGO DE CORRUPCIÓN, FINANCIERO, LEGAL Y REPUTACIONAL</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RIESGO DE CORRUPCIÓN, FINANCIERO, LEGAL Y REPUTACIONAL</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RIESGO DE CORRUPCIÓN, FINANCIERO, LEGAL Y REPUTACIONAL</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extLst>
                  <a:ext uri="{0D108BD9-81ED-4DB2-BD59-A6C34878D82A}">
                    <a16:rowId xmlns:a16="http://schemas.microsoft.com/office/drawing/2014/main" val="2059586697"/>
                  </a:ext>
                </a:extLst>
              </a:tr>
              <a:tr h="1852166">
                <a:tc>
                  <a:txBody>
                    <a:bodyPr/>
                    <a:lstStyle/>
                    <a:p>
                      <a:pPr algn="ctr" fontAlgn="ctr"/>
                      <a:r>
                        <a:rPr lang="es-ES_tradnl" sz="1800" u="none" strike="noStrike" baseline="-25000" dirty="0">
                          <a:effectLst/>
                        </a:rPr>
                        <a:t>DESCRIPCIÓN( que puede pasar y como puede ocurrir)</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FILTRACIÓN DE LA INFORMACIÓN PROPIA DE LA CUSTODIA DEL CONTRATISTA </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REALIZACIÓN DE ACTOS DE CORRUPCIÓN O PRESUNTOS ACTOS DE CORRUPCIÓN DE CONFORMIDAD CON LA LEY PENAL COLOMBIANA Y LOS TRATADOS INTERNACIONALES SOBRE LA MATERIA.</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ORIGEN DE FONDOS ILEGAL PARA LA EJECUCIÓN CONTRACTUAL POR PARTE DEL CONTRATISTA</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FALTA DE CONOCIMIENTO DEL PROPONENTE, SUS SOCIOS, MATRICES, SUBORDINADOS O GRUPO EMPRESARIAL</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extLst>
                  <a:ext uri="{0D108BD9-81ED-4DB2-BD59-A6C34878D82A}">
                    <a16:rowId xmlns:a16="http://schemas.microsoft.com/office/drawing/2014/main" val="1001940962"/>
                  </a:ext>
                </a:extLst>
              </a:tr>
              <a:tr h="1709383">
                <a:tc>
                  <a:txBody>
                    <a:bodyPr/>
                    <a:lstStyle/>
                    <a:p>
                      <a:pPr algn="ctr" fontAlgn="ctr"/>
                      <a:r>
                        <a:rPr lang="es-ES_tradnl" sz="1800" u="none" strike="noStrike" baseline="-25000" dirty="0">
                          <a:effectLst/>
                        </a:rPr>
                        <a:t>CONSECUENCIA DE LA OCURRENCIA DEL EVENTO</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Daño reputacional a la Entidad, parálisis del contrato, incumplimiento del negocio y aplicación de la condición resolutoria del negocio jurídico.</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Daño reputacional a la Entidad, parálisis del contrato, incumplimiento del negocio y aplicación de la condición resolutoria del negocio jurídico.</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Daño reputacional a la Entidad, parálisis del contrato, incumplimiento del negocio y aplicación de la condición resolutoria del negocio jurídico.</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Daño reputacional a la Entidad, parálisis del contrato, incumplimiento del negocio y aplicación de la condición resolutoria del negocio jurídico.</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extLst>
                  <a:ext uri="{0D108BD9-81ED-4DB2-BD59-A6C34878D82A}">
                    <a16:rowId xmlns:a16="http://schemas.microsoft.com/office/drawing/2014/main" val="2572211252"/>
                  </a:ext>
                </a:extLst>
              </a:tr>
              <a:tr h="483409">
                <a:tc>
                  <a:txBody>
                    <a:bodyPr/>
                    <a:lstStyle/>
                    <a:p>
                      <a:pPr algn="ctr" fontAlgn="ctr"/>
                      <a:r>
                        <a:rPr lang="es-ES_tradnl" sz="1800" u="none" strike="noStrike" baseline="-25000" dirty="0">
                          <a:effectLst/>
                        </a:rPr>
                        <a:t>¿A QUIEN SE LE ASIGNA?</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tc>
                  <a:txBody>
                    <a:bodyPr/>
                    <a:lstStyle/>
                    <a:p>
                      <a:pPr algn="ctr" fontAlgn="ctr"/>
                      <a:r>
                        <a:rPr lang="es-ES_tradnl" sz="1800" u="none" strike="noStrike" baseline="-25000" dirty="0">
                          <a:effectLst/>
                        </a:rPr>
                        <a:t>CONTRATISTA </a:t>
                      </a:r>
                      <a:endParaRPr lang="es-CO" sz="1800" b="1" i="0" u="none" strike="noStrike" dirty="0">
                        <a:solidFill>
                          <a:srgbClr val="000000"/>
                        </a:solidFill>
                        <a:effectLst/>
                        <a:latin typeface="Arial Narrow" panose="020B0606020202030204" pitchFamily="34" charset="0"/>
                      </a:endParaRPr>
                    </a:p>
                  </a:txBody>
                  <a:tcPr marL="5258" marR="5258" marT="5258" marB="0" anchor="ctr">
                    <a:solidFill>
                      <a:schemeClr val="bg2">
                        <a:lumMod val="40000"/>
                        <a:lumOff val="60000"/>
                      </a:schemeClr>
                    </a:solidFill>
                  </a:tcPr>
                </a:tc>
                <a:extLst>
                  <a:ext uri="{0D108BD9-81ED-4DB2-BD59-A6C34878D82A}">
                    <a16:rowId xmlns:a16="http://schemas.microsoft.com/office/drawing/2014/main" val="2846524158"/>
                  </a:ext>
                </a:extLst>
              </a:tr>
            </a:tbl>
          </a:graphicData>
        </a:graphic>
      </p:graphicFrame>
    </p:spTree>
    <p:extLst>
      <p:ext uri="{BB962C8B-B14F-4D97-AF65-F5344CB8AC3E}">
        <p14:creationId xmlns:p14="http://schemas.microsoft.com/office/powerpoint/2010/main" val="3272743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1888" y="-1"/>
            <a:ext cx="1624124" cy="1159099"/>
          </a:xfrm>
          <a:prstGeom prst="rect">
            <a:avLst/>
          </a:prstGeom>
          <a:noFill/>
          <a:ln>
            <a:noFill/>
          </a:ln>
        </p:spPr>
      </p:pic>
      <p:graphicFrame>
        <p:nvGraphicFramePr>
          <p:cNvPr id="3" name="Diagrama 2"/>
          <p:cNvGraphicFramePr/>
          <p:nvPr>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52026"/>
            <a:ext cx="11957538" cy="54864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631036" y="631064"/>
            <a:ext cx="3371850" cy="338554"/>
          </a:xfrm>
          <a:prstGeom prst="rect">
            <a:avLst/>
          </a:prstGeom>
          <a:noFill/>
        </p:spPr>
        <p:txBody>
          <a:bodyPr wrap="square" rtlCol="0">
            <a:spAutoFit/>
          </a:bodyPr>
          <a:lstStyle/>
          <a:p>
            <a:pPr algn="ctr"/>
            <a:r>
              <a:rPr lang="es-CO" sz="1600" b="1" dirty="0">
                <a:solidFill>
                  <a:schemeClr val="bg1"/>
                </a:solidFill>
              </a:rPr>
              <a:t>RIESGOS JURÍDICOS</a:t>
            </a:r>
          </a:p>
        </p:txBody>
      </p:sp>
      <p:graphicFrame>
        <p:nvGraphicFramePr>
          <p:cNvPr id="2" name="Tabla 1">
            <a:extLst>
              <a:ext uri="{FF2B5EF4-FFF2-40B4-BE49-F238E27FC236}">
                <a16:creationId xmlns:a16="http://schemas.microsoft.com/office/drawing/2014/main" id="{1FCB3BC2-4590-4E51-B64B-B341F6B28E3A}"/>
              </a:ext>
            </a:extLst>
          </p:cNvPr>
          <p:cNvGraphicFramePr>
            <a:graphicFrameLocks noGrp="1"/>
          </p:cNvGraphicFramePr>
          <p:nvPr>
            <p:extLst>
              <p:ext uri="{D42A27DB-BD31-4B8C-83A1-F6EECF244321}">
                <p14:modId xmlns:p14="http://schemas.microsoft.com/office/powerpoint/2010/main" val="1395527666"/>
              </p:ext>
            </p:extLst>
          </p:nvPr>
        </p:nvGraphicFramePr>
        <p:xfrm>
          <a:off x="175178" y="1292723"/>
          <a:ext cx="11816528" cy="5456335"/>
        </p:xfrm>
        <a:graphic>
          <a:graphicData uri="http://schemas.openxmlformats.org/drawingml/2006/table">
            <a:tbl>
              <a:tblPr>
                <a:tableStyleId>{5C22544A-7EE6-4342-B048-85BDC9FD1C3A}</a:tableStyleId>
              </a:tblPr>
              <a:tblGrid>
                <a:gridCol w="1080218">
                  <a:extLst>
                    <a:ext uri="{9D8B030D-6E8A-4147-A177-3AD203B41FA5}">
                      <a16:colId xmlns:a16="http://schemas.microsoft.com/office/drawing/2014/main" val="1601608936"/>
                    </a:ext>
                  </a:extLst>
                </a:gridCol>
                <a:gridCol w="1804753">
                  <a:extLst>
                    <a:ext uri="{9D8B030D-6E8A-4147-A177-3AD203B41FA5}">
                      <a16:colId xmlns:a16="http://schemas.microsoft.com/office/drawing/2014/main" val="3710880565"/>
                    </a:ext>
                  </a:extLst>
                </a:gridCol>
                <a:gridCol w="2292169">
                  <a:extLst>
                    <a:ext uri="{9D8B030D-6E8A-4147-A177-3AD203B41FA5}">
                      <a16:colId xmlns:a16="http://schemas.microsoft.com/office/drawing/2014/main" val="4244819292"/>
                    </a:ext>
                  </a:extLst>
                </a:gridCol>
                <a:gridCol w="1791581">
                  <a:extLst>
                    <a:ext uri="{9D8B030D-6E8A-4147-A177-3AD203B41FA5}">
                      <a16:colId xmlns:a16="http://schemas.microsoft.com/office/drawing/2014/main" val="3663134641"/>
                    </a:ext>
                  </a:extLst>
                </a:gridCol>
                <a:gridCol w="1804753">
                  <a:extLst>
                    <a:ext uri="{9D8B030D-6E8A-4147-A177-3AD203B41FA5}">
                      <a16:colId xmlns:a16="http://schemas.microsoft.com/office/drawing/2014/main" val="296094140"/>
                    </a:ext>
                  </a:extLst>
                </a:gridCol>
                <a:gridCol w="3043054">
                  <a:extLst>
                    <a:ext uri="{9D8B030D-6E8A-4147-A177-3AD203B41FA5}">
                      <a16:colId xmlns:a16="http://schemas.microsoft.com/office/drawing/2014/main" val="2717281264"/>
                    </a:ext>
                  </a:extLst>
                </a:gridCol>
              </a:tblGrid>
              <a:tr h="265792">
                <a:tc>
                  <a:txBody>
                    <a:bodyPr/>
                    <a:lstStyle/>
                    <a:p>
                      <a:pPr algn="ctr" fontAlgn="ctr"/>
                      <a:r>
                        <a:rPr lang="es-ES_tradnl" sz="1700" u="none" strike="noStrike" baseline="-25000" dirty="0">
                          <a:effectLst/>
                        </a:rPr>
                        <a:t>Nº</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11</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12</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13</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14</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15</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extLst>
                  <a:ext uri="{0D108BD9-81ED-4DB2-BD59-A6C34878D82A}">
                    <a16:rowId xmlns:a16="http://schemas.microsoft.com/office/drawing/2014/main" val="3636431169"/>
                  </a:ext>
                </a:extLst>
              </a:tr>
              <a:tr h="265792">
                <a:tc>
                  <a:txBody>
                    <a:bodyPr/>
                    <a:lstStyle/>
                    <a:p>
                      <a:pPr algn="ctr" fontAlgn="ctr"/>
                      <a:r>
                        <a:rPr lang="es-ES_tradnl" sz="1700" u="none" strike="noStrike" baseline="-25000" dirty="0">
                          <a:effectLst/>
                        </a:rPr>
                        <a:t>ETAPA</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SELECCIÓN-EJECUCIÓN</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SELECCIÓN-EJECUCIÓN</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SELECCIÓN-EJECUCIÓN</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SELECCIÓN-EJECUCIÓN</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EJECUCIÓN</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extLst>
                  <a:ext uri="{0D108BD9-81ED-4DB2-BD59-A6C34878D82A}">
                    <a16:rowId xmlns:a16="http://schemas.microsoft.com/office/drawing/2014/main" val="595121282"/>
                  </a:ext>
                </a:extLst>
              </a:tr>
              <a:tr h="945018">
                <a:tc>
                  <a:txBody>
                    <a:bodyPr/>
                    <a:lstStyle/>
                    <a:p>
                      <a:pPr algn="ctr" fontAlgn="ctr"/>
                      <a:r>
                        <a:rPr lang="es-ES_tradnl" sz="1700" u="none" strike="noStrike" baseline="-25000" dirty="0">
                          <a:effectLst/>
                        </a:rPr>
                        <a:t>TIPO</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RIESGO DE CORRUPCIÓN, FINANCIERO, LEGAL Y REPUTACIONAL </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RIESGO DE CORRUPCIÓN, FINANCIERO, LEGAL Y REPUTACIONAL</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RIESGO DE CORRUPCIÓN, FINANCIERO, LEGAL Y REPUTACIONAL</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RIESGO DE CORRUPCIÓN, FINANCIERO, LEGAL Y REPUTACIONAL</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RIESGOS REGULATORIOS Y NORMATIVOS</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extLst>
                  <a:ext uri="{0D108BD9-81ED-4DB2-BD59-A6C34878D82A}">
                    <a16:rowId xmlns:a16="http://schemas.microsoft.com/office/drawing/2014/main" val="228494488"/>
                  </a:ext>
                </a:extLst>
              </a:tr>
              <a:tr h="2114670">
                <a:tc>
                  <a:txBody>
                    <a:bodyPr/>
                    <a:lstStyle/>
                    <a:p>
                      <a:pPr algn="ctr" fontAlgn="ctr"/>
                      <a:r>
                        <a:rPr lang="es-ES_tradnl" sz="1700" u="none" strike="noStrike" baseline="-25000" dirty="0">
                          <a:effectLst/>
                        </a:rPr>
                        <a:t>DESCRIPCIÓN( que puede pasar y como puede ocurrir)</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 Indebido control y verificación de la información comercial y financiera de los proponentes y contratistas </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Indebido control y verificación de la información comercial y financiera de los proponentes y contratistas. adjudicación a contratistas presuntamente autores o </a:t>
                      </a:r>
                      <a:r>
                        <a:rPr lang="es-ES_tradnl" sz="1700" u="none" strike="noStrike" baseline="-25000" dirty="0" err="1">
                          <a:effectLst/>
                        </a:rPr>
                        <a:t>intervInientes</a:t>
                      </a:r>
                      <a:r>
                        <a:rPr lang="es-ES_tradnl" sz="1700" u="none" strike="noStrike" baseline="-25000" dirty="0">
                          <a:effectLst/>
                        </a:rPr>
                        <a:t> de actos corruptos</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Variación o modificación del estado de riesgo  de los riesgos tipificados como riesgos de corrupción, financiero, legal y reputacional.</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Colusión entre los proponentes</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Efectos desfavorables producto de la regulación o normatividad relacionada con el servicio de telecomunicaciones a través de la Comisión de Regulación de Comunicaciones (CRC), la regulación ambiental que expida el Ministerio de Ambiente y sus Entidades adscritas o vinculadas y la regulación local que aplique en las regiones en las que se implemente el proyecto</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extLst>
                  <a:ext uri="{0D108BD9-81ED-4DB2-BD59-A6C34878D82A}">
                    <a16:rowId xmlns:a16="http://schemas.microsoft.com/office/drawing/2014/main" val="2517840863"/>
                  </a:ext>
                </a:extLst>
              </a:tr>
              <a:tr h="1424989">
                <a:tc>
                  <a:txBody>
                    <a:bodyPr/>
                    <a:lstStyle/>
                    <a:p>
                      <a:pPr algn="ctr" fontAlgn="ctr"/>
                      <a:r>
                        <a:rPr lang="es-ES_tradnl" sz="1700" u="none" strike="noStrike" baseline="-25000" dirty="0">
                          <a:effectLst/>
                        </a:rPr>
                        <a:t>CONSECUENCIA DE LA OCURRENCIA DEL EVENTO</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Daño reputacional a la Entidad, parálisis del contrato, incumplimiento del negocio y aplicación de la condición resolutoria del negocio jurídico.</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Daño reputacional a la Entidad, parálisis del contrato, incumplimiento del negocio y aplicación de la condición resolutoria del negocio jurídico.</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Daño reputacional a la Entidad, parálisis del contrato, incumplimiento del negocio y aplicación de la condición resolutoria del negocio jurídico.</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Daño reputacional a la Entidad y afectación por prácticas colusorias. Probabilidad de Declarar desierto el proceso precontractual.</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Nuevas obligaciones para las partes. Disminución de los ingresos esperados</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extLst>
                  <a:ext uri="{0D108BD9-81ED-4DB2-BD59-A6C34878D82A}">
                    <a16:rowId xmlns:a16="http://schemas.microsoft.com/office/drawing/2014/main" val="2805532918"/>
                  </a:ext>
                </a:extLst>
              </a:tr>
              <a:tr h="440074">
                <a:tc>
                  <a:txBody>
                    <a:bodyPr/>
                    <a:lstStyle/>
                    <a:p>
                      <a:pPr algn="ctr" fontAlgn="ctr"/>
                      <a:r>
                        <a:rPr lang="es-ES_tradnl" sz="1700" u="none" strike="noStrike" baseline="-25000" dirty="0">
                          <a:effectLst/>
                        </a:rPr>
                        <a:t>¿A QUIEN SE LE ASIGNA?</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ENTIDAD </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ENTIDAD</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CONTRATISTA</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A LAS PARTES </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tc>
                  <a:txBody>
                    <a:bodyPr/>
                    <a:lstStyle/>
                    <a:p>
                      <a:pPr algn="ctr" fontAlgn="ctr"/>
                      <a:r>
                        <a:rPr lang="es-ES_tradnl" sz="1700" u="none" strike="noStrike" baseline="-25000" dirty="0">
                          <a:effectLst/>
                        </a:rPr>
                        <a:t>CONTRATISTA</a:t>
                      </a:r>
                      <a:endParaRPr lang="es-CO" sz="1700" b="1" i="0" u="none" strike="noStrike" dirty="0">
                        <a:solidFill>
                          <a:srgbClr val="000000"/>
                        </a:solidFill>
                        <a:effectLst/>
                        <a:latin typeface="Arial Narrow" panose="020B0606020202030204" pitchFamily="34" charset="0"/>
                      </a:endParaRPr>
                    </a:p>
                  </a:txBody>
                  <a:tcPr marL="4330" marR="4330" marT="4330" marB="0" anchor="ctr">
                    <a:solidFill>
                      <a:schemeClr val="bg2">
                        <a:lumMod val="40000"/>
                        <a:lumOff val="60000"/>
                      </a:schemeClr>
                    </a:solidFill>
                  </a:tcPr>
                </a:tc>
                <a:extLst>
                  <a:ext uri="{0D108BD9-81ED-4DB2-BD59-A6C34878D82A}">
                    <a16:rowId xmlns:a16="http://schemas.microsoft.com/office/drawing/2014/main" val="3810806602"/>
                  </a:ext>
                </a:extLst>
              </a:tr>
            </a:tbl>
          </a:graphicData>
        </a:graphic>
      </p:graphicFrame>
    </p:spTree>
    <p:extLst>
      <p:ext uri="{BB962C8B-B14F-4D97-AF65-F5344CB8AC3E}">
        <p14:creationId xmlns:p14="http://schemas.microsoft.com/office/powerpoint/2010/main" val="1630643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1887" y="12877"/>
            <a:ext cx="1624125" cy="1120464"/>
          </a:xfrm>
          <a:prstGeom prst="rect">
            <a:avLst/>
          </a:prstGeom>
          <a:noFill/>
          <a:ln>
            <a:noFill/>
          </a:ln>
        </p:spPr>
      </p:pic>
      <p:graphicFrame>
        <p:nvGraphicFramePr>
          <p:cNvPr id="3" name="Diagrama 2"/>
          <p:cNvGraphicFramePr/>
          <p:nvPr>
            <p:extLst>
              <p:ext uri="{D42A27DB-BD31-4B8C-83A1-F6EECF244321}">
                <p14:modId xmlns:p14="http://schemas.microsoft.com/office/powerpoint/2010/main" val="965708797"/>
              </p:ext>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72233"/>
            <a:ext cx="11957538" cy="5450678"/>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669673" y="573109"/>
            <a:ext cx="3371850" cy="338554"/>
          </a:xfrm>
          <a:prstGeom prst="rect">
            <a:avLst/>
          </a:prstGeom>
          <a:noFill/>
        </p:spPr>
        <p:txBody>
          <a:bodyPr wrap="square" rtlCol="0">
            <a:spAutoFit/>
          </a:bodyPr>
          <a:lstStyle/>
          <a:p>
            <a:pPr algn="ctr"/>
            <a:r>
              <a:rPr lang="es-ES" sz="1600" b="1" dirty="0">
                <a:solidFill>
                  <a:schemeClr val="bg1"/>
                </a:solidFill>
              </a:rPr>
              <a:t>RIESGOS TÉCNICOS</a:t>
            </a:r>
            <a:endParaRPr lang="es-CO" sz="1600" dirty="0">
              <a:solidFill>
                <a:schemeClr val="bg1"/>
              </a:solidFill>
            </a:endParaRPr>
          </a:p>
        </p:txBody>
      </p:sp>
      <p:graphicFrame>
        <p:nvGraphicFramePr>
          <p:cNvPr id="7" name="Tabla 6">
            <a:extLst>
              <a:ext uri="{FF2B5EF4-FFF2-40B4-BE49-F238E27FC236}">
                <a16:creationId xmlns:a16="http://schemas.microsoft.com/office/drawing/2014/main" id="{4321D639-FF99-4429-8206-6FBA914D149F}"/>
              </a:ext>
            </a:extLst>
          </p:cNvPr>
          <p:cNvGraphicFramePr>
            <a:graphicFrameLocks noGrp="1"/>
          </p:cNvGraphicFramePr>
          <p:nvPr>
            <p:extLst>
              <p:ext uri="{D42A27DB-BD31-4B8C-83A1-F6EECF244321}">
                <p14:modId xmlns:p14="http://schemas.microsoft.com/office/powerpoint/2010/main" val="2077812864"/>
              </p:ext>
            </p:extLst>
          </p:nvPr>
        </p:nvGraphicFramePr>
        <p:xfrm>
          <a:off x="188239" y="1311423"/>
          <a:ext cx="11790400" cy="5361992"/>
        </p:xfrm>
        <a:graphic>
          <a:graphicData uri="http://schemas.openxmlformats.org/drawingml/2006/table">
            <a:tbl>
              <a:tblPr>
                <a:tableStyleId>{5C22544A-7EE6-4342-B048-85BDC9FD1C3A}</a:tableStyleId>
              </a:tblPr>
              <a:tblGrid>
                <a:gridCol w="1614436">
                  <a:extLst>
                    <a:ext uri="{9D8B030D-6E8A-4147-A177-3AD203B41FA5}">
                      <a16:colId xmlns:a16="http://schemas.microsoft.com/office/drawing/2014/main" val="1366516763"/>
                    </a:ext>
                  </a:extLst>
                </a:gridCol>
                <a:gridCol w="2351314">
                  <a:extLst>
                    <a:ext uri="{9D8B030D-6E8A-4147-A177-3AD203B41FA5}">
                      <a16:colId xmlns:a16="http://schemas.microsoft.com/office/drawing/2014/main" val="3777222902"/>
                    </a:ext>
                  </a:extLst>
                </a:gridCol>
                <a:gridCol w="3278777">
                  <a:extLst>
                    <a:ext uri="{9D8B030D-6E8A-4147-A177-3AD203B41FA5}">
                      <a16:colId xmlns:a16="http://schemas.microsoft.com/office/drawing/2014/main" val="2270912281"/>
                    </a:ext>
                  </a:extLst>
                </a:gridCol>
                <a:gridCol w="4545873">
                  <a:extLst>
                    <a:ext uri="{9D8B030D-6E8A-4147-A177-3AD203B41FA5}">
                      <a16:colId xmlns:a16="http://schemas.microsoft.com/office/drawing/2014/main" val="137655402"/>
                    </a:ext>
                  </a:extLst>
                </a:gridCol>
              </a:tblGrid>
              <a:tr h="288244">
                <a:tc>
                  <a:txBody>
                    <a:bodyPr/>
                    <a:lstStyle/>
                    <a:p>
                      <a:pPr algn="ctr" fontAlgn="ctr"/>
                      <a:r>
                        <a:rPr lang="es-ES_tradnl" sz="1800" u="none" strike="noStrike" baseline="-25000" dirty="0">
                          <a:effectLst/>
                        </a:rPr>
                        <a:t>No.</a:t>
                      </a:r>
                      <a:endParaRPr lang="es-CO" sz="1800" b="1" i="1"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1</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2</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3</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extLst>
                  <a:ext uri="{0D108BD9-81ED-4DB2-BD59-A6C34878D82A}">
                    <a16:rowId xmlns:a16="http://schemas.microsoft.com/office/drawing/2014/main" val="3507990832"/>
                  </a:ext>
                </a:extLst>
              </a:tr>
              <a:tr h="288244">
                <a:tc>
                  <a:txBody>
                    <a:bodyPr/>
                    <a:lstStyle/>
                    <a:p>
                      <a:pPr algn="ctr" fontAlgn="ctr"/>
                      <a:r>
                        <a:rPr lang="es-ES_tradnl" sz="1800" u="none" strike="noStrike" baseline="-25000" dirty="0">
                          <a:effectLst/>
                        </a:rPr>
                        <a:t>ETAPA</a:t>
                      </a:r>
                      <a:endParaRPr lang="es-CO" sz="1800" b="1" i="1"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extLst>
                  <a:ext uri="{0D108BD9-81ED-4DB2-BD59-A6C34878D82A}">
                    <a16:rowId xmlns:a16="http://schemas.microsoft.com/office/drawing/2014/main" val="1678222123"/>
                  </a:ext>
                </a:extLst>
              </a:tr>
              <a:tr h="476461">
                <a:tc>
                  <a:txBody>
                    <a:bodyPr/>
                    <a:lstStyle/>
                    <a:p>
                      <a:pPr algn="ctr" fontAlgn="ctr"/>
                      <a:r>
                        <a:rPr lang="es-ES_tradnl" sz="1800" u="none" strike="noStrike" baseline="-25000" dirty="0">
                          <a:effectLst/>
                        </a:rPr>
                        <a:t>TIPO</a:t>
                      </a:r>
                      <a:endParaRPr lang="es-CO" sz="1800" b="1" i="1"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R. OPERACIONAL Y ECONÓMICO</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R. OPERACIONAL Y ECONÓMICO </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R. OPERACIONAL</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extLst>
                  <a:ext uri="{0D108BD9-81ED-4DB2-BD59-A6C34878D82A}">
                    <a16:rowId xmlns:a16="http://schemas.microsoft.com/office/drawing/2014/main" val="2428268949"/>
                  </a:ext>
                </a:extLst>
              </a:tr>
              <a:tr h="2988351">
                <a:tc>
                  <a:txBody>
                    <a:bodyPr/>
                    <a:lstStyle/>
                    <a:p>
                      <a:pPr algn="ctr" fontAlgn="ctr"/>
                      <a:r>
                        <a:rPr lang="es-ES_tradnl" sz="1800" u="none" strike="noStrike" baseline="-25000" dirty="0">
                          <a:effectLst/>
                        </a:rPr>
                        <a:t>DESCRIPCIÓN( que puede pasar y como puede ocurrir)</a:t>
                      </a:r>
                      <a:endParaRPr lang="es-CO" sz="1800" b="1" i="1"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PÉRDIDA O DETERIORO DE LOS EQUIPOS NECESARIOS PARA LA EJECUCIÓN DEL CONTRATO </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COSTOS ADICIONALES A LOS PRESUPUESTADOS EN EL DESPLAZAMIENTO DEL RECURSO HUMANO, MATERIALES Y EQUIPOS  PRODUCTO DE LAS DISFICULTADES Y LUGARES DE LA EJECUCIÓN DEL CONTRATO O CAUSADOS POR EL MAYOR TIEMPO DE EJECUCIÓN DEL CONTRATO </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ERRORES O FALLAS EN LA METODOLOGÍA PARA LA IMPLEMENTACIÓN DE LOS PRODUCTOS ESPERADOS CON EL CONTRATO</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extLst>
                  <a:ext uri="{0D108BD9-81ED-4DB2-BD59-A6C34878D82A}">
                    <a16:rowId xmlns:a16="http://schemas.microsoft.com/office/drawing/2014/main" val="1231537371"/>
                  </a:ext>
                </a:extLst>
              </a:tr>
              <a:tr h="844231">
                <a:tc>
                  <a:txBody>
                    <a:bodyPr/>
                    <a:lstStyle/>
                    <a:p>
                      <a:pPr algn="ctr" fontAlgn="ctr"/>
                      <a:r>
                        <a:rPr lang="es-ES_tradnl" sz="1800" u="none" strike="noStrike" baseline="-25000" dirty="0">
                          <a:effectLst/>
                        </a:rPr>
                        <a:t>CONSECUENCIA DE LA OCURRENCIA DEL EVENTO</a:t>
                      </a:r>
                      <a:endParaRPr lang="es-CO" sz="1800" b="1" i="1"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REPROCESOS. REPOSICIÓN O CAMBIO DE LOS BIENES, SIN COSTOS ADICIONAL</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MENORES INGRESOS PARA EL CONTRATISTA A LOS ESPERADOS EN EL NEGOCIO JURÍDICO</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DIFICULTADES PARA CUMPLIR CON EL OBJETO CONTRACTUAL EN LOS TIEMPOS ESTABLECIDOS. REPROGRAMACIÓN DE ACITVIDADES</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extLst>
                  <a:ext uri="{0D108BD9-81ED-4DB2-BD59-A6C34878D82A}">
                    <a16:rowId xmlns:a16="http://schemas.microsoft.com/office/drawing/2014/main" val="1402749666"/>
                  </a:ext>
                </a:extLst>
              </a:tr>
              <a:tr h="476461">
                <a:tc>
                  <a:txBody>
                    <a:bodyPr/>
                    <a:lstStyle/>
                    <a:p>
                      <a:pPr algn="ctr" fontAlgn="ctr"/>
                      <a:r>
                        <a:rPr lang="es-ES_tradnl" sz="1800" u="none" strike="noStrike" baseline="-25000" dirty="0">
                          <a:effectLst/>
                        </a:rPr>
                        <a:t>¿A QUIEN SE LE ASIGNA?</a:t>
                      </a:r>
                      <a:endParaRPr lang="es-CO" sz="1800" b="1" i="1"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5750" marR="5750" marT="5750" marB="0" anchor="ctr">
                    <a:solidFill>
                      <a:schemeClr val="bg2">
                        <a:lumMod val="40000"/>
                        <a:lumOff val="60000"/>
                      </a:schemeClr>
                    </a:solidFill>
                  </a:tcPr>
                </a:tc>
                <a:extLst>
                  <a:ext uri="{0D108BD9-81ED-4DB2-BD59-A6C34878D82A}">
                    <a16:rowId xmlns:a16="http://schemas.microsoft.com/office/drawing/2014/main" val="391255744"/>
                  </a:ext>
                </a:extLst>
              </a:tr>
            </a:tbl>
          </a:graphicData>
        </a:graphic>
      </p:graphicFrame>
    </p:spTree>
    <p:extLst>
      <p:ext uri="{BB962C8B-B14F-4D97-AF65-F5344CB8AC3E}">
        <p14:creationId xmlns:p14="http://schemas.microsoft.com/office/powerpoint/2010/main" val="3123415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474" y="1252025"/>
            <a:ext cx="11957538"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charset="2"/>
              <a:buChar char="ü"/>
            </a:pPr>
            <a:endParaRPr lang="es-CO" dirty="0">
              <a:solidFill>
                <a:schemeClr val="bg1"/>
              </a:solidFill>
            </a:endParaRPr>
          </a:p>
          <a:p>
            <a:pPr marL="342900" indent="-342900" algn="just">
              <a:buFont typeface="Wingdings" charset="2"/>
              <a:buChar char="ü"/>
            </a:pPr>
            <a:endParaRPr lang="es-CO" dirty="0">
              <a:solidFill>
                <a:schemeClr val="bg1"/>
              </a:solidFill>
            </a:endParaRPr>
          </a:p>
          <a:p>
            <a:pPr lvl="1" algn="just"/>
            <a:endParaRPr lang="en-US" sz="2000" dirty="0">
              <a:solidFill>
                <a:schemeClr val="bg1"/>
              </a:solidFill>
            </a:endParaRPr>
          </a:p>
          <a:p>
            <a:endParaRPr lang="en-US" sz="2400" dirty="0">
              <a:solidFill>
                <a:schemeClr val="bg1"/>
              </a:solidFill>
            </a:endParaRPr>
          </a:p>
        </p:txBody>
      </p:sp>
      <p:pic>
        <p:nvPicPr>
          <p:cNvPr id="6" name="Imagen 5" descr="C:\Users\Juan Manuel\Desktop\Papelería Economía Urbana\Imagen\E Urbana logo origina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19008" y="12877"/>
            <a:ext cx="1637004" cy="1223633"/>
          </a:xfrm>
          <a:prstGeom prst="rect">
            <a:avLst/>
          </a:prstGeom>
          <a:noFill/>
          <a:ln>
            <a:noFill/>
          </a:ln>
        </p:spPr>
      </p:pic>
      <p:graphicFrame>
        <p:nvGraphicFramePr>
          <p:cNvPr id="3" name="Diagrama 2"/>
          <p:cNvGraphicFramePr/>
          <p:nvPr>
            <p:extLst/>
          </p:nvPr>
        </p:nvGraphicFramePr>
        <p:xfrm>
          <a:off x="1210614" y="1416675"/>
          <a:ext cx="10122794" cy="3812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8474" y="1272233"/>
            <a:ext cx="11957538" cy="5450678"/>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682552" y="624693"/>
            <a:ext cx="3371850" cy="338554"/>
          </a:xfrm>
          <a:prstGeom prst="rect">
            <a:avLst/>
          </a:prstGeom>
          <a:noFill/>
        </p:spPr>
        <p:txBody>
          <a:bodyPr wrap="square" rtlCol="0">
            <a:spAutoFit/>
          </a:bodyPr>
          <a:lstStyle/>
          <a:p>
            <a:pPr algn="ctr"/>
            <a:r>
              <a:rPr lang="es-ES" sz="1600" b="1" dirty="0">
                <a:solidFill>
                  <a:schemeClr val="bg1"/>
                </a:solidFill>
              </a:rPr>
              <a:t>RIESGOS TÉCNICOS</a:t>
            </a:r>
            <a:endParaRPr lang="es-CO" sz="1600" dirty="0">
              <a:solidFill>
                <a:schemeClr val="bg1"/>
              </a:solidFill>
            </a:endParaRPr>
          </a:p>
        </p:txBody>
      </p:sp>
      <p:graphicFrame>
        <p:nvGraphicFramePr>
          <p:cNvPr id="7" name="Tabla 6">
            <a:extLst>
              <a:ext uri="{FF2B5EF4-FFF2-40B4-BE49-F238E27FC236}">
                <a16:creationId xmlns:a16="http://schemas.microsoft.com/office/drawing/2014/main" id="{384732C7-DF36-43E5-8F3D-F9766D040CB9}"/>
              </a:ext>
            </a:extLst>
          </p:cNvPr>
          <p:cNvGraphicFramePr>
            <a:graphicFrameLocks noGrp="1"/>
          </p:cNvGraphicFramePr>
          <p:nvPr>
            <p:extLst>
              <p:ext uri="{D42A27DB-BD31-4B8C-83A1-F6EECF244321}">
                <p14:modId xmlns:p14="http://schemas.microsoft.com/office/powerpoint/2010/main" val="821834209"/>
              </p:ext>
            </p:extLst>
          </p:nvPr>
        </p:nvGraphicFramePr>
        <p:xfrm>
          <a:off x="169815" y="1330403"/>
          <a:ext cx="11820882" cy="5331655"/>
        </p:xfrm>
        <a:graphic>
          <a:graphicData uri="http://schemas.openxmlformats.org/drawingml/2006/table">
            <a:tbl>
              <a:tblPr>
                <a:tableStyleId>{5C22544A-7EE6-4342-B048-85BDC9FD1C3A}</a:tableStyleId>
              </a:tblPr>
              <a:tblGrid>
                <a:gridCol w="1436916">
                  <a:extLst>
                    <a:ext uri="{9D8B030D-6E8A-4147-A177-3AD203B41FA5}">
                      <a16:colId xmlns:a16="http://schemas.microsoft.com/office/drawing/2014/main" val="2996571749"/>
                    </a:ext>
                  </a:extLst>
                </a:gridCol>
                <a:gridCol w="2246811">
                  <a:extLst>
                    <a:ext uri="{9D8B030D-6E8A-4147-A177-3AD203B41FA5}">
                      <a16:colId xmlns:a16="http://schemas.microsoft.com/office/drawing/2014/main" val="927356088"/>
                    </a:ext>
                  </a:extLst>
                </a:gridCol>
                <a:gridCol w="2926080">
                  <a:extLst>
                    <a:ext uri="{9D8B030D-6E8A-4147-A177-3AD203B41FA5}">
                      <a16:colId xmlns:a16="http://schemas.microsoft.com/office/drawing/2014/main" val="1242975404"/>
                    </a:ext>
                  </a:extLst>
                </a:gridCol>
                <a:gridCol w="2534194">
                  <a:extLst>
                    <a:ext uri="{9D8B030D-6E8A-4147-A177-3AD203B41FA5}">
                      <a16:colId xmlns:a16="http://schemas.microsoft.com/office/drawing/2014/main" val="1431994612"/>
                    </a:ext>
                  </a:extLst>
                </a:gridCol>
                <a:gridCol w="2676881">
                  <a:extLst>
                    <a:ext uri="{9D8B030D-6E8A-4147-A177-3AD203B41FA5}">
                      <a16:colId xmlns:a16="http://schemas.microsoft.com/office/drawing/2014/main" val="4218077477"/>
                    </a:ext>
                  </a:extLst>
                </a:gridCol>
              </a:tblGrid>
              <a:tr h="301525">
                <a:tc>
                  <a:txBody>
                    <a:bodyPr/>
                    <a:lstStyle/>
                    <a:p>
                      <a:pPr algn="ctr" fontAlgn="ctr"/>
                      <a:r>
                        <a:rPr lang="es-ES_tradnl" sz="1800" u="none" strike="noStrike" baseline="-25000" dirty="0">
                          <a:effectLst/>
                        </a:rPr>
                        <a:t>No.</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4</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5</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6</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7</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extLst>
                  <a:ext uri="{0D108BD9-81ED-4DB2-BD59-A6C34878D82A}">
                    <a16:rowId xmlns:a16="http://schemas.microsoft.com/office/drawing/2014/main" val="4108531631"/>
                  </a:ext>
                </a:extLst>
              </a:tr>
              <a:tr h="301525">
                <a:tc>
                  <a:txBody>
                    <a:bodyPr/>
                    <a:lstStyle/>
                    <a:p>
                      <a:pPr algn="ctr" fontAlgn="ctr"/>
                      <a:r>
                        <a:rPr lang="es-ES_tradnl" sz="1800" u="none" strike="noStrike" baseline="-25000" dirty="0">
                          <a:effectLst/>
                        </a:rPr>
                        <a:t>ETAPA</a:t>
                      </a:r>
                      <a:endParaRPr lang="es-CO" sz="1800" b="1" i="1"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EJECUCIÓN</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extLst>
                  <a:ext uri="{0D108BD9-81ED-4DB2-BD59-A6C34878D82A}">
                    <a16:rowId xmlns:a16="http://schemas.microsoft.com/office/drawing/2014/main" val="1352070311"/>
                  </a:ext>
                </a:extLst>
              </a:tr>
              <a:tr h="744310">
                <a:tc>
                  <a:txBody>
                    <a:bodyPr/>
                    <a:lstStyle/>
                    <a:p>
                      <a:pPr algn="ctr" fontAlgn="ctr"/>
                      <a:r>
                        <a:rPr lang="es-ES_tradnl" sz="1800" u="none" strike="noStrike" baseline="-25000" dirty="0">
                          <a:effectLst/>
                        </a:rPr>
                        <a:t>TIPO</a:t>
                      </a:r>
                      <a:endParaRPr lang="es-CO" sz="1800" b="1" i="1"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R. OPERACIONAL</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R. OPERACIONAL</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R. OPERACIONAL</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R. OPERACIONAL, DE LA NATURALEZA O SOCIAL </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extLst>
                  <a:ext uri="{0D108BD9-81ED-4DB2-BD59-A6C34878D82A}">
                    <a16:rowId xmlns:a16="http://schemas.microsoft.com/office/drawing/2014/main" val="3521906008"/>
                  </a:ext>
                </a:extLst>
              </a:tr>
              <a:tr h="2401740">
                <a:tc>
                  <a:txBody>
                    <a:bodyPr/>
                    <a:lstStyle/>
                    <a:p>
                      <a:pPr algn="ctr" fontAlgn="ctr"/>
                      <a:r>
                        <a:rPr lang="es-ES_tradnl" sz="1800" u="none" strike="noStrike" baseline="-25000" dirty="0">
                          <a:effectLst/>
                        </a:rPr>
                        <a:t>DESCRIPCIÓN( que puede pasar y como puede ocurrir)</a:t>
                      </a:r>
                      <a:endParaRPr lang="es-CO" sz="1800" b="1" i="1"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DISPONIBILIDAD INFERIOR A LA PRESUPUESTADA EN EL ANEXO TÉCNICO DEL SERVICIO POR CAUSAS EXTERNAS O NO IMPUTABLES AL CONTRATISTA</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VARIACIONES EN LAS VELOCIDADES DE NAVEGACIÓN A LAS PRESUPUESTADAS EN EL ANEXO TÉCNICO DEL SERVICIO POR CAUSAS EXTERNAS O NO IMPUTABLES AL CONTRATISTA</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COSTOS ADICIONALES A LOS PRESUPUESTADOS EN EL RECURSO HUMANO, MATERIALES Y EQUIPOS A LOS DETERMINADOS INICIALMENTE EN LA EJECUCIÓN DEL CONTRATO.</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DIFICULTADES DE ACCESO A LOS SITIOS DONDE SE DEBE REALIZAR LA EJECUCIÓN DEL CONTRATO</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extLst>
                  <a:ext uri="{0D108BD9-81ED-4DB2-BD59-A6C34878D82A}">
                    <a16:rowId xmlns:a16="http://schemas.microsoft.com/office/drawing/2014/main" val="418418063"/>
                  </a:ext>
                </a:extLst>
              </a:tr>
              <a:tr h="1085129">
                <a:tc>
                  <a:txBody>
                    <a:bodyPr/>
                    <a:lstStyle/>
                    <a:p>
                      <a:pPr algn="ctr" fontAlgn="ctr"/>
                      <a:r>
                        <a:rPr lang="es-ES_tradnl" sz="1800" u="none" strike="noStrike" baseline="-25000" dirty="0">
                          <a:effectLst/>
                        </a:rPr>
                        <a:t>CONSECUENCIA DE LA OCURRENCIA DEL EVENTO</a:t>
                      </a:r>
                      <a:endParaRPr lang="es-CO" sz="1800" b="1" i="1"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REPROCESOS. MENORES INGRESOS PARA EL CONTRATISTA A LOS ESPERADOS EN EL NEGOCIO JURÍDICO.</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REPROCESOS. MENORES INGRESOS PARA EL CONTRATISTA A LOS ESPERADOS EN EL NEGOCIO JURÍDICO.</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MENORES INGRESOS PARA EL CONTRATISTA A LOS ESPERADOS EN EL NEGOCIO JURÍDICO</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MAYORES VALORES EN LA EJECUCIÓN DEL CONTRATO POR TRASLADO O REPROGRAMACIÓN DE LOS LUGARES</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extLst>
                  <a:ext uri="{0D108BD9-81ED-4DB2-BD59-A6C34878D82A}">
                    <a16:rowId xmlns:a16="http://schemas.microsoft.com/office/drawing/2014/main" val="3539126626"/>
                  </a:ext>
                </a:extLst>
              </a:tr>
              <a:tr h="497426">
                <a:tc>
                  <a:txBody>
                    <a:bodyPr/>
                    <a:lstStyle/>
                    <a:p>
                      <a:pPr algn="ctr" fontAlgn="ctr"/>
                      <a:r>
                        <a:rPr lang="es-ES_tradnl" sz="1800" u="none" strike="noStrike" baseline="-25000" dirty="0">
                          <a:effectLst/>
                        </a:rPr>
                        <a:t>¿A QUIEN SE LE ASIGNA?</a:t>
                      </a:r>
                      <a:endParaRPr lang="es-CO" sz="1800" b="1" i="1"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CONTRATISTA</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tc>
                  <a:txBody>
                    <a:bodyPr/>
                    <a:lstStyle/>
                    <a:p>
                      <a:pPr algn="ctr" fontAlgn="ctr"/>
                      <a:r>
                        <a:rPr lang="es-ES_tradnl" sz="1800" u="none" strike="noStrike" baseline="-25000" dirty="0">
                          <a:effectLst/>
                        </a:rPr>
                        <a:t>CONTRATISTA </a:t>
                      </a:r>
                      <a:endParaRPr lang="es-CO" sz="1800" b="1" i="0" u="none" strike="noStrike" dirty="0">
                        <a:solidFill>
                          <a:srgbClr val="000000"/>
                        </a:solidFill>
                        <a:effectLst/>
                        <a:latin typeface="Arial Narrow" panose="020B0606020202030204" pitchFamily="34" charset="0"/>
                      </a:endParaRPr>
                    </a:p>
                  </a:txBody>
                  <a:tcPr marL="7163" marR="7163" marT="7163" marB="0" anchor="ctr">
                    <a:solidFill>
                      <a:schemeClr val="bg2">
                        <a:lumMod val="40000"/>
                        <a:lumOff val="60000"/>
                      </a:schemeClr>
                    </a:solidFill>
                  </a:tcPr>
                </a:tc>
                <a:extLst>
                  <a:ext uri="{0D108BD9-81ED-4DB2-BD59-A6C34878D82A}">
                    <a16:rowId xmlns:a16="http://schemas.microsoft.com/office/drawing/2014/main" val="2993634496"/>
                  </a:ext>
                </a:extLst>
              </a:tr>
            </a:tbl>
          </a:graphicData>
        </a:graphic>
      </p:graphicFrame>
    </p:spTree>
    <p:extLst>
      <p:ext uri="{BB962C8B-B14F-4D97-AF65-F5344CB8AC3E}">
        <p14:creationId xmlns:p14="http://schemas.microsoft.com/office/powerpoint/2010/main" val="28235496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5197</TotalTime>
  <Words>2852</Words>
  <Application>Microsoft Office PowerPoint</Application>
  <PresentationFormat>Panorámica</PresentationFormat>
  <Paragraphs>514</Paragraphs>
  <Slides>19</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19</vt:i4>
      </vt:variant>
    </vt:vector>
  </HeadingPairs>
  <TitlesOfParts>
    <vt:vector size="27" baseType="lpstr">
      <vt:lpstr>Arial</vt:lpstr>
      <vt:lpstr>Arial Narrow</vt:lpstr>
      <vt:lpstr>Calibri</vt:lpstr>
      <vt:lpstr>Century Gothic</vt:lpstr>
      <vt:lpstr>Times New Roman</vt:lpstr>
      <vt:lpstr>Wingdings</vt:lpstr>
      <vt:lpstr>Wingdings 3</vt:lpstr>
      <vt:lpstr>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Alejandro Ramirez Velasquez</dc:creator>
  <cp:lastModifiedBy>Diana Ternera Urbina</cp:lastModifiedBy>
  <cp:revision>526</cp:revision>
  <cp:lastPrinted>2016-04-28T17:27:39Z</cp:lastPrinted>
  <dcterms:created xsi:type="dcterms:W3CDTF">2015-12-17T03:35:14Z</dcterms:created>
  <dcterms:modified xsi:type="dcterms:W3CDTF">2019-09-11T20:56:26Z</dcterms:modified>
</cp:coreProperties>
</file>