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media/image6.jpg" ContentType="image/jpeg"/>
  <Override PartName="/ppt/media/image9.jpg" ContentType="image/jpeg"/>
  <Override PartName="/ppt/media/image10.jpg" ContentType="image/jpeg"/>
  <Override PartName="/ppt/media/image11.jpg" ContentType="image/jpeg"/>
  <Override PartName="/ppt/media/image12.jpg" ContentType="image/jpeg"/>
  <Override PartName="/ppt/media/image14.jpg" ContentType="image/jpeg"/>
  <Override PartName="/ppt/media/image15.jpg" ContentType="image/jpeg"/>
  <Override PartName="/ppt/media/image16.jpg" ContentType="image/jpeg"/>
  <Override PartName="/ppt/media/image17.jpg" ContentType="image/jpeg"/>
  <Override PartName="/ppt/media/image19.jpg" ContentType="image/jpeg"/>
  <Override PartName="/ppt/media/image20.jpg" ContentType="image/jpeg"/>
  <Override PartName="/ppt/media/image22.jpg" ContentType="image/jpeg"/>
  <Override PartName="/ppt/media/image24.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72" r:id="rId3"/>
    <p:sldId id="289" r:id="rId4"/>
    <p:sldId id="291" r:id="rId5"/>
    <p:sldId id="287" r:id="rId6"/>
    <p:sldId id="292" r:id="rId7"/>
    <p:sldId id="288" r:id="rId8"/>
    <p:sldId id="293" r:id="rId9"/>
    <p:sldId id="285" r:id="rId10"/>
    <p:sldId id="294" r:id="rId11"/>
    <p:sldId id="284" r:id="rId12"/>
    <p:sldId id="295" r:id="rId13"/>
    <p:sldId id="286" r:id="rId14"/>
    <p:sldId id="297" r:id="rId15"/>
    <p:sldId id="290" r:id="rId16"/>
    <p:sldId id="296" r:id="rId17"/>
    <p:sldId id="263" r:id="rId18"/>
    <p:sldId id="274" r:id="rId19"/>
    <p:sldId id="275" r:id="rId20"/>
    <p:sldId id="276" r:id="rId21"/>
    <p:sldId id="277" r:id="rId22"/>
    <p:sldId id="298" r:id="rId23"/>
    <p:sldId id="278" r:id="rId24"/>
    <p:sldId id="267" r:id="rId25"/>
    <p:sldId id="266" r:id="rId26"/>
  </p:sldIdLst>
  <p:sldSz cx="20104100" cy="11303000"/>
  <p:notesSz cx="20104100" cy="11303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ia Patricia Dangond Castro" initials="MPDC" lastIdx="2" clrIdx="0">
    <p:extLst>
      <p:ext uri="{19B8F6BF-5375-455C-9EA6-DF929625EA0E}">
        <p15:presenceInfo xmlns:p15="http://schemas.microsoft.com/office/powerpoint/2012/main" userId="S-1-5-21-906791275-476758700-3757903968-213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07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6" d="100"/>
          <a:sy n="46" d="100"/>
        </p:scale>
        <p:origin x="236" y="4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20104100" cy="11303000"/>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1103135" y="0"/>
            <a:ext cx="5539740" cy="11303000"/>
          </a:xfrm>
          <a:custGeom>
            <a:avLst/>
            <a:gdLst/>
            <a:ahLst/>
            <a:cxnLst/>
            <a:rect l="l" t="t" r="r" b="b"/>
            <a:pathLst>
              <a:path w="5539740" h="11303000">
                <a:moveTo>
                  <a:pt x="5539160" y="11303000"/>
                </a:moveTo>
                <a:lnTo>
                  <a:pt x="0" y="11303000"/>
                </a:lnTo>
                <a:lnTo>
                  <a:pt x="0" y="0"/>
                </a:lnTo>
                <a:lnTo>
                  <a:pt x="5539160" y="0"/>
                </a:lnTo>
                <a:lnTo>
                  <a:pt x="5539160" y="11303000"/>
                </a:lnTo>
                <a:close/>
              </a:path>
            </a:pathLst>
          </a:custGeom>
          <a:solidFill>
            <a:srgbClr val="DA0574"/>
          </a:solidFill>
        </p:spPr>
        <p:txBody>
          <a:bodyPr wrap="square" lIns="0" tIns="0" rIns="0" bIns="0" rtlCol="0"/>
          <a:lstStyle/>
          <a:p>
            <a:endParaRPr/>
          </a:p>
        </p:txBody>
      </p:sp>
      <p:sp>
        <p:nvSpPr>
          <p:cNvPr id="2" name="Holder 2"/>
          <p:cNvSpPr>
            <a:spLocks noGrp="1"/>
          </p:cNvSpPr>
          <p:nvPr>
            <p:ph type="ctrTitle"/>
          </p:nvPr>
        </p:nvSpPr>
        <p:spPr>
          <a:xfrm>
            <a:off x="2794000" y="1917700"/>
            <a:ext cx="14516100" cy="137160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3015615" y="6329680"/>
            <a:ext cx="14072870" cy="282575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9/11/2019</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20104100" cy="11303000"/>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17006481" y="10123343"/>
            <a:ext cx="3097618" cy="837195"/>
          </a:xfrm>
          <a:prstGeom prst="rect">
            <a:avLst/>
          </a:prstGeom>
          <a:blipFill>
            <a:blip r:embed="rId3"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800" b="0"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9/11/2019</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0" i="0">
                <a:solidFill>
                  <a:schemeClr val="bg1"/>
                </a:solidFill>
                <a:latin typeface="Arial"/>
                <a:cs typeface="Arial"/>
              </a:defRPr>
            </a:lvl1pPr>
          </a:lstStyle>
          <a:p>
            <a:endParaRPr/>
          </a:p>
        </p:txBody>
      </p:sp>
      <p:sp>
        <p:nvSpPr>
          <p:cNvPr id="3" name="Holder 3"/>
          <p:cNvSpPr>
            <a:spLocks noGrp="1"/>
          </p:cNvSpPr>
          <p:nvPr>
            <p:ph sz="half" idx="2"/>
          </p:nvPr>
        </p:nvSpPr>
        <p:spPr>
          <a:xfrm>
            <a:off x="1005205" y="2599690"/>
            <a:ext cx="8745284" cy="74599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10353611" y="2599690"/>
            <a:ext cx="8745284" cy="74599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9/11/2019</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0"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9/11/2019</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0417810" cy="10260330"/>
          </a:xfrm>
          <a:custGeom>
            <a:avLst/>
            <a:gdLst/>
            <a:ahLst/>
            <a:cxnLst/>
            <a:rect l="l" t="t" r="r" b="b"/>
            <a:pathLst>
              <a:path w="10417810" h="10260330">
                <a:moveTo>
                  <a:pt x="0" y="10259874"/>
                </a:moveTo>
                <a:lnTo>
                  <a:pt x="10417439" y="10259874"/>
                </a:lnTo>
                <a:lnTo>
                  <a:pt x="10417439" y="0"/>
                </a:lnTo>
                <a:lnTo>
                  <a:pt x="0" y="0"/>
                </a:lnTo>
                <a:lnTo>
                  <a:pt x="0" y="10259874"/>
                </a:lnTo>
                <a:close/>
              </a:path>
            </a:pathLst>
          </a:custGeom>
          <a:solidFill>
            <a:srgbClr val="8096FF"/>
          </a:solidFill>
        </p:spPr>
        <p:txBody>
          <a:bodyPr wrap="square" lIns="0" tIns="0" rIns="0" bIns="0" rtlCol="0"/>
          <a:lstStyle/>
          <a:p>
            <a:endParaRPr/>
          </a:p>
        </p:txBody>
      </p:sp>
      <p:sp>
        <p:nvSpPr>
          <p:cNvPr id="17" name="bk object 17"/>
          <p:cNvSpPr/>
          <p:nvPr/>
        </p:nvSpPr>
        <p:spPr>
          <a:xfrm>
            <a:off x="182216" y="1285213"/>
            <a:ext cx="2794000" cy="329565"/>
          </a:xfrm>
          <a:custGeom>
            <a:avLst/>
            <a:gdLst/>
            <a:ahLst/>
            <a:cxnLst/>
            <a:rect l="l" t="t" r="r" b="b"/>
            <a:pathLst>
              <a:path w="2794000" h="329565">
                <a:moveTo>
                  <a:pt x="2793372" y="329255"/>
                </a:moveTo>
                <a:lnTo>
                  <a:pt x="0" y="329255"/>
                </a:lnTo>
                <a:lnTo>
                  <a:pt x="0" y="0"/>
                </a:lnTo>
                <a:lnTo>
                  <a:pt x="2793372" y="0"/>
                </a:lnTo>
                <a:lnTo>
                  <a:pt x="2793372" y="329255"/>
                </a:lnTo>
                <a:close/>
              </a:path>
            </a:pathLst>
          </a:custGeom>
          <a:solidFill>
            <a:srgbClr val="DA0574"/>
          </a:solidFill>
        </p:spPr>
        <p:txBody>
          <a:bodyPr wrap="square" lIns="0" tIns="0" rIns="0" bIns="0" rtlCol="0"/>
          <a:lstStyle/>
          <a:p>
            <a:endParaRPr/>
          </a:p>
        </p:txBody>
      </p:sp>
      <p:sp>
        <p:nvSpPr>
          <p:cNvPr id="18" name="bk object 18"/>
          <p:cNvSpPr/>
          <p:nvPr/>
        </p:nvSpPr>
        <p:spPr>
          <a:xfrm>
            <a:off x="182216" y="715064"/>
            <a:ext cx="4330700" cy="570230"/>
          </a:xfrm>
          <a:custGeom>
            <a:avLst/>
            <a:gdLst/>
            <a:ahLst/>
            <a:cxnLst/>
            <a:rect l="l" t="t" r="r" b="b"/>
            <a:pathLst>
              <a:path w="4330700" h="570230">
                <a:moveTo>
                  <a:pt x="4330595" y="570148"/>
                </a:moveTo>
                <a:lnTo>
                  <a:pt x="0" y="570148"/>
                </a:lnTo>
                <a:lnTo>
                  <a:pt x="0" y="0"/>
                </a:lnTo>
                <a:lnTo>
                  <a:pt x="4330595" y="0"/>
                </a:lnTo>
                <a:lnTo>
                  <a:pt x="4330595" y="570148"/>
                </a:lnTo>
                <a:close/>
              </a:path>
            </a:pathLst>
          </a:custGeom>
          <a:solidFill>
            <a:srgbClr val="DA0574"/>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9/11/2019</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11" name="Texto del título"/>
          <p:cNvSpPr txBox="1">
            <a:spLocks noGrp="1"/>
          </p:cNvSpPr>
          <p:nvPr>
            <p:ph type="title"/>
          </p:nvPr>
        </p:nvSpPr>
        <p:spPr>
          <a:xfrm>
            <a:off x="2513013" y="4263112"/>
            <a:ext cx="15078075" cy="1521827"/>
          </a:xfrm>
          <a:prstGeom prst="rect">
            <a:avLst/>
          </a:prstGeom>
        </p:spPr>
        <p:txBody>
          <a:bodyPr anchor="b"/>
          <a:lstStyle>
            <a:lvl1pPr algn="ctr">
              <a:defRPr sz="9889"/>
            </a:lvl1pPr>
          </a:lstStyle>
          <a:p>
            <a:r>
              <a:t>Texto del título</a:t>
            </a:r>
          </a:p>
        </p:txBody>
      </p:sp>
      <p:sp>
        <p:nvSpPr>
          <p:cNvPr id="12" name="Nivel de texto 1…"/>
          <p:cNvSpPr txBox="1">
            <a:spLocks noGrp="1"/>
          </p:cNvSpPr>
          <p:nvPr>
            <p:ph type="body" sz="quarter" idx="1"/>
          </p:nvPr>
        </p:nvSpPr>
        <p:spPr>
          <a:xfrm>
            <a:off x="2513013" y="5936692"/>
            <a:ext cx="15078075" cy="3043782"/>
          </a:xfrm>
          <a:prstGeom prst="rect">
            <a:avLst/>
          </a:prstGeom>
        </p:spPr>
        <p:txBody>
          <a:bodyPr/>
          <a:lstStyle>
            <a:lvl1pPr marL="0" indent="0" algn="ctr">
              <a:buSzTx/>
              <a:buFontTx/>
              <a:buNone/>
              <a:defRPr sz="3956"/>
            </a:lvl1pPr>
            <a:lvl2pPr marL="0" indent="376779" algn="ctr">
              <a:buSzTx/>
              <a:buFontTx/>
              <a:buNone/>
              <a:defRPr sz="3956"/>
            </a:lvl2pPr>
            <a:lvl3pPr marL="0" indent="753557" algn="ctr">
              <a:buSzTx/>
              <a:buFontTx/>
              <a:buNone/>
              <a:defRPr sz="3956"/>
            </a:lvl3pPr>
            <a:lvl4pPr marL="0" indent="1130336" algn="ctr">
              <a:buSzTx/>
              <a:buFontTx/>
              <a:buNone/>
              <a:defRPr sz="3956"/>
            </a:lvl4pPr>
            <a:lvl5pPr marL="0" indent="1507114" algn="ctr">
              <a:buSzTx/>
              <a:buFontTx/>
              <a:buNone/>
              <a:defRPr sz="3956"/>
            </a:lvl5pPr>
          </a:lstStyle>
          <a:p>
            <a:r>
              <a:t>Nivel de texto 1</a:t>
            </a:r>
          </a:p>
          <a:p>
            <a:pPr lvl="1"/>
            <a:r>
              <a:t>Nivel de texto 2</a:t>
            </a:r>
          </a:p>
          <a:p>
            <a:pPr lvl="2"/>
            <a:r>
              <a:t>Nivel de texto 3</a:t>
            </a:r>
          </a:p>
          <a:p>
            <a:pPr lvl="3"/>
            <a:r>
              <a:t>Nivel de texto 4</a:t>
            </a:r>
          </a:p>
          <a:p>
            <a:pPr lvl="4"/>
            <a:r>
              <a:t>Nivel de texto 5</a:t>
            </a:r>
          </a:p>
        </p:txBody>
      </p:sp>
      <p:sp>
        <p:nvSpPr>
          <p:cNvPr id="13" name="Número de diapositiva"/>
          <p:cNvSpPr txBox="1">
            <a:spLocks noGrp="1"/>
          </p:cNvSpPr>
          <p:nvPr>
            <p:ph type="sldNum" sz="quarter" idx="2"/>
          </p:nvPr>
        </p:nvSpPr>
        <p:spPr>
          <a:xfrm>
            <a:off x="14474953" y="10511790"/>
            <a:ext cx="4623943" cy="276999"/>
          </a:xfrm>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2555283728"/>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612900" y="241300"/>
            <a:ext cx="3667125" cy="756919"/>
          </a:xfrm>
          <a:prstGeom prst="rect">
            <a:avLst/>
          </a:prstGeom>
        </p:spPr>
        <p:txBody>
          <a:bodyPr wrap="square" lIns="0" tIns="0" rIns="0" bIns="0">
            <a:spAutoFit/>
          </a:bodyPr>
          <a:lstStyle>
            <a:lvl1pPr>
              <a:defRPr sz="4800" b="0" i="0">
                <a:solidFill>
                  <a:schemeClr val="bg1"/>
                </a:solidFill>
                <a:latin typeface="Arial"/>
                <a:cs typeface="Arial"/>
              </a:defRPr>
            </a:lvl1pPr>
          </a:lstStyle>
          <a:p>
            <a:endParaRPr/>
          </a:p>
        </p:txBody>
      </p:sp>
      <p:sp>
        <p:nvSpPr>
          <p:cNvPr id="3" name="Holder 3"/>
          <p:cNvSpPr>
            <a:spLocks noGrp="1"/>
          </p:cNvSpPr>
          <p:nvPr>
            <p:ph type="body" idx="1"/>
          </p:nvPr>
        </p:nvSpPr>
        <p:spPr>
          <a:xfrm>
            <a:off x="1005205" y="2599690"/>
            <a:ext cx="18093690" cy="745998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6835394" y="10511790"/>
            <a:ext cx="6433312" cy="56515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1005205" y="10511790"/>
            <a:ext cx="4623943" cy="56515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9/11/2019</a:t>
            </a:fld>
            <a:endParaRPr lang="en-US"/>
          </a:p>
        </p:txBody>
      </p:sp>
      <p:sp>
        <p:nvSpPr>
          <p:cNvPr id="6" name="Holder 6"/>
          <p:cNvSpPr>
            <a:spLocks noGrp="1"/>
          </p:cNvSpPr>
          <p:nvPr>
            <p:ph type="sldNum" sz="quarter" idx="7"/>
          </p:nvPr>
        </p:nvSpPr>
        <p:spPr>
          <a:xfrm>
            <a:off x="14474953" y="10511790"/>
            <a:ext cx="4623943" cy="56515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‹Nº›</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122" name="Rectángulo"/>
          <p:cNvSpPr/>
          <p:nvPr/>
        </p:nvSpPr>
        <p:spPr>
          <a:xfrm>
            <a:off x="-518315" y="10501842"/>
            <a:ext cx="21140730" cy="1379637"/>
          </a:xfrm>
          <a:prstGeom prst="rect">
            <a:avLst/>
          </a:prstGeom>
          <a:solidFill>
            <a:srgbClr val="ED077B"/>
          </a:solidFill>
          <a:ln w="25400">
            <a:miter lim="400000"/>
          </a:ln>
        </p:spPr>
        <p:txBody>
          <a:bodyPr lIns="150706" tIns="150706" rIns="150706" bIns="150706" anchor="ctr"/>
          <a:lstStyle/>
          <a:p>
            <a:pPr algn="ctr" defTabSz="3014228">
              <a:defRPr sz="7200" b="1">
                <a:solidFill>
                  <a:srgbClr val="FFFFFF"/>
                </a:solidFill>
              </a:defRPr>
            </a:pPr>
            <a:endParaRPr sz="5934"/>
          </a:p>
        </p:txBody>
      </p:sp>
      <p:pic>
        <p:nvPicPr>
          <p:cNvPr id="124" name="Imagen" descr="Imagen"/>
          <p:cNvPicPr>
            <a:picLocks noChangeAspect="1"/>
          </p:cNvPicPr>
          <p:nvPr/>
        </p:nvPicPr>
        <p:blipFill>
          <a:blip r:embed="rId2"/>
          <a:stretch>
            <a:fillRect/>
          </a:stretch>
        </p:blipFill>
        <p:spPr>
          <a:xfrm>
            <a:off x="15469173" y="9070158"/>
            <a:ext cx="4634927" cy="982668"/>
          </a:xfrm>
          <a:prstGeom prst="rect">
            <a:avLst/>
          </a:prstGeom>
          <a:ln w="12700">
            <a:miter lim="400000"/>
          </a:ln>
        </p:spPr>
      </p:pic>
      <p:pic>
        <p:nvPicPr>
          <p:cNvPr id="126" name="Imagen" descr="Imagen"/>
          <p:cNvPicPr>
            <a:picLocks noChangeAspect="1"/>
          </p:cNvPicPr>
          <p:nvPr/>
        </p:nvPicPr>
        <p:blipFill>
          <a:blip r:embed="rId3"/>
          <a:stretch>
            <a:fillRect/>
          </a:stretch>
        </p:blipFill>
        <p:spPr>
          <a:xfrm>
            <a:off x="808962" y="587240"/>
            <a:ext cx="7376134" cy="5378324"/>
          </a:xfrm>
          <a:prstGeom prst="rect">
            <a:avLst/>
          </a:prstGeom>
          <a:ln w="12700">
            <a:miter lim="400000"/>
          </a:ln>
        </p:spPr>
      </p:pic>
      <p:sp>
        <p:nvSpPr>
          <p:cNvPr id="128" name="CuadroTexto 3"/>
          <p:cNvSpPr txBox="1"/>
          <p:nvPr/>
        </p:nvSpPr>
        <p:spPr>
          <a:xfrm>
            <a:off x="3956050" y="6467100"/>
            <a:ext cx="13040979" cy="743109"/>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75353" bIns="75353">
            <a:spAutoFit/>
          </a:bodyPr>
          <a:lstStyle>
            <a:lvl1pPr algn="ctr">
              <a:lnSpc>
                <a:spcPct val="80000"/>
              </a:lnSpc>
              <a:defRPr sz="5600" i="1">
                <a:solidFill>
                  <a:srgbClr val="DDE9F8"/>
                </a:solidFill>
                <a:latin typeface="Boston SemiBold"/>
                <a:ea typeface="Boston SemiBold"/>
                <a:cs typeface="Boston SemiBold"/>
                <a:sym typeface="Boston SemiBold"/>
              </a:defRPr>
            </a:lvl1pPr>
          </a:lstStyle>
          <a:p>
            <a:r>
              <a:rPr sz="4800" dirty="0"/>
              <a:t>DIRECCIÓN DE INFRAESTRUC</a:t>
            </a:r>
            <a:r>
              <a:rPr lang="es-CO" sz="4800" dirty="0"/>
              <a:t>T</a:t>
            </a:r>
            <a:r>
              <a:rPr sz="4800" dirty="0"/>
              <a:t>URA</a:t>
            </a:r>
          </a:p>
        </p:txBody>
      </p:sp>
      <p:sp>
        <p:nvSpPr>
          <p:cNvPr id="129" name="Rectángulo"/>
          <p:cNvSpPr/>
          <p:nvPr/>
        </p:nvSpPr>
        <p:spPr>
          <a:xfrm>
            <a:off x="-378950" y="-577104"/>
            <a:ext cx="21497800" cy="893775"/>
          </a:xfrm>
          <a:prstGeom prst="rect">
            <a:avLst/>
          </a:prstGeom>
          <a:solidFill>
            <a:srgbClr val="B4DBF7"/>
          </a:solidFill>
          <a:ln w="25400">
            <a:solidFill>
              <a:schemeClr val="accent1"/>
            </a:solidFill>
            <a:miter/>
          </a:ln>
        </p:spPr>
        <p:txBody>
          <a:bodyPr tIns="75353" bIns="75353" anchor="ctr"/>
          <a:lstStyle/>
          <a:p>
            <a:endParaRPr sz="1483"/>
          </a:p>
        </p:txBody>
      </p:sp>
      <p:grpSp>
        <p:nvGrpSpPr>
          <p:cNvPr id="2" name="Group 1"/>
          <p:cNvGrpSpPr/>
          <p:nvPr/>
        </p:nvGrpSpPr>
        <p:grpSpPr>
          <a:xfrm>
            <a:off x="11920762" y="1442051"/>
            <a:ext cx="3331171" cy="3324252"/>
            <a:chOff x="11920762" y="1442051"/>
            <a:chExt cx="3331171" cy="3324252"/>
          </a:xfrm>
        </p:grpSpPr>
        <p:sp>
          <p:nvSpPr>
            <p:cNvPr id="9" name="object 3">
              <a:extLst>
                <a:ext uri="{FF2B5EF4-FFF2-40B4-BE49-F238E27FC236}">
                  <a16:creationId xmlns:a16="http://schemas.microsoft.com/office/drawing/2014/main" id="{E5BF40BC-C566-4B7B-8A7E-7856CB3ADA0E}"/>
                </a:ext>
              </a:extLst>
            </p:cNvPr>
            <p:cNvSpPr txBox="1"/>
            <p:nvPr/>
          </p:nvSpPr>
          <p:spPr>
            <a:xfrm>
              <a:off x="12500584" y="2384814"/>
              <a:ext cx="2208530" cy="1371600"/>
            </a:xfrm>
            <a:prstGeom prst="rect">
              <a:avLst/>
            </a:prstGeom>
          </p:spPr>
          <p:txBody>
            <a:bodyPr vert="horz" wrap="square" lIns="0" tIns="38100" rIns="0" bIns="0" rtlCol="0">
              <a:spAutoFit/>
            </a:bodyPr>
            <a:lstStyle/>
            <a:p>
              <a:pPr marL="12700" marR="5080" indent="4445" algn="ctr">
                <a:lnSpc>
                  <a:spcPts val="3500"/>
                </a:lnSpc>
                <a:spcBef>
                  <a:spcPts val="300"/>
                </a:spcBef>
              </a:pPr>
              <a:r>
                <a:rPr sz="3000" b="1" dirty="0">
                  <a:solidFill>
                    <a:srgbClr val="FFFFFF"/>
                  </a:solidFill>
                  <a:latin typeface="Trebuchet MS"/>
                  <a:cs typeface="Trebuchet MS"/>
                </a:rPr>
                <a:t>El </a:t>
              </a:r>
              <a:r>
                <a:rPr sz="3000" b="1" spc="-25" dirty="0">
                  <a:solidFill>
                    <a:srgbClr val="FFFFFF"/>
                  </a:solidFill>
                  <a:latin typeface="Trebuchet MS"/>
                  <a:cs typeface="Trebuchet MS"/>
                </a:rPr>
                <a:t>Futuro  </a:t>
              </a:r>
              <a:r>
                <a:rPr sz="3000" b="1" spc="-5" dirty="0">
                  <a:solidFill>
                    <a:srgbClr val="FFFFFF"/>
                  </a:solidFill>
                  <a:latin typeface="Trebuchet MS"/>
                  <a:cs typeface="Trebuchet MS"/>
                </a:rPr>
                <a:t>Digital</a:t>
              </a:r>
              <a:r>
                <a:rPr sz="3000" b="1" spc="-35" dirty="0">
                  <a:solidFill>
                    <a:srgbClr val="FFFFFF"/>
                  </a:solidFill>
                  <a:latin typeface="Trebuchet MS"/>
                  <a:cs typeface="Trebuchet MS"/>
                </a:rPr>
                <a:t> </a:t>
              </a:r>
              <a:r>
                <a:rPr sz="3000" b="1" dirty="0">
                  <a:solidFill>
                    <a:srgbClr val="FFFFFF"/>
                  </a:solidFill>
                  <a:latin typeface="Trebuchet MS"/>
                  <a:cs typeface="Trebuchet MS"/>
                </a:rPr>
                <a:t>es</a:t>
              </a:r>
              <a:r>
                <a:rPr sz="3000" b="1" spc="-35" dirty="0">
                  <a:solidFill>
                    <a:srgbClr val="FFFFFF"/>
                  </a:solidFill>
                  <a:latin typeface="Trebuchet MS"/>
                  <a:cs typeface="Trebuchet MS"/>
                </a:rPr>
                <a:t> </a:t>
              </a:r>
              <a:r>
                <a:rPr sz="3000" b="1" dirty="0">
                  <a:solidFill>
                    <a:srgbClr val="FFFFFF"/>
                  </a:solidFill>
                  <a:latin typeface="Trebuchet MS"/>
                  <a:cs typeface="Trebuchet MS"/>
                </a:rPr>
                <a:t>de  </a:t>
              </a:r>
              <a:r>
                <a:rPr sz="3000" b="1" spc="-80" dirty="0">
                  <a:solidFill>
                    <a:srgbClr val="FFFFFF"/>
                  </a:solidFill>
                  <a:latin typeface="Trebuchet MS"/>
                  <a:cs typeface="Trebuchet MS"/>
                </a:rPr>
                <a:t>Todos</a:t>
              </a:r>
              <a:endParaRPr sz="3000" dirty="0">
                <a:latin typeface="Trebuchet MS"/>
                <a:cs typeface="Trebuchet MS"/>
              </a:endParaRPr>
            </a:p>
          </p:txBody>
        </p:sp>
        <p:sp>
          <p:nvSpPr>
            <p:cNvPr id="10" name="object 4">
              <a:extLst>
                <a:ext uri="{FF2B5EF4-FFF2-40B4-BE49-F238E27FC236}">
                  <a16:creationId xmlns:a16="http://schemas.microsoft.com/office/drawing/2014/main" id="{94B9293E-41DB-41A7-85C1-44FAE892ECBF}"/>
                </a:ext>
              </a:extLst>
            </p:cNvPr>
            <p:cNvSpPr/>
            <p:nvPr/>
          </p:nvSpPr>
          <p:spPr>
            <a:xfrm>
              <a:off x="13634949" y="1442051"/>
              <a:ext cx="1605280" cy="1609090"/>
            </a:xfrm>
            <a:custGeom>
              <a:avLst/>
              <a:gdLst/>
              <a:ahLst/>
              <a:cxnLst/>
              <a:rect l="l" t="t" r="r" b="b"/>
              <a:pathLst>
                <a:path w="1605279" h="1609089">
                  <a:moveTo>
                    <a:pt x="0" y="0"/>
                  </a:moveTo>
                  <a:lnTo>
                    <a:pt x="160" y="284020"/>
                  </a:lnTo>
                  <a:lnTo>
                    <a:pt x="47795" y="286742"/>
                  </a:lnTo>
                  <a:lnTo>
                    <a:pt x="95332" y="291107"/>
                  </a:lnTo>
                  <a:lnTo>
                    <a:pt x="142725" y="297115"/>
                  </a:lnTo>
                  <a:lnTo>
                    <a:pt x="189929" y="304766"/>
                  </a:lnTo>
                  <a:lnTo>
                    <a:pt x="236896" y="314059"/>
                  </a:lnTo>
                  <a:lnTo>
                    <a:pt x="283581" y="324996"/>
                  </a:lnTo>
                  <a:lnTo>
                    <a:pt x="329937" y="337575"/>
                  </a:lnTo>
                  <a:lnTo>
                    <a:pt x="375919" y="351798"/>
                  </a:lnTo>
                  <a:lnTo>
                    <a:pt x="421480" y="367664"/>
                  </a:lnTo>
                  <a:lnTo>
                    <a:pt x="466574" y="385173"/>
                  </a:lnTo>
                  <a:lnTo>
                    <a:pt x="511155" y="404325"/>
                  </a:lnTo>
                  <a:lnTo>
                    <a:pt x="555177" y="425121"/>
                  </a:lnTo>
                  <a:lnTo>
                    <a:pt x="598594" y="447560"/>
                  </a:lnTo>
                  <a:lnTo>
                    <a:pt x="641360" y="471643"/>
                  </a:lnTo>
                  <a:lnTo>
                    <a:pt x="683428" y="497370"/>
                  </a:lnTo>
                  <a:lnTo>
                    <a:pt x="724753" y="524740"/>
                  </a:lnTo>
                  <a:lnTo>
                    <a:pt x="765288" y="553755"/>
                  </a:lnTo>
                  <a:lnTo>
                    <a:pt x="804987" y="584413"/>
                  </a:lnTo>
                  <a:lnTo>
                    <a:pt x="843804" y="616715"/>
                  </a:lnTo>
                  <a:lnTo>
                    <a:pt x="881693" y="650661"/>
                  </a:lnTo>
                  <a:lnTo>
                    <a:pt x="918608" y="686252"/>
                  </a:lnTo>
                  <a:lnTo>
                    <a:pt x="954332" y="723310"/>
                  </a:lnTo>
                  <a:lnTo>
                    <a:pt x="988398" y="761350"/>
                  </a:lnTo>
                  <a:lnTo>
                    <a:pt x="1020808" y="800324"/>
                  </a:lnTo>
                  <a:lnTo>
                    <a:pt x="1051560" y="840187"/>
                  </a:lnTo>
                  <a:lnTo>
                    <a:pt x="1080657" y="880892"/>
                  </a:lnTo>
                  <a:lnTo>
                    <a:pt x="1108096" y="922391"/>
                  </a:lnTo>
                  <a:lnTo>
                    <a:pt x="1133880" y="964639"/>
                  </a:lnTo>
                  <a:lnTo>
                    <a:pt x="1158007" y="1007588"/>
                  </a:lnTo>
                  <a:lnTo>
                    <a:pt x="1180477" y="1051192"/>
                  </a:lnTo>
                  <a:lnTo>
                    <a:pt x="1201292" y="1095404"/>
                  </a:lnTo>
                  <a:lnTo>
                    <a:pt x="1220451" y="1140178"/>
                  </a:lnTo>
                  <a:lnTo>
                    <a:pt x="1237954" y="1185467"/>
                  </a:lnTo>
                  <a:lnTo>
                    <a:pt x="1253801" y="1231224"/>
                  </a:lnTo>
                  <a:lnTo>
                    <a:pt x="1267992" y="1277402"/>
                  </a:lnTo>
                  <a:lnTo>
                    <a:pt x="1280528" y="1323956"/>
                  </a:lnTo>
                  <a:lnTo>
                    <a:pt x="1291409" y="1370838"/>
                  </a:lnTo>
                  <a:lnTo>
                    <a:pt x="1300634" y="1418002"/>
                  </a:lnTo>
                  <a:lnTo>
                    <a:pt x="1308204" y="1465401"/>
                  </a:lnTo>
                  <a:lnTo>
                    <a:pt x="1314119" y="1512988"/>
                  </a:lnTo>
                  <a:lnTo>
                    <a:pt x="1318379" y="1560717"/>
                  </a:lnTo>
                  <a:lnTo>
                    <a:pt x="1320984" y="1608541"/>
                  </a:lnTo>
                  <a:lnTo>
                    <a:pt x="1604937" y="1608702"/>
                  </a:lnTo>
                  <a:lnTo>
                    <a:pt x="1602639" y="1557919"/>
                  </a:lnTo>
                  <a:lnTo>
                    <a:pt x="1598830" y="1507425"/>
                  </a:lnTo>
                  <a:lnTo>
                    <a:pt x="1593520" y="1457246"/>
                  </a:lnTo>
                  <a:lnTo>
                    <a:pt x="1586720" y="1407408"/>
                  </a:lnTo>
                  <a:lnTo>
                    <a:pt x="1578442" y="1357937"/>
                  </a:lnTo>
                  <a:lnTo>
                    <a:pt x="1568696" y="1308860"/>
                  </a:lnTo>
                  <a:lnTo>
                    <a:pt x="1557493" y="1260202"/>
                  </a:lnTo>
                  <a:lnTo>
                    <a:pt x="1544843" y="1211989"/>
                  </a:lnTo>
                  <a:lnTo>
                    <a:pt x="1530758" y="1164248"/>
                  </a:lnTo>
                  <a:lnTo>
                    <a:pt x="1515248" y="1117004"/>
                  </a:lnTo>
                  <a:lnTo>
                    <a:pt x="1498325" y="1070284"/>
                  </a:lnTo>
                  <a:lnTo>
                    <a:pt x="1479999" y="1024113"/>
                  </a:lnTo>
                  <a:lnTo>
                    <a:pt x="1460281" y="978517"/>
                  </a:lnTo>
                  <a:lnTo>
                    <a:pt x="1439182" y="933523"/>
                  </a:lnTo>
                  <a:lnTo>
                    <a:pt x="1416712" y="889157"/>
                  </a:lnTo>
                  <a:lnTo>
                    <a:pt x="1392883" y="845445"/>
                  </a:lnTo>
                  <a:lnTo>
                    <a:pt x="1367705" y="802412"/>
                  </a:lnTo>
                  <a:lnTo>
                    <a:pt x="1341189" y="760084"/>
                  </a:lnTo>
                  <a:lnTo>
                    <a:pt x="1313347" y="718489"/>
                  </a:lnTo>
                  <a:lnTo>
                    <a:pt x="1284189" y="677651"/>
                  </a:lnTo>
                  <a:lnTo>
                    <a:pt x="1253725" y="637598"/>
                  </a:lnTo>
                  <a:lnTo>
                    <a:pt x="1221967" y="598354"/>
                  </a:lnTo>
                  <a:lnTo>
                    <a:pt x="1272324" y="355980"/>
                  </a:lnTo>
                  <a:lnTo>
                    <a:pt x="973442" y="355980"/>
                  </a:lnTo>
                  <a:lnTo>
                    <a:pt x="933361" y="325204"/>
                  </a:lnTo>
                  <a:lnTo>
                    <a:pt x="892485" y="295740"/>
                  </a:lnTo>
                  <a:lnTo>
                    <a:pt x="850840" y="267600"/>
                  </a:lnTo>
                  <a:lnTo>
                    <a:pt x="808454" y="240794"/>
                  </a:lnTo>
                  <a:lnTo>
                    <a:pt x="765351" y="215335"/>
                  </a:lnTo>
                  <a:lnTo>
                    <a:pt x="721559" y="191232"/>
                  </a:lnTo>
                  <a:lnTo>
                    <a:pt x="677104" y="168497"/>
                  </a:lnTo>
                  <a:lnTo>
                    <a:pt x="632014" y="147140"/>
                  </a:lnTo>
                  <a:lnTo>
                    <a:pt x="586313" y="127174"/>
                  </a:lnTo>
                  <a:lnTo>
                    <a:pt x="540029" y="108609"/>
                  </a:lnTo>
                  <a:lnTo>
                    <a:pt x="493189" y="91455"/>
                  </a:lnTo>
                  <a:lnTo>
                    <a:pt x="445819" y="75724"/>
                  </a:lnTo>
                  <a:lnTo>
                    <a:pt x="397944" y="61428"/>
                  </a:lnTo>
                  <a:lnTo>
                    <a:pt x="349593" y="48576"/>
                  </a:lnTo>
                  <a:lnTo>
                    <a:pt x="300791" y="37180"/>
                  </a:lnTo>
                  <a:lnTo>
                    <a:pt x="251565" y="27251"/>
                  </a:lnTo>
                  <a:lnTo>
                    <a:pt x="201941" y="18801"/>
                  </a:lnTo>
                  <a:lnTo>
                    <a:pt x="151946" y="11839"/>
                  </a:lnTo>
                  <a:lnTo>
                    <a:pt x="101607" y="6378"/>
                  </a:lnTo>
                  <a:lnTo>
                    <a:pt x="50949" y="2428"/>
                  </a:lnTo>
                  <a:lnTo>
                    <a:pt x="0" y="0"/>
                  </a:lnTo>
                  <a:close/>
                </a:path>
                <a:path w="1605279" h="1609089">
                  <a:moveTo>
                    <a:pt x="1285812" y="291059"/>
                  </a:moveTo>
                  <a:lnTo>
                    <a:pt x="973442" y="355980"/>
                  </a:lnTo>
                  <a:lnTo>
                    <a:pt x="1272324" y="355980"/>
                  </a:lnTo>
                  <a:lnTo>
                    <a:pt x="1285812" y="291059"/>
                  </a:lnTo>
                  <a:close/>
                </a:path>
              </a:pathLst>
            </a:custGeom>
            <a:solidFill>
              <a:srgbClr val="FFFFFF"/>
            </a:solidFill>
          </p:spPr>
          <p:txBody>
            <a:bodyPr wrap="square" lIns="0" tIns="0" rIns="0" bIns="0" rtlCol="0"/>
            <a:lstStyle/>
            <a:p>
              <a:endParaRPr/>
            </a:p>
          </p:txBody>
        </p:sp>
        <p:sp>
          <p:nvSpPr>
            <p:cNvPr id="11" name="object 5">
              <a:extLst>
                <a:ext uri="{FF2B5EF4-FFF2-40B4-BE49-F238E27FC236}">
                  <a16:creationId xmlns:a16="http://schemas.microsoft.com/office/drawing/2014/main" id="{E76FFB5A-B41F-4BD3-A202-123DAA006F99}"/>
                </a:ext>
              </a:extLst>
            </p:cNvPr>
            <p:cNvSpPr/>
            <p:nvPr/>
          </p:nvSpPr>
          <p:spPr>
            <a:xfrm>
              <a:off x="11920762" y="3149807"/>
              <a:ext cx="1605280" cy="1601470"/>
            </a:xfrm>
            <a:custGeom>
              <a:avLst/>
              <a:gdLst/>
              <a:ahLst/>
              <a:cxnLst/>
              <a:rect l="l" t="t" r="r" b="b"/>
              <a:pathLst>
                <a:path w="1605279" h="1601470">
                  <a:moveTo>
                    <a:pt x="1119680" y="1207918"/>
                  </a:moveTo>
                  <a:lnTo>
                    <a:pt x="586164" y="1207918"/>
                  </a:lnTo>
                  <a:lnTo>
                    <a:pt x="625568" y="1240409"/>
                  </a:lnTo>
                  <a:lnTo>
                    <a:pt x="665807" y="1271583"/>
                  </a:lnTo>
                  <a:lnTo>
                    <a:pt x="706857" y="1301428"/>
                  </a:lnTo>
                  <a:lnTo>
                    <a:pt x="748689" y="1329934"/>
                  </a:lnTo>
                  <a:lnTo>
                    <a:pt x="791276" y="1357088"/>
                  </a:lnTo>
                  <a:lnTo>
                    <a:pt x="834592" y="1382881"/>
                  </a:lnTo>
                  <a:lnTo>
                    <a:pt x="878609" y="1407299"/>
                  </a:lnTo>
                  <a:lnTo>
                    <a:pt x="923301" y="1430333"/>
                  </a:lnTo>
                  <a:lnTo>
                    <a:pt x="968640" y="1451970"/>
                  </a:lnTo>
                  <a:lnTo>
                    <a:pt x="1014599" y="1472199"/>
                  </a:lnTo>
                  <a:lnTo>
                    <a:pt x="1061152" y="1491009"/>
                  </a:lnTo>
                  <a:lnTo>
                    <a:pt x="1108272" y="1508388"/>
                  </a:lnTo>
                  <a:lnTo>
                    <a:pt x="1155930" y="1524326"/>
                  </a:lnTo>
                  <a:lnTo>
                    <a:pt x="1204101" y="1538811"/>
                  </a:lnTo>
                  <a:lnTo>
                    <a:pt x="1252758" y="1551830"/>
                  </a:lnTo>
                  <a:lnTo>
                    <a:pt x="1301873" y="1563374"/>
                  </a:lnTo>
                  <a:lnTo>
                    <a:pt x="1351419" y="1573431"/>
                  </a:lnTo>
                  <a:lnTo>
                    <a:pt x="1401369" y="1581989"/>
                  </a:lnTo>
                  <a:lnTo>
                    <a:pt x="1451697" y="1589037"/>
                  </a:lnTo>
                  <a:lnTo>
                    <a:pt x="1502375" y="1594564"/>
                  </a:lnTo>
                  <a:lnTo>
                    <a:pt x="1553376" y="1598558"/>
                  </a:lnTo>
                  <a:lnTo>
                    <a:pt x="1604674" y="1601008"/>
                  </a:lnTo>
                  <a:lnTo>
                    <a:pt x="1604505" y="1316991"/>
                  </a:lnTo>
                  <a:lnTo>
                    <a:pt x="1556871" y="1314267"/>
                  </a:lnTo>
                  <a:lnTo>
                    <a:pt x="1509335" y="1309901"/>
                  </a:lnTo>
                  <a:lnTo>
                    <a:pt x="1461942" y="1303892"/>
                  </a:lnTo>
                  <a:lnTo>
                    <a:pt x="1414740" y="1296240"/>
                  </a:lnTo>
                  <a:lnTo>
                    <a:pt x="1367774" y="1286946"/>
                  </a:lnTo>
                  <a:lnTo>
                    <a:pt x="1321090" y="1276009"/>
                  </a:lnTo>
                  <a:lnTo>
                    <a:pt x="1274734" y="1263429"/>
                  </a:lnTo>
                  <a:lnTo>
                    <a:pt x="1228753" y="1249206"/>
                  </a:lnTo>
                  <a:lnTo>
                    <a:pt x="1183193" y="1233340"/>
                  </a:lnTo>
                  <a:lnTo>
                    <a:pt x="1138100" y="1215831"/>
                  </a:lnTo>
                  <a:lnTo>
                    <a:pt x="1119680" y="1207918"/>
                  </a:lnTo>
                  <a:close/>
                </a:path>
                <a:path w="1605279" h="1601470">
                  <a:moveTo>
                    <a:pt x="0" y="0"/>
                  </a:moveTo>
                  <a:lnTo>
                    <a:pt x="2484" y="49961"/>
                  </a:lnTo>
                  <a:lnTo>
                    <a:pt x="6434" y="99641"/>
                  </a:lnTo>
                  <a:lnTo>
                    <a:pt x="11838" y="149015"/>
                  </a:lnTo>
                  <a:lnTo>
                    <a:pt x="18687" y="198057"/>
                  </a:lnTo>
                  <a:lnTo>
                    <a:pt x="26969" y="246742"/>
                  </a:lnTo>
                  <a:lnTo>
                    <a:pt x="36674" y="295045"/>
                  </a:lnTo>
                  <a:lnTo>
                    <a:pt x="47791" y="342942"/>
                  </a:lnTo>
                  <a:lnTo>
                    <a:pt x="60310" y="390406"/>
                  </a:lnTo>
                  <a:lnTo>
                    <a:pt x="74220" y="437413"/>
                  </a:lnTo>
                  <a:lnTo>
                    <a:pt x="89511" y="483937"/>
                  </a:lnTo>
                  <a:lnTo>
                    <a:pt x="106171" y="529954"/>
                  </a:lnTo>
                  <a:lnTo>
                    <a:pt x="124191" y="575439"/>
                  </a:lnTo>
                  <a:lnTo>
                    <a:pt x="143560" y="620365"/>
                  </a:lnTo>
                  <a:lnTo>
                    <a:pt x="164266" y="664709"/>
                  </a:lnTo>
                  <a:lnTo>
                    <a:pt x="186300" y="708445"/>
                  </a:lnTo>
                  <a:lnTo>
                    <a:pt x="209652" y="751548"/>
                  </a:lnTo>
                  <a:lnTo>
                    <a:pt x="234309" y="793992"/>
                  </a:lnTo>
                  <a:lnTo>
                    <a:pt x="260262" y="835753"/>
                  </a:lnTo>
                  <a:lnTo>
                    <a:pt x="287500" y="876806"/>
                  </a:lnTo>
                  <a:lnTo>
                    <a:pt x="316013" y="917125"/>
                  </a:lnTo>
                  <a:lnTo>
                    <a:pt x="345790" y="956685"/>
                  </a:lnTo>
                  <a:lnTo>
                    <a:pt x="280380" y="1271461"/>
                  </a:lnTo>
                  <a:lnTo>
                    <a:pt x="586164" y="1207918"/>
                  </a:lnTo>
                  <a:lnTo>
                    <a:pt x="1119680" y="1207918"/>
                  </a:lnTo>
                  <a:lnTo>
                    <a:pt x="1093519" y="1196679"/>
                  </a:lnTo>
                  <a:lnTo>
                    <a:pt x="1049498" y="1175883"/>
                  </a:lnTo>
                  <a:lnTo>
                    <a:pt x="1006082" y="1153444"/>
                  </a:lnTo>
                  <a:lnTo>
                    <a:pt x="963317" y="1129362"/>
                  </a:lnTo>
                  <a:lnTo>
                    <a:pt x="921249" y="1103636"/>
                  </a:lnTo>
                  <a:lnTo>
                    <a:pt x="879925" y="1076266"/>
                  </a:lnTo>
                  <a:lnTo>
                    <a:pt x="839391" y="1047252"/>
                  </a:lnTo>
                  <a:lnTo>
                    <a:pt x="799693" y="1016595"/>
                  </a:lnTo>
                  <a:lnTo>
                    <a:pt x="760877" y="984294"/>
                  </a:lnTo>
                  <a:lnTo>
                    <a:pt x="722989" y="950348"/>
                  </a:lnTo>
                  <a:lnTo>
                    <a:pt x="686075" y="914759"/>
                  </a:lnTo>
                  <a:lnTo>
                    <a:pt x="650618" y="877988"/>
                  </a:lnTo>
                  <a:lnTo>
                    <a:pt x="616793" y="840250"/>
                  </a:lnTo>
                  <a:lnTo>
                    <a:pt x="584598" y="801591"/>
                  </a:lnTo>
                  <a:lnTo>
                    <a:pt x="554035" y="762056"/>
                  </a:lnTo>
                  <a:lnTo>
                    <a:pt x="525103" y="721691"/>
                  </a:lnTo>
                  <a:lnTo>
                    <a:pt x="497802" y="680541"/>
                  </a:lnTo>
                  <a:lnTo>
                    <a:pt x="472133" y="638653"/>
                  </a:lnTo>
                  <a:lnTo>
                    <a:pt x="448094" y="596071"/>
                  </a:lnTo>
                  <a:lnTo>
                    <a:pt x="425686" y="552841"/>
                  </a:lnTo>
                  <a:lnTo>
                    <a:pt x="404909" y="509010"/>
                  </a:lnTo>
                  <a:lnTo>
                    <a:pt x="385763" y="464622"/>
                  </a:lnTo>
                  <a:lnTo>
                    <a:pt x="368247" y="419723"/>
                  </a:lnTo>
                  <a:lnTo>
                    <a:pt x="352362" y="374359"/>
                  </a:lnTo>
                  <a:lnTo>
                    <a:pt x="338108" y="328575"/>
                  </a:lnTo>
                  <a:lnTo>
                    <a:pt x="325484" y="282416"/>
                  </a:lnTo>
                  <a:lnTo>
                    <a:pt x="314491" y="235930"/>
                  </a:lnTo>
                  <a:lnTo>
                    <a:pt x="305128" y="189160"/>
                  </a:lnTo>
                  <a:lnTo>
                    <a:pt x="297396" y="142153"/>
                  </a:lnTo>
                  <a:lnTo>
                    <a:pt x="291293" y="94955"/>
                  </a:lnTo>
                  <a:lnTo>
                    <a:pt x="286821" y="47610"/>
                  </a:lnTo>
                  <a:lnTo>
                    <a:pt x="283979" y="165"/>
                  </a:lnTo>
                  <a:lnTo>
                    <a:pt x="0" y="0"/>
                  </a:lnTo>
                  <a:close/>
                </a:path>
              </a:pathLst>
            </a:custGeom>
            <a:solidFill>
              <a:srgbClr val="FFFFFF"/>
            </a:solidFill>
          </p:spPr>
          <p:txBody>
            <a:bodyPr wrap="square" lIns="0" tIns="0" rIns="0" bIns="0" rtlCol="0"/>
            <a:lstStyle/>
            <a:p>
              <a:endParaRPr/>
            </a:p>
          </p:txBody>
        </p:sp>
        <p:sp>
          <p:nvSpPr>
            <p:cNvPr id="12" name="object 6">
              <a:extLst>
                <a:ext uri="{FF2B5EF4-FFF2-40B4-BE49-F238E27FC236}">
                  <a16:creationId xmlns:a16="http://schemas.microsoft.com/office/drawing/2014/main" id="{E4664069-1502-428D-AF9D-0551E09197C6}"/>
                </a:ext>
              </a:extLst>
            </p:cNvPr>
            <p:cNvSpPr/>
            <p:nvPr/>
          </p:nvSpPr>
          <p:spPr>
            <a:xfrm>
              <a:off x="11938528" y="1450029"/>
              <a:ext cx="1603375" cy="1607185"/>
            </a:xfrm>
            <a:custGeom>
              <a:avLst/>
              <a:gdLst/>
              <a:ahLst/>
              <a:cxnLst/>
              <a:rect l="l" t="t" r="r" b="b"/>
              <a:pathLst>
                <a:path w="1603375" h="1607185">
                  <a:moveTo>
                    <a:pt x="289648" y="279065"/>
                  </a:moveTo>
                  <a:lnTo>
                    <a:pt x="361308" y="622095"/>
                  </a:lnTo>
                  <a:lnTo>
                    <a:pt x="329913" y="662510"/>
                  </a:lnTo>
                  <a:lnTo>
                    <a:pt x="299864" y="703746"/>
                  </a:lnTo>
                  <a:lnTo>
                    <a:pt x="271174" y="745776"/>
                  </a:lnTo>
                  <a:lnTo>
                    <a:pt x="243853" y="788572"/>
                  </a:lnTo>
                  <a:lnTo>
                    <a:pt x="217913" y="832108"/>
                  </a:lnTo>
                  <a:lnTo>
                    <a:pt x="193365" y="876355"/>
                  </a:lnTo>
                  <a:lnTo>
                    <a:pt x="170221" y="921286"/>
                  </a:lnTo>
                  <a:lnTo>
                    <a:pt x="148492" y="966874"/>
                  </a:lnTo>
                  <a:lnTo>
                    <a:pt x="128190" y="1013092"/>
                  </a:lnTo>
                  <a:lnTo>
                    <a:pt x="109326" y="1059913"/>
                  </a:lnTo>
                  <a:lnTo>
                    <a:pt x="91911" y="1107308"/>
                  </a:lnTo>
                  <a:lnTo>
                    <a:pt x="75958" y="1155250"/>
                  </a:lnTo>
                  <a:lnTo>
                    <a:pt x="61476" y="1203713"/>
                  </a:lnTo>
                  <a:lnTo>
                    <a:pt x="48478" y="1252669"/>
                  </a:lnTo>
                  <a:lnTo>
                    <a:pt x="36976" y="1302091"/>
                  </a:lnTo>
                  <a:lnTo>
                    <a:pt x="26980" y="1351950"/>
                  </a:lnTo>
                  <a:lnTo>
                    <a:pt x="18502" y="1402221"/>
                  </a:lnTo>
                  <a:lnTo>
                    <a:pt x="11554" y="1452874"/>
                  </a:lnTo>
                  <a:lnTo>
                    <a:pt x="6146" y="1503884"/>
                  </a:lnTo>
                  <a:lnTo>
                    <a:pt x="2291" y="1555223"/>
                  </a:lnTo>
                  <a:lnTo>
                    <a:pt x="0" y="1606863"/>
                  </a:lnTo>
                  <a:lnTo>
                    <a:pt x="283959" y="1607026"/>
                  </a:lnTo>
                  <a:lnTo>
                    <a:pt x="286508" y="1559205"/>
                  </a:lnTo>
                  <a:lnTo>
                    <a:pt x="290712" y="1511481"/>
                  </a:lnTo>
                  <a:lnTo>
                    <a:pt x="296572" y="1463901"/>
                  </a:lnTo>
                  <a:lnTo>
                    <a:pt x="304087" y="1416511"/>
                  </a:lnTo>
                  <a:lnTo>
                    <a:pt x="313257" y="1369358"/>
                  </a:lnTo>
                  <a:lnTo>
                    <a:pt x="324084" y="1322488"/>
                  </a:lnTo>
                  <a:lnTo>
                    <a:pt x="336566" y="1275949"/>
                  </a:lnTo>
                  <a:lnTo>
                    <a:pt x="350704" y="1229786"/>
                  </a:lnTo>
                  <a:lnTo>
                    <a:pt x="366499" y="1184047"/>
                  </a:lnTo>
                  <a:lnTo>
                    <a:pt x="383950" y="1138778"/>
                  </a:lnTo>
                  <a:lnTo>
                    <a:pt x="403057" y="1094026"/>
                  </a:lnTo>
                  <a:lnTo>
                    <a:pt x="423821" y="1049837"/>
                  </a:lnTo>
                  <a:lnTo>
                    <a:pt x="446242" y="1006258"/>
                  </a:lnTo>
                  <a:lnTo>
                    <a:pt x="470320" y="963337"/>
                  </a:lnTo>
                  <a:lnTo>
                    <a:pt x="496056" y="921118"/>
                  </a:lnTo>
                  <a:lnTo>
                    <a:pt x="523448" y="879650"/>
                  </a:lnTo>
                  <a:lnTo>
                    <a:pt x="552498" y="838979"/>
                  </a:lnTo>
                  <a:lnTo>
                    <a:pt x="583205" y="799151"/>
                  </a:lnTo>
                  <a:lnTo>
                    <a:pt x="615571" y="760213"/>
                  </a:lnTo>
                  <a:lnTo>
                    <a:pt x="649594" y="722211"/>
                  </a:lnTo>
                  <a:lnTo>
                    <a:pt x="685275" y="685194"/>
                  </a:lnTo>
                  <a:lnTo>
                    <a:pt x="722149" y="649646"/>
                  </a:lnTo>
                  <a:lnTo>
                    <a:pt x="759999" y="615743"/>
                  </a:lnTo>
                  <a:lnTo>
                    <a:pt x="798780" y="583486"/>
                  </a:lnTo>
                  <a:lnTo>
                    <a:pt x="838444" y="552873"/>
                  </a:lnTo>
                  <a:lnTo>
                    <a:pt x="878945" y="523906"/>
                  </a:lnTo>
                  <a:lnTo>
                    <a:pt x="920239" y="496583"/>
                  </a:lnTo>
                  <a:lnTo>
                    <a:pt x="962277" y="470905"/>
                  </a:lnTo>
                  <a:lnTo>
                    <a:pt x="1005015" y="446871"/>
                  </a:lnTo>
                  <a:lnTo>
                    <a:pt x="1048406" y="424482"/>
                  </a:lnTo>
                  <a:lnTo>
                    <a:pt x="1092404" y="403737"/>
                  </a:lnTo>
                  <a:lnTo>
                    <a:pt x="1136963" y="384636"/>
                  </a:lnTo>
                  <a:lnTo>
                    <a:pt x="1182037" y="367178"/>
                  </a:lnTo>
                  <a:lnTo>
                    <a:pt x="1227580" y="351365"/>
                  </a:lnTo>
                  <a:lnTo>
                    <a:pt x="1228240" y="351161"/>
                  </a:lnTo>
                  <a:lnTo>
                    <a:pt x="634765" y="351161"/>
                  </a:lnTo>
                  <a:lnTo>
                    <a:pt x="289648" y="279065"/>
                  </a:lnTo>
                  <a:close/>
                </a:path>
                <a:path w="1603375" h="1607185">
                  <a:moveTo>
                    <a:pt x="1603094" y="0"/>
                  </a:moveTo>
                  <a:lnTo>
                    <a:pt x="1552435" y="2351"/>
                  </a:lnTo>
                  <a:lnTo>
                    <a:pt x="1502066" y="6209"/>
                  </a:lnTo>
                  <a:lnTo>
                    <a:pt x="1452013" y="11561"/>
                  </a:lnTo>
                  <a:lnTo>
                    <a:pt x="1402301" y="18397"/>
                  </a:lnTo>
                  <a:lnTo>
                    <a:pt x="1352958" y="26706"/>
                  </a:lnTo>
                  <a:lnTo>
                    <a:pt x="1304009" y="36477"/>
                  </a:lnTo>
                  <a:lnTo>
                    <a:pt x="1255479" y="47700"/>
                  </a:lnTo>
                  <a:lnTo>
                    <a:pt x="1207396" y="60364"/>
                  </a:lnTo>
                  <a:lnTo>
                    <a:pt x="1159785" y="74457"/>
                  </a:lnTo>
                  <a:lnTo>
                    <a:pt x="1112672" y="89970"/>
                  </a:lnTo>
                  <a:lnTo>
                    <a:pt x="1066084" y="106890"/>
                  </a:lnTo>
                  <a:lnTo>
                    <a:pt x="1020045" y="125208"/>
                  </a:lnTo>
                  <a:lnTo>
                    <a:pt x="974584" y="144913"/>
                  </a:lnTo>
                  <a:lnTo>
                    <a:pt x="929724" y="165993"/>
                  </a:lnTo>
                  <a:lnTo>
                    <a:pt x="885493" y="188437"/>
                  </a:lnTo>
                  <a:lnTo>
                    <a:pt x="841917" y="212236"/>
                  </a:lnTo>
                  <a:lnTo>
                    <a:pt x="799021" y="237378"/>
                  </a:lnTo>
                  <a:lnTo>
                    <a:pt x="756832" y="263852"/>
                  </a:lnTo>
                  <a:lnTo>
                    <a:pt x="715375" y="291648"/>
                  </a:lnTo>
                  <a:lnTo>
                    <a:pt x="674678" y="320755"/>
                  </a:lnTo>
                  <a:lnTo>
                    <a:pt x="634765" y="351161"/>
                  </a:lnTo>
                  <a:lnTo>
                    <a:pt x="1228240" y="351161"/>
                  </a:lnTo>
                  <a:lnTo>
                    <a:pt x="1273545" y="337195"/>
                  </a:lnTo>
                  <a:lnTo>
                    <a:pt x="1319886" y="324668"/>
                  </a:lnTo>
                  <a:lnTo>
                    <a:pt x="1366558" y="313785"/>
                  </a:lnTo>
                  <a:lnTo>
                    <a:pt x="1413513" y="304544"/>
                  </a:lnTo>
                  <a:lnTo>
                    <a:pt x="1460707" y="296947"/>
                  </a:lnTo>
                  <a:lnTo>
                    <a:pt x="1508093" y="290993"/>
                  </a:lnTo>
                  <a:lnTo>
                    <a:pt x="1555624" y="286681"/>
                  </a:lnTo>
                  <a:lnTo>
                    <a:pt x="1603255" y="284012"/>
                  </a:lnTo>
                  <a:lnTo>
                    <a:pt x="1603094" y="0"/>
                  </a:lnTo>
                  <a:close/>
                </a:path>
              </a:pathLst>
            </a:custGeom>
            <a:solidFill>
              <a:srgbClr val="FFFFFF"/>
            </a:solidFill>
          </p:spPr>
          <p:txBody>
            <a:bodyPr wrap="square" lIns="0" tIns="0" rIns="0" bIns="0" rtlCol="0"/>
            <a:lstStyle/>
            <a:p>
              <a:endParaRPr/>
            </a:p>
          </p:txBody>
        </p:sp>
        <p:sp>
          <p:nvSpPr>
            <p:cNvPr id="13" name="object 7">
              <a:extLst>
                <a:ext uri="{FF2B5EF4-FFF2-40B4-BE49-F238E27FC236}">
                  <a16:creationId xmlns:a16="http://schemas.microsoft.com/office/drawing/2014/main" id="{4079F87F-CE75-4B86-8C1C-9633DB1E8DCC}"/>
                </a:ext>
              </a:extLst>
            </p:cNvPr>
            <p:cNvSpPr/>
            <p:nvPr/>
          </p:nvSpPr>
          <p:spPr>
            <a:xfrm>
              <a:off x="13648558" y="3166738"/>
              <a:ext cx="1603375" cy="1599565"/>
            </a:xfrm>
            <a:custGeom>
              <a:avLst/>
              <a:gdLst/>
              <a:ahLst/>
              <a:cxnLst/>
              <a:rect l="l" t="t" r="r" b="b"/>
              <a:pathLst>
                <a:path w="1603375" h="1599564">
                  <a:moveTo>
                    <a:pt x="1319033" y="0"/>
                  </a:moveTo>
                  <a:lnTo>
                    <a:pt x="1316246" y="47441"/>
                  </a:lnTo>
                  <a:lnTo>
                    <a:pt x="1311828" y="94781"/>
                  </a:lnTo>
                  <a:lnTo>
                    <a:pt x="1305780" y="141972"/>
                  </a:lnTo>
                  <a:lnTo>
                    <a:pt x="1298102" y="188970"/>
                  </a:lnTo>
                  <a:lnTo>
                    <a:pt x="1288792" y="235729"/>
                  </a:lnTo>
                  <a:lnTo>
                    <a:pt x="1277852" y="282202"/>
                  </a:lnTo>
                  <a:lnTo>
                    <a:pt x="1265282" y="328346"/>
                  </a:lnTo>
                  <a:lnTo>
                    <a:pt x="1251080" y="374114"/>
                  </a:lnTo>
                  <a:lnTo>
                    <a:pt x="1235247" y="419460"/>
                  </a:lnTo>
                  <a:lnTo>
                    <a:pt x="1217783" y="464338"/>
                  </a:lnTo>
                  <a:lnTo>
                    <a:pt x="1198688" y="508704"/>
                  </a:lnTo>
                  <a:lnTo>
                    <a:pt x="1177961" y="552512"/>
                  </a:lnTo>
                  <a:lnTo>
                    <a:pt x="1155603" y="595716"/>
                  </a:lnTo>
                  <a:lnTo>
                    <a:pt x="1131613" y="638270"/>
                  </a:lnTo>
                  <a:lnTo>
                    <a:pt x="1105991" y="680129"/>
                  </a:lnTo>
                  <a:lnTo>
                    <a:pt x="1078738" y="721247"/>
                  </a:lnTo>
                  <a:lnTo>
                    <a:pt x="1049853" y="761578"/>
                  </a:lnTo>
                  <a:lnTo>
                    <a:pt x="1019335" y="801078"/>
                  </a:lnTo>
                  <a:lnTo>
                    <a:pt x="987186" y="839700"/>
                  </a:lnTo>
                  <a:lnTo>
                    <a:pt x="953404" y="877399"/>
                  </a:lnTo>
                  <a:lnTo>
                    <a:pt x="917990" y="914129"/>
                  </a:lnTo>
                  <a:lnTo>
                    <a:pt x="881116" y="949677"/>
                  </a:lnTo>
                  <a:lnTo>
                    <a:pt x="843266" y="983579"/>
                  </a:lnTo>
                  <a:lnTo>
                    <a:pt x="804486" y="1015837"/>
                  </a:lnTo>
                  <a:lnTo>
                    <a:pt x="764822" y="1046449"/>
                  </a:lnTo>
                  <a:lnTo>
                    <a:pt x="724320" y="1075417"/>
                  </a:lnTo>
                  <a:lnTo>
                    <a:pt x="683027" y="1102740"/>
                  </a:lnTo>
                  <a:lnTo>
                    <a:pt x="640988" y="1128418"/>
                  </a:lnTo>
                  <a:lnTo>
                    <a:pt x="598250" y="1152452"/>
                  </a:lnTo>
                  <a:lnTo>
                    <a:pt x="554859" y="1174841"/>
                  </a:lnTo>
                  <a:lnTo>
                    <a:pt x="510860" y="1195587"/>
                  </a:lnTo>
                  <a:lnTo>
                    <a:pt x="466301" y="1214688"/>
                  </a:lnTo>
                  <a:lnTo>
                    <a:pt x="421227" y="1232145"/>
                  </a:lnTo>
                  <a:lnTo>
                    <a:pt x="375684" y="1247959"/>
                  </a:lnTo>
                  <a:lnTo>
                    <a:pt x="329718" y="1262129"/>
                  </a:lnTo>
                  <a:lnTo>
                    <a:pt x="283376" y="1274656"/>
                  </a:lnTo>
                  <a:lnTo>
                    <a:pt x="236703" y="1285539"/>
                  </a:lnTo>
                  <a:lnTo>
                    <a:pt x="189747" y="1294779"/>
                  </a:lnTo>
                  <a:lnTo>
                    <a:pt x="142552" y="1302376"/>
                  </a:lnTo>
                  <a:lnTo>
                    <a:pt x="95165" y="1308330"/>
                  </a:lnTo>
                  <a:lnTo>
                    <a:pt x="47632" y="1312641"/>
                  </a:lnTo>
                  <a:lnTo>
                    <a:pt x="0" y="1315309"/>
                  </a:lnTo>
                  <a:lnTo>
                    <a:pt x="168" y="1599327"/>
                  </a:lnTo>
                  <a:lnTo>
                    <a:pt x="50291" y="1597008"/>
                  </a:lnTo>
                  <a:lnTo>
                    <a:pt x="100130" y="1593214"/>
                  </a:lnTo>
                  <a:lnTo>
                    <a:pt x="149661" y="1587958"/>
                  </a:lnTo>
                  <a:lnTo>
                    <a:pt x="198858" y="1581248"/>
                  </a:lnTo>
                  <a:lnTo>
                    <a:pt x="247695" y="1573096"/>
                  </a:lnTo>
                  <a:lnTo>
                    <a:pt x="296149" y="1563512"/>
                  </a:lnTo>
                  <a:lnTo>
                    <a:pt x="344192" y="1552507"/>
                  </a:lnTo>
                  <a:lnTo>
                    <a:pt x="391801" y="1540090"/>
                  </a:lnTo>
                  <a:lnTo>
                    <a:pt x="438950" y="1526274"/>
                  </a:lnTo>
                  <a:lnTo>
                    <a:pt x="485614" y="1511067"/>
                  </a:lnTo>
                  <a:lnTo>
                    <a:pt x="531767" y="1494481"/>
                  </a:lnTo>
                  <a:lnTo>
                    <a:pt x="577384" y="1476526"/>
                  </a:lnTo>
                  <a:lnTo>
                    <a:pt x="622440" y="1457212"/>
                  </a:lnTo>
                  <a:lnTo>
                    <a:pt x="666911" y="1436551"/>
                  </a:lnTo>
                  <a:lnTo>
                    <a:pt x="710769" y="1414552"/>
                  </a:lnTo>
                  <a:lnTo>
                    <a:pt x="753991" y="1391226"/>
                  </a:lnTo>
                  <a:lnTo>
                    <a:pt x="796552" y="1366584"/>
                  </a:lnTo>
                  <a:lnTo>
                    <a:pt x="838425" y="1340636"/>
                  </a:lnTo>
                  <a:lnTo>
                    <a:pt x="879585" y="1313392"/>
                  </a:lnTo>
                  <a:lnTo>
                    <a:pt x="920008" y="1284864"/>
                  </a:lnTo>
                  <a:lnTo>
                    <a:pt x="959669" y="1255061"/>
                  </a:lnTo>
                  <a:lnTo>
                    <a:pt x="998541" y="1223994"/>
                  </a:lnTo>
                  <a:lnTo>
                    <a:pt x="1263076" y="1223994"/>
                  </a:lnTo>
                  <a:lnTo>
                    <a:pt x="1217700" y="1006789"/>
                  </a:lnTo>
                  <a:lnTo>
                    <a:pt x="1249489" y="967756"/>
                  </a:lnTo>
                  <a:lnTo>
                    <a:pt x="1279993" y="927907"/>
                  </a:lnTo>
                  <a:lnTo>
                    <a:pt x="1309199" y="887270"/>
                  </a:lnTo>
                  <a:lnTo>
                    <a:pt x="1337096" y="845870"/>
                  </a:lnTo>
                  <a:lnTo>
                    <a:pt x="1363674" y="803734"/>
                  </a:lnTo>
                  <a:lnTo>
                    <a:pt x="1388922" y="760888"/>
                  </a:lnTo>
                  <a:lnTo>
                    <a:pt x="1412828" y="717358"/>
                  </a:lnTo>
                  <a:lnTo>
                    <a:pt x="1435382" y="673171"/>
                  </a:lnTo>
                  <a:lnTo>
                    <a:pt x="1456573" y="628352"/>
                  </a:lnTo>
                  <a:lnTo>
                    <a:pt x="1476390" y="582928"/>
                  </a:lnTo>
                  <a:lnTo>
                    <a:pt x="1494822" y="536924"/>
                  </a:lnTo>
                  <a:lnTo>
                    <a:pt x="1511857" y="490368"/>
                  </a:lnTo>
                  <a:lnTo>
                    <a:pt x="1527485" y="443285"/>
                  </a:lnTo>
                  <a:lnTo>
                    <a:pt x="1541695" y="395702"/>
                  </a:lnTo>
                  <a:lnTo>
                    <a:pt x="1554477" y="347644"/>
                  </a:lnTo>
                  <a:lnTo>
                    <a:pt x="1565818" y="299139"/>
                  </a:lnTo>
                  <a:lnTo>
                    <a:pt x="1575708" y="250211"/>
                  </a:lnTo>
                  <a:lnTo>
                    <a:pt x="1584136" y="200888"/>
                  </a:lnTo>
                  <a:lnTo>
                    <a:pt x="1591091" y="151195"/>
                  </a:lnTo>
                  <a:lnTo>
                    <a:pt x="1596563" y="101159"/>
                  </a:lnTo>
                  <a:lnTo>
                    <a:pt x="1600539" y="50806"/>
                  </a:lnTo>
                  <a:lnTo>
                    <a:pt x="1603010" y="162"/>
                  </a:lnTo>
                  <a:lnTo>
                    <a:pt x="1319033" y="0"/>
                  </a:lnTo>
                  <a:close/>
                </a:path>
                <a:path w="1603375" h="1599564">
                  <a:moveTo>
                    <a:pt x="1263076" y="1223994"/>
                  </a:moveTo>
                  <a:lnTo>
                    <a:pt x="998541" y="1223994"/>
                  </a:lnTo>
                  <a:lnTo>
                    <a:pt x="1275146" y="1281769"/>
                  </a:lnTo>
                  <a:lnTo>
                    <a:pt x="1263076" y="1223994"/>
                  </a:lnTo>
                  <a:close/>
                </a:path>
              </a:pathLst>
            </a:custGeom>
            <a:solidFill>
              <a:srgbClr val="ED077B"/>
            </a:solidFill>
          </p:spPr>
          <p:txBody>
            <a:bodyPr wrap="square" lIns="0" tIns="0" rIns="0" bIns="0" rtlCol="0"/>
            <a:lstStyle/>
            <a:p>
              <a:endParaRPr/>
            </a:p>
          </p:txBody>
        </p:sp>
        <p:sp>
          <p:nvSpPr>
            <p:cNvPr id="14" name="object 8">
              <a:extLst>
                <a:ext uri="{FF2B5EF4-FFF2-40B4-BE49-F238E27FC236}">
                  <a16:creationId xmlns:a16="http://schemas.microsoft.com/office/drawing/2014/main" id="{BFD24A2B-343D-444C-94F2-FBEDC0D7B41C}"/>
                </a:ext>
              </a:extLst>
            </p:cNvPr>
            <p:cNvSpPr/>
            <p:nvPr/>
          </p:nvSpPr>
          <p:spPr>
            <a:xfrm>
              <a:off x="12371136" y="1883278"/>
              <a:ext cx="2411095" cy="2411095"/>
            </a:xfrm>
            <a:custGeom>
              <a:avLst/>
              <a:gdLst/>
              <a:ahLst/>
              <a:cxnLst/>
              <a:rect l="l" t="t" r="r" b="b"/>
              <a:pathLst>
                <a:path w="2411095" h="2411095">
                  <a:moveTo>
                    <a:pt x="1205420" y="0"/>
                  </a:moveTo>
                  <a:lnTo>
                    <a:pt x="1253901" y="957"/>
                  </a:lnTo>
                  <a:lnTo>
                    <a:pt x="1301897" y="3804"/>
                  </a:lnTo>
                  <a:lnTo>
                    <a:pt x="1349370" y="8506"/>
                  </a:lnTo>
                  <a:lnTo>
                    <a:pt x="1396286" y="15026"/>
                  </a:lnTo>
                  <a:lnTo>
                    <a:pt x="1442607" y="23328"/>
                  </a:lnTo>
                  <a:lnTo>
                    <a:pt x="1488299" y="33377"/>
                  </a:lnTo>
                  <a:lnTo>
                    <a:pt x="1533325" y="45135"/>
                  </a:lnTo>
                  <a:lnTo>
                    <a:pt x="1577648" y="58568"/>
                  </a:lnTo>
                  <a:lnTo>
                    <a:pt x="1621234" y="73639"/>
                  </a:lnTo>
                  <a:lnTo>
                    <a:pt x="1664046" y="90313"/>
                  </a:lnTo>
                  <a:lnTo>
                    <a:pt x="1706048" y="108553"/>
                  </a:lnTo>
                  <a:lnTo>
                    <a:pt x="1747203" y="128322"/>
                  </a:lnTo>
                  <a:lnTo>
                    <a:pt x="1787477" y="149586"/>
                  </a:lnTo>
                  <a:lnTo>
                    <a:pt x="1826833" y="172309"/>
                  </a:lnTo>
                  <a:lnTo>
                    <a:pt x="1865234" y="196453"/>
                  </a:lnTo>
                  <a:lnTo>
                    <a:pt x="1902646" y="221983"/>
                  </a:lnTo>
                  <a:lnTo>
                    <a:pt x="1939031" y="248864"/>
                  </a:lnTo>
                  <a:lnTo>
                    <a:pt x="1974355" y="277059"/>
                  </a:lnTo>
                  <a:lnTo>
                    <a:pt x="2008580" y="306532"/>
                  </a:lnTo>
                  <a:lnTo>
                    <a:pt x="2041672" y="337247"/>
                  </a:lnTo>
                  <a:lnTo>
                    <a:pt x="2073593" y="369168"/>
                  </a:lnTo>
                  <a:lnTo>
                    <a:pt x="2104308" y="402259"/>
                  </a:lnTo>
                  <a:lnTo>
                    <a:pt x="2133781" y="436485"/>
                  </a:lnTo>
                  <a:lnTo>
                    <a:pt x="2161975" y="471808"/>
                  </a:lnTo>
                  <a:lnTo>
                    <a:pt x="2188856" y="508194"/>
                  </a:lnTo>
                  <a:lnTo>
                    <a:pt x="2214387" y="545605"/>
                  </a:lnTo>
                  <a:lnTo>
                    <a:pt x="2238531" y="584007"/>
                  </a:lnTo>
                  <a:lnTo>
                    <a:pt x="2261253" y="623362"/>
                  </a:lnTo>
                  <a:lnTo>
                    <a:pt x="2282517" y="663636"/>
                  </a:lnTo>
                  <a:lnTo>
                    <a:pt x="2302287" y="704792"/>
                  </a:lnTo>
                  <a:lnTo>
                    <a:pt x="2320527" y="746794"/>
                  </a:lnTo>
                  <a:lnTo>
                    <a:pt x="2337200" y="789605"/>
                  </a:lnTo>
                  <a:lnTo>
                    <a:pt x="2352271" y="833191"/>
                  </a:lnTo>
                  <a:lnTo>
                    <a:pt x="2365704" y="877515"/>
                  </a:lnTo>
                  <a:lnTo>
                    <a:pt x="2377463" y="922541"/>
                  </a:lnTo>
                  <a:lnTo>
                    <a:pt x="2387512" y="968232"/>
                  </a:lnTo>
                  <a:lnTo>
                    <a:pt x="2395814" y="1014554"/>
                  </a:lnTo>
                  <a:lnTo>
                    <a:pt x="2402334" y="1061469"/>
                  </a:lnTo>
                  <a:lnTo>
                    <a:pt x="2407036" y="1108943"/>
                  </a:lnTo>
                  <a:lnTo>
                    <a:pt x="2409883" y="1156938"/>
                  </a:lnTo>
                  <a:lnTo>
                    <a:pt x="2410840" y="1205420"/>
                  </a:lnTo>
                  <a:lnTo>
                    <a:pt x="2409883" y="1253901"/>
                  </a:lnTo>
                  <a:lnTo>
                    <a:pt x="2407036" y="1301897"/>
                  </a:lnTo>
                  <a:lnTo>
                    <a:pt x="2402334" y="1349370"/>
                  </a:lnTo>
                  <a:lnTo>
                    <a:pt x="2395814" y="1396286"/>
                  </a:lnTo>
                  <a:lnTo>
                    <a:pt x="2387512" y="1442607"/>
                  </a:lnTo>
                  <a:lnTo>
                    <a:pt x="2377463" y="1488299"/>
                  </a:lnTo>
                  <a:lnTo>
                    <a:pt x="2365704" y="1533325"/>
                  </a:lnTo>
                  <a:lnTo>
                    <a:pt x="2352271" y="1577648"/>
                  </a:lnTo>
                  <a:lnTo>
                    <a:pt x="2337200" y="1621234"/>
                  </a:lnTo>
                  <a:lnTo>
                    <a:pt x="2320527" y="1664046"/>
                  </a:lnTo>
                  <a:lnTo>
                    <a:pt x="2302287" y="1706048"/>
                  </a:lnTo>
                  <a:lnTo>
                    <a:pt x="2282517" y="1747203"/>
                  </a:lnTo>
                  <a:lnTo>
                    <a:pt x="2261253" y="1787477"/>
                  </a:lnTo>
                  <a:lnTo>
                    <a:pt x="2238531" y="1826833"/>
                  </a:lnTo>
                  <a:lnTo>
                    <a:pt x="2214387" y="1865234"/>
                  </a:lnTo>
                  <a:lnTo>
                    <a:pt x="2188856" y="1902646"/>
                  </a:lnTo>
                  <a:lnTo>
                    <a:pt x="2161975" y="1939032"/>
                  </a:lnTo>
                  <a:lnTo>
                    <a:pt x="2133781" y="1974355"/>
                  </a:lnTo>
                  <a:lnTo>
                    <a:pt x="2104308" y="2008580"/>
                  </a:lnTo>
                  <a:lnTo>
                    <a:pt x="2073593" y="2041672"/>
                  </a:lnTo>
                  <a:lnTo>
                    <a:pt x="2041672" y="2073593"/>
                  </a:lnTo>
                  <a:lnTo>
                    <a:pt x="2008580" y="2104308"/>
                  </a:lnTo>
                  <a:lnTo>
                    <a:pt x="1974355" y="2133781"/>
                  </a:lnTo>
                  <a:lnTo>
                    <a:pt x="1939032" y="2161975"/>
                  </a:lnTo>
                  <a:lnTo>
                    <a:pt x="1902646" y="2188856"/>
                  </a:lnTo>
                  <a:lnTo>
                    <a:pt x="1865234" y="2214387"/>
                  </a:lnTo>
                  <a:lnTo>
                    <a:pt x="1826833" y="2238531"/>
                  </a:lnTo>
                  <a:lnTo>
                    <a:pt x="1787477" y="2261253"/>
                  </a:lnTo>
                  <a:lnTo>
                    <a:pt x="1747203" y="2282517"/>
                  </a:lnTo>
                  <a:lnTo>
                    <a:pt x="1706048" y="2302287"/>
                  </a:lnTo>
                  <a:lnTo>
                    <a:pt x="1664046" y="2320527"/>
                  </a:lnTo>
                  <a:lnTo>
                    <a:pt x="1621234" y="2337200"/>
                  </a:lnTo>
                  <a:lnTo>
                    <a:pt x="1577648" y="2352271"/>
                  </a:lnTo>
                  <a:lnTo>
                    <a:pt x="1533325" y="2365704"/>
                  </a:lnTo>
                  <a:lnTo>
                    <a:pt x="1488299" y="2377463"/>
                  </a:lnTo>
                  <a:lnTo>
                    <a:pt x="1442607" y="2387512"/>
                  </a:lnTo>
                  <a:lnTo>
                    <a:pt x="1396286" y="2395814"/>
                  </a:lnTo>
                  <a:lnTo>
                    <a:pt x="1349370" y="2402334"/>
                  </a:lnTo>
                  <a:lnTo>
                    <a:pt x="1301897" y="2407036"/>
                  </a:lnTo>
                  <a:lnTo>
                    <a:pt x="1253901" y="2409883"/>
                  </a:lnTo>
                  <a:lnTo>
                    <a:pt x="1205420" y="2410840"/>
                  </a:lnTo>
                  <a:lnTo>
                    <a:pt x="1156938" y="2409883"/>
                  </a:lnTo>
                  <a:lnTo>
                    <a:pt x="1108943" y="2407036"/>
                  </a:lnTo>
                  <a:lnTo>
                    <a:pt x="1061469" y="2402334"/>
                  </a:lnTo>
                  <a:lnTo>
                    <a:pt x="1014554" y="2395814"/>
                  </a:lnTo>
                  <a:lnTo>
                    <a:pt x="968232" y="2387512"/>
                  </a:lnTo>
                  <a:lnTo>
                    <a:pt x="922541" y="2377463"/>
                  </a:lnTo>
                  <a:lnTo>
                    <a:pt x="877515" y="2365704"/>
                  </a:lnTo>
                  <a:lnTo>
                    <a:pt x="833191" y="2352271"/>
                  </a:lnTo>
                  <a:lnTo>
                    <a:pt x="789605" y="2337200"/>
                  </a:lnTo>
                  <a:lnTo>
                    <a:pt x="746794" y="2320527"/>
                  </a:lnTo>
                  <a:lnTo>
                    <a:pt x="704792" y="2302287"/>
                  </a:lnTo>
                  <a:lnTo>
                    <a:pt x="663636" y="2282517"/>
                  </a:lnTo>
                  <a:lnTo>
                    <a:pt x="623362" y="2261253"/>
                  </a:lnTo>
                  <a:lnTo>
                    <a:pt x="584007" y="2238531"/>
                  </a:lnTo>
                  <a:lnTo>
                    <a:pt x="545605" y="2214387"/>
                  </a:lnTo>
                  <a:lnTo>
                    <a:pt x="508194" y="2188856"/>
                  </a:lnTo>
                  <a:lnTo>
                    <a:pt x="471808" y="2161975"/>
                  </a:lnTo>
                  <a:lnTo>
                    <a:pt x="436485" y="2133781"/>
                  </a:lnTo>
                  <a:lnTo>
                    <a:pt x="402259" y="2104308"/>
                  </a:lnTo>
                  <a:lnTo>
                    <a:pt x="369168" y="2073593"/>
                  </a:lnTo>
                  <a:lnTo>
                    <a:pt x="337247" y="2041672"/>
                  </a:lnTo>
                  <a:lnTo>
                    <a:pt x="306532" y="2008580"/>
                  </a:lnTo>
                  <a:lnTo>
                    <a:pt x="277059" y="1974355"/>
                  </a:lnTo>
                  <a:lnTo>
                    <a:pt x="248864" y="1939031"/>
                  </a:lnTo>
                  <a:lnTo>
                    <a:pt x="221983" y="1902646"/>
                  </a:lnTo>
                  <a:lnTo>
                    <a:pt x="196453" y="1865234"/>
                  </a:lnTo>
                  <a:lnTo>
                    <a:pt x="172309" y="1826833"/>
                  </a:lnTo>
                  <a:lnTo>
                    <a:pt x="149586" y="1787477"/>
                  </a:lnTo>
                  <a:lnTo>
                    <a:pt x="128322" y="1747203"/>
                  </a:lnTo>
                  <a:lnTo>
                    <a:pt x="108553" y="1706048"/>
                  </a:lnTo>
                  <a:lnTo>
                    <a:pt x="90313" y="1664046"/>
                  </a:lnTo>
                  <a:lnTo>
                    <a:pt x="73639" y="1621234"/>
                  </a:lnTo>
                  <a:lnTo>
                    <a:pt x="58568" y="1577648"/>
                  </a:lnTo>
                  <a:lnTo>
                    <a:pt x="45135" y="1533325"/>
                  </a:lnTo>
                  <a:lnTo>
                    <a:pt x="33377" y="1488299"/>
                  </a:lnTo>
                  <a:lnTo>
                    <a:pt x="23328" y="1442607"/>
                  </a:lnTo>
                  <a:lnTo>
                    <a:pt x="15026" y="1396286"/>
                  </a:lnTo>
                  <a:lnTo>
                    <a:pt x="8506" y="1349370"/>
                  </a:lnTo>
                  <a:lnTo>
                    <a:pt x="3804" y="1301897"/>
                  </a:lnTo>
                  <a:lnTo>
                    <a:pt x="957" y="1253901"/>
                  </a:lnTo>
                  <a:lnTo>
                    <a:pt x="0" y="1205420"/>
                  </a:lnTo>
                  <a:lnTo>
                    <a:pt x="957" y="1156938"/>
                  </a:lnTo>
                  <a:lnTo>
                    <a:pt x="3804" y="1108943"/>
                  </a:lnTo>
                  <a:lnTo>
                    <a:pt x="8506" y="1061469"/>
                  </a:lnTo>
                  <a:lnTo>
                    <a:pt x="15026" y="1014554"/>
                  </a:lnTo>
                  <a:lnTo>
                    <a:pt x="23328" y="968232"/>
                  </a:lnTo>
                  <a:lnTo>
                    <a:pt x="33377" y="922541"/>
                  </a:lnTo>
                  <a:lnTo>
                    <a:pt x="45135" y="877515"/>
                  </a:lnTo>
                  <a:lnTo>
                    <a:pt x="58568" y="833191"/>
                  </a:lnTo>
                  <a:lnTo>
                    <a:pt x="73640" y="789605"/>
                  </a:lnTo>
                  <a:lnTo>
                    <a:pt x="90313" y="746794"/>
                  </a:lnTo>
                  <a:lnTo>
                    <a:pt x="108553" y="704792"/>
                  </a:lnTo>
                  <a:lnTo>
                    <a:pt x="128322" y="663636"/>
                  </a:lnTo>
                  <a:lnTo>
                    <a:pt x="149586" y="623362"/>
                  </a:lnTo>
                  <a:lnTo>
                    <a:pt x="172309" y="584007"/>
                  </a:lnTo>
                  <a:lnTo>
                    <a:pt x="196453" y="545605"/>
                  </a:lnTo>
                  <a:lnTo>
                    <a:pt x="221983" y="508194"/>
                  </a:lnTo>
                  <a:lnTo>
                    <a:pt x="248864" y="471808"/>
                  </a:lnTo>
                  <a:lnTo>
                    <a:pt x="277059" y="436485"/>
                  </a:lnTo>
                  <a:lnTo>
                    <a:pt x="306532" y="402259"/>
                  </a:lnTo>
                  <a:lnTo>
                    <a:pt x="337247" y="369168"/>
                  </a:lnTo>
                  <a:lnTo>
                    <a:pt x="369168" y="337247"/>
                  </a:lnTo>
                  <a:lnTo>
                    <a:pt x="402259" y="306532"/>
                  </a:lnTo>
                  <a:lnTo>
                    <a:pt x="436485" y="277059"/>
                  </a:lnTo>
                  <a:lnTo>
                    <a:pt x="471808" y="248864"/>
                  </a:lnTo>
                  <a:lnTo>
                    <a:pt x="508194" y="221983"/>
                  </a:lnTo>
                  <a:lnTo>
                    <a:pt x="545605" y="196453"/>
                  </a:lnTo>
                  <a:lnTo>
                    <a:pt x="584007" y="172309"/>
                  </a:lnTo>
                  <a:lnTo>
                    <a:pt x="623362" y="149586"/>
                  </a:lnTo>
                  <a:lnTo>
                    <a:pt x="663636" y="128322"/>
                  </a:lnTo>
                  <a:lnTo>
                    <a:pt x="704792" y="108553"/>
                  </a:lnTo>
                  <a:lnTo>
                    <a:pt x="746794" y="90313"/>
                  </a:lnTo>
                  <a:lnTo>
                    <a:pt x="789605" y="73640"/>
                  </a:lnTo>
                  <a:lnTo>
                    <a:pt x="833191" y="58568"/>
                  </a:lnTo>
                  <a:lnTo>
                    <a:pt x="877515" y="45135"/>
                  </a:lnTo>
                  <a:lnTo>
                    <a:pt x="922541" y="33377"/>
                  </a:lnTo>
                  <a:lnTo>
                    <a:pt x="968232" y="23328"/>
                  </a:lnTo>
                  <a:lnTo>
                    <a:pt x="1014554" y="15026"/>
                  </a:lnTo>
                  <a:lnTo>
                    <a:pt x="1061469" y="8506"/>
                  </a:lnTo>
                  <a:lnTo>
                    <a:pt x="1108943" y="3804"/>
                  </a:lnTo>
                  <a:lnTo>
                    <a:pt x="1156938" y="957"/>
                  </a:lnTo>
                  <a:lnTo>
                    <a:pt x="1205420" y="0"/>
                  </a:lnTo>
                </a:path>
              </a:pathLst>
            </a:custGeom>
            <a:ln w="12700">
              <a:solidFill>
                <a:srgbClr val="FFFFFF"/>
              </a:solidFill>
              <a:prstDash val="dash"/>
            </a:ln>
          </p:spPr>
          <p:txBody>
            <a:bodyPr wrap="square" lIns="0" tIns="0" rIns="0" bIns="0" rtlCol="0"/>
            <a:lstStyle/>
            <a:p>
              <a:endParaRPr/>
            </a:p>
          </p:txBody>
        </p:sp>
      </p:grpSp>
      <p:sp>
        <p:nvSpPr>
          <p:cNvPr id="15" name="CuadroTexto 3"/>
          <p:cNvSpPr txBox="1"/>
          <p:nvPr/>
        </p:nvSpPr>
        <p:spPr>
          <a:xfrm>
            <a:off x="3849460" y="7241959"/>
            <a:ext cx="13040979" cy="1348787"/>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75353" bIns="75353">
            <a:spAutoFit/>
          </a:bodyPr>
          <a:lstStyle>
            <a:lvl1pPr algn="ctr">
              <a:lnSpc>
                <a:spcPct val="80000"/>
              </a:lnSpc>
              <a:defRPr sz="5600" i="1">
                <a:solidFill>
                  <a:srgbClr val="DDE9F8"/>
                </a:solidFill>
                <a:latin typeface="Boston SemiBold"/>
                <a:ea typeface="Boston SemiBold"/>
                <a:cs typeface="Boston SemiBold"/>
                <a:sym typeface="Boston SemiBold"/>
              </a:defRPr>
            </a:lvl1pPr>
          </a:lstStyle>
          <a:p>
            <a:r>
              <a:rPr lang="es-CO" sz="4800" dirty="0"/>
              <a:t>Incentivos</a:t>
            </a:r>
            <a:r>
              <a:rPr lang="en-US" sz="4800" dirty="0"/>
              <a:t> al </a:t>
            </a:r>
            <a:r>
              <a:rPr lang="es-CO" sz="4800" dirty="0"/>
              <a:t>Fortalecimiento</a:t>
            </a:r>
            <a:r>
              <a:rPr lang="en-US" sz="4800" dirty="0"/>
              <a:t> de la </a:t>
            </a:r>
            <a:r>
              <a:rPr lang="es-CO" sz="4800" dirty="0"/>
              <a:t>Infraestructura</a:t>
            </a:r>
            <a:r>
              <a:rPr lang="en-US" sz="4800" dirty="0"/>
              <a:t> Local</a:t>
            </a:r>
            <a:endParaRPr sz="4800"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822450" y="5118100"/>
            <a:ext cx="4549775" cy="906017"/>
          </a:xfrm>
          <a:prstGeom prst="rect">
            <a:avLst/>
          </a:prstGeom>
        </p:spPr>
        <p:txBody>
          <a:bodyPr vert="horz" wrap="square" lIns="0" tIns="13335" rIns="0" bIns="0" rtlCol="0">
            <a:spAutoFit/>
          </a:bodyPr>
          <a:lstStyle/>
          <a:p>
            <a:pPr marL="12700" marR="8890" algn="ctr">
              <a:lnSpc>
                <a:spcPct val="99900"/>
              </a:lnSpc>
              <a:spcBef>
                <a:spcPts val="105"/>
              </a:spcBef>
            </a:pPr>
            <a:r>
              <a:rPr lang="en-US" sz="5800" b="1" spc="25" dirty="0" err="1">
                <a:solidFill>
                  <a:srgbClr val="FFFFFF"/>
                </a:solidFill>
                <a:latin typeface="Arial"/>
                <a:cs typeface="Arial"/>
              </a:rPr>
              <a:t>Ultima</a:t>
            </a:r>
            <a:r>
              <a:rPr lang="en-US" sz="5800" b="1" spc="25" dirty="0">
                <a:solidFill>
                  <a:srgbClr val="FFFFFF"/>
                </a:solidFill>
                <a:latin typeface="Arial"/>
                <a:cs typeface="Arial"/>
              </a:rPr>
              <a:t> </a:t>
            </a:r>
            <a:r>
              <a:rPr lang="en-US" sz="5800" b="1" spc="25" dirty="0" err="1">
                <a:solidFill>
                  <a:srgbClr val="FFFFFF"/>
                </a:solidFill>
                <a:latin typeface="Arial"/>
                <a:cs typeface="Arial"/>
              </a:rPr>
              <a:t>Milla</a:t>
            </a:r>
            <a:endParaRPr sz="5800" dirty="0">
              <a:latin typeface="Arial"/>
              <a:cs typeface="Aria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3050" y="27940"/>
            <a:ext cx="13481050" cy="11275060"/>
          </a:xfrm>
          <a:prstGeom prst="rect">
            <a:avLst/>
          </a:prstGeom>
        </p:spPr>
      </p:pic>
    </p:spTree>
    <p:extLst>
      <p:ext uri="{BB962C8B-B14F-4D97-AF65-F5344CB8AC3E}">
        <p14:creationId xmlns:p14="http://schemas.microsoft.com/office/powerpoint/2010/main" val="39061585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bject 2">
            <a:extLst>
              <a:ext uri="{FF2B5EF4-FFF2-40B4-BE49-F238E27FC236}">
                <a16:creationId xmlns:a16="http://schemas.microsoft.com/office/drawing/2014/main" id="{A2CC14B8-8D26-43AD-8A20-8D6E0FE216B5}"/>
              </a:ext>
            </a:extLst>
          </p:cNvPr>
          <p:cNvSpPr/>
          <p:nvPr/>
        </p:nvSpPr>
        <p:spPr>
          <a:xfrm>
            <a:off x="-6350" y="-292100"/>
            <a:ext cx="20104100" cy="11582400"/>
          </a:xfrm>
          <a:custGeom>
            <a:avLst/>
            <a:gdLst/>
            <a:ahLst/>
            <a:cxnLst/>
            <a:rect l="l" t="t" r="r" b="b"/>
            <a:pathLst>
              <a:path w="10450195" h="11303000">
                <a:moveTo>
                  <a:pt x="0" y="11303000"/>
                </a:moveTo>
                <a:lnTo>
                  <a:pt x="10449982" y="11303000"/>
                </a:lnTo>
                <a:lnTo>
                  <a:pt x="10449982" y="0"/>
                </a:lnTo>
                <a:lnTo>
                  <a:pt x="0" y="0"/>
                </a:lnTo>
                <a:lnTo>
                  <a:pt x="0" y="11303000"/>
                </a:lnTo>
                <a:close/>
              </a:path>
            </a:pathLst>
          </a:custGeom>
          <a:solidFill>
            <a:srgbClr val="8096FF"/>
          </a:solidFill>
        </p:spPr>
        <p:txBody>
          <a:bodyPr wrap="square" lIns="0" tIns="0" rIns="0" bIns="0" rtlCol="0"/>
          <a:lstStyle/>
          <a:p>
            <a:endParaRPr/>
          </a:p>
        </p:txBody>
      </p:sp>
      <p:sp>
        <p:nvSpPr>
          <p:cNvPr id="2" name="object 2"/>
          <p:cNvSpPr txBox="1"/>
          <p:nvPr/>
        </p:nvSpPr>
        <p:spPr>
          <a:xfrm>
            <a:off x="0" y="-298450"/>
            <a:ext cx="6073315" cy="1231106"/>
          </a:xfrm>
          <a:prstGeom prst="rect">
            <a:avLst/>
          </a:prstGeom>
          <a:solidFill>
            <a:srgbClr val="DA0574"/>
          </a:solidFill>
        </p:spPr>
        <p:txBody>
          <a:bodyPr vert="horz" wrap="square" lIns="0" tIns="0" rIns="0" bIns="0" rtlCol="0">
            <a:spAutoFit/>
          </a:bodyPr>
          <a:lstStyle/>
          <a:p>
            <a:r>
              <a:rPr lang="es-CO" sz="4000" dirty="0">
                <a:solidFill>
                  <a:schemeClr val="bg1"/>
                </a:solidFill>
              </a:rPr>
              <a:t>Incentivos al Fortalecimiento de la Infraestructura Local</a:t>
            </a:r>
          </a:p>
        </p:txBody>
      </p:sp>
      <p:sp>
        <p:nvSpPr>
          <p:cNvPr id="12" name="object 3"/>
          <p:cNvSpPr txBox="1"/>
          <p:nvPr/>
        </p:nvSpPr>
        <p:spPr>
          <a:xfrm>
            <a:off x="1060450" y="4342780"/>
            <a:ext cx="18059400" cy="3854901"/>
          </a:xfrm>
          <a:prstGeom prst="rect">
            <a:avLst/>
          </a:prstGeom>
        </p:spPr>
        <p:txBody>
          <a:bodyPr vert="horz" wrap="square" lIns="0" tIns="12700" rIns="0" bIns="0" rtlCol="0">
            <a:spAutoFit/>
          </a:bodyPr>
          <a:lstStyle/>
          <a:p>
            <a:pPr marL="355600" marR="5080" indent="-342900">
              <a:lnSpc>
                <a:spcPct val="100000"/>
              </a:lnSpc>
              <a:spcBef>
                <a:spcPts val="100"/>
              </a:spcBef>
              <a:buClr>
                <a:srgbClr val="80D038"/>
              </a:buClr>
              <a:buChar char="•"/>
              <a:tabLst>
                <a:tab pos="355600" algn="l"/>
              </a:tabLst>
            </a:pPr>
            <a:r>
              <a:rPr lang="es-CO" sz="3600" dirty="0">
                <a:solidFill>
                  <a:schemeClr val="bg1"/>
                </a:solidFill>
                <a:latin typeface="Century Gothic"/>
                <a:cs typeface="Century Gothic"/>
              </a:rPr>
              <a:t>La última milla es </a:t>
            </a:r>
            <a:r>
              <a:rPr lang="es-CO" sz="3600" spc="-5" dirty="0">
                <a:solidFill>
                  <a:schemeClr val="bg1"/>
                </a:solidFill>
                <a:latin typeface="Century Gothic"/>
                <a:cs typeface="Century Gothic"/>
              </a:rPr>
              <a:t>la </a:t>
            </a:r>
            <a:r>
              <a:rPr lang="es-CO" sz="3600" dirty="0">
                <a:solidFill>
                  <a:schemeClr val="bg1"/>
                </a:solidFill>
                <a:latin typeface="Century Gothic"/>
                <a:cs typeface="Century Gothic"/>
              </a:rPr>
              <a:t>conexión entre el</a:t>
            </a:r>
            <a:r>
              <a:rPr lang="es-CO" sz="3600" spc="-75" dirty="0">
                <a:solidFill>
                  <a:schemeClr val="bg1"/>
                </a:solidFill>
                <a:latin typeface="Century Gothic"/>
                <a:cs typeface="Century Gothic"/>
              </a:rPr>
              <a:t> </a:t>
            </a:r>
            <a:r>
              <a:rPr lang="es-CO" sz="3600" dirty="0">
                <a:solidFill>
                  <a:schemeClr val="bg1"/>
                </a:solidFill>
                <a:latin typeface="Century Gothic"/>
                <a:cs typeface="Century Gothic"/>
              </a:rPr>
              <a:t>usuario  final y el Nodo, la estación local/</a:t>
            </a:r>
            <a:r>
              <a:rPr lang="es-CO" sz="3600" spc="-20" dirty="0">
                <a:solidFill>
                  <a:schemeClr val="bg1"/>
                </a:solidFill>
                <a:latin typeface="Century Gothic"/>
                <a:cs typeface="Century Gothic"/>
              </a:rPr>
              <a:t> </a:t>
            </a:r>
            <a:r>
              <a:rPr lang="es-CO" sz="3600" dirty="0">
                <a:solidFill>
                  <a:schemeClr val="bg1"/>
                </a:solidFill>
                <a:latin typeface="Century Gothic"/>
                <a:cs typeface="Century Gothic"/>
              </a:rPr>
              <a:t>central/</a:t>
            </a:r>
            <a:r>
              <a:rPr lang="es-CO" sz="3600" dirty="0" err="1">
                <a:solidFill>
                  <a:schemeClr val="bg1"/>
                </a:solidFill>
                <a:latin typeface="Century Gothic"/>
                <a:cs typeface="Century Gothic"/>
              </a:rPr>
              <a:t>hub</a:t>
            </a:r>
            <a:r>
              <a:rPr lang="es-CO" sz="3600" dirty="0">
                <a:solidFill>
                  <a:schemeClr val="bg1"/>
                </a:solidFill>
                <a:latin typeface="Century Gothic"/>
                <a:cs typeface="Century Gothic"/>
              </a:rPr>
              <a:t>.</a:t>
            </a:r>
          </a:p>
          <a:p>
            <a:pPr marL="355600" indent="-342900">
              <a:lnSpc>
                <a:spcPct val="100000"/>
              </a:lnSpc>
              <a:spcBef>
                <a:spcPts val="680"/>
              </a:spcBef>
              <a:buClr>
                <a:srgbClr val="80D038"/>
              </a:buClr>
              <a:buChar char="•"/>
              <a:tabLst>
                <a:tab pos="355600" algn="l"/>
              </a:tabLst>
            </a:pPr>
            <a:r>
              <a:rPr lang="es-CO" sz="3600" dirty="0">
                <a:solidFill>
                  <a:schemeClr val="bg1"/>
                </a:solidFill>
                <a:latin typeface="Century Gothic"/>
                <a:cs typeface="Century Gothic"/>
              </a:rPr>
              <a:t>Puede </a:t>
            </a:r>
            <a:r>
              <a:rPr lang="es-CO" sz="3600" spc="-5" dirty="0">
                <a:solidFill>
                  <a:schemeClr val="bg1"/>
                </a:solidFill>
                <a:latin typeface="Century Gothic"/>
                <a:cs typeface="Century Gothic"/>
              </a:rPr>
              <a:t>ser </a:t>
            </a:r>
            <a:r>
              <a:rPr lang="es-CO" sz="3600" dirty="0">
                <a:solidFill>
                  <a:schemeClr val="bg1"/>
                </a:solidFill>
                <a:latin typeface="Century Gothic"/>
                <a:cs typeface="Century Gothic"/>
              </a:rPr>
              <a:t>alámbrica o</a:t>
            </a:r>
            <a:r>
              <a:rPr lang="es-CO" sz="3600" spc="-20" dirty="0">
                <a:solidFill>
                  <a:schemeClr val="bg1"/>
                </a:solidFill>
                <a:latin typeface="Century Gothic"/>
                <a:cs typeface="Century Gothic"/>
              </a:rPr>
              <a:t> </a:t>
            </a:r>
            <a:r>
              <a:rPr lang="es-CO" sz="3600" dirty="0">
                <a:solidFill>
                  <a:schemeClr val="bg1"/>
                </a:solidFill>
                <a:latin typeface="Century Gothic"/>
                <a:cs typeface="Century Gothic"/>
              </a:rPr>
              <a:t>Inalámbrica.</a:t>
            </a:r>
          </a:p>
          <a:p>
            <a:pPr marL="355600" indent="-342900">
              <a:lnSpc>
                <a:spcPct val="100000"/>
              </a:lnSpc>
              <a:spcBef>
                <a:spcPts val="540"/>
              </a:spcBef>
              <a:buClr>
                <a:srgbClr val="80D038"/>
              </a:buClr>
              <a:buChar char="•"/>
              <a:tabLst>
                <a:tab pos="355600" algn="l"/>
              </a:tabLst>
            </a:pPr>
            <a:r>
              <a:rPr lang="es-CO" sz="3600" dirty="0">
                <a:solidFill>
                  <a:schemeClr val="bg1"/>
                </a:solidFill>
                <a:latin typeface="Century Gothic"/>
                <a:cs typeface="Century Gothic"/>
              </a:rPr>
              <a:t>Hay tres retos a superar </a:t>
            </a:r>
            <a:r>
              <a:rPr lang="es-CO" sz="3600" spc="-5" dirty="0">
                <a:solidFill>
                  <a:schemeClr val="bg1"/>
                </a:solidFill>
                <a:latin typeface="Century Gothic"/>
                <a:cs typeface="Century Gothic"/>
              </a:rPr>
              <a:t>con </a:t>
            </a:r>
            <a:r>
              <a:rPr lang="es-CO" sz="3600" dirty="0">
                <a:solidFill>
                  <a:schemeClr val="bg1"/>
                </a:solidFill>
                <a:latin typeface="Century Gothic"/>
                <a:cs typeface="Century Gothic"/>
              </a:rPr>
              <a:t>la Ultima</a:t>
            </a:r>
            <a:r>
              <a:rPr lang="es-CO" sz="3600" spc="-40" dirty="0">
                <a:solidFill>
                  <a:schemeClr val="bg1"/>
                </a:solidFill>
                <a:latin typeface="Century Gothic"/>
                <a:cs typeface="Century Gothic"/>
              </a:rPr>
              <a:t> </a:t>
            </a:r>
            <a:r>
              <a:rPr lang="es-CO" sz="3600" dirty="0">
                <a:solidFill>
                  <a:schemeClr val="bg1"/>
                </a:solidFill>
                <a:latin typeface="Century Gothic"/>
                <a:cs typeface="Century Gothic"/>
              </a:rPr>
              <a:t>Milla:</a:t>
            </a:r>
          </a:p>
          <a:p>
            <a:pPr marL="755015" marR="109220" lvl="1" indent="-285750">
              <a:spcBef>
                <a:spcPts val="550"/>
              </a:spcBef>
              <a:buClr>
                <a:srgbClr val="80D038"/>
              </a:buClr>
              <a:buChar char="–"/>
              <a:tabLst>
                <a:tab pos="755015" algn="l"/>
                <a:tab pos="755650" algn="l"/>
              </a:tabLst>
            </a:pPr>
            <a:r>
              <a:rPr lang="es-CO" sz="2800" spc="-5" dirty="0">
                <a:solidFill>
                  <a:schemeClr val="bg1"/>
                </a:solidFill>
                <a:latin typeface="Century Gothic"/>
                <a:cs typeface="Century Gothic"/>
              </a:rPr>
              <a:t>Costos de todos los elementos.</a:t>
            </a:r>
            <a:endParaRPr lang="es-CO" sz="2800" dirty="0">
              <a:solidFill>
                <a:schemeClr val="bg1"/>
              </a:solidFill>
              <a:latin typeface="Century Gothic"/>
              <a:cs typeface="Century Gothic"/>
            </a:endParaRPr>
          </a:p>
          <a:p>
            <a:pPr marL="755015" marR="299720" lvl="1" indent="-285750" algn="just">
              <a:spcBef>
                <a:spcPts val="425"/>
              </a:spcBef>
              <a:buClr>
                <a:srgbClr val="80D038"/>
              </a:buClr>
              <a:buChar char="–"/>
              <a:tabLst>
                <a:tab pos="755650" algn="l"/>
              </a:tabLst>
            </a:pPr>
            <a:r>
              <a:rPr lang="es-CO" sz="2800" spc="-5" dirty="0">
                <a:solidFill>
                  <a:schemeClr val="bg1"/>
                </a:solidFill>
                <a:latin typeface="Century Gothic"/>
                <a:cs typeface="Century Gothic"/>
              </a:rPr>
              <a:t>Cantidad de Usuarios</a:t>
            </a:r>
            <a:endParaRPr lang="es-CO" sz="2800" dirty="0">
              <a:solidFill>
                <a:schemeClr val="bg1"/>
              </a:solidFill>
              <a:latin typeface="Century Gothic"/>
              <a:cs typeface="Century Gothic"/>
            </a:endParaRPr>
          </a:p>
          <a:p>
            <a:pPr marL="755015" lvl="1" indent="-286385" algn="just">
              <a:spcBef>
                <a:spcPts val="350"/>
              </a:spcBef>
              <a:buClr>
                <a:srgbClr val="80D038"/>
              </a:buClr>
              <a:buChar char="–"/>
              <a:tabLst>
                <a:tab pos="755650" algn="l"/>
              </a:tabLst>
            </a:pPr>
            <a:r>
              <a:rPr lang="es-CO" sz="2800" spc="-5" dirty="0">
                <a:solidFill>
                  <a:schemeClr val="bg1"/>
                </a:solidFill>
                <a:latin typeface="Century Gothic"/>
                <a:cs typeface="Century Gothic"/>
              </a:rPr>
              <a:t>Precio Final del Servicio prestado al USUARIO (Tarifas Sociales)</a:t>
            </a:r>
            <a:endParaRPr lang="es-CO" sz="2800" dirty="0">
              <a:solidFill>
                <a:schemeClr val="bg1"/>
              </a:solidFill>
              <a:latin typeface="Century Gothic"/>
              <a:cs typeface="Century Gothic"/>
            </a:endParaRPr>
          </a:p>
        </p:txBody>
      </p:sp>
      <p:sp>
        <p:nvSpPr>
          <p:cNvPr id="6" name="CuadroTexto 3">
            <a:extLst>
              <a:ext uri="{FF2B5EF4-FFF2-40B4-BE49-F238E27FC236}">
                <a16:creationId xmlns:a16="http://schemas.microsoft.com/office/drawing/2014/main" id="{66E2CEF1-5755-4480-9F46-AD7AC1351945}"/>
              </a:ext>
            </a:extLst>
          </p:cNvPr>
          <p:cNvSpPr txBox="1"/>
          <p:nvPr/>
        </p:nvSpPr>
        <p:spPr>
          <a:xfrm>
            <a:off x="3194050" y="2451100"/>
            <a:ext cx="12538683" cy="816975"/>
          </a:xfrm>
          <a:prstGeom prst="rect">
            <a:avLst/>
          </a:prstGeom>
          <a:solidFill>
            <a:schemeClr val="accent1">
              <a:lumMod val="75000"/>
            </a:schemeClr>
          </a:solidFill>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75353" bIns="75353">
            <a:spAutoFit/>
          </a:bodyPr>
          <a:lstStyle>
            <a:lvl1pPr algn="ctr">
              <a:lnSpc>
                <a:spcPct val="80000"/>
              </a:lnSpc>
              <a:defRPr sz="5600" i="1">
                <a:solidFill>
                  <a:srgbClr val="DDE9F8"/>
                </a:solidFill>
                <a:latin typeface="Boston SemiBold"/>
                <a:ea typeface="Boston SemiBold"/>
                <a:cs typeface="Boston SemiBold"/>
                <a:sym typeface="Boston SemiBold"/>
              </a:defRPr>
            </a:lvl1pPr>
          </a:lstStyle>
          <a:p>
            <a:r>
              <a:rPr lang="es-ES" sz="5400" dirty="0"/>
              <a:t>Ultima Milla</a:t>
            </a:r>
            <a:endParaRPr sz="5400" dirty="0"/>
          </a:p>
        </p:txBody>
      </p:sp>
    </p:spTree>
    <p:extLst>
      <p:ext uri="{BB962C8B-B14F-4D97-AF65-F5344CB8AC3E}">
        <p14:creationId xmlns:p14="http://schemas.microsoft.com/office/powerpoint/2010/main" val="17746640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746250" y="4051300"/>
            <a:ext cx="4549775" cy="2691121"/>
          </a:xfrm>
          <a:prstGeom prst="rect">
            <a:avLst/>
          </a:prstGeom>
        </p:spPr>
        <p:txBody>
          <a:bodyPr vert="horz" wrap="square" lIns="0" tIns="13335" rIns="0" bIns="0" rtlCol="0">
            <a:spAutoFit/>
          </a:bodyPr>
          <a:lstStyle/>
          <a:p>
            <a:pPr marL="12700" marR="8890" algn="ctr">
              <a:lnSpc>
                <a:spcPct val="99900"/>
              </a:lnSpc>
              <a:spcBef>
                <a:spcPts val="105"/>
              </a:spcBef>
            </a:pPr>
            <a:r>
              <a:rPr lang="en-US" sz="5800" b="1" spc="25" dirty="0" err="1">
                <a:solidFill>
                  <a:srgbClr val="FFFFFF"/>
                </a:solidFill>
                <a:latin typeface="Arial"/>
                <a:cs typeface="Arial"/>
              </a:rPr>
              <a:t>Selección</a:t>
            </a:r>
            <a:r>
              <a:rPr lang="en-US" sz="5800" b="1" spc="25" dirty="0">
                <a:solidFill>
                  <a:srgbClr val="FFFFFF"/>
                </a:solidFill>
                <a:latin typeface="Arial"/>
                <a:cs typeface="Arial"/>
              </a:rPr>
              <a:t> de </a:t>
            </a:r>
            <a:r>
              <a:rPr lang="en-US" sz="5800" b="1" spc="25" dirty="0" err="1">
                <a:solidFill>
                  <a:srgbClr val="FFFFFF"/>
                </a:solidFill>
                <a:latin typeface="Arial"/>
                <a:cs typeface="Arial"/>
              </a:rPr>
              <a:t>Tecnologías</a:t>
            </a:r>
            <a:endParaRPr sz="5800" dirty="0">
              <a:latin typeface="Arial"/>
              <a:cs typeface="Aria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3050" y="0"/>
            <a:ext cx="13436552" cy="11303000"/>
          </a:xfrm>
          <a:prstGeom prst="rect">
            <a:avLst/>
          </a:prstGeom>
        </p:spPr>
      </p:pic>
    </p:spTree>
    <p:extLst>
      <p:ext uri="{BB962C8B-B14F-4D97-AF65-F5344CB8AC3E}">
        <p14:creationId xmlns:p14="http://schemas.microsoft.com/office/powerpoint/2010/main" val="8817158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bject 2">
            <a:extLst>
              <a:ext uri="{FF2B5EF4-FFF2-40B4-BE49-F238E27FC236}">
                <a16:creationId xmlns:a16="http://schemas.microsoft.com/office/drawing/2014/main" id="{A2CC14B8-8D26-43AD-8A20-8D6E0FE216B5}"/>
              </a:ext>
            </a:extLst>
          </p:cNvPr>
          <p:cNvSpPr/>
          <p:nvPr/>
        </p:nvSpPr>
        <p:spPr>
          <a:xfrm>
            <a:off x="-6350" y="-215900"/>
            <a:ext cx="20104100" cy="11582400"/>
          </a:xfrm>
          <a:custGeom>
            <a:avLst/>
            <a:gdLst/>
            <a:ahLst/>
            <a:cxnLst/>
            <a:rect l="l" t="t" r="r" b="b"/>
            <a:pathLst>
              <a:path w="10450195" h="11303000">
                <a:moveTo>
                  <a:pt x="0" y="11303000"/>
                </a:moveTo>
                <a:lnTo>
                  <a:pt x="10449982" y="11303000"/>
                </a:lnTo>
                <a:lnTo>
                  <a:pt x="10449982" y="0"/>
                </a:lnTo>
                <a:lnTo>
                  <a:pt x="0" y="0"/>
                </a:lnTo>
                <a:lnTo>
                  <a:pt x="0" y="11303000"/>
                </a:lnTo>
                <a:close/>
              </a:path>
            </a:pathLst>
          </a:custGeom>
          <a:solidFill>
            <a:srgbClr val="8096FF"/>
          </a:solidFill>
        </p:spPr>
        <p:txBody>
          <a:bodyPr wrap="square" lIns="0" tIns="0" rIns="0" bIns="0" rtlCol="0"/>
          <a:lstStyle/>
          <a:p>
            <a:endParaRPr/>
          </a:p>
        </p:txBody>
      </p:sp>
      <p:sp>
        <p:nvSpPr>
          <p:cNvPr id="2" name="object 2"/>
          <p:cNvSpPr txBox="1"/>
          <p:nvPr/>
        </p:nvSpPr>
        <p:spPr>
          <a:xfrm>
            <a:off x="16335" y="-292100"/>
            <a:ext cx="6073315" cy="1231106"/>
          </a:xfrm>
          <a:prstGeom prst="rect">
            <a:avLst/>
          </a:prstGeom>
          <a:solidFill>
            <a:srgbClr val="DA0574"/>
          </a:solidFill>
        </p:spPr>
        <p:txBody>
          <a:bodyPr vert="horz" wrap="square" lIns="0" tIns="0" rIns="0" bIns="0" rtlCol="0">
            <a:spAutoFit/>
          </a:bodyPr>
          <a:lstStyle/>
          <a:p>
            <a:r>
              <a:rPr lang="es-CO" sz="4000" dirty="0">
                <a:solidFill>
                  <a:schemeClr val="bg1"/>
                </a:solidFill>
              </a:rPr>
              <a:t>Incentivos al Fortalecimiento de la Infraestructura Local</a:t>
            </a:r>
          </a:p>
        </p:txBody>
      </p:sp>
      <p:sp>
        <p:nvSpPr>
          <p:cNvPr id="6" name="object 3"/>
          <p:cNvSpPr txBox="1"/>
          <p:nvPr/>
        </p:nvSpPr>
        <p:spPr>
          <a:xfrm>
            <a:off x="450850" y="3031739"/>
            <a:ext cx="19202400" cy="8646470"/>
          </a:xfrm>
          <a:prstGeom prst="rect">
            <a:avLst/>
          </a:prstGeom>
        </p:spPr>
        <p:txBody>
          <a:bodyPr vert="horz" wrap="square" lIns="0" tIns="12700" rIns="0" bIns="0" rtlCol="0">
            <a:spAutoFit/>
          </a:bodyPr>
          <a:lstStyle/>
          <a:p>
            <a:pPr marL="354965" marR="448945" indent="-342900">
              <a:lnSpc>
                <a:spcPct val="109800"/>
              </a:lnSpc>
              <a:spcBef>
                <a:spcPts val="100"/>
              </a:spcBef>
              <a:buClr>
                <a:srgbClr val="80D038"/>
              </a:buClr>
              <a:buChar char="•"/>
              <a:tabLst>
                <a:tab pos="354965" algn="l"/>
                <a:tab pos="355600" algn="l"/>
              </a:tabLst>
            </a:pPr>
            <a:r>
              <a:rPr lang="es-CO" sz="4000" spc="-5" dirty="0">
                <a:solidFill>
                  <a:schemeClr val="bg1"/>
                </a:solidFill>
                <a:latin typeface="Century Gothic"/>
                <a:cs typeface="Century Gothic"/>
              </a:rPr>
              <a:t>La selección de la tecnología condiciona los  servicios que se </a:t>
            </a:r>
            <a:r>
              <a:rPr lang="es-CO" sz="4000" dirty="0">
                <a:solidFill>
                  <a:schemeClr val="bg1"/>
                </a:solidFill>
                <a:latin typeface="Century Gothic"/>
                <a:cs typeface="Century Gothic"/>
              </a:rPr>
              <a:t>pueden</a:t>
            </a:r>
            <a:r>
              <a:rPr lang="es-CO" sz="4000" spc="10" dirty="0">
                <a:solidFill>
                  <a:schemeClr val="bg1"/>
                </a:solidFill>
                <a:latin typeface="Century Gothic"/>
                <a:cs typeface="Century Gothic"/>
              </a:rPr>
              <a:t> </a:t>
            </a:r>
            <a:r>
              <a:rPr lang="es-CO" sz="4000" dirty="0">
                <a:solidFill>
                  <a:schemeClr val="bg1"/>
                </a:solidFill>
                <a:latin typeface="Century Gothic"/>
                <a:cs typeface="Century Gothic"/>
              </a:rPr>
              <a:t>ofrecer:</a:t>
            </a:r>
          </a:p>
          <a:p>
            <a:pPr marL="755650" lvl="1" indent="-285750">
              <a:lnSpc>
                <a:spcPct val="100000"/>
              </a:lnSpc>
              <a:spcBef>
                <a:spcPts val="665"/>
              </a:spcBef>
              <a:buClr>
                <a:srgbClr val="80D038"/>
              </a:buClr>
              <a:buChar char="–"/>
              <a:tabLst>
                <a:tab pos="755015" algn="l"/>
                <a:tab pos="755650" algn="l"/>
              </a:tabLst>
            </a:pPr>
            <a:r>
              <a:rPr lang="es-CO" sz="3200" dirty="0">
                <a:solidFill>
                  <a:schemeClr val="bg1"/>
                </a:solidFill>
                <a:latin typeface="Century Gothic"/>
                <a:cs typeface="Century Gothic"/>
              </a:rPr>
              <a:t>condiciona </a:t>
            </a:r>
            <a:r>
              <a:rPr lang="es-CO" sz="3200" spc="-5" dirty="0">
                <a:solidFill>
                  <a:schemeClr val="bg1"/>
                </a:solidFill>
                <a:latin typeface="Century Gothic"/>
                <a:cs typeface="Century Gothic"/>
              </a:rPr>
              <a:t>el </a:t>
            </a:r>
            <a:r>
              <a:rPr lang="es-CO" sz="3200" dirty="0">
                <a:solidFill>
                  <a:schemeClr val="bg1"/>
                </a:solidFill>
                <a:latin typeface="Century Gothic"/>
                <a:cs typeface="Century Gothic"/>
              </a:rPr>
              <a:t>ancho de</a:t>
            </a:r>
            <a:r>
              <a:rPr lang="es-CO" sz="3200" spc="5" dirty="0">
                <a:solidFill>
                  <a:schemeClr val="bg1"/>
                </a:solidFill>
                <a:latin typeface="Century Gothic"/>
                <a:cs typeface="Century Gothic"/>
              </a:rPr>
              <a:t> </a:t>
            </a:r>
            <a:r>
              <a:rPr lang="es-CO" sz="3200" spc="-5" dirty="0">
                <a:solidFill>
                  <a:schemeClr val="bg1"/>
                </a:solidFill>
                <a:latin typeface="Century Gothic"/>
                <a:cs typeface="Century Gothic"/>
              </a:rPr>
              <a:t>banda.</a:t>
            </a:r>
            <a:endParaRPr lang="es-CO" sz="3200" dirty="0">
              <a:solidFill>
                <a:schemeClr val="bg1"/>
              </a:solidFill>
              <a:latin typeface="Century Gothic"/>
              <a:cs typeface="Century Gothic"/>
            </a:endParaRPr>
          </a:p>
          <a:p>
            <a:pPr marL="755650" lvl="1" indent="-286385">
              <a:lnSpc>
                <a:spcPct val="100000"/>
              </a:lnSpc>
              <a:spcBef>
                <a:spcPts val="655"/>
              </a:spcBef>
              <a:buClr>
                <a:srgbClr val="80D038"/>
              </a:buClr>
              <a:buChar char="–"/>
              <a:tabLst>
                <a:tab pos="755015" algn="l"/>
                <a:tab pos="755650" algn="l"/>
              </a:tabLst>
            </a:pPr>
            <a:r>
              <a:rPr lang="es-CO" sz="3200" dirty="0">
                <a:solidFill>
                  <a:schemeClr val="bg1"/>
                </a:solidFill>
                <a:latin typeface="Century Gothic"/>
                <a:cs typeface="Century Gothic"/>
              </a:rPr>
              <a:t>condiciona </a:t>
            </a:r>
            <a:r>
              <a:rPr lang="es-CO" sz="3200" spc="-5" dirty="0">
                <a:solidFill>
                  <a:schemeClr val="bg1"/>
                </a:solidFill>
                <a:latin typeface="Century Gothic"/>
                <a:cs typeface="Century Gothic"/>
              </a:rPr>
              <a:t>el </a:t>
            </a:r>
            <a:r>
              <a:rPr lang="es-CO" sz="3200" dirty="0">
                <a:solidFill>
                  <a:schemeClr val="bg1"/>
                </a:solidFill>
                <a:latin typeface="Century Gothic"/>
                <a:cs typeface="Century Gothic"/>
              </a:rPr>
              <a:t>monto de inversión.</a:t>
            </a:r>
          </a:p>
          <a:p>
            <a:pPr marL="755650" lvl="1" indent="-286385">
              <a:lnSpc>
                <a:spcPct val="100000"/>
              </a:lnSpc>
              <a:spcBef>
                <a:spcPts val="650"/>
              </a:spcBef>
              <a:buClr>
                <a:srgbClr val="80D038"/>
              </a:buClr>
              <a:buChar char="–"/>
              <a:tabLst>
                <a:tab pos="755015" algn="l"/>
                <a:tab pos="755650" algn="l"/>
              </a:tabLst>
            </a:pPr>
            <a:r>
              <a:rPr lang="es-CO" sz="3200" dirty="0">
                <a:solidFill>
                  <a:schemeClr val="bg1"/>
                </a:solidFill>
                <a:latin typeface="Century Gothic"/>
                <a:cs typeface="Century Gothic"/>
              </a:rPr>
              <a:t>condiciona </a:t>
            </a:r>
            <a:r>
              <a:rPr lang="es-CO" sz="3200" spc="-5" dirty="0">
                <a:solidFill>
                  <a:schemeClr val="bg1"/>
                </a:solidFill>
                <a:latin typeface="Century Gothic"/>
                <a:cs typeface="Century Gothic"/>
              </a:rPr>
              <a:t>los </a:t>
            </a:r>
            <a:r>
              <a:rPr lang="es-CO" sz="3200" dirty="0">
                <a:solidFill>
                  <a:schemeClr val="bg1"/>
                </a:solidFill>
                <a:latin typeface="Century Gothic"/>
                <a:cs typeface="Century Gothic"/>
              </a:rPr>
              <a:t>costos de operación </a:t>
            </a:r>
            <a:r>
              <a:rPr lang="es-CO" sz="3200" spc="-5" dirty="0">
                <a:solidFill>
                  <a:schemeClr val="bg1"/>
                </a:solidFill>
                <a:latin typeface="Century Gothic"/>
                <a:cs typeface="Century Gothic"/>
              </a:rPr>
              <a:t>y </a:t>
            </a:r>
            <a:r>
              <a:rPr lang="es-CO" sz="3200" dirty="0">
                <a:solidFill>
                  <a:schemeClr val="bg1"/>
                </a:solidFill>
                <a:latin typeface="Century Gothic"/>
                <a:cs typeface="Century Gothic"/>
              </a:rPr>
              <a:t>de</a:t>
            </a:r>
            <a:r>
              <a:rPr lang="es-CO" sz="3200" spc="-20" dirty="0">
                <a:solidFill>
                  <a:schemeClr val="bg1"/>
                </a:solidFill>
                <a:latin typeface="Century Gothic"/>
                <a:cs typeface="Century Gothic"/>
              </a:rPr>
              <a:t> </a:t>
            </a:r>
            <a:r>
              <a:rPr lang="es-CO" sz="3200" spc="-5" dirty="0">
                <a:solidFill>
                  <a:schemeClr val="bg1"/>
                </a:solidFill>
                <a:latin typeface="Century Gothic"/>
                <a:cs typeface="Century Gothic"/>
              </a:rPr>
              <a:t>venta.</a:t>
            </a:r>
          </a:p>
          <a:p>
            <a:pPr marL="755650" lvl="1" indent="-286385">
              <a:lnSpc>
                <a:spcPct val="100000"/>
              </a:lnSpc>
              <a:spcBef>
                <a:spcPts val="650"/>
              </a:spcBef>
              <a:buClr>
                <a:srgbClr val="80D038"/>
              </a:buClr>
              <a:buChar char="–"/>
              <a:tabLst>
                <a:tab pos="755015" algn="l"/>
                <a:tab pos="755650" algn="l"/>
              </a:tabLst>
            </a:pPr>
            <a:endParaRPr lang="es-CO" sz="3200" dirty="0">
              <a:solidFill>
                <a:schemeClr val="bg1"/>
              </a:solidFill>
              <a:latin typeface="Century Gothic"/>
              <a:cs typeface="Century Gothic"/>
            </a:endParaRPr>
          </a:p>
          <a:p>
            <a:pPr marL="355600" marR="5080" indent="-342900">
              <a:lnSpc>
                <a:spcPct val="109800"/>
              </a:lnSpc>
              <a:spcBef>
                <a:spcPts val="560"/>
              </a:spcBef>
              <a:buClr>
                <a:srgbClr val="80D038"/>
              </a:buClr>
              <a:buChar char="•"/>
              <a:tabLst>
                <a:tab pos="354965" algn="l"/>
                <a:tab pos="355600" algn="l"/>
              </a:tabLst>
            </a:pPr>
            <a:r>
              <a:rPr lang="es-CO" sz="4000" spc="-5" dirty="0">
                <a:solidFill>
                  <a:schemeClr val="bg1"/>
                </a:solidFill>
                <a:latin typeface="Century Gothic"/>
                <a:cs typeface="Century Gothic"/>
              </a:rPr>
              <a:t>La selección de la tecnología debe estar  sólidamente basada </a:t>
            </a:r>
            <a:r>
              <a:rPr lang="es-CO" sz="4000" dirty="0">
                <a:solidFill>
                  <a:schemeClr val="bg1"/>
                </a:solidFill>
                <a:latin typeface="Century Gothic"/>
                <a:cs typeface="Century Gothic"/>
              </a:rPr>
              <a:t>en </a:t>
            </a:r>
            <a:r>
              <a:rPr lang="es-CO" sz="4000" spc="-5" dirty="0">
                <a:solidFill>
                  <a:schemeClr val="bg1"/>
                </a:solidFill>
                <a:latin typeface="Century Gothic"/>
                <a:cs typeface="Century Gothic"/>
              </a:rPr>
              <a:t>el modelo del</a:t>
            </a:r>
            <a:r>
              <a:rPr lang="es-CO" sz="4000" spc="40" dirty="0">
                <a:solidFill>
                  <a:schemeClr val="bg1"/>
                </a:solidFill>
                <a:latin typeface="Century Gothic"/>
                <a:cs typeface="Century Gothic"/>
              </a:rPr>
              <a:t> </a:t>
            </a:r>
            <a:r>
              <a:rPr lang="es-CO" sz="4000" dirty="0">
                <a:solidFill>
                  <a:schemeClr val="bg1"/>
                </a:solidFill>
                <a:latin typeface="Century Gothic"/>
                <a:cs typeface="Century Gothic"/>
              </a:rPr>
              <a:t>negocio:</a:t>
            </a:r>
          </a:p>
          <a:p>
            <a:pPr marL="755650" marR="1000760" lvl="1" indent="-285750">
              <a:lnSpc>
                <a:spcPct val="109700"/>
              </a:lnSpc>
              <a:spcBef>
                <a:spcPts val="459"/>
              </a:spcBef>
              <a:buClr>
                <a:srgbClr val="80D038"/>
              </a:buClr>
              <a:buChar char="–"/>
              <a:tabLst>
                <a:tab pos="755015" algn="l"/>
                <a:tab pos="755650" algn="l"/>
              </a:tabLst>
            </a:pPr>
            <a:r>
              <a:rPr lang="es-CO" sz="3200" spc="-5" dirty="0">
                <a:solidFill>
                  <a:schemeClr val="bg1"/>
                </a:solidFill>
                <a:latin typeface="Century Gothic"/>
                <a:cs typeface="Century Gothic"/>
              </a:rPr>
              <a:t>la </a:t>
            </a:r>
            <a:r>
              <a:rPr lang="es-CO" sz="3200" dirty="0">
                <a:solidFill>
                  <a:schemeClr val="bg1"/>
                </a:solidFill>
                <a:latin typeface="Century Gothic"/>
                <a:cs typeface="Century Gothic"/>
              </a:rPr>
              <a:t>tecnología </a:t>
            </a:r>
            <a:r>
              <a:rPr lang="es-CO" sz="3200" spc="-5" dirty="0">
                <a:solidFill>
                  <a:schemeClr val="bg1"/>
                </a:solidFill>
                <a:latin typeface="Century Gothic"/>
                <a:cs typeface="Century Gothic"/>
              </a:rPr>
              <a:t>seleccionada </a:t>
            </a:r>
            <a:r>
              <a:rPr lang="es-CO" sz="3200" dirty="0">
                <a:solidFill>
                  <a:schemeClr val="bg1"/>
                </a:solidFill>
                <a:latin typeface="Century Gothic"/>
                <a:cs typeface="Century Gothic"/>
              </a:rPr>
              <a:t>debe </a:t>
            </a:r>
            <a:r>
              <a:rPr lang="es-CO" sz="3200" spc="-5" dirty="0">
                <a:solidFill>
                  <a:schemeClr val="bg1"/>
                </a:solidFill>
                <a:latin typeface="Century Gothic"/>
                <a:cs typeface="Century Gothic"/>
              </a:rPr>
              <a:t>ser actual y estar  disponible.</a:t>
            </a:r>
            <a:endParaRPr lang="es-CO" sz="3200" dirty="0">
              <a:solidFill>
                <a:schemeClr val="bg1"/>
              </a:solidFill>
              <a:latin typeface="Century Gothic"/>
              <a:cs typeface="Century Gothic"/>
            </a:endParaRPr>
          </a:p>
          <a:p>
            <a:pPr marL="755650" marR="80645" lvl="1" indent="-285750">
              <a:lnSpc>
                <a:spcPct val="110000"/>
              </a:lnSpc>
              <a:spcBef>
                <a:spcPts val="440"/>
              </a:spcBef>
              <a:buClr>
                <a:srgbClr val="80D038"/>
              </a:buClr>
              <a:buChar char="–"/>
              <a:tabLst>
                <a:tab pos="755015" algn="l"/>
                <a:tab pos="755650" algn="l"/>
              </a:tabLst>
            </a:pPr>
            <a:r>
              <a:rPr lang="es-CO" sz="3200" spc="-5" dirty="0">
                <a:solidFill>
                  <a:schemeClr val="bg1"/>
                </a:solidFill>
                <a:latin typeface="Century Gothic"/>
                <a:cs typeface="Century Gothic"/>
              </a:rPr>
              <a:t>Estudiar los modelos </a:t>
            </a:r>
            <a:r>
              <a:rPr lang="es-CO" sz="3200" dirty="0">
                <a:solidFill>
                  <a:schemeClr val="bg1"/>
                </a:solidFill>
                <a:latin typeface="Century Gothic"/>
                <a:cs typeface="Century Gothic"/>
              </a:rPr>
              <a:t>de negocio exitosos  en otros latitudes o regiones </a:t>
            </a:r>
            <a:r>
              <a:rPr lang="es-CO" sz="3200" spc="-5" dirty="0">
                <a:solidFill>
                  <a:schemeClr val="bg1"/>
                </a:solidFill>
                <a:latin typeface="Century Gothic"/>
                <a:cs typeface="Century Gothic"/>
              </a:rPr>
              <a:t>para juzgar la viabilidad.</a:t>
            </a:r>
          </a:p>
          <a:p>
            <a:pPr marL="755650" marR="80645" lvl="1" indent="-285750">
              <a:lnSpc>
                <a:spcPct val="110000"/>
              </a:lnSpc>
              <a:spcBef>
                <a:spcPts val="440"/>
              </a:spcBef>
              <a:buClr>
                <a:srgbClr val="80D038"/>
              </a:buClr>
              <a:buChar char="–"/>
              <a:tabLst>
                <a:tab pos="755015" algn="l"/>
                <a:tab pos="755650" algn="l"/>
              </a:tabLst>
            </a:pPr>
            <a:endParaRPr lang="en-US" sz="3200" spc="-5" dirty="0">
              <a:solidFill>
                <a:schemeClr val="bg1"/>
              </a:solidFill>
              <a:latin typeface="Century Gothic"/>
              <a:cs typeface="Century Gothic"/>
            </a:endParaRPr>
          </a:p>
          <a:p>
            <a:pPr marL="469900" marR="80645" lvl="1">
              <a:lnSpc>
                <a:spcPct val="110000"/>
              </a:lnSpc>
              <a:spcBef>
                <a:spcPts val="440"/>
              </a:spcBef>
              <a:buClr>
                <a:srgbClr val="80D038"/>
              </a:buClr>
              <a:tabLst>
                <a:tab pos="755015" algn="l"/>
                <a:tab pos="755650" algn="l"/>
              </a:tabLst>
            </a:pPr>
            <a:endParaRPr lang="en-US" sz="3200" spc="-5" dirty="0">
              <a:solidFill>
                <a:schemeClr val="bg1"/>
              </a:solidFill>
              <a:latin typeface="Century Gothic"/>
              <a:cs typeface="Century Gothic"/>
            </a:endParaRPr>
          </a:p>
          <a:p>
            <a:pPr marL="469900" marR="80645" lvl="1">
              <a:lnSpc>
                <a:spcPct val="110000"/>
              </a:lnSpc>
              <a:spcBef>
                <a:spcPts val="440"/>
              </a:spcBef>
              <a:buClr>
                <a:srgbClr val="80D038"/>
              </a:buClr>
              <a:tabLst>
                <a:tab pos="755015" algn="l"/>
                <a:tab pos="755650" algn="l"/>
              </a:tabLst>
            </a:pPr>
            <a:endParaRPr lang="en-US" sz="3200" spc="-5" dirty="0">
              <a:solidFill>
                <a:schemeClr val="bg1"/>
              </a:solidFill>
              <a:latin typeface="Century Gothic"/>
              <a:cs typeface="Century Gothic"/>
            </a:endParaRPr>
          </a:p>
        </p:txBody>
      </p:sp>
      <p:sp>
        <p:nvSpPr>
          <p:cNvPr id="7" name="CuadroTexto 3">
            <a:extLst>
              <a:ext uri="{FF2B5EF4-FFF2-40B4-BE49-F238E27FC236}">
                <a16:creationId xmlns:a16="http://schemas.microsoft.com/office/drawing/2014/main" id="{66E2CEF1-5755-4480-9F46-AD7AC1351945}"/>
              </a:ext>
            </a:extLst>
          </p:cNvPr>
          <p:cNvSpPr txBox="1"/>
          <p:nvPr/>
        </p:nvSpPr>
        <p:spPr>
          <a:xfrm>
            <a:off x="3325812" y="1909853"/>
            <a:ext cx="12538683" cy="833583"/>
          </a:xfrm>
          <a:prstGeom prst="rect">
            <a:avLst/>
          </a:prstGeom>
          <a:solidFill>
            <a:schemeClr val="accent1">
              <a:lumMod val="75000"/>
            </a:schemeClr>
          </a:solidFill>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75353" bIns="75353">
            <a:spAutoFit/>
          </a:bodyPr>
          <a:lstStyle>
            <a:lvl1pPr algn="ctr">
              <a:lnSpc>
                <a:spcPct val="80000"/>
              </a:lnSpc>
              <a:defRPr sz="5600" i="1">
                <a:solidFill>
                  <a:srgbClr val="DDE9F8"/>
                </a:solidFill>
                <a:latin typeface="Boston SemiBold"/>
                <a:ea typeface="Boston SemiBold"/>
                <a:cs typeface="Boston SemiBold"/>
                <a:sym typeface="Boston SemiBold"/>
              </a:defRPr>
            </a:lvl1pPr>
          </a:lstStyle>
          <a:p>
            <a:r>
              <a:rPr lang="es-ES" sz="5400" dirty="0"/>
              <a:t>Selección de Tecnologías</a:t>
            </a:r>
            <a:endParaRPr sz="5400" dirty="0"/>
          </a:p>
        </p:txBody>
      </p:sp>
    </p:spTree>
    <p:extLst>
      <p:ext uri="{BB962C8B-B14F-4D97-AF65-F5344CB8AC3E}">
        <p14:creationId xmlns:p14="http://schemas.microsoft.com/office/powerpoint/2010/main" val="36413907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bject 2">
            <a:extLst>
              <a:ext uri="{FF2B5EF4-FFF2-40B4-BE49-F238E27FC236}">
                <a16:creationId xmlns:a16="http://schemas.microsoft.com/office/drawing/2014/main" id="{A2CC14B8-8D26-43AD-8A20-8D6E0FE216B5}"/>
              </a:ext>
            </a:extLst>
          </p:cNvPr>
          <p:cNvSpPr/>
          <p:nvPr/>
        </p:nvSpPr>
        <p:spPr>
          <a:xfrm>
            <a:off x="-6350" y="-215900"/>
            <a:ext cx="20104100" cy="11582400"/>
          </a:xfrm>
          <a:custGeom>
            <a:avLst/>
            <a:gdLst/>
            <a:ahLst/>
            <a:cxnLst/>
            <a:rect l="l" t="t" r="r" b="b"/>
            <a:pathLst>
              <a:path w="10450195" h="11303000">
                <a:moveTo>
                  <a:pt x="0" y="11303000"/>
                </a:moveTo>
                <a:lnTo>
                  <a:pt x="10449982" y="11303000"/>
                </a:lnTo>
                <a:lnTo>
                  <a:pt x="10449982" y="0"/>
                </a:lnTo>
                <a:lnTo>
                  <a:pt x="0" y="0"/>
                </a:lnTo>
                <a:lnTo>
                  <a:pt x="0" y="11303000"/>
                </a:lnTo>
                <a:close/>
              </a:path>
            </a:pathLst>
          </a:custGeom>
          <a:solidFill>
            <a:srgbClr val="8096FF"/>
          </a:solidFill>
        </p:spPr>
        <p:txBody>
          <a:bodyPr wrap="square" lIns="0" tIns="0" rIns="0" bIns="0" rtlCol="0"/>
          <a:lstStyle/>
          <a:p>
            <a:endParaRPr/>
          </a:p>
        </p:txBody>
      </p:sp>
      <p:sp>
        <p:nvSpPr>
          <p:cNvPr id="2" name="object 2"/>
          <p:cNvSpPr txBox="1"/>
          <p:nvPr/>
        </p:nvSpPr>
        <p:spPr>
          <a:xfrm>
            <a:off x="16335" y="-292100"/>
            <a:ext cx="6073315" cy="1231106"/>
          </a:xfrm>
          <a:prstGeom prst="rect">
            <a:avLst/>
          </a:prstGeom>
          <a:solidFill>
            <a:srgbClr val="DA0574"/>
          </a:solidFill>
        </p:spPr>
        <p:txBody>
          <a:bodyPr vert="horz" wrap="square" lIns="0" tIns="0" rIns="0" bIns="0" rtlCol="0">
            <a:spAutoFit/>
          </a:bodyPr>
          <a:lstStyle/>
          <a:p>
            <a:r>
              <a:rPr lang="es-CO" sz="4000" dirty="0">
                <a:solidFill>
                  <a:schemeClr val="bg1"/>
                </a:solidFill>
              </a:rPr>
              <a:t>Incentivos al Fortalecimiento de la Infraestructura Local</a:t>
            </a:r>
          </a:p>
        </p:txBody>
      </p:sp>
      <p:sp>
        <p:nvSpPr>
          <p:cNvPr id="6" name="object 3"/>
          <p:cNvSpPr txBox="1"/>
          <p:nvPr/>
        </p:nvSpPr>
        <p:spPr>
          <a:xfrm>
            <a:off x="1136650" y="3679895"/>
            <a:ext cx="18211800" cy="7176324"/>
          </a:xfrm>
          <a:prstGeom prst="rect">
            <a:avLst/>
          </a:prstGeom>
        </p:spPr>
        <p:txBody>
          <a:bodyPr vert="horz" wrap="square" lIns="0" tIns="12700" rIns="0" bIns="0" rtlCol="0">
            <a:spAutoFit/>
          </a:bodyPr>
          <a:lstStyle/>
          <a:p>
            <a:pPr marL="12065" marR="448945">
              <a:lnSpc>
                <a:spcPct val="109800"/>
              </a:lnSpc>
              <a:spcBef>
                <a:spcPts val="100"/>
              </a:spcBef>
              <a:buClr>
                <a:srgbClr val="80D038"/>
              </a:buClr>
              <a:tabLst>
                <a:tab pos="354965" algn="l"/>
                <a:tab pos="355600" algn="l"/>
              </a:tabLst>
            </a:pPr>
            <a:r>
              <a:rPr lang="es-CO" sz="4000" spc="-5" noProof="1">
                <a:solidFill>
                  <a:schemeClr val="bg1"/>
                </a:solidFill>
                <a:latin typeface="Century Gothic"/>
                <a:cs typeface="Century Gothic"/>
              </a:rPr>
              <a:t>Velocidad:</a:t>
            </a:r>
          </a:p>
          <a:p>
            <a:pPr marL="469265" marR="448945" lvl="1">
              <a:lnSpc>
                <a:spcPct val="109800"/>
              </a:lnSpc>
              <a:spcBef>
                <a:spcPts val="100"/>
              </a:spcBef>
              <a:buClr>
                <a:srgbClr val="80D038"/>
              </a:buClr>
              <a:tabLst>
                <a:tab pos="354965" algn="l"/>
                <a:tab pos="355600" algn="l"/>
              </a:tabLst>
            </a:pPr>
            <a:r>
              <a:rPr lang="es-CO" sz="3200" spc="-5" noProof="1">
                <a:solidFill>
                  <a:schemeClr val="bg1"/>
                </a:solidFill>
                <a:latin typeface="Century Gothic"/>
                <a:cs typeface="Century Gothic"/>
              </a:rPr>
              <a:t>5 MBps (Downlink)</a:t>
            </a:r>
          </a:p>
          <a:p>
            <a:pPr marL="469265" marR="448945" lvl="1">
              <a:lnSpc>
                <a:spcPct val="109800"/>
              </a:lnSpc>
              <a:spcBef>
                <a:spcPts val="100"/>
              </a:spcBef>
              <a:buClr>
                <a:srgbClr val="80D038"/>
              </a:buClr>
              <a:tabLst>
                <a:tab pos="354965" algn="l"/>
                <a:tab pos="355600" algn="l"/>
              </a:tabLst>
            </a:pPr>
            <a:r>
              <a:rPr lang="es-CO" sz="3200" spc="-5" noProof="1">
                <a:solidFill>
                  <a:schemeClr val="bg1"/>
                </a:solidFill>
                <a:latin typeface="Century Gothic"/>
                <a:cs typeface="Century Gothic"/>
              </a:rPr>
              <a:t>1 MBps (Uplink)</a:t>
            </a:r>
          </a:p>
          <a:p>
            <a:pPr marL="469265" lvl="1">
              <a:lnSpc>
                <a:spcPct val="100000"/>
              </a:lnSpc>
              <a:spcBef>
                <a:spcPts val="650"/>
              </a:spcBef>
              <a:buClr>
                <a:srgbClr val="80D038"/>
              </a:buClr>
              <a:tabLst>
                <a:tab pos="755015" algn="l"/>
                <a:tab pos="755650" algn="l"/>
              </a:tabLst>
            </a:pPr>
            <a:endParaRPr lang="es-CO" sz="3200" noProof="1">
              <a:solidFill>
                <a:schemeClr val="bg1"/>
              </a:solidFill>
              <a:latin typeface="Century Gothic"/>
              <a:cs typeface="Century Gothic"/>
            </a:endParaRPr>
          </a:p>
          <a:p>
            <a:pPr marL="12700" marR="5080">
              <a:lnSpc>
                <a:spcPct val="109800"/>
              </a:lnSpc>
              <a:spcBef>
                <a:spcPts val="560"/>
              </a:spcBef>
              <a:buClr>
                <a:srgbClr val="80D038"/>
              </a:buClr>
              <a:tabLst>
                <a:tab pos="354965" algn="l"/>
                <a:tab pos="355600" algn="l"/>
              </a:tabLst>
            </a:pPr>
            <a:r>
              <a:rPr lang="es-CO" sz="4000" spc="-5" noProof="1">
                <a:solidFill>
                  <a:schemeClr val="bg1"/>
                </a:solidFill>
                <a:latin typeface="Century Gothic"/>
                <a:cs typeface="Century Gothic"/>
              </a:rPr>
              <a:t>Disponibilidad:</a:t>
            </a:r>
          </a:p>
          <a:p>
            <a:pPr marL="12700" marR="5080">
              <a:lnSpc>
                <a:spcPct val="109800"/>
              </a:lnSpc>
              <a:spcBef>
                <a:spcPts val="560"/>
              </a:spcBef>
              <a:buClr>
                <a:srgbClr val="80D038"/>
              </a:buClr>
              <a:tabLst>
                <a:tab pos="354965" algn="l"/>
                <a:tab pos="355600" algn="l"/>
              </a:tabLst>
            </a:pPr>
            <a:r>
              <a:rPr lang="es-CO" sz="4000" spc="-5" noProof="1">
                <a:solidFill>
                  <a:schemeClr val="bg1"/>
                </a:solidFill>
                <a:latin typeface="Century Gothic"/>
                <a:cs typeface="Century Gothic"/>
              </a:rPr>
              <a:t>Cumplimiento de las Normas del Regulador CRC</a:t>
            </a:r>
          </a:p>
          <a:p>
            <a:pPr marL="12700" marR="5080">
              <a:lnSpc>
                <a:spcPct val="109800"/>
              </a:lnSpc>
              <a:spcBef>
                <a:spcPts val="560"/>
              </a:spcBef>
              <a:buClr>
                <a:srgbClr val="80D038"/>
              </a:buClr>
              <a:tabLst>
                <a:tab pos="354965" algn="l"/>
                <a:tab pos="355600" algn="l"/>
              </a:tabLst>
            </a:pPr>
            <a:endParaRPr lang="es-CO" sz="4000" spc="-5" noProof="1">
              <a:solidFill>
                <a:schemeClr val="bg1"/>
              </a:solidFill>
              <a:latin typeface="Century Gothic"/>
              <a:cs typeface="Century Gothic"/>
            </a:endParaRPr>
          </a:p>
          <a:p>
            <a:pPr marL="12700" marR="5080">
              <a:lnSpc>
                <a:spcPct val="109800"/>
              </a:lnSpc>
              <a:spcBef>
                <a:spcPts val="560"/>
              </a:spcBef>
              <a:buClr>
                <a:srgbClr val="80D038"/>
              </a:buClr>
              <a:tabLst>
                <a:tab pos="354965" algn="l"/>
                <a:tab pos="355600" algn="l"/>
              </a:tabLst>
            </a:pPr>
            <a:r>
              <a:rPr lang="es-CO" sz="4000" spc="-5" noProof="1">
                <a:solidFill>
                  <a:schemeClr val="bg1"/>
                </a:solidFill>
                <a:latin typeface="Century Gothic"/>
                <a:cs typeface="Century Gothic"/>
              </a:rPr>
              <a:t>Calidad en la Atencion al Usuario (de acuerdo a regulación) </a:t>
            </a:r>
          </a:p>
          <a:p>
            <a:pPr marL="755650" marR="80645" lvl="1" indent="-285750">
              <a:lnSpc>
                <a:spcPct val="110000"/>
              </a:lnSpc>
              <a:spcBef>
                <a:spcPts val="440"/>
              </a:spcBef>
              <a:buClr>
                <a:srgbClr val="80D038"/>
              </a:buClr>
              <a:buChar char="–"/>
              <a:tabLst>
                <a:tab pos="755015" algn="l"/>
                <a:tab pos="755650" algn="l"/>
              </a:tabLst>
            </a:pPr>
            <a:endParaRPr lang="en-US" sz="3200" spc="-5" dirty="0">
              <a:solidFill>
                <a:schemeClr val="bg1"/>
              </a:solidFill>
              <a:latin typeface="Century Gothic"/>
              <a:cs typeface="Century Gothic"/>
            </a:endParaRPr>
          </a:p>
          <a:p>
            <a:pPr marL="469900" marR="80645" lvl="1">
              <a:lnSpc>
                <a:spcPct val="110000"/>
              </a:lnSpc>
              <a:spcBef>
                <a:spcPts val="440"/>
              </a:spcBef>
              <a:buClr>
                <a:srgbClr val="80D038"/>
              </a:buClr>
              <a:tabLst>
                <a:tab pos="755015" algn="l"/>
                <a:tab pos="755650" algn="l"/>
              </a:tabLst>
            </a:pPr>
            <a:endParaRPr lang="en-US" sz="3200" spc="-5" dirty="0">
              <a:solidFill>
                <a:schemeClr val="bg1"/>
              </a:solidFill>
              <a:latin typeface="Century Gothic"/>
              <a:cs typeface="Century Gothic"/>
            </a:endParaRPr>
          </a:p>
          <a:p>
            <a:pPr marL="469900" marR="80645" lvl="1">
              <a:lnSpc>
                <a:spcPct val="110000"/>
              </a:lnSpc>
              <a:spcBef>
                <a:spcPts val="440"/>
              </a:spcBef>
              <a:buClr>
                <a:srgbClr val="80D038"/>
              </a:buClr>
              <a:tabLst>
                <a:tab pos="755015" algn="l"/>
                <a:tab pos="755650" algn="l"/>
              </a:tabLst>
            </a:pPr>
            <a:endParaRPr lang="en-US" sz="3200" spc="-5" dirty="0">
              <a:solidFill>
                <a:schemeClr val="bg1"/>
              </a:solidFill>
              <a:latin typeface="Century Gothic"/>
              <a:cs typeface="Century Gothic"/>
            </a:endParaRPr>
          </a:p>
        </p:txBody>
      </p:sp>
      <p:sp>
        <p:nvSpPr>
          <p:cNvPr id="7" name="CuadroTexto 3">
            <a:extLst>
              <a:ext uri="{FF2B5EF4-FFF2-40B4-BE49-F238E27FC236}">
                <a16:creationId xmlns:a16="http://schemas.microsoft.com/office/drawing/2014/main" id="{66E2CEF1-5755-4480-9F46-AD7AC1351945}"/>
              </a:ext>
            </a:extLst>
          </p:cNvPr>
          <p:cNvSpPr txBox="1"/>
          <p:nvPr/>
        </p:nvSpPr>
        <p:spPr>
          <a:xfrm>
            <a:off x="3325812" y="1909853"/>
            <a:ext cx="12538683" cy="833583"/>
          </a:xfrm>
          <a:prstGeom prst="rect">
            <a:avLst/>
          </a:prstGeom>
          <a:solidFill>
            <a:schemeClr val="accent1">
              <a:lumMod val="75000"/>
            </a:schemeClr>
          </a:solidFill>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75353" bIns="75353">
            <a:spAutoFit/>
          </a:bodyPr>
          <a:lstStyle>
            <a:lvl1pPr algn="ctr">
              <a:lnSpc>
                <a:spcPct val="80000"/>
              </a:lnSpc>
              <a:defRPr sz="5600" i="1">
                <a:solidFill>
                  <a:srgbClr val="DDE9F8"/>
                </a:solidFill>
                <a:latin typeface="Boston SemiBold"/>
                <a:ea typeface="Boston SemiBold"/>
                <a:cs typeface="Boston SemiBold"/>
                <a:sym typeface="Boston SemiBold"/>
              </a:defRPr>
            </a:lvl1pPr>
          </a:lstStyle>
          <a:p>
            <a:r>
              <a:rPr lang="es-ES" sz="5400" dirty="0"/>
              <a:t>Indicadores Técnicos</a:t>
            </a:r>
            <a:endParaRPr sz="5400" dirty="0"/>
          </a:p>
        </p:txBody>
      </p:sp>
    </p:spTree>
    <p:extLst>
      <p:ext uri="{BB962C8B-B14F-4D97-AF65-F5344CB8AC3E}">
        <p14:creationId xmlns:p14="http://schemas.microsoft.com/office/powerpoint/2010/main" val="8773154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bject 2">
            <a:extLst>
              <a:ext uri="{FF2B5EF4-FFF2-40B4-BE49-F238E27FC236}">
                <a16:creationId xmlns:a16="http://schemas.microsoft.com/office/drawing/2014/main" id="{A2CC14B8-8D26-43AD-8A20-8D6E0FE216B5}"/>
              </a:ext>
            </a:extLst>
          </p:cNvPr>
          <p:cNvSpPr/>
          <p:nvPr/>
        </p:nvSpPr>
        <p:spPr>
          <a:xfrm>
            <a:off x="-6350" y="-215900"/>
            <a:ext cx="20104100" cy="11582400"/>
          </a:xfrm>
          <a:custGeom>
            <a:avLst/>
            <a:gdLst/>
            <a:ahLst/>
            <a:cxnLst/>
            <a:rect l="l" t="t" r="r" b="b"/>
            <a:pathLst>
              <a:path w="10450195" h="11303000">
                <a:moveTo>
                  <a:pt x="0" y="11303000"/>
                </a:moveTo>
                <a:lnTo>
                  <a:pt x="10449982" y="11303000"/>
                </a:lnTo>
                <a:lnTo>
                  <a:pt x="10449982" y="0"/>
                </a:lnTo>
                <a:lnTo>
                  <a:pt x="0" y="0"/>
                </a:lnTo>
                <a:lnTo>
                  <a:pt x="0" y="11303000"/>
                </a:lnTo>
                <a:close/>
              </a:path>
            </a:pathLst>
          </a:custGeom>
          <a:solidFill>
            <a:srgbClr val="8096FF"/>
          </a:solidFill>
        </p:spPr>
        <p:txBody>
          <a:bodyPr wrap="square" lIns="0" tIns="0" rIns="0" bIns="0" rtlCol="0"/>
          <a:lstStyle/>
          <a:p>
            <a:endParaRPr/>
          </a:p>
        </p:txBody>
      </p:sp>
      <p:sp>
        <p:nvSpPr>
          <p:cNvPr id="2" name="object 2"/>
          <p:cNvSpPr txBox="1"/>
          <p:nvPr/>
        </p:nvSpPr>
        <p:spPr>
          <a:xfrm>
            <a:off x="16335" y="-292100"/>
            <a:ext cx="6073315" cy="1231106"/>
          </a:xfrm>
          <a:prstGeom prst="rect">
            <a:avLst/>
          </a:prstGeom>
          <a:solidFill>
            <a:srgbClr val="DA0574"/>
          </a:solidFill>
        </p:spPr>
        <p:txBody>
          <a:bodyPr vert="horz" wrap="square" lIns="0" tIns="0" rIns="0" bIns="0" rtlCol="0">
            <a:spAutoFit/>
          </a:bodyPr>
          <a:lstStyle/>
          <a:p>
            <a:r>
              <a:rPr lang="es-CO" sz="4000" dirty="0">
                <a:solidFill>
                  <a:schemeClr val="bg1"/>
                </a:solidFill>
              </a:rPr>
              <a:t>Incentivos al Fortalecimiento de la Infraestructura Local</a:t>
            </a:r>
          </a:p>
        </p:txBody>
      </p:sp>
      <p:sp>
        <p:nvSpPr>
          <p:cNvPr id="7" name="CuadroTexto 3">
            <a:extLst>
              <a:ext uri="{FF2B5EF4-FFF2-40B4-BE49-F238E27FC236}">
                <a16:creationId xmlns:a16="http://schemas.microsoft.com/office/drawing/2014/main" id="{66E2CEF1-5755-4480-9F46-AD7AC1351945}"/>
              </a:ext>
            </a:extLst>
          </p:cNvPr>
          <p:cNvSpPr txBox="1"/>
          <p:nvPr/>
        </p:nvSpPr>
        <p:spPr>
          <a:xfrm>
            <a:off x="3194050" y="1328525"/>
            <a:ext cx="12538683" cy="833583"/>
          </a:xfrm>
          <a:prstGeom prst="rect">
            <a:avLst/>
          </a:prstGeom>
          <a:solidFill>
            <a:schemeClr val="accent1">
              <a:lumMod val="75000"/>
            </a:schemeClr>
          </a:solidFill>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75353" bIns="75353">
            <a:spAutoFit/>
          </a:bodyPr>
          <a:lstStyle>
            <a:lvl1pPr algn="ctr">
              <a:lnSpc>
                <a:spcPct val="80000"/>
              </a:lnSpc>
              <a:defRPr sz="5600" i="1">
                <a:solidFill>
                  <a:srgbClr val="DDE9F8"/>
                </a:solidFill>
                <a:latin typeface="Boston SemiBold"/>
                <a:ea typeface="Boston SemiBold"/>
                <a:cs typeface="Boston SemiBold"/>
                <a:sym typeface="Boston SemiBold"/>
              </a:defRPr>
            </a:lvl1pPr>
          </a:lstStyle>
          <a:p>
            <a:r>
              <a:rPr lang="es-ES" sz="5400" dirty="0"/>
              <a:t>Selección de Tecnologías</a:t>
            </a:r>
            <a:endParaRPr sz="5400" dirty="0"/>
          </a:p>
        </p:txBody>
      </p:sp>
      <p:sp>
        <p:nvSpPr>
          <p:cNvPr id="8" name="object 3"/>
          <p:cNvSpPr txBox="1"/>
          <p:nvPr/>
        </p:nvSpPr>
        <p:spPr>
          <a:xfrm>
            <a:off x="908050" y="2832100"/>
            <a:ext cx="9372600" cy="3090590"/>
          </a:xfrm>
          <a:prstGeom prst="rect">
            <a:avLst/>
          </a:prstGeom>
        </p:spPr>
        <p:txBody>
          <a:bodyPr vert="horz" wrap="square" lIns="0" tIns="12700" rIns="0" bIns="0" rtlCol="0">
            <a:spAutoFit/>
          </a:bodyPr>
          <a:lstStyle/>
          <a:p>
            <a:pPr marL="120014" indent="-107314">
              <a:lnSpc>
                <a:spcPct val="100000"/>
              </a:lnSpc>
              <a:spcBef>
                <a:spcPts val="100"/>
              </a:spcBef>
              <a:buSzPct val="95833"/>
              <a:buFont typeface="Arial"/>
              <a:buChar char="•"/>
              <a:tabLst>
                <a:tab pos="120014" algn="l"/>
              </a:tabLst>
            </a:pPr>
            <a:r>
              <a:rPr lang="es-CO" sz="3200" b="1" spc="-5" dirty="0">
                <a:solidFill>
                  <a:schemeClr val="bg1"/>
                </a:solidFill>
                <a:latin typeface="Arial"/>
                <a:cs typeface="Arial"/>
              </a:rPr>
              <a:t>Tecnologías</a:t>
            </a:r>
            <a:r>
              <a:rPr lang="es-CO" sz="3200" b="1" spc="-10" dirty="0">
                <a:solidFill>
                  <a:schemeClr val="bg1"/>
                </a:solidFill>
                <a:latin typeface="Arial"/>
                <a:cs typeface="Arial"/>
              </a:rPr>
              <a:t> Alámbricas:</a:t>
            </a:r>
            <a:endParaRPr lang="es-CO" sz="3200" dirty="0">
              <a:solidFill>
                <a:schemeClr val="bg1"/>
              </a:solidFill>
              <a:latin typeface="Arial"/>
              <a:cs typeface="Arial"/>
            </a:endParaRPr>
          </a:p>
          <a:p>
            <a:pPr marL="558800" lvl="1" indent="-89535">
              <a:lnSpc>
                <a:spcPct val="100000"/>
              </a:lnSpc>
              <a:spcBef>
                <a:spcPts val="20"/>
              </a:spcBef>
              <a:buSzPct val="95000"/>
              <a:buFont typeface="Arial"/>
              <a:buChar char="•"/>
              <a:tabLst>
                <a:tab pos="559435" algn="l"/>
              </a:tabLst>
            </a:pPr>
            <a:r>
              <a:rPr lang="es-CO" sz="2800" spc="-5" dirty="0">
                <a:solidFill>
                  <a:schemeClr val="bg1"/>
                </a:solidFill>
                <a:latin typeface="Arial"/>
                <a:cs typeface="Arial"/>
              </a:rPr>
              <a:t>Redes de Acceso por par de Cobre (xDSL,</a:t>
            </a:r>
            <a:r>
              <a:rPr lang="es-CO" sz="2800" spc="70" dirty="0">
                <a:solidFill>
                  <a:schemeClr val="bg1"/>
                </a:solidFill>
                <a:latin typeface="Arial"/>
                <a:cs typeface="Arial"/>
              </a:rPr>
              <a:t> </a:t>
            </a:r>
            <a:r>
              <a:rPr lang="es-CO" sz="2800" spc="-5" dirty="0" err="1">
                <a:solidFill>
                  <a:schemeClr val="bg1"/>
                </a:solidFill>
                <a:latin typeface="Arial"/>
                <a:cs typeface="Arial"/>
              </a:rPr>
              <a:t>Modems</a:t>
            </a:r>
            <a:r>
              <a:rPr lang="es-CO" sz="2800" spc="-5" dirty="0">
                <a:solidFill>
                  <a:schemeClr val="bg1"/>
                </a:solidFill>
                <a:latin typeface="Arial"/>
                <a:cs typeface="Arial"/>
              </a:rPr>
              <a:t>)</a:t>
            </a:r>
            <a:endParaRPr lang="es-CO" sz="2800" dirty="0">
              <a:solidFill>
                <a:schemeClr val="bg1"/>
              </a:solidFill>
              <a:latin typeface="Arial"/>
              <a:cs typeface="Arial"/>
            </a:endParaRPr>
          </a:p>
          <a:p>
            <a:pPr marL="558800" lvl="1" indent="-89535">
              <a:lnSpc>
                <a:spcPct val="100000"/>
              </a:lnSpc>
              <a:buSzPct val="95000"/>
              <a:buFont typeface="Arial"/>
              <a:buChar char="•"/>
              <a:tabLst>
                <a:tab pos="559435" algn="l"/>
              </a:tabLst>
            </a:pPr>
            <a:r>
              <a:rPr lang="es-CO" sz="2800" spc="-5" dirty="0">
                <a:solidFill>
                  <a:schemeClr val="bg1"/>
                </a:solidFill>
                <a:latin typeface="Arial"/>
                <a:cs typeface="Arial"/>
              </a:rPr>
              <a:t>Redes de Acceso por</a:t>
            </a:r>
            <a:r>
              <a:rPr lang="es-CO" sz="2800" spc="10" dirty="0">
                <a:solidFill>
                  <a:schemeClr val="bg1"/>
                </a:solidFill>
                <a:latin typeface="Arial"/>
                <a:cs typeface="Arial"/>
              </a:rPr>
              <a:t> </a:t>
            </a:r>
            <a:r>
              <a:rPr lang="es-CO" sz="2800" spc="-5" dirty="0">
                <a:solidFill>
                  <a:schemeClr val="bg1"/>
                </a:solidFill>
                <a:latin typeface="Arial"/>
                <a:cs typeface="Arial"/>
              </a:rPr>
              <a:t>Cable.</a:t>
            </a:r>
            <a:endParaRPr lang="es-CO" sz="2800" dirty="0">
              <a:solidFill>
                <a:schemeClr val="bg1"/>
              </a:solidFill>
              <a:latin typeface="Arial"/>
              <a:cs typeface="Arial"/>
            </a:endParaRPr>
          </a:p>
          <a:p>
            <a:pPr marL="558800" lvl="1" indent="-89535">
              <a:lnSpc>
                <a:spcPct val="100000"/>
              </a:lnSpc>
              <a:buSzPct val="95000"/>
              <a:buFont typeface="Arial"/>
              <a:buChar char="•"/>
              <a:tabLst>
                <a:tab pos="559435" algn="l"/>
              </a:tabLst>
            </a:pPr>
            <a:r>
              <a:rPr lang="es-CO" sz="2800" spc="-5" dirty="0">
                <a:solidFill>
                  <a:schemeClr val="bg1"/>
                </a:solidFill>
                <a:latin typeface="Arial"/>
                <a:cs typeface="Arial"/>
              </a:rPr>
              <a:t>Redes híbridas de fibra y cable</a:t>
            </a:r>
            <a:r>
              <a:rPr lang="es-CO" sz="2800" spc="30" dirty="0">
                <a:solidFill>
                  <a:schemeClr val="bg1"/>
                </a:solidFill>
                <a:latin typeface="Arial"/>
                <a:cs typeface="Arial"/>
              </a:rPr>
              <a:t> </a:t>
            </a:r>
            <a:r>
              <a:rPr lang="es-CO" sz="2800" spc="-5" dirty="0">
                <a:solidFill>
                  <a:schemeClr val="bg1"/>
                </a:solidFill>
                <a:latin typeface="Arial"/>
                <a:cs typeface="Arial"/>
              </a:rPr>
              <a:t>(HFC).</a:t>
            </a:r>
            <a:endParaRPr lang="es-CO" sz="2800" dirty="0">
              <a:solidFill>
                <a:schemeClr val="bg1"/>
              </a:solidFill>
              <a:latin typeface="Arial"/>
              <a:cs typeface="Arial"/>
            </a:endParaRPr>
          </a:p>
          <a:p>
            <a:pPr marL="558800" lvl="1" indent="-89535">
              <a:lnSpc>
                <a:spcPct val="100000"/>
              </a:lnSpc>
              <a:buSzPct val="95000"/>
              <a:buFont typeface="Arial"/>
              <a:buChar char="•"/>
              <a:tabLst>
                <a:tab pos="559435" algn="l"/>
              </a:tabLst>
            </a:pPr>
            <a:r>
              <a:rPr lang="es-CO" sz="2800" spc="-10" dirty="0">
                <a:solidFill>
                  <a:schemeClr val="bg1"/>
                </a:solidFill>
                <a:latin typeface="Arial"/>
                <a:cs typeface="Arial"/>
              </a:rPr>
              <a:t>Acceso </a:t>
            </a:r>
            <a:r>
              <a:rPr lang="es-CO" sz="2800" spc="-5" dirty="0">
                <a:solidFill>
                  <a:schemeClr val="bg1"/>
                </a:solidFill>
                <a:latin typeface="Arial"/>
                <a:cs typeface="Arial"/>
              </a:rPr>
              <a:t>Fijo por Red </a:t>
            </a:r>
            <a:r>
              <a:rPr lang="es-CO" sz="2800" spc="-10" dirty="0">
                <a:solidFill>
                  <a:schemeClr val="bg1"/>
                </a:solidFill>
                <a:latin typeface="Arial"/>
                <a:cs typeface="Arial"/>
              </a:rPr>
              <a:t>eléctrica</a:t>
            </a:r>
            <a:r>
              <a:rPr lang="es-CO" sz="2800" spc="-5" dirty="0">
                <a:solidFill>
                  <a:schemeClr val="bg1"/>
                </a:solidFill>
                <a:latin typeface="Arial"/>
                <a:cs typeface="Arial"/>
              </a:rPr>
              <a:t> </a:t>
            </a:r>
            <a:r>
              <a:rPr lang="es-CO" sz="2800" spc="-10" dirty="0">
                <a:solidFill>
                  <a:schemeClr val="bg1"/>
                </a:solidFill>
                <a:latin typeface="Arial"/>
                <a:cs typeface="Arial"/>
              </a:rPr>
              <a:t>(PLC).</a:t>
            </a:r>
            <a:endParaRPr lang="es-CO" sz="2800" dirty="0">
              <a:solidFill>
                <a:schemeClr val="bg1"/>
              </a:solidFill>
              <a:latin typeface="Arial"/>
              <a:cs typeface="Arial"/>
            </a:endParaRPr>
          </a:p>
          <a:p>
            <a:pPr marL="469900" marR="34290" lvl="1">
              <a:lnSpc>
                <a:spcPct val="100000"/>
              </a:lnSpc>
              <a:buSzPct val="95000"/>
              <a:buFont typeface="Arial"/>
              <a:buChar char="•"/>
              <a:tabLst>
                <a:tab pos="559435" algn="l"/>
              </a:tabLst>
            </a:pPr>
            <a:r>
              <a:rPr lang="es-CO" sz="2800" spc="-5" dirty="0">
                <a:solidFill>
                  <a:schemeClr val="bg1"/>
                </a:solidFill>
                <a:latin typeface="Arial"/>
                <a:cs typeface="Arial"/>
              </a:rPr>
              <a:t>Redes de Acceso por Fibra óptica (</a:t>
            </a:r>
            <a:r>
              <a:rPr lang="es-CO" sz="2800" spc="-5" dirty="0" err="1">
                <a:solidFill>
                  <a:schemeClr val="bg1"/>
                </a:solidFill>
                <a:latin typeface="Arial"/>
                <a:cs typeface="Arial"/>
              </a:rPr>
              <a:t>FTTx</a:t>
            </a:r>
            <a:r>
              <a:rPr lang="es-CO" sz="2800" spc="-5" dirty="0">
                <a:solidFill>
                  <a:schemeClr val="bg1"/>
                </a:solidFill>
                <a:latin typeface="Arial"/>
                <a:cs typeface="Arial"/>
              </a:rPr>
              <a:t>, PON, EFM ,  otros).</a:t>
            </a:r>
            <a:endParaRPr lang="es-CO" sz="2800" dirty="0">
              <a:solidFill>
                <a:schemeClr val="bg1"/>
              </a:solidFill>
              <a:latin typeface="Arial"/>
              <a:cs typeface="Arial"/>
            </a:endParaRPr>
          </a:p>
        </p:txBody>
      </p:sp>
      <p:sp>
        <p:nvSpPr>
          <p:cNvPr id="9" name="object 3"/>
          <p:cNvSpPr txBox="1"/>
          <p:nvPr/>
        </p:nvSpPr>
        <p:spPr>
          <a:xfrm>
            <a:off x="10693400" y="2535019"/>
            <a:ext cx="8991600" cy="4262705"/>
          </a:xfrm>
          <a:prstGeom prst="rect">
            <a:avLst/>
          </a:prstGeom>
        </p:spPr>
        <p:txBody>
          <a:bodyPr vert="horz" wrap="square" lIns="0" tIns="12700" rIns="0" bIns="0" rtlCol="0">
            <a:spAutoFit/>
          </a:bodyPr>
          <a:lstStyle/>
          <a:p>
            <a:pPr marL="120014" indent="-107314">
              <a:lnSpc>
                <a:spcPts val="2850"/>
              </a:lnSpc>
              <a:buSzPct val="95833"/>
              <a:buFont typeface="Arial"/>
              <a:buChar char="•"/>
              <a:tabLst>
                <a:tab pos="120014" algn="l"/>
              </a:tabLst>
            </a:pPr>
            <a:r>
              <a:rPr lang="es-CO" sz="3200" b="1" spc="-5" dirty="0">
                <a:solidFill>
                  <a:schemeClr val="bg1"/>
                </a:solidFill>
                <a:latin typeface="Arial"/>
                <a:cs typeface="Arial"/>
              </a:rPr>
              <a:t>Tecnologías</a:t>
            </a:r>
            <a:r>
              <a:rPr lang="es-CO" sz="3200" b="1" spc="-10" dirty="0">
                <a:solidFill>
                  <a:schemeClr val="bg1"/>
                </a:solidFill>
                <a:latin typeface="Arial"/>
                <a:cs typeface="Arial"/>
              </a:rPr>
              <a:t> </a:t>
            </a:r>
            <a:r>
              <a:rPr lang="es-CO" sz="3200" b="1" spc="-5" dirty="0">
                <a:solidFill>
                  <a:schemeClr val="bg1"/>
                </a:solidFill>
                <a:latin typeface="Arial"/>
                <a:cs typeface="Arial"/>
              </a:rPr>
              <a:t>Inalámbricas:</a:t>
            </a:r>
            <a:endParaRPr lang="es-CO" sz="3200" dirty="0">
              <a:solidFill>
                <a:schemeClr val="bg1"/>
              </a:solidFill>
              <a:latin typeface="Arial"/>
              <a:cs typeface="Arial"/>
            </a:endParaRPr>
          </a:p>
          <a:p>
            <a:pPr marL="469900" marR="600075" lvl="1">
              <a:lnSpc>
                <a:spcPct val="100000"/>
              </a:lnSpc>
              <a:spcBef>
                <a:spcPts val="20"/>
              </a:spcBef>
              <a:buSzPct val="95000"/>
              <a:buFont typeface="Arial"/>
              <a:buChar char="•"/>
              <a:tabLst>
                <a:tab pos="559435" algn="l"/>
              </a:tabLst>
            </a:pPr>
            <a:r>
              <a:rPr lang="es-CO" sz="2800" spc="-10" dirty="0">
                <a:solidFill>
                  <a:schemeClr val="bg1"/>
                </a:solidFill>
                <a:latin typeface="Arial"/>
                <a:cs typeface="Arial"/>
              </a:rPr>
              <a:t>Bucle inalámbrico </a:t>
            </a:r>
            <a:r>
              <a:rPr lang="es-CO" sz="2800" spc="-5" dirty="0">
                <a:solidFill>
                  <a:schemeClr val="bg1"/>
                </a:solidFill>
                <a:latin typeface="Arial"/>
                <a:cs typeface="Arial"/>
              </a:rPr>
              <a:t>(</a:t>
            </a:r>
            <a:r>
              <a:rPr lang="es-CO" sz="2800" spc="-5" dirty="0" err="1">
                <a:solidFill>
                  <a:schemeClr val="bg1"/>
                </a:solidFill>
                <a:latin typeface="Arial"/>
                <a:cs typeface="Arial"/>
              </a:rPr>
              <a:t>WiLL</a:t>
            </a:r>
            <a:r>
              <a:rPr lang="es-CO" sz="2800" spc="-5" dirty="0">
                <a:solidFill>
                  <a:schemeClr val="bg1"/>
                </a:solidFill>
                <a:latin typeface="Arial"/>
                <a:cs typeface="Arial"/>
              </a:rPr>
              <a:t> o </a:t>
            </a:r>
            <a:r>
              <a:rPr lang="es-CO" sz="2800" spc="-10" dirty="0">
                <a:solidFill>
                  <a:schemeClr val="bg1"/>
                </a:solidFill>
                <a:latin typeface="Arial"/>
                <a:cs typeface="Arial"/>
              </a:rPr>
              <a:t>Wireless </a:t>
            </a:r>
            <a:r>
              <a:rPr lang="es-CO" sz="2800" spc="-5" dirty="0">
                <a:solidFill>
                  <a:schemeClr val="bg1"/>
                </a:solidFill>
                <a:latin typeface="Arial"/>
                <a:cs typeface="Arial"/>
              </a:rPr>
              <a:t>Local </a:t>
            </a:r>
            <a:r>
              <a:rPr lang="es-CO" sz="2800" spc="-10" dirty="0" err="1">
                <a:solidFill>
                  <a:schemeClr val="bg1"/>
                </a:solidFill>
                <a:latin typeface="Arial"/>
                <a:cs typeface="Arial"/>
              </a:rPr>
              <a:t>Loop</a:t>
            </a:r>
            <a:r>
              <a:rPr lang="es-CO" sz="2800" spc="-10" dirty="0">
                <a:solidFill>
                  <a:schemeClr val="bg1"/>
                </a:solidFill>
                <a:latin typeface="Arial"/>
                <a:cs typeface="Arial"/>
              </a:rPr>
              <a:t>,  </a:t>
            </a:r>
            <a:r>
              <a:rPr lang="es-CO" sz="2800" dirty="0">
                <a:solidFill>
                  <a:schemeClr val="bg1"/>
                </a:solidFill>
                <a:latin typeface="Arial"/>
                <a:cs typeface="Arial"/>
              </a:rPr>
              <a:t>LMDS,</a:t>
            </a:r>
            <a:r>
              <a:rPr lang="es-CO" sz="2800" spc="-10" dirty="0">
                <a:solidFill>
                  <a:schemeClr val="bg1"/>
                </a:solidFill>
                <a:latin typeface="Arial"/>
                <a:cs typeface="Arial"/>
              </a:rPr>
              <a:t> </a:t>
            </a:r>
            <a:r>
              <a:rPr lang="es-CO" sz="2800" spc="-5" dirty="0">
                <a:solidFill>
                  <a:schemeClr val="bg1"/>
                </a:solidFill>
                <a:latin typeface="Arial"/>
                <a:cs typeface="Arial"/>
              </a:rPr>
              <a:t>MMDS).</a:t>
            </a:r>
            <a:endParaRPr lang="es-CO" sz="2800" dirty="0">
              <a:solidFill>
                <a:schemeClr val="bg1"/>
              </a:solidFill>
              <a:latin typeface="Arial"/>
              <a:cs typeface="Arial"/>
            </a:endParaRPr>
          </a:p>
          <a:p>
            <a:pPr marL="469900" marR="5080" lvl="1">
              <a:lnSpc>
                <a:spcPct val="100000"/>
              </a:lnSpc>
              <a:buSzPct val="95000"/>
              <a:buFont typeface="Arial"/>
              <a:buChar char="•"/>
              <a:tabLst>
                <a:tab pos="559435" algn="l"/>
              </a:tabLst>
            </a:pPr>
            <a:r>
              <a:rPr lang="es-CO" sz="2800" spc="-5" dirty="0">
                <a:solidFill>
                  <a:schemeClr val="bg1"/>
                </a:solidFill>
                <a:latin typeface="Arial"/>
                <a:cs typeface="Arial"/>
              </a:rPr>
              <a:t>Redes MAN/LAN inalámbricas (WLAN, </a:t>
            </a:r>
            <a:r>
              <a:rPr lang="es-CO" sz="2800" spc="-5" dirty="0" err="1">
                <a:solidFill>
                  <a:schemeClr val="bg1"/>
                </a:solidFill>
                <a:latin typeface="Arial"/>
                <a:cs typeface="Arial"/>
              </a:rPr>
              <a:t>Wi</a:t>
            </a:r>
            <a:r>
              <a:rPr lang="es-CO" sz="2800" spc="-5" dirty="0">
                <a:solidFill>
                  <a:schemeClr val="bg1"/>
                </a:solidFill>
                <a:latin typeface="Arial"/>
                <a:cs typeface="Arial"/>
              </a:rPr>
              <a:t>-Fi, WiMAX,  HiperLAN2).</a:t>
            </a:r>
            <a:endParaRPr lang="es-CO" sz="2800" dirty="0">
              <a:solidFill>
                <a:schemeClr val="bg1"/>
              </a:solidFill>
              <a:latin typeface="Arial"/>
              <a:cs typeface="Arial"/>
            </a:endParaRPr>
          </a:p>
          <a:p>
            <a:pPr marL="469900" marR="737870" lvl="1">
              <a:lnSpc>
                <a:spcPct val="100000"/>
              </a:lnSpc>
              <a:buSzPct val="95000"/>
              <a:buFont typeface="Arial"/>
              <a:buChar char="•"/>
              <a:tabLst>
                <a:tab pos="559435" algn="l"/>
              </a:tabLst>
            </a:pPr>
            <a:r>
              <a:rPr lang="es-CO" sz="2800" spc="-5" dirty="0">
                <a:solidFill>
                  <a:schemeClr val="bg1"/>
                </a:solidFill>
                <a:latin typeface="Arial"/>
                <a:cs typeface="Arial"/>
              </a:rPr>
              <a:t>Comunicaciones móviles de segunda y tercera  generación (CDMA, GSM, UMTS,</a:t>
            </a:r>
            <a:r>
              <a:rPr lang="es-CO" sz="2800" spc="15" dirty="0">
                <a:solidFill>
                  <a:schemeClr val="bg1"/>
                </a:solidFill>
                <a:latin typeface="Arial"/>
                <a:cs typeface="Arial"/>
              </a:rPr>
              <a:t> </a:t>
            </a:r>
            <a:r>
              <a:rPr lang="es-CO" sz="2800" spc="-5" dirty="0">
                <a:solidFill>
                  <a:schemeClr val="bg1"/>
                </a:solidFill>
                <a:latin typeface="Arial"/>
                <a:cs typeface="Arial"/>
              </a:rPr>
              <a:t>3G).</a:t>
            </a:r>
            <a:endParaRPr lang="es-CO" sz="2800" dirty="0">
              <a:solidFill>
                <a:schemeClr val="bg1"/>
              </a:solidFill>
              <a:latin typeface="Arial"/>
              <a:cs typeface="Arial"/>
            </a:endParaRPr>
          </a:p>
          <a:p>
            <a:pPr marL="558800" lvl="1" indent="-89535">
              <a:lnSpc>
                <a:spcPct val="100000"/>
              </a:lnSpc>
              <a:buSzPct val="95000"/>
              <a:buFont typeface="Arial"/>
              <a:buChar char="•"/>
              <a:tabLst>
                <a:tab pos="559435" algn="l"/>
              </a:tabLst>
            </a:pPr>
            <a:r>
              <a:rPr lang="es-CO" sz="2800" spc="-10" dirty="0">
                <a:solidFill>
                  <a:schemeClr val="bg1"/>
                </a:solidFill>
                <a:latin typeface="Arial"/>
                <a:cs typeface="Arial"/>
              </a:rPr>
              <a:t>Óptica </a:t>
            </a:r>
            <a:r>
              <a:rPr lang="es-CO" sz="2800" spc="-5" dirty="0">
                <a:solidFill>
                  <a:schemeClr val="bg1"/>
                </a:solidFill>
                <a:latin typeface="Arial"/>
                <a:cs typeface="Arial"/>
              </a:rPr>
              <a:t>por Aire </a:t>
            </a:r>
            <a:r>
              <a:rPr lang="es-CO" sz="2800" spc="-10" dirty="0">
                <a:solidFill>
                  <a:schemeClr val="bg1"/>
                </a:solidFill>
                <a:latin typeface="Arial"/>
                <a:cs typeface="Arial"/>
              </a:rPr>
              <a:t>(</a:t>
            </a:r>
            <a:r>
              <a:rPr lang="es-CO" sz="2800" spc="-10" dirty="0" err="1">
                <a:solidFill>
                  <a:schemeClr val="bg1"/>
                </a:solidFill>
                <a:latin typeface="Arial"/>
                <a:cs typeface="Arial"/>
              </a:rPr>
              <a:t>HAPs</a:t>
            </a:r>
            <a:r>
              <a:rPr lang="es-CO" sz="2800" spc="-10" dirty="0">
                <a:solidFill>
                  <a:schemeClr val="bg1"/>
                </a:solidFill>
                <a:latin typeface="Arial"/>
                <a:cs typeface="Arial"/>
              </a:rPr>
              <a:t>,</a:t>
            </a:r>
            <a:r>
              <a:rPr lang="es-CO" sz="2800" spc="-5" dirty="0">
                <a:solidFill>
                  <a:schemeClr val="bg1"/>
                </a:solidFill>
                <a:latin typeface="Arial"/>
                <a:cs typeface="Arial"/>
              </a:rPr>
              <a:t> </a:t>
            </a:r>
            <a:r>
              <a:rPr lang="es-CO" sz="2800" spc="-10" dirty="0">
                <a:solidFill>
                  <a:schemeClr val="bg1"/>
                </a:solidFill>
                <a:latin typeface="Arial"/>
                <a:cs typeface="Arial"/>
              </a:rPr>
              <a:t>FSO).</a:t>
            </a:r>
            <a:endParaRPr lang="es-CO" sz="2800" dirty="0">
              <a:solidFill>
                <a:schemeClr val="bg1"/>
              </a:solidFill>
              <a:latin typeface="Arial"/>
              <a:cs typeface="Arial"/>
            </a:endParaRPr>
          </a:p>
          <a:p>
            <a:pPr marL="558800" lvl="1" indent="-89535">
              <a:lnSpc>
                <a:spcPct val="100000"/>
              </a:lnSpc>
              <a:buSzPct val="95000"/>
              <a:buFont typeface="Arial"/>
              <a:buChar char="•"/>
              <a:tabLst>
                <a:tab pos="559435" algn="l"/>
              </a:tabLst>
            </a:pPr>
            <a:r>
              <a:rPr lang="es-CO" sz="2800" spc="-5" dirty="0">
                <a:solidFill>
                  <a:schemeClr val="bg1"/>
                </a:solidFill>
                <a:latin typeface="Arial"/>
                <a:cs typeface="Arial"/>
              </a:rPr>
              <a:t>Redes de acceso por</a:t>
            </a:r>
            <a:r>
              <a:rPr lang="es-CO" sz="2800" spc="10" dirty="0">
                <a:solidFill>
                  <a:schemeClr val="bg1"/>
                </a:solidFill>
                <a:latin typeface="Arial"/>
                <a:cs typeface="Arial"/>
              </a:rPr>
              <a:t> </a:t>
            </a:r>
            <a:r>
              <a:rPr lang="es-CO" sz="2800" spc="-5" dirty="0">
                <a:solidFill>
                  <a:schemeClr val="bg1"/>
                </a:solidFill>
                <a:latin typeface="Arial"/>
                <a:cs typeface="Arial"/>
              </a:rPr>
              <a:t>satélite.</a:t>
            </a:r>
            <a:endParaRPr lang="es-CO" sz="2800" dirty="0">
              <a:solidFill>
                <a:schemeClr val="bg1"/>
              </a:solidFill>
              <a:latin typeface="Arial"/>
              <a:cs typeface="Arial"/>
            </a:endParaRPr>
          </a:p>
          <a:p>
            <a:pPr marL="558800" lvl="1" indent="-89535">
              <a:lnSpc>
                <a:spcPct val="100000"/>
              </a:lnSpc>
              <a:buSzPct val="95000"/>
              <a:buFont typeface="Arial"/>
              <a:buChar char="•"/>
              <a:tabLst>
                <a:tab pos="559435" algn="l"/>
              </a:tabLst>
            </a:pPr>
            <a:r>
              <a:rPr lang="es-CO" sz="2800" spc="-10" dirty="0">
                <a:solidFill>
                  <a:schemeClr val="bg1"/>
                </a:solidFill>
                <a:latin typeface="Arial"/>
                <a:cs typeface="Arial"/>
              </a:rPr>
              <a:t>Televisión </a:t>
            </a:r>
            <a:r>
              <a:rPr lang="es-CO" sz="2800" spc="-5" dirty="0">
                <a:solidFill>
                  <a:schemeClr val="bg1"/>
                </a:solidFill>
                <a:latin typeface="Arial"/>
                <a:cs typeface="Arial"/>
              </a:rPr>
              <a:t>digital </a:t>
            </a:r>
            <a:r>
              <a:rPr lang="es-CO" sz="2800" spc="-10" dirty="0">
                <a:solidFill>
                  <a:schemeClr val="bg1"/>
                </a:solidFill>
                <a:latin typeface="Arial"/>
                <a:cs typeface="Arial"/>
              </a:rPr>
              <a:t>terrestre</a:t>
            </a:r>
            <a:r>
              <a:rPr lang="es-CO" sz="2800" spc="15" dirty="0">
                <a:solidFill>
                  <a:schemeClr val="bg1"/>
                </a:solidFill>
                <a:latin typeface="Arial"/>
                <a:cs typeface="Arial"/>
              </a:rPr>
              <a:t> </a:t>
            </a:r>
            <a:r>
              <a:rPr lang="es-CO" sz="2800" spc="-10" dirty="0">
                <a:solidFill>
                  <a:schemeClr val="bg1"/>
                </a:solidFill>
                <a:latin typeface="Arial"/>
                <a:cs typeface="Arial"/>
              </a:rPr>
              <a:t>(TDT).</a:t>
            </a:r>
            <a:endParaRPr lang="es-CO" sz="2800" dirty="0">
              <a:solidFill>
                <a:schemeClr val="bg1"/>
              </a:solidFill>
              <a:latin typeface="Arial"/>
              <a:cs typeface="Aria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1050" y="6213761"/>
            <a:ext cx="6851650" cy="3564999"/>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41337" y="7169463"/>
            <a:ext cx="3895725" cy="3714750"/>
          </a:xfrm>
          <a:prstGeom prst="rect">
            <a:avLst/>
          </a:prstGeom>
        </p:spPr>
      </p:pic>
    </p:spTree>
    <p:extLst>
      <p:ext uri="{BB962C8B-B14F-4D97-AF65-F5344CB8AC3E}">
        <p14:creationId xmlns:p14="http://schemas.microsoft.com/office/powerpoint/2010/main" val="309602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746250" y="4737100"/>
            <a:ext cx="4549775" cy="1798569"/>
          </a:xfrm>
          <a:prstGeom prst="rect">
            <a:avLst/>
          </a:prstGeom>
        </p:spPr>
        <p:txBody>
          <a:bodyPr vert="horz" wrap="square" lIns="0" tIns="13335" rIns="0" bIns="0" rtlCol="0">
            <a:spAutoFit/>
          </a:bodyPr>
          <a:lstStyle/>
          <a:p>
            <a:pPr marL="12700" marR="8890" algn="ctr">
              <a:lnSpc>
                <a:spcPct val="99900"/>
              </a:lnSpc>
              <a:spcBef>
                <a:spcPts val="105"/>
              </a:spcBef>
            </a:pPr>
            <a:r>
              <a:rPr lang="en-US" sz="5800" b="1" spc="25" dirty="0" err="1">
                <a:solidFill>
                  <a:srgbClr val="FFFFFF"/>
                </a:solidFill>
                <a:latin typeface="Arial"/>
                <a:cs typeface="Arial"/>
              </a:rPr>
              <a:t>Gestion</a:t>
            </a:r>
            <a:r>
              <a:rPr lang="en-US" sz="5800" b="1" spc="25" dirty="0">
                <a:solidFill>
                  <a:srgbClr val="FFFFFF"/>
                </a:solidFill>
                <a:latin typeface="Arial"/>
                <a:cs typeface="Arial"/>
              </a:rPr>
              <a:t> de </a:t>
            </a:r>
            <a:r>
              <a:rPr lang="en-US" sz="5800" b="1" spc="25" dirty="0" err="1">
                <a:solidFill>
                  <a:srgbClr val="FFFFFF"/>
                </a:solidFill>
                <a:latin typeface="Arial"/>
                <a:cs typeface="Arial"/>
              </a:rPr>
              <a:t>Proyectos</a:t>
            </a:r>
            <a:endParaRPr sz="5800" dirty="0">
              <a:latin typeface="Arial"/>
              <a:cs typeface="Aria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46850" y="-17780"/>
            <a:ext cx="13741940" cy="11320780"/>
          </a:xfrm>
          <a:prstGeom prst="rect">
            <a:avLst/>
          </a:prstGeom>
        </p:spPr>
      </p:pic>
    </p:spTree>
    <p:extLst>
      <p:ext uri="{BB962C8B-B14F-4D97-AF65-F5344CB8AC3E}">
        <p14:creationId xmlns:p14="http://schemas.microsoft.com/office/powerpoint/2010/main" val="2425613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5479C461-550D-40A7-80FB-4B0148A9B923}"/>
              </a:ext>
            </a:extLst>
          </p:cNvPr>
          <p:cNvSpPr/>
          <p:nvPr/>
        </p:nvSpPr>
        <p:spPr>
          <a:xfrm>
            <a:off x="0" y="0"/>
            <a:ext cx="10450195" cy="11303000"/>
          </a:xfrm>
          <a:custGeom>
            <a:avLst/>
            <a:gdLst/>
            <a:ahLst/>
            <a:cxnLst/>
            <a:rect l="l" t="t" r="r" b="b"/>
            <a:pathLst>
              <a:path w="10450195" h="11303000">
                <a:moveTo>
                  <a:pt x="0" y="11303000"/>
                </a:moveTo>
                <a:lnTo>
                  <a:pt x="10449982" y="11303000"/>
                </a:lnTo>
                <a:lnTo>
                  <a:pt x="10449982" y="0"/>
                </a:lnTo>
                <a:lnTo>
                  <a:pt x="0" y="0"/>
                </a:lnTo>
                <a:lnTo>
                  <a:pt x="0" y="11303000"/>
                </a:lnTo>
                <a:close/>
              </a:path>
            </a:pathLst>
          </a:custGeom>
          <a:solidFill>
            <a:srgbClr val="8096FF"/>
          </a:solidFill>
        </p:spPr>
        <p:txBody>
          <a:bodyPr wrap="square" lIns="0" tIns="0" rIns="0" bIns="0" rtlCol="0"/>
          <a:lstStyle/>
          <a:p>
            <a:endParaRPr dirty="0"/>
          </a:p>
        </p:txBody>
      </p:sp>
      <p:sp>
        <p:nvSpPr>
          <p:cNvPr id="4" name="CuadroTexto 3">
            <a:extLst>
              <a:ext uri="{FF2B5EF4-FFF2-40B4-BE49-F238E27FC236}">
                <a16:creationId xmlns:a16="http://schemas.microsoft.com/office/drawing/2014/main" id="{66E2CEF1-5755-4480-9F46-AD7AC1351945}"/>
              </a:ext>
            </a:extLst>
          </p:cNvPr>
          <p:cNvSpPr txBox="1"/>
          <p:nvPr/>
        </p:nvSpPr>
        <p:spPr>
          <a:xfrm>
            <a:off x="4413250" y="317500"/>
            <a:ext cx="12538683" cy="833583"/>
          </a:xfrm>
          <a:prstGeom prst="rect">
            <a:avLst/>
          </a:prstGeom>
          <a:solidFill>
            <a:schemeClr val="accent1">
              <a:lumMod val="75000"/>
            </a:schemeClr>
          </a:solidFill>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75353" bIns="75353">
            <a:spAutoFit/>
          </a:bodyPr>
          <a:lstStyle>
            <a:lvl1pPr algn="ctr">
              <a:lnSpc>
                <a:spcPct val="80000"/>
              </a:lnSpc>
              <a:defRPr sz="5600" i="1">
                <a:solidFill>
                  <a:srgbClr val="DDE9F8"/>
                </a:solidFill>
                <a:latin typeface="Boston SemiBold"/>
                <a:ea typeface="Boston SemiBold"/>
                <a:cs typeface="Boston SemiBold"/>
                <a:sym typeface="Boston SemiBold"/>
              </a:defRPr>
            </a:lvl1pPr>
          </a:lstStyle>
          <a:p>
            <a:r>
              <a:rPr lang="es-ES" sz="5400" dirty="0"/>
              <a:t>Gestión del Proyecto</a:t>
            </a:r>
            <a:endParaRPr sz="5400" dirty="0"/>
          </a:p>
        </p:txBody>
      </p:sp>
      <p:sp>
        <p:nvSpPr>
          <p:cNvPr id="3" name="TextBox 2"/>
          <p:cNvSpPr txBox="1"/>
          <p:nvPr/>
        </p:nvSpPr>
        <p:spPr>
          <a:xfrm>
            <a:off x="298450" y="3670300"/>
            <a:ext cx="9627554" cy="5047536"/>
          </a:xfrm>
          <a:prstGeom prst="rect">
            <a:avLst/>
          </a:prstGeom>
          <a:noFill/>
        </p:spPr>
        <p:txBody>
          <a:bodyPr wrap="square" rtlCol="0">
            <a:spAutoFit/>
          </a:bodyPr>
          <a:lstStyle/>
          <a:p>
            <a:r>
              <a:rPr lang="es-CO" sz="4000" b="1" dirty="0">
                <a:solidFill>
                  <a:schemeClr val="bg1"/>
                </a:solidFill>
              </a:rPr>
              <a:t>Reglas para planificar proyectos de forma rápida y efectiva</a:t>
            </a:r>
          </a:p>
          <a:p>
            <a:pPr marL="285750" indent="-285750">
              <a:buFont typeface="Arial" panose="020B0604020202020204" pitchFamily="34" charset="0"/>
              <a:buChar char="•"/>
            </a:pPr>
            <a:r>
              <a:rPr lang="es-CO" sz="3200" dirty="0"/>
              <a:t>Regla 1: Fraccionar el trabajo, una actividad, un entregable.</a:t>
            </a:r>
          </a:p>
          <a:p>
            <a:pPr marL="285750" indent="-285750">
              <a:buFont typeface="Arial" panose="020B0604020202020204" pitchFamily="34" charset="0"/>
              <a:buChar char="•"/>
            </a:pPr>
            <a:r>
              <a:rPr lang="es-CO" sz="3200" dirty="0">
                <a:solidFill>
                  <a:schemeClr val="bg1"/>
                </a:solidFill>
              </a:rPr>
              <a:t>Regla 2: Crea dependencias.</a:t>
            </a:r>
          </a:p>
          <a:p>
            <a:pPr marL="285750" indent="-285750">
              <a:buFont typeface="Arial" panose="020B0604020202020204" pitchFamily="34" charset="0"/>
              <a:buChar char="•"/>
            </a:pPr>
            <a:r>
              <a:rPr lang="es-CO" sz="3200" dirty="0">
                <a:solidFill>
                  <a:schemeClr val="bg1"/>
                </a:solidFill>
              </a:rPr>
              <a:t>Regla 3: Refuerza las dependencias.</a:t>
            </a:r>
          </a:p>
          <a:p>
            <a:pPr marL="285750" indent="-285750">
              <a:buFont typeface="Arial" panose="020B0604020202020204" pitchFamily="34" charset="0"/>
              <a:buChar char="•"/>
            </a:pPr>
            <a:r>
              <a:rPr lang="es-CO" sz="3200" dirty="0">
                <a:solidFill>
                  <a:schemeClr val="bg1"/>
                </a:solidFill>
              </a:rPr>
              <a:t>Regla 4: Finalizar/Terminar no siempre es el entregable.</a:t>
            </a:r>
          </a:p>
          <a:p>
            <a:pPr marL="285750" indent="-285750">
              <a:buFont typeface="Arial" panose="020B0604020202020204" pitchFamily="34" charset="0"/>
              <a:buChar char="•"/>
            </a:pPr>
            <a:r>
              <a:rPr lang="es-CO" sz="3200" dirty="0">
                <a:solidFill>
                  <a:schemeClr val="bg1"/>
                </a:solidFill>
              </a:rPr>
              <a:t>Regla 5: Esperar es hacer algo.</a:t>
            </a:r>
          </a:p>
          <a:p>
            <a:pPr marL="285750" indent="-285750">
              <a:buFont typeface="Arial" panose="020B0604020202020204" pitchFamily="34" charset="0"/>
              <a:buChar char="•"/>
            </a:pPr>
            <a:r>
              <a:rPr lang="es-CO" sz="3200" dirty="0">
                <a:solidFill>
                  <a:schemeClr val="bg1"/>
                </a:solidFill>
              </a:rPr>
              <a:t>Regla6: Planificar de atrás hacia adelante</a:t>
            </a:r>
          </a:p>
          <a:p>
            <a:r>
              <a:rPr lang="es-CO" dirty="0"/>
              <a:t>.</a:t>
            </a:r>
          </a:p>
        </p:txBody>
      </p:sp>
      <p:sp>
        <p:nvSpPr>
          <p:cNvPr id="20" name="TextBox 19"/>
          <p:cNvSpPr txBox="1"/>
          <p:nvPr/>
        </p:nvSpPr>
        <p:spPr>
          <a:xfrm>
            <a:off x="10646933" y="1482260"/>
            <a:ext cx="8980805" cy="7848302"/>
          </a:xfrm>
          <a:prstGeom prst="rect">
            <a:avLst/>
          </a:prstGeom>
          <a:noFill/>
        </p:spPr>
        <p:txBody>
          <a:bodyPr wrap="square" rtlCol="0">
            <a:spAutoFit/>
          </a:bodyPr>
          <a:lstStyle/>
          <a:p>
            <a:pPr algn="just"/>
            <a:r>
              <a:rPr lang="es-CO" sz="2400" dirty="0"/>
              <a:t>La planificación de un proyecto está formada por muchas actividades dependientes entre sí, ocasionando que los proyectos se comporten como un sistema complejo. Se debe evitar planificar proyectos como si se tratase de una lista de cosas por hacer, y entender el sistema que los forma. Es clave definir los paquetes de trabajo (actividades).</a:t>
            </a:r>
          </a:p>
          <a:p>
            <a:pPr algn="just"/>
            <a:endParaRPr lang="es-CO" sz="2400" dirty="0"/>
          </a:p>
          <a:p>
            <a:pPr algn="just"/>
            <a:r>
              <a:rPr lang="es-CO" sz="2400" dirty="0"/>
              <a:t>Es importante gestionar planificaciones con herramientas que permitan coordinar sus dependencias, más allá de una hoja de cálculo. </a:t>
            </a:r>
          </a:p>
          <a:p>
            <a:pPr algn="just"/>
            <a:endParaRPr lang="es-CO" sz="2400" dirty="0"/>
          </a:p>
          <a:p>
            <a:pPr algn="just"/>
            <a:r>
              <a:rPr lang="es-CO" sz="2400" dirty="0"/>
              <a:t>Un cambio en una actividad genera un impacto en las otras y hacerlo de memoria es inviable cuando se trata de proyectos complejos.</a:t>
            </a:r>
          </a:p>
          <a:p>
            <a:pPr algn="just"/>
            <a:endParaRPr lang="es-CO" sz="2400" dirty="0"/>
          </a:p>
          <a:p>
            <a:pPr algn="just"/>
            <a:r>
              <a:rPr lang="es-CO" sz="2400" dirty="0"/>
              <a:t>Cuando se definen las Actividades, se fracciona el trabajo con base en eventos o hitos concretos en lugar de entregables. Sin embargo, lo primero que debe hacer un Gerente de Proyectos (planeación) es abstraerse de los resultados finales y centrarse en las necesidades de cada entregable.</a:t>
            </a:r>
          </a:p>
          <a:p>
            <a:pPr algn="just"/>
            <a:endParaRPr lang="es-CO" sz="2400" dirty="0"/>
          </a:p>
          <a:p>
            <a:pPr algn="just"/>
            <a:r>
              <a:rPr lang="es-CO" sz="2400" dirty="0"/>
              <a:t>Un entregable es el resultado de un trabajo concreto, el objetivo para el que se realiza una tarea.</a:t>
            </a:r>
          </a:p>
          <a:p>
            <a:pPr algn="just"/>
            <a:endParaRPr lang="es-CO" sz="2400" dirty="0"/>
          </a:p>
        </p:txBody>
      </p:sp>
      <p:pic>
        <p:nvPicPr>
          <p:cNvPr id="6" name="Imagen 5">
            <a:extLst>
              <a:ext uri="{FF2B5EF4-FFF2-40B4-BE49-F238E27FC236}">
                <a16:creationId xmlns:a16="http://schemas.microsoft.com/office/drawing/2014/main" id="{5E51D2C0-4824-407C-A9BC-76442E1B0F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14850" y="8461351"/>
            <a:ext cx="2794977" cy="2794977"/>
          </a:xfrm>
          <a:prstGeom prst="rect">
            <a:avLst/>
          </a:prstGeom>
        </p:spPr>
      </p:pic>
    </p:spTree>
    <p:extLst>
      <p:ext uri="{BB962C8B-B14F-4D97-AF65-F5344CB8AC3E}">
        <p14:creationId xmlns:p14="http://schemas.microsoft.com/office/powerpoint/2010/main" val="17159948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5479C461-550D-40A7-80FB-4B0148A9B923}"/>
              </a:ext>
            </a:extLst>
          </p:cNvPr>
          <p:cNvSpPr/>
          <p:nvPr/>
        </p:nvSpPr>
        <p:spPr>
          <a:xfrm>
            <a:off x="0" y="0"/>
            <a:ext cx="10450195" cy="11303000"/>
          </a:xfrm>
          <a:custGeom>
            <a:avLst/>
            <a:gdLst/>
            <a:ahLst/>
            <a:cxnLst/>
            <a:rect l="l" t="t" r="r" b="b"/>
            <a:pathLst>
              <a:path w="10450195" h="11303000">
                <a:moveTo>
                  <a:pt x="0" y="11303000"/>
                </a:moveTo>
                <a:lnTo>
                  <a:pt x="10449982" y="11303000"/>
                </a:lnTo>
                <a:lnTo>
                  <a:pt x="10449982" y="0"/>
                </a:lnTo>
                <a:lnTo>
                  <a:pt x="0" y="0"/>
                </a:lnTo>
                <a:lnTo>
                  <a:pt x="0" y="11303000"/>
                </a:lnTo>
                <a:close/>
              </a:path>
            </a:pathLst>
          </a:custGeom>
          <a:solidFill>
            <a:srgbClr val="8096FF"/>
          </a:solidFill>
        </p:spPr>
        <p:txBody>
          <a:bodyPr wrap="square" lIns="0" tIns="0" rIns="0" bIns="0" rtlCol="0"/>
          <a:lstStyle/>
          <a:p>
            <a:endParaRPr dirty="0"/>
          </a:p>
        </p:txBody>
      </p:sp>
      <p:sp>
        <p:nvSpPr>
          <p:cNvPr id="20" name="TextBox 19"/>
          <p:cNvSpPr txBox="1"/>
          <p:nvPr/>
        </p:nvSpPr>
        <p:spPr>
          <a:xfrm>
            <a:off x="10682591" y="1917700"/>
            <a:ext cx="9220200" cy="5262979"/>
          </a:xfrm>
          <a:prstGeom prst="rect">
            <a:avLst/>
          </a:prstGeom>
          <a:noFill/>
        </p:spPr>
        <p:txBody>
          <a:bodyPr wrap="square" rtlCol="0">
            <a:spAutoFit/>
          </a:bodyPr>
          <a:lstStyle/>
          <a:p>
            <a:pPr algn="just"/>
            <a:r>
              <a:rPr lang="es-CO" sz="2400" dirty="0"/>
              <a:t>Los proyectos son sistemas y como todo sistema, se comportan de forma orgánica. Cada cambio puede afectar a otros cambios. De modo que, es importante reflejar esas dependencias en la planificación. </a:t>
            </a:r>
          </a:p>
          <a:p>
            <a:pPr algn="just"/>
            <a:endParaRPr lang="es-CO" sz="2400" dirty="0"/>
          </a:p>
          <a:p>
            <a:pPr algn="just"/>
            <a:r>
              <a:rPr lang="es-CO" sz="2400" dirty="0"/>
              <a:t>Hoy en día, planificar con una hoja de cálculo resulta ineficiente y costoso. Ya se disponemos de suficientes herramientas, para gestionar esas dependencias con aplicaciones y de manera apropiada.</a:t>
            </a:r>
          </a:p>
          <a:p>
            <a:pPr algn="just"/>
            <a:endParaRPr lang="es-CO" sz="2400" dirty="0"/>
          </a:p>
          <a:p>
            <a:pPr algn="just"/>
            <a:r>
              <a:rPr lang="en-US" sz="2400" i="1" dirty="0"/>
              <a:t>“Si un actor se </a:t>
            </a:r>
            <a:r>
              <a:rPr lang="es-CO" sz="2400" i="1" dirty="0"/>
              <a:t>retrasa</a:t>
            </a:r>
            <a:r>
              <a:rPr lang="en-US" sz="2400" i="1" dirty="0"/>
              <a:t>, se </a:t>
            </a:r>
            <a:r>
              <a:rPr lang="es-CO" sz="2400" i="1" dirty="0"/>
              <a:t>retrasa</a:t>
            </a:r>
            <a:r>
              <a:rPr lang="en-US" sz="2400" i="1" dirty="0"/>
              <a:t> el resto del </a:t>
            </a:r>
            <a:r>
              <a:rPr lang="es-CO" sz="2400" i="1" dirty="0"/>
              <a:t>equipo</a:t>
            </a:r>
            <a:r>
              <a:rPr lang="en-US" sz="2400" i="1" dirty="0"/>
              <a:t> y </a:t>
            </a:r>
            <a:r>
              <a:rPr lang="es-CO" sz="2400" i="1" dirty="0"/>
              <a:t>demás</a:t>
            </a:r>
            <a:r>
              <a:rPr lang="en-US" sz="2400" i="1" dirty="0"/>
              <a:t> </a:t>
            </a:r>
            <a:r>
              <a:rPr lang="es-CO" sz="2400" i="1" dirty="0"/>
              <a:t>actores</a:t>
            </a:r>
            <a:r>
              <a:rPr lang="en-US" sz="2400" i="1" dirty="0"/>
              <a:t>”</a:t>
            </a:r>
            <a:endParaRPr lang="es-CO" sz="2400" i="1" dirty="0"/>
          </a:p>
          <a:p>
            <a:pPr algn="just"/>
            <a:endParaRPr lang="es-CO" sz="2400" dirty="0"/>
          </a:p>
          <a:p>
            <a:pPr algn="just"/>
            <a:r>
              <a:rPr lang="es-CO" sz="2400" dirty="0"/>
              <a:t>Es probable que esos equipos tengan ya planificado trabajar en otras cosas. Así, los retrasos ocasionan una falta de disponibilidad también por parte de otras áreas, retrasando todavía más la finalización del proyecto, en este caso el despliegue de Red y conectividad de los usuarios finales.</a:t>
            </a:r>
          </a:p>
        </p:txBody>
      </p:sp>
      <p:sp>
        <p:nvSpPr>
          <p:cNvPr id="7" name="TextBox 6"/>
          <p:cNvSpPr txBox="1"/>
          <p:nvPr/>
        </p:nvSpPr>
        <p:spPr>
          <a:xfrm>
            <a:off x="298450" y="3670300"/>
            <a:ext cx="9627554" cy="5047536"/>
          </a:xfrm>
          <a:prstGeom prst="rect">
            <a:avLst/>
          </a:prstGeom>
          <a:noFill/>
        </p:spPr>
        <p:txBody>
          <a:bodyPr wrap="square" rtlCol="0">
            <a:spAutoFit/>
          </a:bodyPr>
          <a:lstStyle/>
          <a:p>
            <a:r>
              <a:rPr lang="es-CO" sz="4000" b="1" dirty="0">
                <a:solidFill>
                  <a:schemeClr val="bg1"/>
                </a:solidFill>
              </a:rPr>
              <a:t>Reglas para planificar proyectos de forma rápida y efectiva</a:t>
            </a:r>
          </a:p>
          <a:p>
            <a:pPr marL="285750" indent="-285750">
              <a:buFont typeface="Arial" panose="020B0604020202020204" pitchFamily="34" charset="0"/>
              <a:buChar char="•"/>
            </a:pPr>
            <a:r>
              <a:rPr lang="es-CO" sz="3200" dirty="0">
                <a:solidFill>
                  <a:schemeClr val="bg1"/>
                </a:solidFill>
              </a:rPr>
              <a:t>Regla 1: Fraccionar el trabajo, una actividad, un entregable.</a:t>
            </a:r>
          </a:p>
          <a:p>
            <a:pPr marL="285750" indent="-285750">
              <a:buFont typeface="Arial" panose="020B0604020202020204" pitchFamily="34" charset="0"/>
              <a:buChar char="•"/>
            </a:pPr>
            <a:r>
              <a:rPr lang="es-CO" sz="3200" dirty="0"/>
              <a:t>Regla 2: Crea dependencias.</a:t>
            </a:r>
          </a:p>
          <a:p>
            <a:pPr marL="285750" indent="-285750">
              <a:buFont typeface="Arial" panose="020B0604020202020204" pitchFamily="34" charset="0"/>
              <a:buChar char="•"/>
            </a:pPr>
            <a:r>
              <a:rPr lang="es-CO" sz="3200" dirty="0">
                <a:solidFill>
                  <a:schemeClr val="bg1"/>
                </a:solidFill>
              </a:rPr>
              <a:t>Regla 3: Refuerza las dependencias.</a:t>
            </a:r>
          </a:p>
          <a:p>
            <a:pPr marL="285750" indent="-285750">
              <a:buFont typeface="Arial" panose="020B0604020202020204" pitchFamily="34" charset="0"/>
              <a:buChar char="•"/>
            </a:pPr>
            <a:r>
              <a:rPr lang="es-CO" sz="3200" dirty="0">
                <a:solidFill>
                  <a:schemeClr val="bg1"/>
                </a:solidFill>
              </a:rPr>
              <a:t>Regla 4: Finalizar/Terminar no siempre es el entregable.</a:t>
            </a:r>
          </a:p>
          <a:p>
            <a:pPr marL="285750" indent="-285750">
              <a:buFont typeface="Arial" panose="020B0604020202020204" pitchFamily="34" charset="0"/>
              <a:buChar char="•"/>
            </a:pPr>
            <a:r>
              <a:rPr lang="es-CO" sz="3200" dirty="0">
                <a:solidFill>
                  <a:schemeClr val="bg1"/>
                </a:solidFill>
              </a:rPr>
              <a:t>Regla 5: Esperar es hacer algo.</a:t>
            </a:r>
          </a:p>
          <a:p>
            <a:pPr marL="285750" indent="-285750">
              <a:buFont typeface="Arial" panose="020B0604020202020204" pitchFamily="34" charset="0"/>
              <a:buChar char="•"/>
            </a:pPr>
            <a:r>
              <a:rPr lang="es-CO" sz="3200" dirty="0">
                <a:solidFill>
                  <a:schemeClr val="bg1"/>
                </a:solidFill>
              </a:rPr>
              <a:t>Regla6: Planificar de atrás hacia adelante</a:t>
            </a:r>
          </a:p>
          <a:p>
            <a:r>
              <a:rPr lang="es-CO" dirty="0"/>
              <a:t>.</a:t>
            </a:r>
          </a:p>
        </p:txBody>
      </p:sp>
      <p:sp>
        <p:nvSpPr>
          <p:cNvPr id="9" name="CuadroTexto 3">
            <a:extLst>
              <a:ext uri="{FF2B5EF4-FFF2-40B4-BE49-F238E27FC236}">
                <a16:creationId xmlns:a16="http://schemas.microsoft.com/office/drawing/2014/main" id="{66E2CEF1-5755-4480-9F46-AD7AC1351945}"/>
              </a:ext>
            </a:extLst>
          </p:cNvPr>
          <p:cNvSpPr txBox="1"/>
          <p:nvPr/>
        </p:nvSpPr>
        <p:spPr>
          <a:xfrm>
            <a:off x="4413250" y="317500"/>
            <a:ext cx="12538683" cy="833583"/>
          </a:xfrm>
          <a:prstGeom prst="rect">
            <a:avLst/>
          </a:prstGeom>
          <a:solidFill>
            <a:schemeClr val="accent1">
              <a:lumMod val="75000"/>
            </a:schemeClr>
          </a:solidFill>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75353" bIns="75353">
            <a:spAutoFit/>
          </a:bodyPr>
          <a:lstStyle>
            <a:lvl1pPr algn="ctr">
              <a:lnSpc>
                <a:spcPct val="80000"/>
              </a:lnSpc>
              <a:defRPr sz="5600" i="1">
                <a:solidFill>
                  <a:srgbClr val="DDE9F8"/>
                </a:solidFill>
                <a:latin typeface="Boston SemiBold"/>
                <a:ea typeface="Boston SemiBold"/>
                <a:cs typeface="Boston SemiBold"/>
                <a:sym typeface="Boston SemiBold"/>
              </a:defRPr>
            </a:lvl1pPr>
          </a:lstStyle>
          <a:p>
            <a:r>
              <a:rPr lang="es-ES" sz="5400" dirty="0"/>
              <a:t>Gestión del Proyecto</a:t>
            </a:r>
            <a:endParaRPr sz="5400" dirty="0"/>
          </a:p>
        </p:txBody>
      </p:sp>
      <p:pic>
        <p:nvPicPr>
          <p:cNvPr id="3" name="Imagen 2">
            <a:extLst>
              <a:ext uri="{FF2B5EF4-FFF2-40B4-BE49-F238E27FC236}">
                <a16:creationId xmlns:a16="http://schemas.microsoft.com/office/drawing/2014/main" id="{0CBA6EA5-A7E5-45ED-81FF-65538684C7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33450" y="7175500"/>
            <a:ext cx="3594749" cy="3594749"/>
          </a:xfrm>
          <a:prstGeom prst="rect">
            <a:avLst/>
          </a:prstGeom>
        </p:spPr>
      </p:pic>
    </p:spTree>
    <p:extLst>
      <p:ext uri="{BB962C8B-B14F-4D97-AF65-F5344CB8AC3E}">
        <p14:creationId xmlns:p14="http://schemas.microsoft.com/office/powerpoint/2010/main" val="4184189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5479C461-550D-40A7-80FB-4B0148A9B923}"/>
              </a:ext>
            </a:extLst>
          </p:cNvPr>
          <p:cNvSpPr/>
          <p:nvPr/>
        </p:nvSpPr>
        <p:spPr>
          <a:xfrm>
            <a:off x="0" y="0"/>
            <a:ext cx="10450195" cy="11303000"/>
          </a:xfrm>
          <a:custGeom>
            <a:avLst/>
            <a:gdLst/>
            <a:ahLst/>
            <a:cxnLst/>
            <a:rect l="l" t="t" r="r" b="b"/>
            <a:pathLst>
              <a:path w="10450195" h="11303000">
                <a:moveTo>
                  <a:pt x="0" y="11303000"/>
                </a:moveTo>
                <a:lnTo>
                  <a:pt x="10449982" y="11303000"/>
                </a:lnTo>
                <a:lnTo>
                  <a:pt x="10449982" y="0"/>
                </a:lnTo>
                <a:lnTo>
                  <a:pt x="0" y="0"/>
                </a:lnTo>
                <a:lnTo>
                  <a:pt x="0" y="11303000"/>
                </a:lnTo>
                <a:close/>
              </a:path>
            </a:pathLst>
          </a:custGeom>
          <a:solidFill>
            <a:srgbClr val="8096FF"/>
          </a:solidFill>
        </p:spPr>
        <p:txBody>
          <a:bodyPr wrap="square" lIns="0" tIns="0" rIns="0" bIns="0" rtlCol="0"/>
          <a:lstStyle/>
          <a:p>
            <a:endParaRPr dirty="0"/>
          </a:p>
        </p:txBody>
      </p:sp>
      <p:sp>
        <p:nvSpPr>
          <p:cNvPr id="20" name="TextBox 19"/>
          <p:cNvSpPr txBox="1"/>
          <p:nvPr/>
        </p:nvSpPr>
        <p:spPr>
          <a:xfrm>
            <a:off x="11271250" y="5643952"/>
            <a:ext cx="8229600" cy="5262979"/>
          </a:xfrm>
          <a:prstGeom prst="rect">
            <a:avLst/>
          </a:prstGeom>
          <a:noFill/>
        </p:spPr>
        <p:txBody>
          <a:bodyPr wrap="square" rtlCol="0">
            <a:spAutoFit/>
          </a:bodyPr>
          <a:lstStyle/>
          <a:p>
            <a:pPr algn="just"/>
            <a:r>
              <a:rPr lang="es-CO" sz="2400" dirty="0"/>
              <a:t>Al crear una planificación no basta con definir que después de una actividad empieza la siguiente. Hasta que no termine el primer ejecutor, no empieza el siguiente.  Cuantas más relaciones sencillas (Final-Principio) se definan en la planificación, se conseguirán dos cosas.</a:t>
            </a:r>
          </a:p>
          <a:p>
            <a:pPr algn="just"/>
            <a:endParaRPr lang="es-CO" sz="2400" dirty="0"/>
          </a:p>
          <a:p>
            <a:pPr algn="just"/>
            <a:r>
              <a:rPr lang="es-CO" sz="2400" dirty="0"/>
              <a:t>Por un lado, el proyecto se volverá más inteligente y flexible y por otro, el flujo de información resultará más útil para los equipos de trabajo y facilitará la priorización de los objetivos.</a:t>
            </a:r>
          </a:p>
          <a:p>
            <a:pPr algn="just"/>
            <a:endParaRPr lang="es-CO" sz="2400" dirty="0"/>
          </a:p>
          <a:p>
            <a:pPr algn="just"/>
            <a:r>
              <a:rPr lang="es-CO" sz="2400" dirty="0"/>
              <a:t>Si se crea la dependencia entre un ejecutor de una actividad y el entregable de otro ejecutor, la herramienta de planificación será mucho más sencillo recolocar la tarea con base en el resto de dependencias, o </a:t>
            </a:r>
            <a:r>
              <a:rPr lang="es-CO" sz="2400" dirty="0" err="1"/>
              <a:t>re-planificarla</a:t>
            </a:r>
            <a:r>
              <a:rPr lang="es-CO" sz="2400" dirty="0"/>
              <a:t> de ser necesario. </a:t>
            </a:r>
          </a:p>
        </p:txBody>
      </p:sp>
      <p:sp>
        <p:nvSpPr>
          <p:cNvPr id="7" name="TextBox 6"/>
          <p:cNvSpPr txBox="1"/>
          <p:nvPr/>
        </p:nvSpPr>
        <p:spPr>
          <a:xfrm>
            <a:off x="298450" y="3670300"/>
            <a:ext cx="9627554" cy="5047536"/>
          </a:xfrm>
          <a:prstGeom prst="rect">
            <a:avLst/>
          </a:prstGeom>
          <a:noFill/>
        </p:spPr>
        <p:txBody>
          <a:bodyPr wrap="square" rtlCol="0">
            <a:spAutoFit/>
          </a:bodyPr>
          <a:lstStyle/>
          <a:p>
            <a:r>
              <a:rPr lang="es-CO" sz="4000" b="1" dirty="0">
                <a:solidFill>
                  <a:schemeClr val="bg1"/>
                </a:solidFill>
              </a:rPr>
              <a:t>Reglas para planificar proyectos de forma rápida y efectiva</a:t>
            </a:r>
          </a:p>
          <a:p>
            <a:pPr marL="285750" indent="-285750">
              <a:buFont typeface="Arial" panose="020B0604020202020204" pitchFamily="34" charset="0"/>
              <a:buChar char="•"/>
            </a:pPr>
            <a:r>
              <a:rPr lang="es-CO" sz="3200" dirty="0">
                <a:solidFill>
                  <a:schemeClr val="bg1"/>
                </a:solidFill>
              </a:rPr>
              <a:t>Regla 1: Fraccionar el trabajo, una actividad, un entregable.</a:t>
            </a:r>
          </a:p>
          <a:p>
            <a:pPr marL="285750" indent="-285750">
              <a:buFont typeface="Arial" panose="020B0604020202020204" pitchFamily="34" charset="0"/>
              <a:buChar char="•"/>
            </a:pPr>
            <a:r>
              <a:rPr lang="es-CO" sz="3200" dirty="0">
                <a:solidFill>
                  <a:schemeClr val="bg1"/>
                </a:solidFill>
              </a:rPr>
              <a:t>Regla 2: Crea dependencias.</a:t>
            </a:r>
          </a:p>
          <a:p>
            <a:pPr marL="285750" indent="-285750">
              <a:buFont typeface="Arial" panose="020B0604020202020204" pitchFamily="34" charset="0"/>
              <a:buChar char="•"/>
            </a:pPr>
            <a:r>
              <a:rPr lang="es-CO" sz="3200" dirty="0"/>
              <a:t>Regla 3: Refuerza las dependencias.</a:t>
            </a:r>
          </a:p>
          <a:p>
            <a:pPr marL="285750" indent="-285750">
              <a:buFont typeface="Arial" panose="020B0604020202020204" pitchFamily="34" charset="0"/>
              <a:buChar char="•"/>
            </a:pPr>
            <a:r>
              <a:rPr lang="es-CO" sz="3200" dirty="0">
                <a:solidFill>
                  <a:schemeClr val="bg1"/>
                </a:solidFill>
              </a:rPr>
              <a:t>Regla 4: Finalizar/Terminar no siempre es el entregable.</a:t>
            </a:r>
          </a:p>
          <a:p>
            <a:pPr marL="285750" indent="-285750">
              <a:buFont typeface="Arial" panose="020B0604020202020204" pitchFamily="34" charset="0"/>
              <a:buChar char="•"/>
            </a:pPr>
            <a:r>
              <a:rPr lang="es-CO" sz="3200" dirty="0">
                <a:solidFill>
                  <a:schemeClr val="bg1"/>
                </a:solidFill>
              </a:rPr>
              <a:t>Regla 5: Esperar es hacer algo.</a:t>
            </a:r>
          </a:p>
          <a:p>
            <a:pPr marL="285750" indent="-285750">
              <a:buFont typeface="Arial" panose="020B0604020202020204" pitchFamily="34" charset="0"/>
              <a:buChar char="•"/>
            </a:pPr>
            <a:r>
              <a:rPr lang="es-CO" sz="3200" dirty="0">
                <a:solidFill>
                  <a:schemeClr val="bg1"/>
                </a:solidFill>
              </a:rPr>
              <a:t>Regla6: Planificar de atrás hacia adelante</a:t>
            </a:r>
          </a:p>
          <a:p>
            <a:r>
              <a:rPr lang="es-CO" dirty="0"/>
              <a:t>.</a:t>
            </a:r>
          </a:p>
        </p:txBody>
      </p:sp>
      <p:sp>
        <p:nvSpPr>
          <p:cNvPr id="8" name="CuadroTexto 3">
            <a:extLst>
              <a:ext uri="{FF2B5EF4-FFF2-40B4-BE49-F238E27FC236}">
                <a16:creationId xmlns:a16="http://schemas.microsoft.com/office/drawing/2014/main" id="{66E2CEF1-5755-4480-9F46-AD7AC1351945}"/>
              </a:ext>
            </a:extLst>
          </p:cNvPr>
          <p:cNvSpPr txBox="1"/>
          <p:nvPr/>
        </p:nvSpPr>
        <p:spPr>
          <a:xfrm>
            <a:off x="4413250" y="317500"/>
            <a:ext cx="12538683" cy="833583"/>
          </a:xfrm>
          <a:prstGeom prst="rect">
            <a:avLst/>
          </a:prstGeom>
          <a:solidFill>
            <a:schemeClr val="accent1">
              <a:lumMod val="75000"/>
            </a:schemeClr>
          </a:solidFill>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75353" bIns="75353">
            <a:spAutoFit/>
          </a:bodyPr>
          <a:lstStyle>
            <a:lvl1pPr algn="ctr">
              <a:lnSpc>
                <a:spcPct val="80000"/>
              </a:lnSpc>
              <a:defRPr sz="5600" i="1">
                <a:solidFill>
                  <a:srgbClr val="DDE9F8"/>
                </a:solidFill>
                <a:latin typeface="Boston SemiBold"/>
                <a:ea typeface="Boston SemiBold"/>
                <a:cs typeface="Boston SemiBold"/>
                <a:sym typeface="Boston SemiBold"/>
              </a:defRPr>
            </a:lvl1pPr>
          </a:lstStyle>
          <a:p>
            <a:r>
              <a:rPr lang="es-ES" sz="5400" dirty="0"/>
              <a:t>Gestión del Proyecto</a:t>
            </a:r>
            <a:endParaRPr sz="5400" dirty="0"/>
          </a:p>
        </p:txBody>
      </p:sp>
      <p:pic>
        <p:nvPicPr>
          <p:cNvPr id="3" name="Imagen 2">
            <a:extLst>
              <a:ext uri="{FF2B5EF4-FFF2-40B4-BE49-F238E27FC236}">
                <a16:creationId xmlns:a16="http://schemas.microsoft.com/office/drawing/2014/main" id="{13910DC4-8292-4F32-B0F1-ABFC845DB3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66650" y="1451975"/>
            <a:ext cx="5943600" cy="3949618"/>
          </a:xfrm>
          <a:prstGeom prst="rect">
            <a:avLst/>
          </a:prstGeom>
        </p:spPr>
      </p:pic>
    </p:spTree>
    <p:extLst>
      <p:ext uri="{BB962C8B-B14F-4D97-AF65-F5344CB8AC3E}">
        <p14:creationId xmlns:p14="http://schemas.microsoft.com/office/powerpoint/2010/main" val="883220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5479C461-550D-40A7-80FB-4B0148A9B923}"/>
              </a:ext>
            </a:extLst>
          </p:cNvPr>
          <p:cNvSpPr/>
          <p:nvPr/>
        </p:nvSpPr>
        <p:spPr>
          <a:xfrm>
            <a:off x="0" y="0"/>
            <a:ext cx="10450195" cy="11303000"/>
          </a:xfrm>
          <a:custGeom>
            <a:avLst/>
            <a:gdLst/>
            <a:ahLst/>
            <a:cxnLst/>
            <a:rect l="l" t="t" r="r" b="b"/>
            <a:pathLst>
              <a:path w="10450195" h="11303000">
                <a:moveTo>
                  <a:pt x="0" y="11303000"/>
                </a:moveTo>
                <a:lnTo>
                  <a:pt x="10449982" y="11303000"/>
                </a:lnTo>
                <a:lnTo>
                  <a:pt x="10449982" y="0"/>
                </a:lnTo>
                <a:lnTo>
                  <a:pt x="0" y="0"/>
                </a:lnTo>
                <a:lnTo>
                  <a:pt x="0" y="11303000"/>
                </a:lnTo>
                <a:close/>
              </a:path>
            </a:pathLst>
          </a:custGeom>
          <a:solidFill>
            <a:srgbClr val="8096FF"/>
          </a:solidFill>
        </p:spPr>
        <p:txBody>
          <a:bodyPr wrap="square" lIns="0" tIns="0" rIns="0" bIns="0" rtlCol="0"/>
          <a:lstStyle/>
          <a:p>
            <a:endParaRPr dirty="0"/>
          </a:p>
        </p:txBody>
      </p:sp>
      <p:sp>
        <p:nvSpPr>
          <p:cNvPr id="4" name="CuadroTexto 3">
            <a:extLst>
              <a:ext uri="{FF2B5EF4-FFF2-40B4-BE49-F238E27FC236}">
                <a16:creationId xmlns:a16="http://schemas.microsoft.com/office/drawing/2014/main" id="{66E2CEF1-5755-4480-9F46-AD7AC1351945}"/>
              </a:ext>
            </a:extLst>
          </p:cNvPr>
          <p:cNvSpPr txBox="1"/>
          <p:nvPr/>
        </p:nvSpPr>
        <p:spPr>
          <a:xfrm>
            <a:off x="4180853" y="343002"/>
            <a:ext cx="12538683" cy="816975"/>
          </a:xfrm>
          <a:prstGeom prst="rect">
            <a:avLst/>
          </a:prstGeom>
          <a:solidFill>
            <a:schemeClr val="accent1">
              <a:lumMod val="75000"/>
            </a:schemeClr>
          </a:solidFill>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75353" bIns="75353">
            <a:spAutoFit/>
          </a:bodyPr>
          <a:lstStyle>
            <a:lvl1pPr algn="ctr">
              <a:lnSpc>
                <a:spcPct val="80000"/>
              </a:lnSpc>
              <a:defRPr sz="5600" i="1">
                <a:solidFill>
                  <a:srgbClr val="DDE9F8"/>
                </a:solidFill>
                <a:latin typeface="Boston SemiBold"/>
                <a:ea typeface="Boston SemiBold"/>
                <a:cs typeface="Boston SemiBold"/>
                <a:sym typeface="Boston SemiBold"/>
              </a:defRPr>
            </a:lvl1pPr>
          </a:lstStyle>
          <a:p>
            <a:r>
              <a:rPr lang="es-ES" sz="5400" dirty="0"/>
              <a:t>Agenda</a:t>
            </a:r>
            <a:endParaRPr sz="5400" dirty="0"/>
          </a:p>
        </p:txBody>
      </p:sp>
      <p:sp>
        <p:nvSpPr>
          <p:cNvPr id="3" name="TextBox 2"/>
          <p:cNvSpPr txBox="1"/>
          <p:nvPr/>
        </p:nvSpPr>
        <p:spPr>
          <a:xfrm>
            <a:off x="573764" y="2639046"/>
            <a:ext cx="9627554" cy="5293757"/>
          </a:xfrm>
          <a:prstGeom prst="rect">
            <a:avLst/>
          </a:prstGeom>
          <a:noFill/>
        </p:spPr>
        <p:txBody>
          <a:bodyPr wrap="square" rtlCol="0">
            <a:spAutoFit/>
          </a:bodyPr>
          <a:lstStyle/>
          <a:p>
            <a:r>
              <a:rPr lang="es-CO" sz="4000" b="1" dirty="0">
                <a:solidFill>
                  <a:schemeClr val="bg1"/>
                </a:solidFill>
              </a:rPr>
              <a:t>1. Objetivo</a:t>
            </a:r>
          </a:p>
          <a:p>
            <a:r>
              <a:rPr lang="en-US" sz="4000" b="1" dirty="0">
                <a:solidFill>
                  <a:schemeClr val="bg1"/>
                </a:solidFill>
              </a:rPr>
              <a:t>2. </a:t>
            </a:r>
            <a:r>
              <a:rPr lang="es-CO" sz="4000" b="1" dirty="0">
                <a:solidFill>
                  <a:schemeClr val="bg1"/>
                </a:solidFill>
              </a:rPr>
              <a:t>Descripción</a:t>
            </a:r>
            <a:r>
              <a:rPr lang="en-US" sz="4000" b="1" dirty="0">
                <a:solidFill>
                  <a:schemeClr val="bg1"/>
                </a:solidFill>
              </a:rPr>
              <a:t> de la </a:t>
            </a:r>
            <a:r>
              <a:rPr lang="es-CO" sz="4000" b="1" dirty="0">
                <a:solidFill>
                  <a:schemeClr val="bg1"/>
                </a:solidFill>
              </a:rPr>
              <a:t>Iniciativa</a:t>
            </a:r>
          </a:p>
          <a:p>
            <a:r>
              <a:rPr lang="en-US" sz="4000" b="1" dirty="0">
                <a:solidFill>
                  <a:schemeClr val="bg1"/>
                </a:solidFill>
              </a:rPr>
              <a:t>3. </a:t>
            </a:r>
            <a:r>
              <a:rPr lang="en-US" sz="4000" b="1" dirty="0" err="1">
                <a:solidFill>
                  <a:schemeClr val="bg1"/>
                </a:solidFill>
              </a:rPr>
              <a:t>Tipos</a:t>
            </a:r>
            <a:r>
              <a:rPr lang="en-US" sz="4000" b="1" dirty="0">
                <a:solidFill>
                  <a:schemeClr val="bg1"/>
                </a:solidFill>
              </a:rPr>
              <a:t> de </a:t>
            </a:r>
            <a:r>
              <a:rPr lang="en-US" sz="4000" b="1" dirty="0" err="1">
                <a:solidFill>
                  <a:schemeClr val="bg1"/>
                </a:solidFill>
              </a:rPr>
              <a:t>Redes</a:t>
            </a:r>
            <a:endParaRPr lang="en-US" sz="4000" b="1" dirty="0">
              <a:solidFill>
                <a:schemeClr val="bg1"/>
              </a:solidFill>
            </a:endParaRPr>
          </a:p>
          <a:p>
            <a:r>
              <a:rPr lang="en-US" sz="4000" b="1" dirty="0">
                <a:solidFill>
                  <a:schemeClr val="bg1"/>
                </a:solidFill>
              </a:rPr>
              <a:t>4. </a:t>
            </a:r>
            <a:r>
              <a:rPr lang="en-US" sz="4000" b="1" dirty="0" err="1">
                <a:solidFill>
                  <a:schemeClr val="bg1"/>
                </a:solidFill>
              </a:rPr>
              <a:t>Última</a:t>
            </a:r>
            <a:r>
              <a:rPr lang="en-US" sz="4000" b="1" dirty="0">
                <a:solidFill>
                  <a:schemeClr val="bg1"/>
                </a:solidFill>
              </a:rPr>
              <a:t> Milla</a:t>
            </a:r>
          </a:p>
          <a:p>
            <a:r>
              <a:rPr lang="en-US" sz="4000" b="1" dirty="0">
                <a:solidFill>
                  <a:schemeClr val="bg1"/>
                </a:solidFill>
              </a:rPr>
              <a:t>5. </a:t>
            </a:r>
            <a:r>
              <a:rPr lang="en-US" sz="4000" b="1" dirty="0" err="1">
                <a:solidFill>
                  <a:schemeClr val="bg1"/>
                </a:solidFill>
              </a:rPr>
              <a:t>Selección</a:t>
            </a:r>
            <a:r>
              <a:rPr lang="en-US" sz="4000" b="1" dirty="0">
                <a:solidFill>
                  <a:schemeClr val="bg1"/>
                </a:solidFill>
              </a:rPr>
              <a:t> de </a:t>
            </a:r>
            <a:r>
              <a:rPr lang="es-CO" sz="4000" b="1" dirty="0">
                <a:solidFill>
                  <a:schemeClr val="bg1"/>
                </a:solidFill>
              </a:rPr>
              <a:t>Tecnologías</a:t>
            </a:r>
          </a:p>
          <a:p>
            <a:r>
              <a:rPr lang="en-US" sz="4000" b="1" dirty="0">
                <a:solidFill>
                  <a:schemeClr val="bg1"/>
                </a:solidFill>
              </a:rPr>
              <a:t>6. </a:t>
            </a:r>
            <a:r>
              <a:rPr lang="en-US" sz="4000" b="1" dirty="0" err="1">
                <a:solidFill>
                  <a:schemeClr val="bg1"/>
                </a:solidFill>
              </a:rPr>
              <a:t>Gestión</a:t>
            </a:r>
            <a:r>
              <a:rPr lang="en-US" sz="4000" b="1" dirty="0">
                <a:solidFill>
                  <a:schemeClr val="bg1"/>
                </a:solidFill>
              </a:rPr>
              <a:t> de </a:t>
            </a:r>
            <a:r>
              <a:rPr lang="en-US" sz="4000" b="1" dirty="0" err="1">
                <a:solidFill>
                  <a:schemeClr val="bg1"/>
                </a:solidFill>
              </a:rPr>
              <a:t>Proyectos</a:t>
            </a:r>
            <a:endParaRPr lang="en-US" sz="4000" b="1" dirty="0">
              <a:solidFill>
                <a:schemeClr val="bg1"/>
              </a:solidFill>
            </a:endParaRPr>
          </a:p>
          <a:p>
            <a:r>
              <a:rPr lang="en-US" sz="4000" b="1" dirty="0">
                <a:solidFill>
                  <a:schemeClr val="bg1"/>
                </a:solidFill>
              </a:rPr>
              <a:t>7. </a:t>
            </a:r>
            <a:r>
              <a:rPr lang="en-US" sz="4000" b="1" dirty="0" err="1">
                <a:solidFill>
                  <a:schemeClr val="bg1"/>
                </a:solidFill>
              </a:rPr>
              <a:t>Trámites</a:t>
            </a:r>
            <a:r>
              <a:rPr lang="en-US" sz="4000" b="1" dirty="0">
                <a:solidFill>
                  <a:schemeClr val="bg1"/>
                </a:solidFill>
              </a:rPr>
              <a:t> de </a:t>
            </a:r>
            <a:r>
              <a:rPr lang="en-US" sz="4000" b="1" dirty="0" err="1">
                <a:solidFill>
                  <a:schemeClr val="bg1"/>
                </a:solidFill>
              </a:rPr>
              <a:t>Permisos</a:t>
            </a:r>
            <a:endParaRPr lang="en-US" sz="4000" b="1" dirty="0">
              <a:solidFill>
                <a:schemeClr val="bg1"/>
              </a:solidFill>
            </a:endParaRPr>
          </a:p>
          <a:p>
            <a:r>
              <a:rPr lang="en-US" sz="4000" b="1" dirty="0">
                <a:solidFill>
                  <a:schemeClr val="bg1"/>
                </a:solidFill>
              </a:rPr>
              <a:t>8. </a:t>
            </a:r>
            <a:r>
              <a:rPr lang="es-CO" sz="4000" b="1" dirty="0">
                <a:solidFill>
                  <a:schemeClr val="bg1"/>
                </a:solidFill>
              </a:rPr>
              <a:t>Preguntas</a:t>
            </a:r>
            <a:r>
              <a:rPr lang="en-US" sz="4000" b="1" dirty="0">
                <a:solidFill>
                  <a:schemeClr val="bg1"/>
                </a:solidFill>
              </a:rPr>
              <a:t> / </a:t>
            </a:r>
            <a:r>
              <a:rPr lang="en-US" sz="4000" b="1" dirty="0" err="1">
                <a:solidFill>
                  <a:schemeClr val="bg1"/>
                </a:solidFill>
              </a:rPr>
              <a:t>Respuestas</a:t>
            </a:r>
            <a:endParaRPr lang="es-CO" sz="3200" dirty="0">
              <a:solidFill>
                <a:schemeClr val="bg1"/>
              </a:solidFill>
            </a:endParaRPr>
          </a:p>
          <a:p>
            <a:r>
              <a:rPr lang="es-CO" dirty="0"/>
              <a:t>.</a:t>
            </a:r>
          </a:p>
        </p:txBody>
      </p:sp>
      <p:grpSp>
        <p:nvGrpSpPr>
          <p:cNvPr id="13" name="Group 12"/>
          <p:cNvGrpSpPr/>
          <p:nvPr/>
        </p:nvGrpSpPr>
        <p:grpSpPr>
          <a:xfrm>
            <a:off x="6881851" y="7672022"/>
            <a:ext cx="3331171" cy="3324252"/>
            <a:chOff x="11920762" y="1442051"/>
            <a:chExt cx="3331171" cy="3324252"/>
          </a:xfrm>
        </p:grpSpPr>
        <p:sp>
          <p:nvSpPr>
            <p:cNvPr id="14" name="object 3">
              <a:extLst>
                <a:ext uri="{FF2B5EF4-FFF2-40B4-BE49-F238E27FC236}">
                  <a16:creationId xmlns:a16="http://schemas.microsoft.com/office/drawing/2014/main" id="{E5BF40BC-C566-4B7B-8A7E-7856CB3ADA0E}"/>
                </a:ext>
              </a:extLst>
            </p:cNvPr>
            <p:cNvSpPr txBox="1"/>
            <p:nvPr/>
          </p:nvSpPr>
          <p:spPr>
            <a:xfrm>
              <a:off x="12500584" y="2384814"/>
              <a:ext cx="2208530" cy="1371600"/>
            </a:xfrm>
            <a:prstGeom prst="rect">
              <a:avLst/>
            </a:prstGeom>
          </p:spPr>
          <p:txBody>
            <a:bodyPr vert="horz" wrap="square" lIns="0" tIns="38100" rIns="0" bIns="0" rtlCol="0">
              <a:spAutoFit/>
            </a:bodyPr>
            <a:lstStyle/>
            <a:p>
              <a:pPr marL="12700" marR="5080" indent="4445" algn="ctr">
                <a:lnSpc>
                  <a:spcPts val="3500"/>
                </a:lnSpc>
                <a:spcBef>
                  <a:spcPts val="300"/>
                </a:spcBef>
              </a:pPr>
              <a:r>
                <a:rPr sz="3000" b="1" dirty="0">
                  <a:solidFill>
                    <a:srgbClr val="FFFFFF"/>
                  </a:solidFill>
                  <a:latin typeface="Trebuchet MS"/>
                  <a:cs typeface="Trebuchet MS"/>
                </a:rPr>
                <a:t>El </a:t>
              </a:r>
              <a:r>
                <a:rPr sz="3000" b="1" spc="-25" dirty="0">
                  <a:solidFill>
                    <a:srgbClr val="FFFFFF"/>
                  </a:solidFill>
                  <a:latin typeface="Trebuchet MS"/>
                  <a:cs typeface="Trebuchet MS"/>
                </a:rPr>
                <a:t>Futuro  </a:t>
              </a:r>
              <a:r>
                <a:rPr sz="3000" b="1" spc="-5" dirty="0">
                  <a:solidFill>
                    <a:srgbClr val="FFFFFF"/>
                  </a:solidFill>
                  <a:latin typeface="Trebuchet MS"/>
                  <a:cs typeface="Trebuchet MS"/>
                </a:rPr>
                <a:t>Digital</a:t>
              </a:r>
              <a:r>
                <a:rPr sz="3000" b="1" spc="-35" dirty="0">
                  <a:solidFill>
                    <a:srgbClr val="FFFFFF"/>
                  </a:solidFill>
                  <a:latin typeface="Trebuchet MS"/>
                  <a:cs typeface="Trebuchet MS"/>
                </a:rPr>
                <a:t> </a:t>
              </a:r>
              <a:r>
                <a:rPr sz="3000" b="1" dirty="0">
                  <a:solidFill>
                    <a:srgbClr val="FFFFFF"/>
                  </a:solidFill>
                  <a:latin typeface="Trebuchet MS"/>
                  <a:cs typeface="Trebuchet MS"/>
                </a:rPr>
                <a:t>es</a:t>
              </a:r>
              <a:r>
                <a:rPr sz="3000" b="1" spc="-35" dirty="0">
                  <a:solidFill>
                    <a:srgbClr val="FFFFFF"/>
                  </a:solidFill>
                  <a:latin typeface="Trebuchet MS"/>
                  <a:cs typeface="Trebuchet MS"/>
                </a:rPr>
                <a:t> </a:t>
              </a:r>
              <a:r>
                <a:rPr sz="3000" b="1" dirty="0">
                  <a:solidFill>
                    <a:srgbClr val="FFFFFF"/>
                  </a:solidFill>
                  <a:latin typeface="Trebuchet MS"/>
                  <a:cs typeface="Trebuchet MS"/>
                </a:rPr>
                <a:t>de  </a:t>
              </a:r>
              <a:r>
                <a:rPr sz="3000" b="1" spc="-80" dirty="0">
                  <a:solidFill>
                    <a:srgbClr val="FFFFFF"/>
                  </a:solidFill>
                  <a:latin typeface="Trebuchet MS"/>
                  <a:cs typeface="Trebuchet MS"/>
                </a:rPr>
                <a:t>Todos</a:t>
              </a:r>
              <a:endParaRPr sz="3000" dirty="0">
                <a:latin typeface="Trebuchet MS"/>
                <a:cs typeface="Trebuchet MS"/>
              </a:endParaRPr>
            </a:p>
          </p:txBody>
        </p:sp>
        <p:sp>
          <p:nvSpPr>
            <p:cNvPr id="15" name="object 4">
              <a:extLst>
                <a:ext uri="{FF2B5EF4-FFF2-40B4-BE49-F238E27FC236}">
                  <a16:creationId xmlns:a16="http://schemas.microsoft.com/office/drawing/2014/main" id="{94B9293E-41DB-41A7-85C1-44FAE892ECBF}"/>
                </a:ext>
              </a:extLst>
            </p:cNvPr>
            <p:cNvSpPr/>
            <p:nvPr/>
          </p:nvSpPr>
          <p:spPr>
            <a:xfrm>
              <a:off x="13634949" y="1442051"/>
              <a:ext cx="1605280" cy="1609090"/>
            </a:xfrm>
            <a:custGeom>
              <a:avLst/>
              <a:gdLst/>
              <a:ahLst/>
              <a:cxnLst/>
              <a:rect l="l" t="t" r="r" b="b"/>
              <a:pathLst>
                <a:path w="1605279" h="1609089">
                  <a:moveTo>
                    <a:pt x="0" y="0"/>
                  </a:moveTo>
                  <a:lnTo>
                    <a:pt x="160" y="284020"/>
                  </a:lnTo>
                  <a:lnTo>
                    <a:pt x="47795" y="286742"/>
                  </a:lnTo>
                  <a:lnTo>
                    <a:pt x="95332" y="291107"/>
                  </a:lnTo>
                  <a:lnTo>
                    <a:pt x="142725" y="297115"/>
                  </a:lnTo>
                  <a:lnTo>
                    <a:pt x="189929" y="304766"/>
                  </a:lnTo>
                  <a:lnTo>
                    <a:pt x="236896" y="314059"/>
                  </a:lnTo>
                  <a:lnTo>
                    <a:pt x="283581" y="324996"/>
                  </a:lnTo>
                  <a:lnTo>
                    <a:pt x="329937" y="337575"/>
                  </a:lnTo>
                  <a:lnTo>
                    <a:pt x="375919" y="351798"/>
                  </a:lnTo>
                  <a:lnTo>
                    <a:pt x="421480" y="367664"/>
                  </a:lnTo>
                  <a:lnTo>
                    <a:pt x="466574" y="385173"/>
                  </a:lnTo>
                  <a:lnTo>
                    <a:pt x="511155" y="404325"/>
                  </a:lnTo>
                  <a:lnTo>
                    <a:pt x="555177" y="425121"/>
                  </a:lnTo>
                  <a:lnTo>
                    <a:pt x="598594" y="447560"/>
                  </a:lnTo>
                  <a:lnTo>
                    <a:pt x="641360" y="471643"/>
                  </a:lnTo>
                  <a:lnTo>
                    <a:pt x="683428" y="497370"/>
                  </a:lnTo>
                  <a:lnTo>
                    <a:pt x="724753" y="524740"/>
                  </a:lnTo>
                  <a:lnTo>
                    <a:pt x="765288" y="553755"/>
                  </a:lnTo>
                  <a:lnTo>
                    <a:pt x="804987" y="584413"/>
                  </a:lnTo>
                  <a:lnTo>
                    <a:pt x="843804" y="616715"/>
                  </a:lnTo>
                  <a:lnTo>
                    <a:pt x="881693" y="650661"/>
                  </a:lnTo>
                  <a:lnTo>
                    <a:pt x="918608" y="686252"/>
                  </a:lnTo>
                  <a:lnTo>
                    <a:pt x="954332" y="723310"/>
                  </a:lnTo>
                  <a:lnTo>
                    <a:pt x="988398" y="761350"/>
                  </a:lnTo>
                  <a:lnTo>
                    <a:pt x="1020808" y="800324"/>
                  </a:lnTo>
                  <a:lnTo>
                    <a:pt x="1051560" y="840187"/>
                  </a:lnTo>
                  <a:lnTo>
                    <a:pt x="1080657" y="880892"/>
                  </a:lnTo>
                  <a:lnTo>
                    <a:pt x="1108096" y="922391"/>
                  </a:lnTo>
                  <a:lnTo>
                    <a:pt x="1133880" y="964639"/>
                  </a:lnTo>
                  <a:lnTo>
                    <a:pt x="1158007" y="1007588"/>
                  </a:lnTo>
                  <a:lnTo>
                    <a:pt x="1180477" y="1051192"/>
                  </a:lnTo>
                  <a:lnTo>
                    <a:pt x="1201292" y="1095404"/>
                  </a:lnTo>
                  <a:lnTo>
                    <a:pt x="1220451" y="1140178"/>
                  </a:lnTo>
                  <a:lnTo>
                    <a:pt x="1237954" y="1185467"/>
                  </a:lnTo>
                  <a:lnTo>
                    <a:pt x="1253801" y="1231224"/>
                  </a:lnTo>
                  <a:lnTo>
                    <a:pt x="1267992" y="1277402"/>
                  </a:lnTo>
                  <a:lnTo>
                    <a:pt x="1280528" y="1323956"/>
                  </a:lnTo>
                  <a:lnTo>
                    <a:pt x="1291409" y="1370838"/>
                  </a:lnTo>
                  <a:lnTo>
                    <a:pt x="1300634" y="1418002"/>
                  </a:lnTo>
                  <a:lnTo>
                    <a:pt x="1308204" y="1465401"/>
                  </a:lnTo>
                  <a:lnTo>
                    <a:pt x="1314119" y="1512988"/>
                  </a:lnTo>
                  <a:lnTo>
                    <a:pt x="1318379" y="1560717"/>
                  </a:lnTo>
                  <a:lnTo>
                    <a:pt x="1320984" y="1608541"/>
                  </a:lnTo>
                  <a:lnTo>
                    <a:pt x="1604937" y="1608702"/>
                  </a:lnTo>
                  <a:lnTo>
                    <a:pt x="1602639" y="1557919"/>
                  </a:lnTo>
                  <a:lnTo>
                    <a:pt x="1598830" y="1507425"/>
                  </a:lnTo>
                  <a:lnTo>
                    <a:pt x="1593520" y="1457246"/>
                  </a:lnTo>
                  <a:lnTo>
                    <a:pt x="1586720" y="1407408"/>
                  </a:lnTo>
                  <a:lnTo>
                    <a:pt x="1578442" y="1357937"/>
                  </a:lnTo>
                  <a:lnTo>
                    <a:pt x="1568696" y="1308860"/>
                  </a:lnTo>
                  <a:lnTo>
                    <a:pt x="1557493" y="1260202"/>
                  </a:lnTo>
                  <a:lnTo>
                    <a:pt x="1544843" y="1211989"/>
                  </a:lnTo>
                  <a:lnTo>
                    <a:pt x="1530758" y="1164248"/>
                  </a:lnTo>
                  <a:lnTo>
                    <a:pt x="1515248" y="1117004"/>
                  </a:lnTo>
                  <a:lnTo>
                    <a:pt x="1498325" y="1070284"/>
                  </a:lnTo>
                  <a:lnTo>
                    <a:pt x="1479999" y="1024113"/>
                  </a:lnTo>
                  <a:lnTo>
                    <a:pt x="1460281" y="978517"/>
                  </a:lnTo>
                  <a:lnTo>
                    <a:pt x="1439182" y="933523"/>
                  </a:lnTo>
                  <a:lnTo>
                    <a:pt x="1416712" y="889157"/>
                  </a:lnTo>
                  <a:lnTo>
                    <a:pt x="1392883" y="845445"/>
                  </a:lnTo>
                  <a:lnTo>
                    <a:pt x="1367705" y="802412"/>
                  </a:lnTo>
                  <a:lnTo>
                    <a:pt x="1341189" y="760084"/>
                  </a:lnTo>
                  <a:lnTo>
                    <a:pt x="1313347" y="718489"/>
                  </a:lnTo>
                  <a:lnTo>
                    <a:pt x="1284189" y="677651"/>
                  </a:lnTo>
                  <a:lnTo>
                    <a:pt x="1253725" y="637598"/>
                  </a:lnTo>
                  <a:lnTo>
                    <a:pt x="1221967" y="598354"/>
                  </a:lnTo>
                  <a:lnTo>
                    <a:pt x="1272324" y="355980"/>
                  </a:lnTo>
                  <a:lnTo>
                    <a:pt x="973442" y="355980"/>
                  </a:lnTo>
                  <a:lnTo>
                    <a:pt x="933361" y="325204"/>
                  </a:lnTo>
                  <a:lnTo>
                    <a:pt x="892485" y="295740"/>
                  </a:lnTo>
                  <a:lnTo>
                    <a:pt x="850840" y="267600"/>
                  </a:lnTo>
                  <a:lnTo>
                    <a:pt x="808454" y="240794"/>
                  </a:lnTo>
                  <a:lnTo>
                    <a:pt x="765351" y="215335"/>
                  </a:lnTo>
                  <a:lnTo>
                    <a:pt x="721559" y="191232"/>
                  </a:lnTo>
                  <a:lnTo>
                    <a:pt x="677104" y="168497"/>
                  </a:lnTo>
                  <a:lnTo>
                    <a:pt x="632014" y="147140"/>
                  </a:lnTo>
                  <a:lnTo>
                    <a:pt x="586313" y="127174"/>
                  </a:lnTo>
                  <a:lnTo>
                    <a:pt x="540029" y="108609"/>
                  </a:lnTo>
                  <a:lnTo>
                    <a:pt x="493189" y="91455"/>
                  </a:lnTo>
                  <a:lnTo>
                    <a:pt x="445819" y="75724"/>
                  </a:lnTo>
                  <a:lnTo>
                    <a:pt x="397944" y="61428"/>
                  </a:lnTo>
                  <a:lnTo>
                    <a:pt x="349593" y="48576"/>
                  </a:lnTo>
                  <a:lnTo>
                    <a:pt x="300791" y="37180"/>
                  </a:lnTo>
                  <a:lnTo>
                    <a:pt x="251565" y="27251"/>
                  </a:lnTo>
                  <a:lnTo>
                    <a:pt x="201941" y="18801"/>
                  </a:lnTo>
                  <a:lnTo>
                    <a:pt x="151946" y="11839"/>
                  </a:lnTo>
                  <a:lnTo>
                    <a:pt x="101607" y="6378"/>
                  </a:lnTo>
                  <a:lnTo>
                    <a:pt x="50949" y="2428"/>
                  </a:lnTo>
                  <a:lnTo>
                    <a:pt x="0" y="0"/>
                  </a:lnTo>
                  <a:close/>
                </a:path>
                <a:path w="1605279" h="1609089">
                  <a:moveTo>
                    <a:pt x="1285812" y="291059"/>
                  </a:moveTo>
                  <a:lnTo>
                    <a:pt x="973442" y="355980"/>
                  </a:lnTo>
                  <a:lnTo>
                    <a:pt x="1272324" y="355980"/>
                  </a:lnTo>
                  <a:lnTo>
                    <a:pt x="1285812" y="291059"/>
                  </a:lnTo>
                  <a:close/>
                </a:path>
              </a:pathLst>
            </a:custGeom>
            <a:solidFill>
              <a:srgbClr val="FFFFFF"/>
            </a:solidFill>
          </p:spPr>
          <p:txBody>
            <a:bodyPr wrap="square" lIns="0" tIns="0" rIns="0" bIns="0" rtlCol="0"/>
            <a:lstStyle/>
            <a:p>
              <a:endParaRPr/>
            </a:p>
          </p:txBody>
        </p:sp>
        <p:sp>
          <p:nvSpPr>
            <p:cNvPr id="16" name="object 5">
              <a:extLst>
                <a:ext uri="{FF2B5EF4-FFF2-40B4-BE49-F238E27FC236}">
                  <a16:creationId xmlns:a16="http://schemas.microsoft.com/office/drawing/2014/main" id="{E76FFB5A-B41F-4BD3-A202-123DAA006F99}"/>
                </a:ext>
              </a:extLst>
            </p:cNvPr>
            <p:cNvSpPr/>
            <p:nvPr/>
          </p:nvSpPr>
          <p:spPr>
            <a:xfrm>
              <a:off x="11920762" y="3149807"/>
              <a:ext cx="1605280" cy="1601470"/>
            </a:xfrm>
            <a:custGeom>
              <a:avLst/>
              <a:gdLst/>
              <a:ahLst/>
              <a:cxnLst/>
              <a:rect l="l" t="t" r="r" b="b"/>
              <a:pathLst>
                <a:path w="1605279" h="1601470">
                  <a:moveTo>
                    <a:pt x="1119680" y="1207918"/>
                  </a:moveTo>
                  <a:lnTo>
                    <a:pt x="586164" y="1207918"/>
                  </a:lnTo>
                  <a:lnTo>
                    <a:pt x="625568" y="1240409"/>
                  </a:lnTo>
                  <a:lnTo>
                    <a:pt x="665807" y="1271583"/>
                  </a:lnTo>
                  <a:lnTo>
                    <a:pt x="706857" y="1301428"/>
                  </a:lnTo>
                  <a:lnTo>
                    <a:pt x="748689" y="1329934"/>
                  </a:lnTo>
                  <a:lnTo>
                    <a:pt x="791276" y="1357088"/>
                  </a:lnTo>
                  <a:lnTo>
                    <a:pt x="834592" y="1382881"/>
                  </a:lnTo>
                  <a:lnTo>
                    <a:pt x="878609" y="1407299"/>
                  </a:lnTo>
                  <a:lnTo>
                    <a:pt x="923301" y="1430333"/>
                  </a:lnTo>
                  <a:lnTo>
                    <a:pt x="968640" y="1451970"/>
                  </a:lnTo>
                  <a:lnTo>
                    <a:pt x="1014599" y="1472199"/>
                  </a:lnTo>
                  <a:lnTo>
                    <a:pt x="1061152" y="1491009"/>
                  </a:lnTo>
                  <a:lnTo>
                    <a:pt x="1108272" y="1508388"/>
                  </a:lnTo>
                  <a:lnTo>
                    <a:pt x="1155930" y="1524326"/>
                  </a:lnTo>
                  <a:lnTo>
                    <a:pt x="1204101" y="1538811"/>
                  </a:lnTo>
                  <a:lnTo>
                    <a:pt x="1252758" y="1551830"/>
                  </a:lnTo>
                  <a:lnTo>
                    <a:pt x="1301873" y="1563374"/>
                  </a:lnTo>
                  <a:lnTo>
                    <a:pt x="1351419" y="1573431"/>
                  </a:lnTo>
                  <a:lnTo>
                    <a:pt x="1401369" y="1581989"/>
                  </a:lnTo>
                  <a:lnTo>
                    <a:pt x="1451697" y="1589037"/>
                  </a:lnTo>
                  <a:lnTo>
                    <a:pt x="1502375" y="1594564"/>
                  </a:lnTo>
                  <a:lnTo>
                    <a:pt x="1553376" y="1598558"/>
                  </a:lnTo>
                  <a:lnTo>
                    <a:pt x="1604674" y="1601008"/>
                  </a:lnTo>
                  <a:lnTo>
                    <a:pt x="1604505" y="1316991"/>
                  </a:lnTo>
                  <a:lnTo>
                    <a:pt x="1556871" y="1314267"/>
                  </a:lnTo>
                  <a:lnTo>
                    <a:pt x="1509335" y="1309901"/>
                  </a:lnTo>
                  <a:lnTo>
                    <a:pt x="1461942" y="1303892"/>
                  </a:lnTo>
                  <a:lnTo>
                    <a:pt x="1414740" y="1296240"/>
                  </a:lnTo>
                  <a:lnTo>
                    <a:pt x="1367774" y="1286946"/>
                  </a:lnTo>
                  <a:lnTo>
                    <a:pt x="1321090" y="1276009"/>
                  </a:lnTo>
                  <a:lnTo>
                    <a:pt x="1274734" y="1263429"/>
                  </a:lnTo>
                  <a:lnTo>
                    <a:pt x="1228753" y="1249206"/>
                  </a:lnTo>
                  <a:lnTo>
                    <a:pt x="1183193" y="1233340"/>
                  </a:lnTo>
                  <a:lnTo>
                    <a:pt x="1138100" y="1215831"/>
                  </a:lnTo>
                  <a:lnTo>
                    <a:pt x="1119680" y="1207918"/>
                  </a:lnTo>
                  <a:close/>
                </a:path>
                <a:path w="1605279" h="1601470">
                  <a:moveTo>
                    <a:pt x="0" y="0"/>
                  </a:moveTo>
                  <a:lnTo>
                    <a:pt x="2484" y="49961"/>
                  </a:lnTo>
                  <a:lnTo>
                    <a:pt x="6434" y="99641"/>
                  </a:lnTo>
                  <a:lnTo>
                    <a:pt x="11838" y="149015"/>
                  </a:lnTo>
                  <a:lnTo>
                    <a:pt x="18687" y="198057"/>
                  </a:lnTo>
                  <a:lnTo>
                    <a:pt x="26969" y="246742"/>
                  </a:lnTo>
                  <a:lnTo>
                    <a:pt x="36674" y="295045"/>
                  </a:lnTo>
                  <a:lnTo>
                    <a:pt x="47791" y="342942"/>
                  </a:lnTo>
                  <a:lnTo>
                    <a:pt x="60310" y="390406"/>
                  </a:lnTo>
                  <a:lnTo>
                    <a:pt x="74220" y="437413"/>
                  </a:lnTo>
                  <a:lnTo>
                    <a:pt x="89511" y="483937"/>
                  </a:lnTo>
                  <a:lnTo>
                    <a:pt x="106171" y="529954"/>
                  </a:lnTo>
                  <a:lnTo>
                    <a:pt x="124191" y="575439"/>
                  </a:lnTo>
                  <a:lnTo>
                    <a:pt x="143560" y="620365"/>
                  </a:lnTo>
                  <a:lnTo>
                    <a:pt x="164266" y="664709"/>
                  </a:lnTo>
                  <a:lnTo>
                    <a:pt x="186300" y="708445"/>
                  </a:lnTo>
                  <a:lnTo>
                    <a:pt x="209652" y="751548"/>
                  </a:lnTo>
                  <a:lnTo>
                    <a:pt x="234309" y="793992"/>
                  </a:lnTo>
                  <a:lnTo>
                    <a:pt x="260262" y="835753"/>
                  </a:lnTo>
                  <a:lnTo>
                    <a:pt x="287500" y="876806"/>
                  </a:lnTo>
                  <a:lnTo>
                    <a:pt x="316013" y="917125"/>
                  </a:lnTo>
                  <a:lnTo>
                    <a:pt x="345790" y="956685"/>
                  </a:lnTo>
                  <a:lnTo>
                    <a:pt x="280380" y="1271461"/>
                  </a:lnTo>
                  <a:lnTo>
                    <a:pt x="586164" y="1207918"/>
                  </a:lnTo>
                  <a:lnTo>
                    <a:pt x="1119680" y="1207918"/>
                  </a:lnTo>
                  <a:lnTo>
                    <a:pt x="1093519" y="1196679"/>
                  </a:lnTo>
                  <a:lnTo>
                    <a:pt x="1049498" y="1175883"/>
                  </a:lnTo>
                  <a:lnTo>
                    <a:pt x="1006082" y="1153444"/>
                  </a:lnTo>
                  <a:lnTo>
                    <a:pt x="963317" y="1129362"/>
                  </a:lnTo>
                  <a:lnTo>
                    <a:pt x="921249" y="1103636"/>
                  </a:lnTo>
                  <a:lnTo>
                    <a:pt x="879925" y="1076266"/>
                  </a:lnTo>
                  <a:lnTo>
                    <a:pt x="839391" y="1047252"/>
                  </a:lnTo>
                  <a:lnTo>
                    <a:pt x="799693" y="1016595"/>
                  </a:lnTo>
                  <a:lnTo>
                    <a:pt x="760877" y="984294"/>
                  </a:lnTo>
                  <a:lnTo>
                    <a:pt x="722989" y="950348"/>
                  </a:lnTo>
                  <a:lnTo>
                    <a:pt x="686075" y="914759"/>
                  </a:lnTo>
                  <a:lnTo>
                    <a:pt x="650618" y="877988"/>
                  </a:lnTo>
                  <a:lnTo>
                    <a:pt x="616793" y="840250"/>
                  </a:lnTo>
                  <a:lnTo>
                    <a:pt x="584598" y="801591"/>
                  </a:lnTo>
                  <a:lnTo>
                    <a:pt x="554035" y="762056"/>
                  </a:lnTo>
                  <a:lnTo>
                    <a:pt x="525103" y="721691"/>
                  </a:lnTo>
                  <a:lnTo>
                    <a:pt x="497802" y="680541"/>
                  </a:lnTo>
                  <a:lnTo>
                    <a:pt x="472133" y="638653"/>
                  </a:lnTo>
                  <a:lnTo>
                    <a:pt x="448094" y="596071"/>
                  </a:lnTo>
                  <a:lnTo>
                    <a:pt x="425686" y="552841"/>
                  </a:lnTo>
                  <a:lnTo>
                    <a:pt x="404909" y="509010"/>
                  </a:lnTo>
                  <a:lnTo>
                    <a:pt x="385763" y="464622"/>
                  </a:lnTo>
                  <a:lnTo>
                    <a:pt x="368247" y="419723"/>
                  </a:lnTo>
                  <a:lnTo>
                    <a:pt x="352362" y="374359"/>
                  </a:lnTo>
                  <a:lnTo>
                    <a:pt x="338108" y="328575"/>
                  </a:lnTo>
                  <a:lnTo>
                    <a:pt x="325484" y="282416"/>
                  </a:lnTo>
                  <a:lnTo>
                    <a:pt x="314491" y="235930"/>
                  </a:lnTo>
                  <a:lnTo>
                    <a:pt x="305128" y="189160"/>
                  </a:lnTo>
                  <a:lnTo>
                    <a:pt x="297396" y="142153"/>
                  </a:lnTo>
                  <a:lnTo>
                    <a:pt x="291293" y="94955"/>
                  </a:lnTo>
                  <a:lnTo>
                    <a:pt x="286821" y="47610"/>
                  </a:lnTo>
                  <a:lnTo>
                    <a:pt x="283979" y="165"/>
                  </a:lnTo>
                  <a:lnTo>
                    <a:pt x="0" y="0"/>
                  </a:lnTo>
                  <a:close/>
                </a:path>
              </a:pathLst>
            </a:custGeom>
            <a:solidFill>
              <a:srgbClr val="FFFFFF"/>
            </a:solidFill>
          </p:spPr>
          <p:txBody>
            <a:bodyPr wrap="square" lIns="0" tIns="0" rIns="0" bIns="0" rtlCol="0"/>
            <a:lstStyle/>
            <a:p>
              <a:endParaRPr/>
            </a:p>
          </p:txBody>
        </p:sp>
        <p:sp>
          <p:nvSpPr>
            <p:cNvPr id="17" name="object 6">
              <a:extLst>
                <a:ext uri="{FF2B5EF4-FFF2-40B4-BE49-F238E27FC236}">
                  <a16:creationId xmlns:a16="http://schemas.microsoft.com/office/drawing/2014/main" id="{E4664069-1502-428D-AF9D-0551E09197C6}"/>
                </a:ext>
              </a:extLst>
            </p:cNvPr>
            <p:cNvSpPr/>
            <p:nvPr/>
          </p:nvSpPr>
          <p:spPr>
            <a:xfrm>
              <a:off x="11938528" y="1450029"/>
              <a:ext cx="1603375" cy="1607185"/>
            </a:xfrm>
            <a:custGeom>
              <a:avLst/>
              <a:gdLst/>
              <a:ahLst/>
              <a:cxnLst/>
              <a:rect l="l" t="t" r="r" b="b"/>
              <a:pathLst>
                <a:path w="1603375" h="1607185">
                  <a:moveTo>
                    <a:pt x="289648" y="279065"/>
                  </a:moveTo>
                  <a:lnTo>
                    <a:pt x="361308" y="622095"/>
                  </a:lnTo>
                  <a:lnTo>
                    <a:pt x="329913" y="662510"/>
                  </a:lnTo>
                  <a:lnTo>
                    <a:pt x="299864" y="703746"/>
                  </a:lnTo>
                  <a:lnTo>
                    <a:pt x="271174" y="745776"/>
                  </a:lnTo>
                  <a:lnTo>
                    <a:pt x="243853" y="788572"/>
                  </a:lnTo>
                  <a:lnTo>
                    <a:pt x="217913" y="832108"/>
                  </a:lnTo>
                  <a:lnTo>
                    <a:pt x="193365" y="876355"/>
                  </a:lnTo>
                  <a:lnTo>
                    <a:pt x="170221" y="921286"/>
                  </a:lnTo>
                  <a:lnTo>
                    <a:pt x="148492" y="966874"/>
                  </a:lnTo>
                  <a:lnTo>
                    <a:pt x="128190" y="1013092"/>
                  </a:lnTo>
                  <a:lnTo>
                    <a:pt x="109326" y="1059913"/>
                  </a:lnTo>
                  <a:lnTo>
                    <a:pt x="91911" y="1107308"/>
                  </a:lnTo>
                  <a:lnTo>
                    <a:pt x="75958" y="1155250"/>
                  </a:lnTo>
                  <a:lnTo>
                    <a:pt x="61476" y="1203713"/>
                  </a:lnTo>
                  <a:lnTo>
                    <a:pt x="48478" y="1252669"/>
                  </a:lnTo>
                  <a:lnTo>
                    <a:pt x="36976" y="1302091"/>
                  </a:lnTo>
                  <a:lnTo>
                    <a:pt x="26980" y="1351950"/>
                  </a:lnTo>
                  <a:lnTo>
                    <a:pt x="18502" y="1402221"/>
                  </a:lnTo>
                  <a:lnTo>
                    <a:pt x="11554" y="1452874"/>
                  </a:lnTo>
                  <a:lnTo>
                    <a:pt x="6146" y="1503884"/>
                  </a:lnTo>
                  <a:lnTo>
                    <a:pt x="2291" y="1555223"/>
                  </a:lnTo>
                  <a:lnTo>
                    <a:pt x="0" y="1606863"/>
                  </a:lnTo>
                  <a:lnTo>
                    <a:pt x="283959" y="1607026"/>
                  </a:lnTo>
                  <a:lnTo>
                    <a:pt x="286508" y="1559205"/>
                  </a:lnTo>
                  <a:lnTo>
                    <a:pt x="290712" y="1511481"/>
                  </a:lnTo>
                  <a:lnTo>
                    <a:pt x="296572" y="1463901"/>
                  </a:lnTo>
                  <a:lnTo>
                    <a:pt x="304087" y="1416511"/>
                  </a:lnTo>
                  <a:lnTo>
                    <a:pt x="313257" y="1369358"/>
                  </a:lnTo>
                  <a:lnTo>
                    <a:pt x="324084" y="1322488"/>
                  </a:lnTo>
                  <a:lnTo>
                    <a:pt x="336566" y="1275949"/>
                  </a:lnTo>
                  <a:lnTo>
                    <a:pt x="350704" y="1229786"/>
                  </a:lnTo>
                  <a:lnTo>
                    <a:pt x="366499" y="1184047"/>
                  </a:lnTo>
                  <a:lnTo>
                    <a:pt x="383950" y="1138778"/>
                  </a:lnTo>
                  <a:lnTo>
                    <a:pt x="403057" y="1094026"/>
                  </a:lnTo>
                  <a:lnTo>
                    <a:pt x="423821" y="1049837"/>
                  </a:lnTo>
                  <a:lnTo>
                    <a:pt x="446242" y="1006258"/>
                  </a:lnTo>
                  <a:lnTo>
                    <a:pt x="470320" y="963337"/>
                  </a:lnTo>
                  <a:lnTo>
                    <a:pt x="496056" y="921118"/>
                  </a:lnTo>
                  <a:lnTo>
                    <a:pt x="523448" y="879650"/>
                  </a:lnTo>
                  <a:lnTo>
                    <a:pt x="552498" y="838979"/>
                  </a:lnTo>
                  <a:lnTo>
                    <a:pt x="583205" y="799151"/>
                  </a:lnTo>
                  <a:lnTo>
                    <a:pt x="615571" y="760213"/>
                  </a:lnTo>
                  <a:lnTo>
                    <a:pt x="649594" y="722211"/>
                  </a:lnTo>
                  <a:lnTo>
                    <a:pt x="685275" y="685194"/>
                  </a:lnTo>
                  <a:lnTo>
                    <a:pt x="722149" y="649646"/>
                  </a:lnTo>
                  <a:lnTo>
                    <a:pt x="759999" y="615743"/>
                  </a:lnTo>
                  <a:lnTo>
                    <a:pt x="798780" y="583486"/>
                  </a:lnTo>
                  <a:lnTo>
                    <a:pt x="838444" y="552873"/>
                  </a:lnTo>
                  <a:lnTo>
                    <a:pt x="878945" y="523906"/>
                  </a:lnTo>
                  <a:lnTo>
                    <a:pt x="920239" y="496583"/>
                  </a:lnTo>
                  <a:lnTo>
                    <a:pt x="962277" y="470905"/>
                  </a:lnTo>
                  <a:lnTo>
                    <a:pt x="1005015" y="446871"/>
                  </a:lnTo>
                  <a:lnTo>
                    <a:pt x="1048406" y="424482"/>
                  </a:lnTo>
                  <a:lnTo>
                    <a:pt x="1092404" y="403737"/>
                  </a:lnTo>
                  <a:lnTo>
                    <a:pt x="1136963" y="384636"/>
                  </a:lnTo>
                  <a:lnTo>
                    <a:pt x="1182037" y="367178"/>
                  </a:lnTo>
                  <a:lnTo>
                    <a:pt x="1227580" y="351365"/>
                  </a:lnTo>
                  <a:lnTo>
                    <a:pt x="1228240" y="351161"/>
                  </a:lnTo>
                  <a:lnTo>
                    <a:pt x="634765" y="351161"/>
                  </a:lnTo>
                  <a:lnTo>
                    <a:pt x="289648" y="279065"/>
                  </a:lnTo>
                  <a:close/>
                </a:path>
                <a:path w="1603375" h="1607185">
                  <a:moveTo>
                    <a:pt x="1603094" y="0"/>
                  </a:moveTo>
                  <a:lnTo>
                    <a:pt x="1552435" y="2351"/>
                  </a:lnTo>
                  <a:lnTo>
                    <a:pt x="1502066" y="6209"/>
                  </a:lnTo>
                  <a:lnTo>
                    <a:pt x="1452013" y="11561"/>
                  </a:lnTo>
                  <a:lnTo>
                    <a:pt x="1402301" y="18397"/>
                  </a:lnTo>
                  <a:lnTo>
                    <a:pt x="1352958" y="26706"/>
                  </a:lnTo>
                  <a:lnTo>
                    <a:pt x="1304009" y="36477"/>
                  </a:lnTo>
                  <a:lnTo>
                    <a:pt x="1255479" y="47700"/>
                  </a:lnTo>
                  <a:lnTo>
                    <a:pt x="1207396" y="60364"/>
                  </a:lnTo>
                  <a:lnTo>
                    <a:pt x="1159785" y="74457"/>
                  </a:lnTo>
                  <a:lnTo>
                    <a:pt x="1112672" y="89970"/>
                  </a:lnTo>
                  <a:lnTo>
                    <a:pt x="1066084" y="106890"/>
                  </a:lnTo>
                  <a:lnTo>
                    <a:pt x="1020045" y="125208"/>
                  </a:lnTo>
                  <a:lnTo>
                    <a:pt x="974584" y="144913"/>
                  </a:lnTo>
                  <a:lnTo>
                    <a:pt x="929724" y="165993"/>
                  </a:lnTo>
                  <a:lnTo>
                    <a:pt x="885493" y="188437"/>
                  </a:lnTo>
                  <a:lnTo>
                    <a:pt x="841917" y="212236"/>
                  </a:lnTo>
                  <a:lnTo>
                    <a:pt x="799021" y="237378"/>
                  </a:lnTo>
                  <a:lnTo>
                    <a:pt x="756832" y="263852"/>
                  </a:lnTo>
                  <a:lnTo>
                    <a:pt x="715375" y="291648"/>
                  </a:lnTo>
                  <a:lnTo>
                    <a:pt x="674678" y="320755"/>
                  </a:lnTo>
                  <a:lnTo>
                    <a:pt x="634765" y="351161"/>
                  </a:lnTo>
                  <a:lnTo>
                    <a:pt x="1228240" y="351161"/>
                  </a:lnTo>
                  <a:lnTo>
                    <a:pt x="1273545" y="337195"/>
                  </a:lnTo>
                  <a:lnTo>
                    <a:pt x="1319886" y="324668"/>
                  </a:lnTo>
                  <a:lnTo>
                    <a:pt x="1366558" y="313785"/>
                  </a:lnTo>
                  <a:lnTo>
                    <a:pt x="1413513" y="304544"/>
                  </a:lnTo>
                  <a:lnTo>
                    <a:pt x="1460707" y="296947"/>
                  </a:lnTo>
                  <a:lnTo>
                    <a:pt x="1508093" y="290993"/>
                  </a:lnTo>
                  <a:lnTo>
                    <a:pt x="1555624" y="286681"/>
                  </a:lnTo>
                  <a:lnTo>
                    <a:pt x="1603255" y="284012"/>
                  </a:lnTo>
                  <a:lnTo>
                    <a:pt x="1603094" y="0"/>
                  </a:lnTo>
                  <a:close/>
                </a:path>
              </a:pathLst>
            </a:custGeom>
            <a:solidFill>
              <a:srgbClr val="FFFFFF"/>
            </a:solidFill>
          </p:spPr>
          <p:txBody>
            <a:bodyPr wrap="square" lIns="0" tIns="0" rIns="0" bIns="0" rtlCol="0"/>
            <a:lstStyle/>
            <a:p>
              <a:endParaRPr/>
            </a:p>
          </p:txBody>
        </p:sp>
        <p:sp>
          <p:nvSpPr>
            <p:cNvPr id="18" name="object 7">
              <a:extLst>
                <a:ext uri="{FF2B5EF4-FFF2-40B4-BE49-F238E27FC236}">
                  <a16:creationId xmlns:a16="http://schemas.microsoft.com/office/drawing/2014/main" id="{4079F87F-CE75-4B86-8C1C-9633DB1E8DCC}"/>
                </a:ext>
              </a:extLst>
            </p:cNvPr>
            <p:cNvSpPr/>
            <p:nvPr/>
          </p:nvSpPr>
          <p:spPr>
            <a:xfrm>
              <a:off x="13648558" y="3166738"/>
              <a:ext cx="1603375" cy="1599565"/>
            </a:xfrm>
            <a:custGeom>
              <a:avLst/>
              <a:gdLst/>
              <a:ahLst/>
              <a:cxnLst/>
              <a:rect l="l" t="t" r="r" b="b"/>
              <a:pathLst>
                <a:path w="1603375" h="1599564">
                  <a:moveTo>
                    <a:pt x="1319033" y="0"/>
                  </a:moveTo>
                  <a:lnTo>
                    <a:pt x="1316246" y="47441"/>
                  </a:lnTo>
                  <a:lnTo>
                    <a:pt x="1311828" y="94781"/>
                  </a:lnTo>
                  <a:lnTo>
                    <a:pt x="1305780" y="141972"/>
                  </a:lnTo>
                  <a:lnTo>
                    <a:pt x="1298102" y="188970"/>
                  </a:lnTo>
                  <a:lnTo>
                    <a:pt x="1288792" y="235729"/>
                  </a:lnTo>
                  <a:lnTo>
                    <a:pt x="1277852" y="282202"/>
                  </a:lnTo>
                  <a:lnTo>
                    <a:pt x="1265282" y="328346"/>
                  </a:lnTo>
                  <a:lnTo>
                    <a:pt x="1251080" y="374114"/>
                  </a:lnTo>
                  <a:lnTo>
                    <a:pt x="1235247" y="419460"/>
                  </a:lnTo>
                  <a:lnTo>
                    <a:pt x="1217783" y="464338"/>
                  </a:lnTo>
                  <a:lnTo>
                    <a:pt x="1198688" y="508704"/>
                  </a:lnTo>
                  <a:lnTo>
                    <a:pt x="1177961" y="552512"/>
                  </a:lnTo>
                  <a:lnTo>
                    <a:pt x="1155603" y="595716"/>
                  </a:lnTo>
                  <a:lnTo>
                    <a:pt x="1131613" y="638270"/>
                  </a:lnTo>
                  <a:lnTo>
                    <a:pt x="1105991" y="680129"/>
                  </a:lnTo>
                  <a:lnTo>
                    <a:pt x="1078738" y="721247"/>
                  </a:lnTo>
                  <a:lnTo>
                    <a:pt x="1049853" y="761578"/>
                  </a:lnTo>
                  <a:lnTo>
                    <a:pt x="1019335" y="801078"/>
                  </a:lnTo>
                  <a:lnTo>
                    <a:pt x="987186" y="839700"/>
                  </a:lnTo>
                  <a:lnTo>
                    <a:pt x="953404" y="877399"/>
                  </a:lnTo>
                  <a:lnTo>
                    <a:pt x="917990" y="914129"/>
                  </a:lnTo>
                  <a:lnTo>
                    <a:pt x="881116" y="949677"/>
                  </a:lnTo>
                  <a:lnTo>
                    <a:pt x="843266" y="983579"/>
                  </a:lnTo>
                  <a:lnTo>
                    <a:pt x="804486" y="1015837"/>
                  </a:lnTo>
                  <a:lnTo>
                    <a:pt x="764822" y="1046449"/>
                  </a:lnTo>
                  <a:lnTo>
                    <a:pt x="724320" y="1075417"/>
                  </a:lnTo>
                  <a:lnTo>
                    <a:pt x="683027" y="1102740"/>
                  </a:lnTo>
                  <a:lnTo>
                    <a:pt x="640988" y="1128418"/>
                  </a:lnTo>
                  <a:lnTo>
                    <a:pt x="598250" y="1152452"/>
                  </a:lnTo>
                  <a:lnTo>
                    <a:pt x="554859" y="1174841"/>
                  </a:lnTo>
                  <a:lnTo>
                    <a:pt x="510860" y="1195587"/>
                  </a:lnTo>
                  <a:lnTo>
                    <a:pt x="466301" y="1214688"/>
                  </a:lnTo>
                  <a:lnTo>
                    <a:pt x="421227" y="1232145"/>
                  </a:lnTo>
                  <a:lnTo>
                    <a:pt x="375684" y="1247959"/>
                  </a:lnTo>
                  <a:lnTo>
                    <a:pt x="329718" y="1262129"/>
                  </a:lnTo>
                  <a:lnTo>
                    <a:pt x="283376" y="1274656"/>
                  </a:lnTo>
                  <a:lnTo>
                    <a:pt x="236703" y="1285539"/>
                  </a:lnTo>
                  <a:lnTo>
                    <a:pt x="189747" y="1294779"/>
                  </a:lnTo>
                  <a:lnTo>
                    <a:pt x="142552" y="1302376"/>
                  </a:lnTo>
                  <a:lnTo>
                    <a:pt x="95165" y="1308330"/>
                  </a:lnTo>
                  <a:lnTo>
                    <a:pt x="47632" y="1312641"/>
                  </a:lnTo>
                  <a:lnTo>
                    <a:pt x="0" y="1315309"/>
                  </a:lnTo>
                  <a:lnTo>
                    <a:pt x="168" y="1599327"/>
                  </a:lnTo>
                  <a:lnTo>
                    <a:pt x="50291" y="1597008"/>
                  </a:lnTo>
                  <a:lnTo>
                    <a:pt x="100130" y="1593214"/>
                  </a:lnTo>
                  <a:lnTo>
                    <a:pt x="149661" y="1587958"/>
                  </a:lnTo>
                  <a:lnTo>
                    <a:pt x="198858" y="1581248"/>
                  </a:lnTo>
                  <a:lnTo>
                    <a:pt x="247695" y="1573096"/>
                  </a:lnTo>
                  <a:lnTo>
                    <a:pt x="296149" y="1563512"/>
                  </a:lnTo>
                  <a:lnTo>
                    <a:pt x="344192" y="1552507"/>
                  </a:lnTo>
                  <a:lnTo>
                    <a:pt x="391801" y="1540090"/>
                  </a:lnTo>
                  <a:lnTo>
                    <a:pt x="438950" y="1526274"/>
                  </a:lnTo>
                  <a:lnTo>
                    <a:pt x="485614" y="1511067"/>
                  </a:lnTo>
                  <a:lnTo>
                    <a:pt x="531767" y="1494481"/>
                  </a:lnTo>
                  <a:lnTo>
                    <a:pt x="577384" y="1476526"/>
                  </a:lnTo>
                  <a:lnTo>
                    <a:pt x="622440" y="1457212"/>
                  </a:lnTo>
                  <a:lnTo>
                    <a:pt x="666911" y="1436551"/>
                  </a:lnTo>
                  <a:lnTo>
                    <a:pt x="710769" y="1414552"/>
                  </a:lnTo>
                  <a:lnTo>
                    <a:pt x="753991" y="1391226"/>
                  </a:lnTo>
                  <a:lnTo>
                    <a:pt x="796552" y="1366584"/>
                  </a:lnTo>
                  <a:lnTo>
                    <a:pt x="838425" y="1340636"/>
                  </a:lnTo>
                  <a:lnTo>
                    <a:pt x="879585" y="1313392"/>
                  </a:lnTo>
                  <a:lnTo>
                    <a:pt x="920008" y="1284864"/>
                  </a:lnTo>
                  <a:lnTo>
                    <a:pt x="959669" y="1255061"/>
                  </a:lnTo>
                  <a:lnTo>
                    <a:pt x="998541" y="1223994"/>
                  </a:lnTo>
                  <a:lnTo>
                    <a:pt x="1263076" y="1223994"/>
                  </a:lnTo>
                  <a:lnTo>
                    <a:pt x="1217700" y="1006789"/>
                  </a:lnTo>
                  <a:lnTo>
                    <a:pt x="1249489" y="967756"/>
                  </a:lnTo>
                  <a:lnTo>
                    <a:pt x="1279993" y="927907"/>
                  </a:lnTo>
                  <a:lnTo>
                    <a:pt x="1309199" y="887270"/>
                  </a:lnTo>
                  <a:lnTo>
                    <a:pt x="1337096" y="845870"/>
                  </a:lnTo>
                  <a:lnTo>
                    <a:pt x="1363674" y="803734"/>
                  </a:lnTo>
                  <a:lnTo>
                    <a:pt x="1388922" y="760888"/>
                  </a:lnTo>
                  <a:lnTo>
                    <a:pt x="1412828" y="717358"/>
                  </a:lnTo>
                  <a:lnTo>
                    <a:pt x="1435382" y="673171"/>
                  </a:lnTo>
                  <a:lnTo>
                    <a:pt x="1456573" y="628352"/>
                  </a:lnTo>
                  <a:lnTo>
                    <a:pt x="1476390" y="582928"/>
                  </a:lnTo>
                  <a:lnTo>
                    <a:pt x="1494822" y="536924"/>
                  </a:lnTo>
                  <a:lnTo>
                    <a:pt x="1511857" y="490368"/>
                  </a:lnTo>
                  <a:lnTo>
                    <a:pt x="1527485" y="443285"/>
                  </a:lnTo>
                  <a:lnTo>
                    <a:pt x="1541695" y="395702"/>
                  </a:lnTo>
                  <a:lnTo>
                    <a:pt x="1554477" y="347644"/>
                  </a:lnTo>
                  <a:lnTo>
                    <a:pt x="1565818" y="299139"/>
                  </a:lnTo>
                  <a:lnTo>
                    <a:pt x="1575708" y="250211"/>
                  </a:lnTo>
                  <a:lnTo>
                    <a:pt x="1584136" y="200888"/>
                  </a:lnTo>
                  <a:lnTo>
                    <a:pt x="1591091" y="151195"/>
                  </a:lnTo>
                  <a:lnTo>
                    <a:pt x="1596563" y="101159"/>
                  </a:lnTo>
                  <a:lnTo>
                    <a:pt x="1600539" y="50806"/>
                  </a:lnTo>
                  <a:lnTo>
                    <a:pt x="1603010" y="162"/>
                  </a:lnTo>
                  <a:lnTo>
                    <a:pt x="1319033" y="0"/>
                  </a:lnTo>
                  <a:close/>
                </a:path>
                <a:path w="1603375" h="1599564">
                  <a:moveTo>
                    <a:pt x="1263076" y="1223994"/>
                  </a:moveTo>
                  <a:lnTo>
                    <a:pt x="998541" y="1223994"/>
                  </a:lnTo>
                  <a:lnTo>
                    <a:pt x="1275146" y="1281769"/>
                  </a:lnTo>
                  <a:lnTo>
                    <a:pt x="1263076" y="1223994"/>
                  </a:lnTo>
                  <a:close/>
                </a:path>
              </a:pathLst>
            </a:custGeom>
            <a:solidFill>
              <a:srgbClr val="ED077B"/>
            </a:solidFill>
          </p:spPr>
          <p:txBody>
            <a:bodyPr wrap="square" lIns="0" tIns="0" rIns="0" bIns="0" rtlCol="0"/>
            <a:lstStyle/>
            <a:p>
              <a:endParaRPr/>
            </a:p>
          </p:txBody>
        </p:sp>
        <p:sp>
          <p:nvSpPr>
            <p:cNvPr id="19" name="object 8">
              <a:extLst>
                <a:ext uri="{FF2B5EF4-FFF2-40B4-BE49-F238E27FC236}">
                  <a16:creationId xmlns:a16="http://schemas.microsoft.com/office/drawing/2014/main" id="{BFD24A2B-343D-444C-94F2-FBEDC0D7B41C}"/>
                </a:ext>
              </a:extLst>
            </p:cNvPr>
            <p:cNvSpPr/>
            <p:nvPr/>
          </p:nvSpPr>
          <p:spPr>
            <a:xfrm>
              <a:off x="12371136" y="1883278"/>
              <a:ext cx="2411095" cy="2411095"/>
            </a:xfrm>
            <a:custGeom>
              <a:avLst/>
              <a:gdLst/>
              <a:ahLst/>
              <a:cxnLst/>
              <a:rect l="l" t="t" r="r" b="b"/>
              <a:pathLst>
                <a:path w="2411095" h="2411095">
                  <a:moveTo>
                    <a:pt x="1205420" y="0"/>
                  </a:moveTo>
                  <a:lnTo>
                    <a:pt x="1253901" y="957"/>
                  </a:lnTo>
                  <a:lnTo>
                    <a:pt x="1301897" y="3804"/>
                  </a:lnTo>
                  <a:lnTo>
                    <a:pt x="1349370" y="8506"/>
                  </a:lnTo>
                  <a:lnTo>
                    <a:pt x="1396286" y="15026"/>
                  </a:lnTo>
                  <a:lnTo>
                    <a:pt x="1442607" y="23328"/>
                  </a:lnTo>
                  <a:lnTo>
                    <a:pt x="1488299" y="33377"/>
                  </a:lnTo>
                  <a:lnTo>
                    <a:pt x="1533325" y="45135"/>
                  </a:lnTo>
                  <a:lnTo>
                    <a:pt x="1577648" y="58568"/>
                  </a:lnTo>
                  <a:lnTo>
                    <a:pt x="1621234" y="73639"/>
                  </a:lnTo>
                  <a:lnTo>
                    <a:pt x="1664046" y="90313"/>
                  </a:lnTo>
                  <a:lnTo>
                    <a:pt x="1706048" y="108553"/>
                  </a:lnTo>
                  <a:lnTo>
                    <a:pt x="1747203" y="128322"/>
                  </a:lnTo>
                  <a:lnTo>
                    <a:pt x="1787477" y="149586"/>
                  </a:lnTo>
                  <a:lnTo>
                    <a:pt x="1826833" y="172309"/>
                  </a:lnTo>
                  <a:lnTo>
                    <a:pt x="1865234" y="196453"/>
                  </a:lnTo>
                  <a:lnTo>
                    <a:pt x="1902646" y="221983"/>
                  </a:lnTo>
                  <a:lnTo>
                    <a:pt x="1939031" y="248864"/>
                  </a:lnTo>
                  <a:lnTo>
                    <a:pt x="1974355" y="277059"/>
                  </a:lnTo>
                  <a:lnTo>
                    <a:pt x="2008580" y="306532"/>
                  </a:lnTo>
                  <a:lnTo>
                    <a:pt x="2041672" y="337247"/>
                  </a:lnTo>
                  <a:lnTo>
                    <a:pt x="2073593" y="369168"/>
                  </a:lnTo>
                  <a:lnTo>
                    <a:pt x="2104308" y="402259"/>
                  </a:lnTo>
                  <a:lnTo>
                    <a:pt x="2133781" y="436485"/>
                  </a:lnTo>
                  <a:lnTo>
                    <a:pt x="2161975" y="471808"/>
                  </a:lnTo>
                  <a:lnTo>
                    <a:pt x="2188856" y="508194"/>
                  </a:lnTo>
                  <a:lnTo>
                    <a:pt x="2214387" y="545605"/>
                  </a:lnTo>
                  <a:lnTo>
                    <a:pt x="2238531" y="584007"/>
                  </a:lnTo>
                  <a:lnTo>
                    <a:pt x="2261253" y="623362"/>
                  </a:lnTo>
                  <a:lnTo>
                    <a:pt x="2282517" y="663636"/>
                  </a:lnTo>
                  <a:lnTo>
                    <a:pt x="2302287" y="704792"/>
                  </a:lnTo>
                  <a:lnTo>
                    <a:pt x="2320527" y="746794"/>
                  </a:lnTo>
                  <a:lnTo>
                    <a:pt x="2337200" y="789605"/>
                  </a:lnTo>
                  <a:lnTo>
                    <a:pt x="2352271" y="833191"/>
                  </a:lnTo>
                  <a:lnTo>
                    <a:pt x="2365704" y="877515"/>
                  </a:lnTo>
                  <a:lnTo>
                    <a:pt x="2377463" y="922541"/>
                  </a:lnTo>
                  <a:lnTo>
                    <a:pt x="2387512" y="968232"/>
                  </a:lnTo>
                  <a:lnTo>
                    <a:pt x="2395814" y="1014554"/>
                  </a:lnTo>
                  <a:lnTo>
                    <a:pt x="2402334" y="1061469"/>
                  </a:lnTo>
                  <a:lnTo>
                    <a:pt x="2407036" y="1108943"/>
                  </a:lnTo>
                  <a:lnTo>
                    <a:pt x="2409883" y="1156938"/>
                  </a:lnTo>
                  <a:lnTo>
                    <a:pt x="2410840" y="1205420"/>
                  </a:lnTo>
                  <a:lnTo>
                    <a:pt x="2409883" y="1253901"/>
                  </a:lnTo>
                  <a:lnTo>
                    <a:pt x="2407036" y="1301897"/>
                  </a:lnTo>
                  <a:lnTo>
                    <a:pt x="2402334" y="1349370"/>
                  </a:lnTo>
                  <a:lnTo>
                    <a:pt x="2395814" y="1396286"/>
                  </a:lnTo>
                  <a:lnTo>
                    <a:pt x="2387512" y="1442607"/>
                  </a:lnTo>
                  <a:lnTo>
                    <a:pt x="2377463" y="1488299"/>
                  </a:lnTo>
                  <a:lnTo>
                    <a:pt x="2365704" y="1533325"/>
                  </a:lnTo>
                  <a:lnTo>
                    <a:pt x="2352271" y="1577648"/>
                  </a:lnTo>
                  <a:lnTo>
                    <a:pt x="2337200" y="1621234"/>
                  </a:lnTo>
                  <a:lnTo>
                    <a:pt x="2320527" y="1664046"/>
                  </a:lnTo>
                  <a:lnTo>
                    <a:pt x="2302287" y="1706048"/>
                  </a:lnTo>
                  <a:lnTo>
                    <a:pt x="2282517" y="1747203"/>
                  </a:lnTo>
                  <a:lnTo>
                    <a:pt x="2261253" y="1787477"/>
                  </a:lnTo>
                  <a:lnTo>
                    <a:pt x="2238531" y="1826833"/>
                  </a:lnTo>
                  <a:lnTo>
                    <a:pt x="2214387" y="1865234"/>
                  </a:lnTo>
                  <a:lnTo>
                    <a:pt x="2188856" y="1902646"/>
                  </a:lnTo>
                  <a:lnTo>
                    <a:pt x="2161975" y="1939032"/>
                  </a:lnTo>
                  <a:lnTo>
                    <a:pt x="2133781" y="1974355"/>
                  </a:lnTo>
                  <a:lnTo>
                    <a:pt x="2104308" y="2008580"/>
                  </a:lnTo>
                  <a:lnTo>
                    <a:pt x="2073593" y="2041672"/>
                  </a:lnTo>
                  <a:lnTo>
                    <a:pt x="2041672" y="2073593"/>
                  </a:lnTo>
                  <a:lnTo>
                    <a:pt x="2008580" y="2104308"/>
                  </a:lnTo>
                  <a:lnTo>
                    <a:pt x="1974355" y="2133781"/>
                  </a:lnTo>
                  <a:lnTo>
                    <a:pt x="1939032" y="2161975"/>
                  </a:lnTo>
                  <a:lnTo>
                    <a:pt x="1902646" y="2188856"/>
                  </a:lnTo>
                  <a:lnTo>
                    <a:pt x="1865234" y="2214387"/>
                  </a:lnTo>
                  <a:lnTo>
                    <a:pt x="1826833" y="2238531"/>
                  </a:lnTo>
                  <a:lnTo>
                    <a:pt x="1787477" y="2261253"/>
                  </a:lnTo>
                  <a:lnTo>
                    <a:pt x="1747203" y="2282517"/>
                  </a:lnTo>
                  <a:lnTo>
                    <a:pt x="1706048" y="2302287"/>
                  </a:lnTo>
                  <a:lnTo>
                    <a:pt x="1664046" y="2320527"/>
                  </a:lnTo>
                  <a:lnTo>
                    <a:pt x="1621234" y="2337200"/>
                  </a:lnTo>
                  <a:lnTo>
                    <a:pt x="1577648" y="2352271"/>
                  </a:lnTo>
                  <a:lnTo>
                    <a:pt x="1533325" y="2365704"/>
                  </a:lnTo>
                  <a:lnTo>
                    <a:pt x="1488299" y="2377463"/>
                  </a:lnTo>
                  <a:lnTo>
                    <a:pt x="1442607" y="2387512"/>
                  </a:lnTo>
                  <a:lnTo>
                    <a:pt x="1396286" y="2395814"/>
                  </a:lnTo>
                  <a:lnTo>
                    <a:pt x="1349370" y="2402334"/>
                  </a:lnTo>
                  <a:lnTo>
                    <a:pt x="1301897" y="2407036"/>
                  </a:lnTo>
                  <a:lnTo>
                    <a:pt x="1253901" y="2409883"/>
                  </a:lnTo>
                  <a:lnTo>
                    <a:pt x="1205420" y="2410840"/>
                  </a:lnTo>
                  <a:lnTo>
                    <a:pt x="1156938" y="2409883"/>
                  </a:lnTo>
                  <a:lnTo>
                    <a:pt x="1108943" y="2407036"/>
                  </a:lnTo>
                  <a:lnTo>
                    <a:pt x="1061469" y="2402334"/>
                  </a:lnTo>
                  <a:lnTo>
                    <a:pt x="1014554" y="2395814"/>
                  </a:lnTo>
                  <a:lnTo>
                    <a:pt x="968232" y="2387512"/>
                  </a:lnTo>
                  <a:lnTo>
                    <a:pt x="922541" y="2377463"/>
                  </a:lnTo>
                  <a:lnTo>
                    <a:pt x="877515" y="2365704"/>
                  </a:lnTo>
                  <a:lnTo>
                    <a:pt x="833191" y="2352271"/>
                  </a:lnTo>
                  <a:lnTo>
                    <a:pt x="789605" y="2337200"/>
                  </a:lnTo>
                  <a:lnTo>
                    <a:pt x="746794" y="2320527"/>
                  </a:lnTo>
                  <a:lnTo>
                    <a:pt x="704792" y="2302287"/>
                  </a:lnTo>
                  <a:lnTo>
                    <a:pt x="663636" y="2282517"/>
                  </a:lnTo>
                  <a:lnTo>
                    <a:pt x="623362" y="2261253"/>
                  </a:lnTo>
                  <a:lnTo>
                    <a:pt x="584007" y="2238531"/>
                  </a:lnTo>
                  <a:lnTo>
                    <a:pt x="545605" y="2214387"/>
                  </a:lnTo>
                  <a:lnTo>
                    <a:pt x="508194" y="2188856"/>
                  </a:lnTo>
                  <a:lnTo>
                    <a:pt x="471808" y="2161975"/>
                  </a:lnTo>
                  <a:lnTo>
                    <a:pt x="436485" y="2133781"/>
                  </a:lnTo>
                  <a:lnTo>
                    <a:pt x="402259" y="2104308"/>
                  </a:lnTo>
                  <a:lnTo>
                    <a:pt x="369168" y="2073593"/>
                  </a:lnTo>
                  <a:lnTo>
                    <a:pt x="337247" y="2041672"/>
                  </a:lnTo>
                  <a:lnTo>
                    <a:pt x="306532" y="2008580"/>
                  </a:lnTo>
                  <a:lnTo>
                    <a:pt x="277059" y="1974355"/>
                  </a:lnTo>
                  <a:lnTo>
                    <a:pt x="248864" y="1939031"/>
                  </a:lnTo>
                  <a:lnTo>
                    <a:pt x="221983" y="1902646"/>
                  </a:lnTo>
                  <a:lnTo>
                    <a:pt x="196453" y="1865234"/>
                  </a:lnTo>
                  <a:lnTo>
                    <a:pt x="172309" y="1826833"/>
                  </a:lnTo>
                  <a:lnTo>
                    <a:pt x="149586" y="1787477"/>
                  </a:lnTo>
                  <a:lnTo>
                    <a:pt x="128322" y="1747203"/>
                  </a:lnTo>
                  <a:lnTo>
                    <a:pt x="108553" y="1706048"/>
                  </a:lnTo>
                  <a:lnTo>
                    <a:pt x="90313" y="1664046"/>
                  </a:lnTo>
                  <a:lnTo>
                    <a:pt x="73639" y="1621234"/>
                  </a:lnTo>
                  <a:lnTo>
                    <a:pt x="58568" y="1577648"/>
                  </a:lnTo>
                  <a:lnTo>
                    <a:pt x="45135" y="1533325"/>
                  </a:lnTo>
                  <a:lnTo>
                    <a:pt x="33377" y="1488299"/>
                  </a:lnTo>
                  <a:lnTo>
                    <a:pt x="23328" y="1442607"/>
                  </a:lnTo>
                  <a:lnTo>
                    <a:pt x="15026" y="1396286"/>
                  </a:lnTo>
                  <a:lnTo>
                    <a:pt x="8506" y="1349370"/>
                  </a:lnTo>
                  <a:lnTo>
                    <a:pt x="3804" y="1301897"/>
                  </a:lnTo>
                  <a:lnTo>
                    <a:pt x="957" y="1253901"/>
                  </a:lnTo>
                  <a:lnTo>
                    <a:pt x="0" y="1205420"/>
                  </a:lnTo>
                  <a:lnTo>
                    <a:pt x="957" y="1156938"/>
                  </a:lnTo>
                  <a:lnTo>
                    <a:pt x="3804" y="1108943"/>
                  </a:lnTo>
                  <a:lnTo>
                    <a:pt x="8506" y="1061469"/>
                  </a:lnTo>
                  <a:lnTo>
                    <a:pt x="15026" y="1014554"/>
                  </a:lnTo>
                  <a:lnTo>
                    <a:pt x="23328" y="968232"/>
                  </a:lnTo>
                  <a:lnTo>
                    <a:pt x="33377" y="922541"/>
                  </a:lnTo>
                  <a:lnTo>
                    <a:pt x="45135" y="877515"/>
                  </a:lnTo>
                  <a:lnTo>
                    <a:pt x="58568" y="833191"/>
                  </a:lnTo>
                  <a:lnTo>
                    <a:pt x="73640" y="789605"/>
                  </a:lnTo>
                  <a:lnTo>
                    <a:pt x="90313" y="746794"/>
                  </a:lnTo>
                  <a:lnTo>
                    <a:pt x="108553" y="704792"/>
                  </a:lnTo>
                  <a:lnTo>
                    <a:pt x="128322" y="663636"/>
                  </a:lnTo>
                  <a:lnTo>
                    <a:pt x="149586" y="623362"/>
                  </a:lnTo>
                  <a:lnTo>
                    <a:pt x="172309" y="584007"/>
                  </a:lnTo>
                  <a:lnTo>
                    <a:pt x="196453" y="545605"/>
                  </a:lnTo>
                  <a:lnTo>
                    <a:pt x="221983" y="508194"/>
                  </a:lnTo>
                  <a:lnTo>
                    <a:pt x="248864" y="471808"/>
                  </a:lnTo>
                  <a:lnTo>
                    <a:pt x="277059" y="436485"/>
                  </a:lnTo>
                  <a:lnTo>
                    <a:pt x="306532" y="402259"/>
                  </a:lnTo>
                  <a:lnTo>
                    <a:pt x="337247" y="369168"/>
                  </a:lnTo>
                  <a:lnTo>
                    <a:pt x="369168" y="337247"/>
                  </a:lnTo>
                  <a:lnTo>
                    <a:pt x="402259" y="306532"/>
                  </a:lnTo>
                  <a:lnTo>
                    <a:pt x="436485" y="277059"/>
                  </a:lnTo>
                  <a:lnTo>
                    <a:pt x="471808" y="248864"/>
                  </a:lnTo>
                  <a:lnTo>
                    <a:pt x="508194" y="221983"/>
                  </a:lnTo>
                  <a:lnTo>
                    <a:pt x="545605" y="196453"/>
                  </a:lnTo>
                  <a:lnTo>
                    <a:pt x="584007" y="172309"/>
                  </a:lnTo>
                  <a:lnTo>
                    <a:pt x="623362" y="149586"/>
                  </a:lnTo>
                  <a:lnTo>
                    <a:pt x="663636" y="128322"/>
                  </a:lnTo>
                  <a:lnTo>
                    <a:pt x="704792" y="108553"/>
                  </a:lnTo>
                  <a:lnTo>
                    <a:pt x="746794" y="90313"/>
                  </a:lnTo>
                  <a:lnTo>
                    <a:pt x="789605" y="73640"/>
                  </a:lnTo>
                  <a:lnTo>
                    <a:pt x="833191" y="58568"/>
                  </a:lnTo>
                  <a:lnTo>
                    <a:pt x="877515" y="45135"/>
                  </a:lnTo>
                  <a:lnTo>
                    <a:pt x="922541" y="33377"/>
                  </a:lnTo>
                  <a:lnTo>
                    <a:pt x="968232" y="23328"/>
                  </a:lnTo>
                  <a:lnTo>
                    <a:pt x="1014554" y="15026"/>
                  </a:lnTo>
                  <a:lnTo>
                    <a:pt x="1061469" y="8506"/>
                  </a:lnTo>
                  <a:lnTo>
                    <a:pt x="1108943" y="3804"/>
                  </a:lnTo>
                  <a:lnTo>
                    <a:pt x="1156938" y="957"/>
                  </a:lnTo>
                  <a:lnTo>
                    <a:pt x="1205420" y="0"/>
                  </a:lnTo>
                </a:path>
              </a:pathLst>
            </a:custGeom>
            <a:ln w="12700">
              <a:solidFill>
                <a:srgbClr val="FFFFFF"/>
              </a:solidFill>
              <a:prstDash val="dash"/>
            </a:ln>
          </p:spPr>
          <p:txBody>
            <a:bodyPr wrap="square" lIns="0" tIns="0" rIns="0" bIns="0" rtlCol="0"/>
            <a:lstStyle/>
            <a:p>
              <a:endParaRPr/>
            </a:p>
          </p:txBody>
        </p:sp>
      </p:grpSp>
      <p:pic>
        <p:nvPicPr>
          <p:cNvPr id="20" name="Picture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66450" y="2705728"/>
            <a:ext cx="8491902" cy="5404981"/>
          </a:xfrm>
          <a:prstGeom prst="rect">
            <a:avLst/>
          </a:prstGeom>
        </p:spPr>
      </p:pic>
    </p:spTree>
    <p:extLst>
      <p:ext uri="{BB962C8B-B14F-4D97-AF65-F5344CB8AC3E}">
        <p14:creationId xmlns:p14="http://schemas.microsoft.com/office/powerpoint/2010/main" val="35027533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5479C461-550D-40A7-80FB-4B0148A9B923}"/>
              </a:ext>
            </a:extLst>
          </p:cNvPr>
          <p:cNvSpPr/>
          <p:nvPr/>
        </p:nvSpPr>
        <p:spPr>
          <a:xfrm>
            <a:off x="0" y="0"/>
            <a:ext cx="10450195" cy="11303000"/>
          </a:xfrm>
          <a:custGeom>
            <a:avLst/>
            <a:gdLst/>
            <a:ahLst/>
            <a:cxnLst/>
            <a:rect l="l" t="t" r="r" b="b"/>
            <a:pathLst>
              <a:path w="10450195" h="11303000">
                <a:moveTo>
                  <a:pt x="0" y="11303000"/>
                </a:moveTo>
                <a:lnTo>
                  <a:pt x="10449982" y="11303000"/>
                </a:lnTo>
                <a:lnTo>
                  <a:pt x="10449982" y="0"/>
                </a:lnTo>
                <a:lnTo>
                  <a:pt x="0" y="0"/>
                </a:lnTo>
                <a:lnTo>
                  <a:pt x="0" y="11303000"/>
                </a:lnTo>
                <a:close/>
              </a:path>
            </a:pathLst>
          </a:custGeom>
          <a:solidFill>
            <a:srgbClr val="8096FF"/>
          </a:solidFill>
        </p:spPr>
        <p:txBody>
          <a:bodyPr wrap="square" lIns="0" tIns="0" rIns="0" bIns="0" rtlCol="0"/>
          <a:lstStyle/>
          <a:p>
            <a:endParaRPr dirty="0"/>
          </a:p>
        </p:txBody>
      </p:sp>
      <p:sp>
        <p:nvSpPr>
          <p:cNvPr id="20" name="TextBox 19"/>
          <p:cNvSpPr txBox="1"/>
          <p:nvPr/>
        </p:nvSpPr>
        <p:spPr>
          <a:xfrm>
            <a:off x="11162206" y="6167959"/>
            <a:ext cx="8229600" cy="4524315"/>
          </a:xfrm>
          <a:prstGeom prst="rect">
            <a:avLst/>
          </a:prstGeom>
          <a:noFill/>
        </p:spPr>
        <p:txBody>
          <a:bodyPr wrap="square" rtlCol="0">
            <a:spAutoFit/>
          </a:bodyPr>
          <a:lstStyle/>
          <a:p>
            <a:pPr algn="just"/>
            <a:r>
              <a:rPr lang="es-CO" sz="2400" dirty="0"/>
              <a:t>En muchos casos, las actividades pueden ser paralelas.  En ocasiones el ejecutor puede empezar a trabajar en una actividad antes que otro ejecutor termine una tarea distinta para acelerar el trabajo. En esos casos, se debe definir dependencias temporales, como que el comienzo de una actividad sea varios días después que la otra. Pero este tipo de referencias temporales dan lugar a errores de cálculo y a una mala gestión de entregables y recursos.</a:t>
            </a:r>
          </a:p>
          <a:p>
            <a:pPr algn="just"/>
            <a:endParaRPr lang="es-CO" sz="2400" dirty="0"/>
          </a:p>
          <a:p>
            <a:pPr algn="just"/>
            <a:r>
              <a:rPr lang="es-CO" sz="2400" dirty="0"/>
              <a:t>En definitiva, a la hora de planificar con base en entregables paralelos sin tener en cuenta la dependencia entre ellos, puede poner en riesgo la ejecución total del proyecto.</a:t>
            </a:r>
          </a:p>
        </p:txBody>
      </p:sp>
      <p:sp>
        <p:nvSpPr>
          <p:cNvPr id="7" name="TextBox 6"/>
          <p:cNvSpPr txBox="1"/>
          <p:nvPr/>
        </p:nvSpPr>
        <p:spPr>
          <a:xfrm>
            <a:off x="298450" y="3670300"/>
            <a:ext cx="9627554" cy="5047536"/>
          </a:xfrm>
          <a:prstGeom prst="rect">
            <a:avLst/>
          </a:prstGeom>
          <a:noFill/>
        </p:spPr>
        <p:txBody>
          <a:bodyPr wrap="square" rtlCol="0">
            <a:spAutoFit/>
          </a:bodyPr>
          <a:lstStyle/>
          <a:p>
            <a:r>
              <a:rPr lang="es-CO" sz="4000" b="1" dirty="0">
                <a:solidFill>
                  <a:schemeClr val="bg1"/>
                </a:solidFill>
              </a:rPr>
              <a:t>Reglas para planificar proyectos de forma rápida y efectiva</a:t>
            </a:r>
          </a:p>
          <a:p>
            <a:pPr marL="285750" indent="-285750">
              <a:buFont typeface="Arial" panose="020B0604020202020204" pitchFamily="34" charset="0"/>
              <a:buChar char="•"/>
            </a:pPr>
            <a:r>
              <a:rPr lang="es-CO" sz="3200" dirty="0">
                <a:solidFill>
                  <a:schemeClr val="bg1"/>
                </a:solidFill>
              </a:rPr>
              <a:t>Regla 1: Fraccionar el trabajo, una actividad, un entregable.</a:t>
            </a:r>
          </a:p>
          <a:p>
            <a:pPr marL="285750" indent="-285750">
              <a:buFont typeface="Arial" panose="020B0604020202020204" pitchFamily="34" charset="0"/>
              <a:buChar char="•"/>
            </a:pPr>
            <a:r>
              <a:rPr lang="es-CO" sz="3200" dirty="0">
                <a:solidFill>
                  <a:schemeClr val="bg1"/>
                </a:solidFill>
              </a:rPr>
              <a:t>Regla 2: Crea dependencias.</a:t>
            </a:r>
          </a:p>
          <a:p>
            <a:pPr marL="285750" indent="-285750">
              <a:buFont typeface="Arial" panose="020B0604020202020204" pitchFamily="34" charset="0"/>
              <a:buChar char="•"/>
            </a:pPr>
            <a:r>
              <a:rPr lang="es-CO" sz="3200" dirty="0">
                <a:solidFill>
                  <a:schemeClr val="bg1"/>
                </a:solidFill>
              </a:rPr>
              <a:t>Regla 3: Refuerza las dependencias.</a:t>
            </a:r>
          </a:p>
          <a:p>
            <a:pPr marL="285750" indent="-285750">
              <a:buFont typeface="Arial" panose="020B0604020202020204" pitchFamily="34" charset="0"/>
              <a:buChar char="•"/>
            </a:pPr>
            <a:r>
              <a:rPr lang="es-CO" sz="3200" dirty="0"/>
              <a:t>Regla 4: Finalizar/Terminar no siempre es el entregable.</a:t>
            </a:r>
          </a:p>
          <a:p>
            <a:pPr marL="285750" indent="-285750">
              <a:buFont typeface="Arial" panose="020B0604020202020204" pitchFamily="34" charset="0"/>
              <a:buChar char="•"/>
            </a:pPr>
            <a:r>
              <a:rPr lang="es-CO" sz="3200" dirty="0">
                <a:solidFill>
                  <a:schemeClr val="bg1"/>
                </a:solidFill>
              </a:rPr>
              <a:t>Regla 5: Esperar es hacer algo.</a:t>
            </a:r>
          </a:p>
          <a:p>
            <a:pPr marL="285750" indent="-285750">
              <a:buFont typeface="Arial" panose="020B0604020202020204" pitchFamily="34" charset="0"/>
              <a:buChar char="•"/>
            </a:pPr>
            <a:r>
              <a:rPr lang="es-CO" sz="3200" dirty="0">
                <a:solidFill>
                  <a:schemeClr val="bg1"/>
                </a:solidFill>
              </a:rPr>
              <a:t>Regla6: Planificar de atrás hacia adelante</a:t>
            </a:r>
          </a:p>
          <a:p>
            <a:r>
              <a:rPr lang="es-CO" dirty="0"/>
              <a:t>.</a:t>
            </a:r>
          </a:p>
        </p:txBody>
      </p:sp>
      <p:sp>
        <p:nvSpPr>
          <p:cNvPr id="8" name="CuadroTexto 3">
            <a:extLst>
              <a:ext uri="{FF2B5EF4-FFF2-40B4-BE49-F238E27FC236}">
                <a16:creationId xmlns:a16="http://schemas.microsoft.com/office/drawing/2014/main" id="{66E2CEF1-5755-4480-9F46-AD7AC1351945}"/>
              </a:ext>
            </a:extLst>
          </p:cNvPr>
          <p:cNvSpPr txBox="1"/>
          <p:nvPr/>
        </p:nvSpPr>
        <p:spPr>
          <a:xfrm>
            <a:off x="4413250" y="317500"/>
            <a:ext cx="12538683" cy="833583"/>
          </a:xfrm>
          <a:prstGeom prst="rect">
            <a:avLst/>
          </a:prstGeom>
          <a:solidFill>
            <a:schemeClr val="accent1">
              <a:lumMod val="75000"/>
            </a:schemeClr>
          </a:solidFill>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75353" bIns="75353">
            <a:spAutoFit/>
          </a:bodyPr>
          <a:lstStyle>
            <a:lvl1pPr algn="ctr">
              <a:lnSpc>
                <a:spcPct val="80000"/>
              </a:lnSpc>
              <a:defRPr sz="5600" i="1">
                <a:solidFill>
                  <a:srgbClr val="DDE9F8"/>
                </a:solidFill>
                <a:latin typeface="Boston SemiBold"/>
                <a:ea typeface="Boston SemiBold"/>
                <a:cs typeface="Boston SemiBold"/>
                <a:sym typeface="Boston SemiBold"/>
              </a:defRPr>
            </a:lvl1pPr>
          </a:lstStyle>
          <a:p>
            <a:r>
              <a:rPr lang="es-ES" sz="5400" dirty="0"/>
              <a:t>Gestión del Proyecto</a:t>
            </a:r>
            <a:endParaRPr sz="5400" dirty="0"/>
          </a:p>
        </p:txBody>
      </p:sp>
      <p:pic>
        <p:nvPicPr>
          <p:cNvPr id="3" name="Imagen 2">
            <a:extLst>
              <a:ext uri="{FF2B5EF4-FFF2-40B4-BE49-F238E27FC236}">
                <a16:creationId xmlns:a16="http://schemas.microsoft.com/office/drawing/2014/main" id="{366A5B8A-B60A-4364-9AA3-2B43A3BB17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23850" y="1198652"/>
            <a:ext cx="4876800" cy="4876800"/>
          </a:xfrm>
          <a:prstGeom prst="rect">
            <a:avLst/>
          </a:prstGeom>
        </p:spPr>
      </p:pic>
    </p:spTree>
    <p:extLst>
      <p:ext uri="{BB962C8B-B14F-4D97-AF65-F5344CB8AC3E}">
        <p14:creationId xmlns:p14="http://schemas.microsoft.com/office/powerpoint/2010/main" val="36136412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5479C461-550D-40A7-80FB-4B0148A9B923}"/>
              </a:ext>
            </a:extLst>
          </p:cNvPr>
          <p:cNvSpPr/>
          <p:nvPr/>
        </p:nvSpPr>
        <p:spPr>
          <a:xfrm>
            <a:off x="0" y="0"/>
            <a:ext cx="10450195" cy="11303000"/>
          </a:xfrm>
          <a:custGeom>
            <a:avLst/>
            <a:gdLst/>
            <a:ahLst/>
            <a:cxnLst/>
            <a:rect l="l" t="t" r="r" b="b"/>
            <a:pathLst>
              <a:path w="10450195" h="11303000">
                <a:moveTo>
                  <a:pt x="0" y="11303000"/>
                </a:moveTo>
                <a:lnTo>
                  <a:pt x="10449982" y="11303000"/>
                </a:lnTo>
                <a:lnTo>
                  <a:pt x="10449982" y="0"/>
                </a:lnTo>
                <a:lnTo>
                  <a:pt x="0" y="0"/>
                </a:lnTo>
                <a:lnTo>
                  <a:pt x="0" y="11303000"/>
                </a:lnTo>
                <a:close/>
              </a:path>
            </a:pathLst>
          </a:custGeom>
          <a:solidFill>
            <a:srgbClr val="8096FF"/>
          </a:solidFill>
        </p:spPr>
        <p:txBody>
          <a:bodyPr wrap="square" lIns="0" tIns="0" rIns="0" bIns="0" rtlCol="0"/>
          <a:lstStyle/>
          <a:p>
            <a:endParaRPr dirty="0"/>
          </a:p>
        </p:txBody>
      </p:sp>
      <p:sp>
        <p:nvSpPr>
          <p:cNvPr id="20" name="TextBox 19"/>
          <p:cNvSpPr txBox="1"/>
          <p:nvPr/>
        </p:nvSpPr>
        <p:spPr>
          <a:xfrm>
            <a:off x="11042650" y="2374900"/>
            <a:ext cx="8229600" cy="4893647"/>
          </a:xfrm>
          <a:prstGeom prst="rect">
            <a:avLst/>
          </a:prstGeom>
          <a:noFill/>
        </p:spPr>
        <p:txBody>
          <a:bodyPr wrap="square" rtlCol="0">
            <a:spAutoFit/>
          </a:bodyPr>
          <a:lstStyle/>
          <a:p>
            <a:pPr algn="just"/>
            <a:r>
              <a:rPr lang="es-CO" sz="2400" dirty="0"/>
              <a:t>En algunos casos se necesita esperar. Esto es importante plasmarlo en la planificación para poder gestionar ése tiempo de espera, y también para dar la información necesaria al resto del equipo del estado. Si un actor debe esperar un tiempo para iniciar una actividad, es importante que ese tiempo de espera esté marcado en la planificación para gestionar la incertidumbre. </a:t>
            </a:r>
          </a:p>
          <a:p>
            <a:pPr algn="just"/>
            <a:endParaRPr lang="es-CO" sz="2400" dirty="0"/>
          </a:p>
          <a:p>
            <a:pPr algn="just"/>
            <a:r>
              <a:rPr lang="es-CO" sz="2400" dirty="0">
                <a:solidFill>
                  <a:schemeClr val="bg1"/>
                </a:solidFill>
              </a:rPr>
              <a:t>Puede que esos tres días acaben alargándose por la humedad, o puede que si le damos esos tres días al proceso de lucido de la pared, el albañil puede pensar que tiene tres días de más para hacer el trabajo. Si se los damos al pintor, éste se plantará tres días antes en el trabajo y los perderá, porque no podrá trabajar. Si no ponemos nada, la gente no sabrá qué está pasando.</a:t>
            </a:r>
          </a:p>
        </p:txBody>
      </p:sp>
      <p:sp>
        <p:nvSpPr>
          <p:cNvPr id="7" name="TextBox 6"/>
          <p:cNvSpPr txBox="1"/>
          <p:nvPr/>
        </p:nvSpPr>
        <p:spPr>
          <a:xfrm>
            <a:off x="298450" y="3670300"/>
            <a:ext cx="9627554" cy="5047536"/>
          </a:xfrm>
          <a:prstGeom prst="rect">
            <a:avLst/>
          </a:prstGeom>
          <a:noFill/>
        </p:spPr>
        <p:txBody>
          <a:bodyPr wrap="square" rtlCol="0">
            <a:spAutoFit/>
          </a:bodyPr>
          <a:lstStyle/>
          <a:p>
            <a:r>
              <a:rPr lang="es-CO" sz="4000" b="1" dirty="0">
                <a:solidFill>
                  <a:schemeClr val="bg1"/>
                </a:solidFill>
              </a:rPr>
              <a:t>Reglas para planificar proyectos de forma rápida y efectiva</a:t>
            </a:r>
          </a:p>
          <a:p>
            <a:pPr marL="285750" indent="-285750">
              <a:buFont typeface="Arial" panose="020B0604020202020204" pitchFamily="34" charset="0"/>
              <a:buChar char="•"/>
            </a:pPr>
            <a:r>
              <a:rPr lang="es-CO" sz="3200" dirty="0">
                <a:solidFill>
                  <a:schemeClr val="bg1"/>
                </a:solidFill>
              </a:rPr>
              <a:t>Regla 1: Fraccionar el trabajo, una actividad, un entregable.</a:t>
            </a:r>
          </a:p>
          <a:p>
            <a:pPr marL="285750" indent="-285750">
              <a:buFont typeface="Arial" panose="020B0604020202020204" pitchFamily="34" charset="0"/>
              <a:buChar char="•"/>
            </a:pPr>
            <a:r>
              <a:rPr lang="es-CO" sz="3200" dirty="0">
                <a:solidFill>
                  <a:schemeClr val="bg1"/>
                </a:solidFill>
              </a:rPr>
              <a:t>Regla 2: Crea dependencias.</a:t>
            </a:r>
          </a:p>
          <a:p>
            <a:pPr marL="285750" indent="-285750">
              <a:buFont typeface="Arial" panose="020B0604020202020204" pitchFamily="34" charset="0"/>
              <a:buChar char="•"/>
            </a:pPr>
            <a:r>
              <a:rPr lang="es-CO" sz="3200" dirty="0">
                <a:solidFill>
                  <a:schemeClr val="bg1"/>
                </a:solidFill>
              </a:rPr>
              <a:t>Regla 3: Refuerza las dependencias.</a:t>
            </a:r>
          </a:p>
          <a:p>
            <a:pPr marL="285750" indent="-285750">
              <a:buFont typeface="Arial" panose="020B0604020202020204" pitchFamily="34" charset="0"/>
              <a:buChar char="•"/>
            </a:pPr>
            <a:r>
              <a:rPr lang="es-CO" sz="3200" dirty="0">
                <a:solidFill>
                  <a:schemeClr val="bg1"/>
                </a:solidFill>
              </a:rPr>
              <a:t>Regla 4: Finalizar/Terminar no siempre es el entregable.</a:t>
            </a:r>
          </a:p>
          <a:p>
            <a:pPr marL="285750" indent="-285750">
              <a:buFont typeface="Arial" panose="020B0604020202020204" pitchFamily="34" charset="0"/>
              <a:buChar char="•"/>
            </a:pPr>
            <a:r>
              <a:rPr lang="es-CO" sz="3200" dirty="0"/>
              <a:t>Regla 5: Esperar es hacer algo.</a:t>
            </a:r>
          </a:p>
          <a:p>
            <a:pPr marL="285750" indent="-285750">
              <a:buFont typeface="Arial" panose="020B0604020202020204" pitchFamily="34" charset="0"/>
              <a:buChar char="•"/>
            </a:pPr>
            <a:r>
              <a:rPr lang="es-CO" sz="3200" dirty="0">
                <a:solidFill>
                  <a:schemeClr val="bg1"/>
                </a:solidFill>
              </a:rPr>
              <a:t>Regla6: Planificar de atrás hacia adelante</a:t>
            </a:r>
          </a:p>
          <a:p>
            <a:r>
              <a:rPr lang="es-CO" dirty="0"/>
              <a:t>.</a:t>
            </a:r>
          </a:p>
        </p:txBody>
      </p:sp>
      <p:sp>
        <p:nvSpPr>
          <p:cNvPr id="8" name="CuadroTexto 3">
            <a:extLst>
              <a:ext uri="{FF2B5EF4-FFF2-40B4-BE49-F238E27FC236}">
                <a16:creationId xmlns:a16="http://schemas.microsoft.com/office/drawing/2014/main" id="{66E2CEF1-5755-4480-9F46-AD7AC1351945}"/>
              </a:ext>
            </a:extLst>
          </p:cNvPr>
          <p:cNvSpPr txBox="1"/>
          <p:nvPr/>
        </p:nvSpPr>
        <p:spPr>
          <a:xfrm>
            <a:off x="4413250" y="317500"/>
            <a:ext cx="12538683" cy="833583"/>
          </a:xfrm>
          <a:prstGeom prst="rect">
            <a:avLst/>
          </a:prstGeom>
          <a:solidFill>
            <a:schemeClr val="accent1">
              <a:lumMod val="75000"/>
            </a:schemeClr>
          </a:solidFill>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75353" bIns="75353">
            <a:spAutoFit/>
          </a:bodyPr>
          <a:lstStyle>
            <a:lvl1pPr algn="ctr">
              <a:lnSpc>
                <a:spcPct val="80000"/>
              </a:lnSpc>
              <a:defRPr sz="5600" i="1">
                <a:solidFill>
                  <a:srgbClr val="DDE9F8"/>
                </a:solidFill>
                <a:latin typeface="Boston SemiBold"/>
                <a:ea typeface="Boston SemiBold"/>
                <a:cs typeface="Boston SemiBold"/>
                <a:sym typeface="Boston SemiBold"/>
              </a:defRPr>
            </a:lvl1pPr>
          </a:lstStyle>
          <a:p>
            <a:r>
              <a:rPr lang="es-ES" sz="5400" dirty="0"/>
              <a:t>Gestión del Proyecto</a:t>
            </a:r>
            <a:endParaRPr sz="5400" dirty="0"/>
          </a:p>
        </p:txBody>
      </p:sp>
      <p:pic>
        <p:nvPicPr>
          <p:cNvPr id="3" name="Imagen 2">
            <a:extLst>
              <a:ext uri="{FF2B5EF4-FFF2-40B4-BE49-F238E27FC236}">
                <a16:creationId xmlns:a16="http://schemas.microsoft.com/office/drawing/2014/main" id="{E36D38F9-BDE9-4525-87A6-A7F55B0406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57494" y="6230214"/>
            <a:ext cx="6799912" cy="4094065"/>
          </a:xfrm>
          <a:prstGeom prst="rect">
            <a:avLst/>
          </a:prstGeom>
        </p:spPr>
      </p:pic>
    </p:spTree>
    <p:extLst>
      <p:ext uri="{BB962C8B-B14F-4D97-AF65-F5344CB8AC3E}">
        <p14:creationId xmlns:p14="http://schemas.microsoft.com/office/powerpoint/2010/main" val="38169552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04100" cy="11303000"/>
          </a:xfrm>
          <a:prstGeom prst="rect">
            <a:avLst/>
          </a:prstGeom>
          <a:solidFill>
            <a:srgbClr val="897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txBox="1"/>
          <p:nvPr/>
        </p:nvSpPr>
        <p:spPr>
          <a:xfrm>
            <a:off x="14994796" y="1019677"/>
            <a:ext cx="4310166" cy="7902157"/>
          </a:xfrm>
          <a:prstGeom prst="rect">
            <a:avLst/>
          </a:prstGeom>
        </p:spPr>
        <p:txBody>
          <a:bodyPr vert="horz" lIns="91440" tIns="45720" rIns="91440" bIns="45720" rtlCol="0" anchor="ctr">
            <a:normAutofit/>
          </a:bodyPr>
          <a:lstStyle/>
          <a:p>
            <a:pPr marL="12700" marR="8890" algn="ctr">
              <a:lnSpc>
                <a:spcPct val="90000"/>
              </a:lnSpc>
              <a:spcBef>
                <a:spcPct val="0"/>
              </a:spcBef>
              <a:spcAft>
                <a:spcPts val="600"/>
              </a:spcAft>
            </a:pPr>
            <a:r>
              <a:rPr lang="en-US" sz="5900" b="1" spc="25" dirty="0" err="1">
                <a:solidFill>
                  <a:srgbClr val="FFFFFF"/>
                </a:solidFill>
                <a:latin typeface="+mj-lt"/>
                <a:ea typeface="+mj-ea"/>
                <a:cs typeface="+mj-cs"/>
              </a:rPr>
              <a:t>Trámites</a:t>
            </a:r>
            <a:r>
              <a:rPr lang="en-US" sz="5900" b="1" spc="25" dirty="0">
                <a:solidFill>
                  <a:srgbClr val="FFFFFF"/>
                </a:solidFill>
                <a:latin typeface="+mj-lt"/>
                <a:ea typeface="+mj-ea"/>
                <a:cs typeface="+mj-cs"/>
              </a:rPr>
              <a:t> de </a:t>
            </a:r>
            <a:r>
              <a:rPr lang="en-US" sz="5900" b="1" spc="25" dirty="0" err="1">
                <a:solidFill>
                  <a:srgbClr val="FFFFFF"/>
                </a:solidFill>
                <a:latin typeface="+mj-lt"/>
                <a:ea typeface="+mj-ea"/>
                <a:cs typeface="+mj-cs"/>
              </a:rPr>
              <a:t>Permisos</a:t>
            </a:r>
            <a:endParaRPr lang="en-US" sz="5900" dirty="0">
              <a:solidFill>
                <a:srgbClr val="FFFFFF"/>
              </a:solidFill>
              <a:latin typeface="+mj-lt"/>
              <a:ea typeface="+mj-ea"/>
              <a:cs typeface="+mj-cs"/>
            </a:endParaRPr>
          </a:p>
        </p:txBody>
      </p:sp>
      <p:sp>
        <p:nvSpPr>
          <p:cNvPr id="12"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3520" y="798745"/>
            <a:ext cx="13404408" cy="943423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a:extLst>
              <a:ext uri="{FF2B5EF4-FFF2-40B4-BE49-F238E27FC236}">
                <a16:creationId xmlns:a16="http://schemas.microsoft.com/office/drawing/2014/main" id="{5A1AF75A-BEEE-4CFA-A375-FF74736199B2}"/>
              </a:ext>
            </a:extLst>
          </p:cNvPr>
          <p:cNvPicPr>
            <a:picLocks noChangeAspect="1"/>
          </p:cNvPicPr>
          <p:nvPr/>
        </p:nvPicPr>
        <p:blipFill rotWithShape="1">
          <a:blip r:embed="rId2">
            <a:extLst>
              <a:ext uri="{28A0092B-C50C-407E-A947-70E740481C1C}">
                <a14:useLocalDpi xmlns:a14="http://schemas.microsoft.com/office/drawing/2010/main" val="0"/>
              </a:ext>
            </a:extLst>
          </a:blip>
          <a:srcRect t="4493" b="3255"/>
          <a:stretch/>
        </p:blipFill>
        <p:spPr>
          <a:xfrm>
            <a:off x="799138" y="1105909"/>
            <a:ext cx="13341046" cy="8950813"/>
          </a:xfrm>
          <a:prstGeom prst="rect">
            <a:avLst/>
          </a:prstGeom>
          <a:effectLst/>
        </p:spPr>
      </p:pic>
    </p:spTree>
    <p:extLst>
      <p:ext uri="{BB962C8B-B14F-4D97-AF65-F5344CB8AC3E}">
        <p14:creationId xmlns:p14="http://schemas.microsoft.com/office/powerpoint/2010/main" val="7443869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5479C461-550D-40A7-80FB-4B0148A9B923}"/>
              </a:ext>
            </a:extLst>
          </p:cNvPr>
          <p:cNvSpPr/>
          <p:nvPr/>
        </p:nvSpPr>
        <p:spPr>
          <a:xfrm>
            <a:off x="0" y="0"/>
            <a:ext cx="10450195" cy="11303000"/>
          </a:xfrm>
          <a:custGeom>
            <a:avLst/>
            <a:gdLst/>
            <a:ahLst/>
            <a:cxnLst/>
            <a:rect l="l" t="t" r="r" b="b"/>
            <a:pathLst>
              <a:path w="10450195" h="11303000">
                <a:moveTo>
                  <a:pt x="0" y="11303000"/>
                </a:moveTo>
                <a:lnTo>
                  <a:pt x="10449982" y="11303000"/>
                </a:lnTo>
                <a:lnTo>
                  <a:pt x="10449982" y="0"/>
                </a:lnTo>
                <a:lnTo>
                  <a:pt x="0" y="0"/>
                </a:lnTo>
                <a:lnTo>
                  <a:pt x="0" y="11303000"/>
                </a:lnTo>
                <a:close/>
              </a:path>
            </a:pathLst>
          </a:custGeom>
          <a:solidFill>
            <a:srgbClr val="8096FF"/>
          </a:solidFill>
        </p:spPr>
        <p:txBody>
          <a:bodyPr wrap="square" lIns="0" tIns="0" rIns="0" bIns="0" rtlCol="0"/>
          <a:lstStyle/>
          <a:p>
            <a:endParaRPr dirty="0"/>
          </a:p>
        </p:txBody>
      </p:sp>
      <p:sp>
        <p:nvSpPr>
          <p:cNvPr id="20" name="TextBox 19"/>
          <p:cNvSpPr txBox="1"/>
          <p:nvPr/>
        </p:nvSpPr>
        <p:spPr>
          <a:xfrm>
            <a:off x="11195050" y="4977231"/>
            <a:ext cx="8229600" cy="6001643"/>
          </a:xfrm>
          <a:prstGeom prst="rect">
            <a:avLst/>
          </a:prstGeom>
          <a:noFill/>
        </p:spPr>
        <p:txBody>
          <a:bodyPr wrap="square" rtlCol="0">
            <a:spAutoFit/>
          </a:bodyPr>
          <a:lstStyle/>
          <a:p>
            <a:pPr algn="just"/>
            <a:r>
              <a:rPr lang="es-CO" sz="2400" dirty="0"/>
              <a:t>Es de Vital importancia que dentro de las actividades planeadas durante la planeación y la ejecución se encuentren tramitados Los PERMISOS de acuerdo a las tareas que se deban realizar.</a:t>
            </a:r>
          </a:p>
          <a:p>
            <a:pPr algn="just"/>
            <a:endParaRPr lang="en-US" sz="2400" dirty="0"/>
          </a:p>
          <a:p>
            <a:pPr algn="just"/>
            <a:r>
              <a:rPr lang="en-US" sz="2400" dirty="0" err="1"/>
              <a:t>En</a:t>
            </a:r>
            <a:r>
              <a:rPr lang="en-US" sz="2400" dirty="0"/>
              <a:t> el </a:t>
            </a:r>
            <a:r>
              <a:rPr lang="en-US" sz="2400" dirty="0" err="1"/>
              <a:t>despliegue</a:t>
            </a:r>
            <a:r>
              <a:rPr lang="en-US" sz="2400" dirty="0"/>
              <a:t> de </a:t>
            </a:r>
            <a:r>
              <a:rPr lang="en-US" sz="2400" dirty="0" err="1"/>
              <a:t>Infraestrucutra</a:t>
            </a:r>
            <a:r>
              <a:rPr lang="en-US" sz="2400" dirty="0"/>
              <a:t>, se </a:t>
            </a:r>
            <a:r>
              <a:rPr lang="en-US" sz="2400" dirty="0" err="1"/>
              <a:t>necesita</a:t>
            </a:r>
            <a:r>
              <a:rPr lang="en-US" sz="2400" dirty="0"/>
              <a:t> </a:t>
            </a:r>
            <a:r>
              <a:rPr lang="en-US" sz="2400" dirty="0" err="1"/>
              <a:t>realizar</a:t>
            </a:r>
            <a:r>
              <a:rPr lang="en-US" sz="2400" dirty="0"/>
              <a:t> “</a:t>
            </a:r>
            <a:r>
              <a:rPr lang="en-US" sz="2400" dirty="0" err="1"/>
              <a:t>Estudios</a:t>
            </a:r>
            <a:r>
              <a:rPr lang="en-US" sz="2400" dirty="0"/>
              <a:t> de Sitio” tanto par</a:t>
            </a:r>
            <a:r>
              <a:rPr lang="es-CO" sz="2400" dirty="0"/>
              <a:t>a</a:t>
            </a:r>
            <a:r>
              <a:rPr lang="en-US" sz="2400" dirty="0"/>
              <a:t> </a:t>
            </a:r>
            <a:r>
              <a:rPr lang="en-US" sz="2400" dirty="0" err="1"/>
              <a:t>planeación</a:t>
            </a:r>
            <a:r>
              <a:rPr lang="en-US" sz="2400" dirty="0"/>
              <a:t>, </a:t>
            </a:r>
            <a:r>
              <a:rPr lang="en-US" sz="2400" dirty="0" err="1"/>
              <a:t>instalación</a:t>
            </a:r>
            <a:r>
              <a:rPr lang="en-US" sz="2400" dirty="0"/>
              <a:t> y </a:t>
            </a:r>
            <a:r>
              <a:rPr lang="en-US" sz="2400" dirty="0" err="1"/>
              <a:t>Operación</a:t>
            </a:r>
            <a:r>
              <a:rPr lang="en-US" sz="2400" dirty="0"/>
              <a:t>; </a:t>
            </a:r>
            <a:r>
              <a:rPr lang="en-US" sz="2400" dirty="0" err="1"/>
              <a:t>cada</a:t>
            </a:r>
            <a:r>
              <a:rPr lang="en-US" sz="2400" dirty="0"/>
              <a:t> </a:t>
            </a:r>
            <a:r>
              <a:rPr lang="en-US" sz="2400" dirty="0" err="1"/>
              <a:t>activdiad</a:t>
            </a:r>
            <a:r>
              <a:rPr lang="en-US" sz="2400" dirty="0"/>
              <a:t> </a:t>
            </a:r>
            <a:r>
              <a:rPr lang="en-US" sz="2400" dirty="0" err="1"/>
              <a:t>va</a:t>
            </a:r>
            <a:r>
              <a:rPr lang="en-US" sz="2400" dirty="0"/>
              <a:t> a </a:t>
            </a:r>
            <a:r>
              <a:rPr lang="es-CO" sz="2400" dirty="0"/>
              <a:t>requerir</a:t>
            </a:r>
            <a:r>
              <a:rPr lang="en-US" sz="2400" dirty="0"/>
              <a:t> </a:t>
            </a:r>
            <a:r>
              <a:rPr lang="en-US" sz="2400" dirty="0" err="1"/>
              <a:t>tramites</a:t>
            </a:r>
            <a:r>
              <a:rPr lang="en-US" sz="2400" dirty="0"/>
              <a:t> </a:t>
            </a:r>
            <a:r>
              <a:rPr lang="en-US" sz="2400" dirty="0" err="1"/>
              <a:t>necesarios</a:t>
            </a:r>
            <a:r>
              <a:rPr lang="en-US" sz="2400" dirty="0"/>
              <a:t> que </a:t>
            </a:r>
            <a:r>
              <a:rPr lang="en-US" sz="2400" dirty="0" err="1"/>
              <a:t>deben</a:t>
            </a:r>
            <a:r>
              <a:rPr lang="en-US" sz="2400" dirty="0"/>
              <a:t> </a:t>
            </a:r>
            <a:r>
              <a:rPr lang="en-US" sz="2400" dirty="0" err="1"/>
              <a:t>cumplirse</a:t>
            </a:r>
            <a:r>
              <a:rPr lang="en-US" sz="2400" dirty="0"/>
              <a:t> para </a:t>
            </a:r>
            <a:r>
              <a:rPr lang="en-US" sz="2400" dirty="0" err="1"/>
              <a:t>continuar</a:t>
            </a:r>
            <a:r>
              <a:rPr lang="en-US" sz="2400" dirty="0"/>
              <a:t> con el </a:t>
            </a:r>
            <a:r>
              <a:rPr lang="en-US" sz="2400" dirty="0" err="1"/>
              <a:t>cronograma</a:t>
            </a:r>
            <a:r>
              <a:rPr lang="en-US" sz="2400" dirty="0"/>
              <a:t> y no debe ser </a:t>
            </a:r>
            <a:r>
              <a:rPr lang="en-US" sz="2400" dirty="0" err="1"/>
              <a:t>afectada</a:t>
            </a:r>
            <a:r>
              <a:rPr lang="en-US" sz="2400" dirty="0"/>
              <a:t> por </a:t>
            </a:r>
            <a:r>
              <a:rPr lang="en-US" sz="2400" dirty="0" err="1"/>
              <a:t>ningun</a:t>
            </a:r>
            <a:r>
              <a:rPr lang="en-US" sz="2400" dirty="0"/>
              <a:t> </a:t>
            </a:r>
            <a:r>
              <a:rPr lang="en-US" sz="2400" dirty="0" err="1"/>
              <a:t>evento</a:t>
            </a:r>
            <a:r>
              <a:rPr lang="en-US" sz="2400" dirty="0"/>
              <a:t> </a:t>
            </a:r>
            <a:r>
              <a:rPr lang="en-US" sz="2400" dirty="0" err="1"/>
              <a:t>externo</a:t>
            </a:r>
            <a:r>
              <a:rPr lang="en-US" sz="2400" dirty="0"/>
              <a:t> a </a:t>
            </a:r>
            <a:r>
              <a:rPr lang="en-US" sz="2400" dirty="0" err="1"/>
              <a:t>menos</a:t>
            </a:r>
            <a:r>
              <a:rPr lang="en-US" sz="2400" dirty="0"/>
              <a:t> que sea de </a:t>
            </a:r>
            <a:r>
              <a:rPr lang="en-US" sz="2400" dirty="0" err="1"/>
              <a:t>fuerza</a:t>
            </a:r>
            <a:r>
              <a:rPr lang="en-US" sz="2400" dirty="0"/>
              <a:t> mayor.</a:t>
            </a:r>
          </a:p>
          <a:p>
            <a:pPr algn="just"/>
            <a:endParaRPr lang="en-US" sz="2400" dirty="0"/>
          </a:p>
          <a:p>
            <a:pPr algn="just"/>
            <a:r>
              <a:rPr lang="en-US" sz="2400" dirty="0"/>
              <a:t>Es de </a:t>
            </a:r>
            <a:r>
              <a:rPr lang="en-US" sz="2400" dirty="0" err="1"/>
              <a:t>suma</a:t>
            </a:r>
            <a:r>
              <a:rPr lang="en-US" sz="2400" dirty="0"/>
              <a:t> </a:t>
            </a:r>
            <a:r>
              <a:rPr lang="en-US" sz="2400" dirty="0" err="1"/>
              <a:t>importancia</a:t>
            </a:r>
            <a:r>
              <a:rPr lang="en-US" sz="2400" dirty="0"/>
              <a:t> </a:t>
            </a:r>
            <a:r>
              <a:rPr lang="en-US" sz="2400" dirty="0" err="1"/>
              <a:t>recalcar</a:t>
            </a:r>
            <a:r>
              <a:rPr lang="en-US" sz="2400" dirty="0"/>
              <a:t>, que </a:t>
            </a:r>
            <a:r>
              <a:rPr lang="en-US" sz="2400" dirty="0" err="1"/>
              <a:t>durante</a:t>
            </a:r>
            <a:r>
              <a:rPr lang="en-US" sz="2400" dirty="0"/>
              <a:t> los </a:t>
            </a:r>
            <a:r>
              <a:rPr lang="en-US" sz="2400" dirty="0" err="1"/>
              <a:t>despliegues</a:t>
            </a:r>
            <a:r>
              <a:rPr lang="en-US" sz="2400" dirty="0"/>
              <a:t> de Red se </a:t>
            </a:r>
            <a:r>
              <a:rPr lang="en-US" sz="2400" dirty="0" err="1"/>
              <a:t>necesitan</a:t>
            </a:r>
            <a:r>
              <a:rPr lang="en-US" sz="2400" dirty="0"/>
              <a:t> </a:t>
            </a:r>
            <a:r>
              <a:rPr lang="en-US" sz="2400" dirty="0" err="1"/>
              <a:t>manejar</a:t>
            </a:r>
            <a:r>
              <a:rPr lang="en-US" sz="2400" dirty="0"/>
              <a:t> </a:t>
            </a:r>
            <a:r>
              <a:rPr lang="en-US" sz="2400" dirty="0" err="1"/>
              <a:t>cantidades</a:t>
            </a:r>
            <a:r>
              <a:rPr lang="en-US" sz="2400" dirty="0"/>
              <a:t> de </a:t>
            </a:r>
            <a:r>
              <a:rPr lang="en-US" sz="2400" dirty="0" err="1"/>
              <a:t>Inventarios</a:t>
            </a:r>
            <a:r>
              <a:rPr lang="en-US" sz="2400" dirty="0"/>
              <a:t> de </a:t>
            </a:r>
            <a:r>
              <a:rPr lang="en-US" sz="2400" dirty="0" err="1"/>
              <a:t>acuerdo</a:t>
            </a:r>
            <a:r>
              <a:rPr lang="en-US" sz="2400" dirty="0"/>
              <a:t> a </a:t>
            </a:r>
            <a:r>
              <a:rPr lang="en-US" sz="2400" dirty="0" err="1"/>
              <a:t>cada</a:t>
            </a:r>
            <a:r>
              <a:rPr lang="en-US" sz="2400" dirty="0"/>
              <a:t> </a:t>
            </a:r>
            <a:r>
              <a:rPr lang="en-US" sz="2400" dirty="0" err="1"/>
              <a:t>necesidad</a:t>
            </a:r>
            <a:r>
              <a:rPr lang="en-US" sz="2400" dirty="0"/>
              <a:t>, por lo que </a:t>
            </a:r>
            <a:r>
              <a:rPr lang="en-US" sz="2400" dirty="0" err="1"/>
              <a:t>en</a:t>
            </a:r>
            <a:r>
              <a:rPr lang="en-US" sz="2400" dirty="0"/>
              <a:t> las </a:t>
            </a:r>
            <a:r>
              <a:rPr lang="en-US" sz="2400" dirty="0" err="1"/>
              <a:t>regiones</a:t>
            </a:r>
            <a:r>
              <a:rPr lang="en-US" sz="2400" dirty="0"/>
              <a:t>, </a:t>
            </a:r>
            <a:r>
              <a:rPr lang="en-US" sz="2400" dirty="0" err="1"/>
              <a:t>localidades</a:t>
            </a:r>
            <a:r>
              <a:rPr lang="en-US" sz="2400" dirty="0"/>
              <a:t>, </a:t>
            </a:r>
            <a:r>
              <a:rPr lang="en-US" sz="2400" dirty="0" err="1"/>
              <a:t>centros</a:t>
            </a:r>
            <a:r>
              <a:rPr lang="en-US" sz="2400" dirty="0"/>
              <a:t>, </a:t>
            </a:r>
            <a:r>
              <a:rPr lang="en-US" sz="2400" dirty="0" err="1"/>
              <a:t>etc</a:t>
            </a:r>
            <a:r>
              <a:rPr lang="en-US" sz="2400" dirty="0"/>
              <a:t>, se debe </a:t>
            </a:r>
            <a:r>
              <a:rPr lang="en-US" sz="2400" dirty="0" err="1"/>
              <a:t>tener</a:t>
            </a:r>
            <a:r>
              <a:rPr lang="en-US" sz="2400" dirty="0"/>
              <a:t> </a:t>
            </a:r>
            <a:r>
              <a:rPr lang="en-US" sz="2400" dirty="0" err="1"/>
              <a:t>adecuado</a:t>
            </a:r>
            <a:r>
              <a:rPr lang="en-US" sz="2400" dirty="0"/>
              <a:t> y </a:t>
            </a:r>
            <a:r>
              <a:rPr lang="en-US" sz="2400" dirty="0" err="1"/>
              <a:t>organizado</a:t>
            </a:r>
            <a:r>
              <a:rPr lang="en-US" sz="2400" dirty="0"/>
              <a:t> un sitio/bodega </a:t>
            </a:r>
            <a:r>
              <a:rPr lang="en-US" sz="2400" dirty="0" err="1"/>
              <a:t>necesario</a:t>
            </a:r>
            <a:r>
              <a:rPr lang="en-US" sz="2400" dirty="0"/>
              <a:t> </a:t>
            </a:r>
            <a:r>
              <a:rPr lang="en-US" sz="2400" dirty="0" err="1"/>
              <a:t>donde</a:t>
            </a:r>
            <a:r>
              <a:rPr lang="en-US" sz="2400" dirty="0"/>
              <a:t> se </a:t>
            </a:r>
            <a:r>
              <a:rPr lang="en-US" sz="2400" dirty="0" err="1"/>
              <a:t>fijen</a:t>
            </a:r>
            <a:r>
              <a:rPr lang="en-US" sz="2400" dirty="0"/>
              <a:t> </a:t>
            </a:r>
            <a:r>
              <a:rPr lang="en-US" sz="2400" dirty="0" err="1"/>
              <a:t>estos</a:t>
            </a:r>
            <a:r>
              <a:rPr lang="en-US" sz="2400" dirty="0"/>
              <a:t> </a:t>
            </a:r>
            <a:r>
              <a:rPr lang="en-US" sz="2400" dirty="0" err="1"/>
              <a:t>materiales</a:t>
            </a:r>
            <a:r>
              <a:rPr lang="en-US" sz="2400" dirty="0"/>
              <a:t>.</a:t>
            </a:r>
            <a:endParaRPr lang="es-CO" sz="2400" dirty="0"/>
          </a:p>
          <a:p>
            <a:pPr algn="just"/>
            <a:endParaRPr lang="es-CO" sz="2400" dirty="0"/>
          </a:p>
        </p:txBody>
      </p:sp>
      <p:sp>
        <p:nvSpPr>
          <p:cNvPr id="7" name="TextBox 6"/>
          <p:cNvSpPr txBox="1"/>
          <p:nvPr/>
        </p:nvSpPr>
        <p:spPr>
          <a:xfrm>
            <a:off x="424496" y="1612900"/>
            <a:ext cx="9627554" cy="6124754"/>
          </a:xfrm>
          <a:prstGeom prst="rect">
            <a:avLst/>
          </a:prstGeom>
          <a:noFill/>
        </p:spPr>
        <p:txBody>
          <a:bodyPr wrap="square" rtlCol="0">
            <a:spAutoFit/>
          </a:bodyPr>
          <a:lstStyle/>
          <a:p>
            <a:pPr algn="ctr"/>
            <a:r>
              <a:rPr lang="es-CO" sz="4000" b="1" dirty="0">
                <a:solidFill>
                  <a:schemeClr val="bg1"/>
                </a:solidFill>
              </a:rPr>
              <a:t>Procedimiento Efectivo</a:t>
            </a:r>
          </a:p>
          <a:p>
            <a:pPr marL="285750" indent="-285750">
              <a:buFont typeface="Arial" panose="020B0604020202020204" pitchFamily="34" charset="0"/>
              <a:buChar char="•"/>
            </a:pPr>
            <a:r>
              <a:rPr lang="es-CO" sz="3200" dirty="0">
                <a:solidFill>
                  <a:schemeClr val="bg1"/>
                </a:solidFill>
              </a:rPr>
              <a:t>1: Definir las Actividades donde se necesitan</a:t>
            </a:r>
          </a:p>
          <a:p>
            <a:pPr marL="285750" indent="-285750">
              <a:buFont typeface="Arial" panose="020B0604020202020204" pitchFamily="34" charset="0"/>
              <a:buChar char="•"/>
            </a:pPr>
            <a:r>
              <a:rPr lang="es-CO" sz="3200" dirty="0">
                <a:solidFill>
                  <a:schemeClr val="bg1"/>
                </a:solidFill>
              </a:rPr>
              <a:t>2: Definir el momento de Ejecución de la Actividad</a:t>
            </a:r>
          </a:p>
          <a:p>
            <a:pPr marL="285750" indent="-285750">
              <a:buFont typeface="Arial" panose="020B0604020202020204" pitchFamily="34" charset="0"/>
              <a:buChar char="•"/>
            </a:pPr>
            <a:r>
              <a:rPr lang="es-CO" sz="3200" dirty="0">
                <a:solidFill>
                  <a:schemeClr val="bg1"/>
                </a:solidFill>
              </a:rPr>
              <a:t>2: Contactar Responsables en cada sitio (Entes Territoriales)</a:t>
            </a:r>
          </a:p>
          <a:p>
            <a:pPr marL="285750" indent="-285750">
              <a:buFont typeface="Arial" panose="020B0604020202020204" pitchFamily="34" charset="0"/>
              <a:buChar char="•"/>
            </a:pPr>
            <a:r>
              <a:rPr lang="es-CO" sz="3200" dirty="0">
                <a:solidFill>
                  <a:schemeClr val="bg1"/>
                </a:solidFill>
              </a:rPr>
              <a:t>3: Realizar una inspección muy especifica de cada actividad antes de Enviar Personal</a:t>
            </a:r>
          </a:p>
          <a:p>
            <a:pPr marL="285750" indent="-285750">
              <a:buFont typeface="Arial" panose="020B0604020202020204" pitchFamily="34" charset="0"/>
              <a:buChar char="•"/>
            </a:pPr>
            <a:r>
              <a:rPr lang="es-CO" sz="3200" dirty="0">
                <a:solidFill>
                  <a:schemeClr val="bg1"/>
                </a:solidFill>
              </a:rPr>
              <a:t>4: Definir los Insumos necesarios de Servicios y/o parámetros necesarios durante la instalación y operación</a:t>
            </a:r>
          </a:p>
          <a:p>
            <a:pPr marL="285750" indent="-285750">
              <a:buFont typeface="Arial" panose="020B0604020202020204" pitchFamily="34" charset="0"/>
              <a:buChar char="•"/>
            </a:pPr>
            <a:r>
              <a:rPr lang="es-CO" sz="3200" dirty="0">
                <a:solidFill>
                  <a:schemeClr val="bg1"/>
                </a:solidFill>
              </a:rPr>
              <a:t>5: Realizar seguimiento recurrente del funcionamiento</a:t>
            </a:r>
          </a:p>
          <a:p>
            <a:pPr marL="285750" indent="-285750">
              <a:buFont typeface="Arial" panose="020B0604020202020204" pitchFamily="34" charset="0"/>
              <a:buChar char="•"/>
            </a:pPr>
            <a:r>
              <a:rPr lang="es-CO" sz="3200" dirty="0">
                <a:solidFill>
                  <a:schemeClr val="bg1"/>
                </a:solidFill>
              </a:rPr>
              <a:t>6: Otros</a:t>
            </a:r>
            <a:endParaRPr lang="es-CO" dirty="0">
              <a:solidFill>
                <a:schemeClr val="bg1"/>
              </a:solidFill>
            </a:endParaRPr>
          </a:p>
        </p:txBody>
      </p:sp>
      <p:sp>
        <p:nvSpPr>
          <p:cNvPr id="8" name="CuadroTexto 3">
            <a:extLst>
              <a:ext uri="{FF2B5EF4-FFF2-40B4-BE49-F238E27FC236}">
                <a16:creationId xmlns:a16="http://schemas.microsoft.com/office/drawing/2014/main" id="{66E2CEF1-5755-4480-9F46-AD7AC1351945}"/>
              </a:ext>
            </a:extLst>
          </p:cNvPr>
          <p:cNvSpPr txBox="1"/>
          <p:nvPr/>
        </p:nvSpPr>
        <p:spPr>
          <a:xfrm>
            <a:off x="4413250" y="317500"/>
            <a:ext cx="12538683" cy="816975"/>
          </a:xfrm>
          <a:prstGeom prst="rect">
            <a:avLst/>
          </a:prstGeom>
          <a:solidFill>
            <a:schemeClr val="accent1">
              <a:lumMod val="75000"/>
            </a:schemeClr>
          </a:solidFill>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75353" bIns="75353">
            <a:spAutoFit/>
          </a:bodyPr>
          <a:lstStyle>
            <a:lvl1pPr algn="ctr">
              <a:lnSpc>
                <a:spcPct val="80000"/>
              </a:lnSpc>
              <a:defRPr sz="5600" i="1">
                <a:solidFill>
                  <a:srgbClr val="DDE9F8"/>
                </a:solidFill>
                <a:latin typeface="Boston SemiBold"/>
                <a:ea typeface="Boston SemiBold"/>
                <a:cs typeface="Boston SemiBold"/>
                <a:sym typeface="Boston SemiBold"/>
              </a:defRPr>
            </a:lvl1pPr>
          </a:lstStyle>
          <a:p>
            <a:r>
              <a:rPr lang="es-ES" sz="5400" dirty="0"/>
              <a:t>Tramites de Permisos</a:t>
            </a:r>
            <a:endParaRPr sz="5400" dirty="0"/>
          </a:p>
        </p:txBody>
      </p:sp>
      <p:pic>
        <p:nvPicPr>
          <p:cNvPr id="3" name="Imagen 2">
            <a:extLst>
              <a:ext uri="{FF2B5EF4-FFF2-40B4-BE49-F238E27FC236}">
                <a16:creationId xmlns:a16="http://schemas.microsoft.com/office/drawing/2014/main" id="{A13C734D-F625-48E8-A333-9949B3CB96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1450" y="1451975"/>
            <a:ext cx="5152304" cy="3432762"/>
          </a:xfrm>
          <a:prstGeom prst="rect">
            <a:avLst/>
          </a:prstGeom>
        </p:spPr>
      </p:pic>
      <p:pic>
        <p:nvPicPr>
          <p:cNvPr id="6" name="Imagen 5">
            <a:extLst>
              <a:ext uri="{FF2B5EF4-FFF2-40B4-BE49-F238E27FC236}">
                <a16:creationId xmlns:a16="http://schemas.microsoft.com/office/drawing/2014/main" id="{338810EF-C4D7-423F-8F77-B52EEE7FB5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1897" y="7791385"/>
            <a:ext cx="5486400" cy="3072384"/>
          </a:xfrm>
          <a:prstGeom prst="rect">
            <a:avLst/>
          </a:prstGeom>
        </p:spPr>
      </p:pic>
    </p:spTree>
    <p:extLst>
      <p:ext uri="{BB962C8B-B14F-4D97-AF65-F5344CB8AC3E}">
        <p14:creationId xmlns:p14="http://schemas.microsoft.com/office/powerpoint/2010/main" val="12150726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122" name="Rectángulo"/>
          <p:cNvSpPr/>
          <p:nvPr/>
        </p:nvSpPr>
        <p:spPr>
          <a:xfrm>
            <a:off x="-518315" y="10501842"/>
            <a:ext cx="21140730" cy="1379637"/>
          </a:xfrm>
          <a:prstGeom prst="rect">
            <a:avLst/>
          </a:prstGeom>
          <a:solidFill>
            <a:srgbClr val="ED077B"/>
          </a:solidFill>
          <a:ln w="25400">
            <a:miter lim="400000"/>
          </a:ln>
        </p:spPr>
        <p:txBody>
          <a:bodyPr lIns="150706" tIns="150706" rIns="150706" bIns="150706" anchor="ctr"/>
          <a:lstStyle/>
          <a:p>
            <a:pPr algn="ctr" defTabSz="3014228">
              <a:defRPr sz="7200" b="1">
                <a:solidFill>
                  <a:srgbClr val="FFFFFF"/>
                </a:solidFill>
              </a:defRPr>
            </a:pPr>
            <a:endParaRPr sz="5934"/>
          </a:p>
        </p:txBody>
      </p:sp>
      <p:pic>
        <p:nvPicPr>
          <p:cNvPr id="124" name="Imagen" descr="Imagen"/>
          <p:cNvPicPr>
            <a:picLocks noChangeAspect="1"/>
          </p:cNvPicPr>
          <p:nvPr/>
        </p:nvPicPr>
        <p:blipFill>
          <a:blip r:embed="rId2"/>
          <a:stretch>
            <a:fillRect/>
          </a:stretch>
        </p:blipFill>
        <p:spPr>
          <a:xfrm>
            <a:off x="15469173" y="9070158"/>
            <a:ext cx="4634927" cy="982668"/>
          </a:xfrm>
          <a:prstGeom prst="rect">
            <a:avLst/>
          </a:prstGeom>
          <a:ln w="12700">
            <a:miter lim="400000"/>
          </a:ln>
        </p:spPr>
      </p:pic>
      <p:pic>
        <p:nvPicPr>
          <p:cNvPr id="126" name="Imagen" descr="Imagen"/>
          <p:cNvPicPr>
            <a:picLocks noChangeAspect="1"/>
          </p:cNvPicPr>
          <p:nvPr/>
        </p:nvPicPr>
        <p:blipFill>
          <a:blip r:embed="rId3"/>
          <a:stretch>
            <a:fillRect/>
          </a:stretch>
        </p:blipFill>
        <p:spPr>
          <a:xfrm>
            <a:off x="5556250" y="663335"/>
            <a:ext cx="8142198" cy="5936901"/>
          </a:xfrm>
          <a:prstGeom prst="rect">
            <a:avLst/>
          </a:prstGeom>
          <a:ln w="12700">
            <a:miter lim="400000"/>
          </a:ln>
        </p:spPr>
      </p:pic>
      <p:sp>
        <p:nvSpPr>
          <p:cNvPr id="128" name="CuadroTexto 3"/>
          <p:cNvSpPr txBox="1"/>
          <p:nvPr/>
        </p:nvSpPr>
        <p:spPr>
          <a:xfrm>
            <a:off x="2889250" y="6946900"/>
            <a:ext cx="13944600" cy="1363600"/>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75353" bIns="75353">
            <a:spAutoFit/>
          </a:bodyPr>
          <a:lstStyle>
            <a:lvl1pPr algn="ctr">
              <a:lnSpc>
                <a:spcPct val="80000"/>
              </a:lnSpc>
              <a:defRPr sz="5600" i="1">
                <a:solidFill>
                  <a:srgbClr val="DDE9F8"/>
                </a:solidFill>
                <a:latin typeface="Boston SemiBold"/>
                <a:ea typeface="Boston SemiBold"/>
                <a:cs typeface="Boston SemiBold"/>
                <a:sym typeface="Boston SemiBold"/>
              </a:defRPr>
            </a:lvl1pPr>
          </a:lstStyle>
          <a:p>
            <a:r>
              <a:rPr lang="es-CO" sz="9600" dirty="0"/>
              <a:t>PREGUNTAS Y RESPUESTAS </a:t>
            </a:r>
            <a:endParaRPr sz="9600" dirty="0"/>
          </a:p>
        </p:txBody>
      </p:sp>
      <p:sp>
        <p:nvSpPr>
          <p:cNvPr id="129" name="Rectángulo"/>
          <p:cNvSpPr/>
          <p:nvPr/>
        </p:nvSpPr>
        <p:spPr>
          <a:xfrm>
            <a:off x="-378950" y="-577104"/>
            <a:ext cx="21497800" cy="893775"/>
          </a:xfrm>
          <a:prstGeom prst="rect">
            <a:avLst/>
          </a:prstGeom>
          <a:solidFill>
            <a:srgbClr val="B4DBF7"/>
          </a:solidFill>
          <a:ln w="25400">
            <a:solidFill>
              <a:schemeClr val="accent1"/>
            </a:solidFill>
            <a:miter/>
          </a:ln>
        </p:spPr>
        <p:txBody>
          <a:bodyPr tIns="75353" bIns="75353" anchor="ctr"/>
          <a:lstStyle/>
          <a:p>
            <a:endParaRPr sz="1483"/>
          </a:p>
        </p:txBody>
      </p:sp>
    </p:spTree>
    <p:extLst>
      <p:ext uri="{BB962C8B-B14F-4D97-AF65-F5344CB8AC3E}">
        <p14:creationId xmlns:p14="http://schemas.microsoft.com/office/powerpoint/2010/main" val="1593681498"/>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122" name="Rectángulo"/>
          <p:cNvSpPr/>
          <p:nvPr/>
        </p:nvSpPr>
        <p:spPr>
          <a:xfrm>
            <a:off x="-518315" y="10501842"/>
            <a:ext cx="21140730" cy="1379637"/>
          </a:xfrm>
          <a:prstGeom prst="rect">
            <a:avLst/>
          </a:prstGeom>
          <a:solidFill>
            <a:srgbClr val="ED077B"/>
          </a:solidFill>
          <a:ln w="25400">
            <a:miter lim="400000"/>
          </a:ln>
        </p:spPr>
        <p:txBody>
          <a:bodyPr lIns="150706" tIns="150706" rIns="150706" bIns="150706" anchor="ctr"/>
          <a:lstStyle/>
          <a:p>
            <a:pPr algn="ctr" defTabSz="3014228">
              <a:defRPr sz="7200" b="1">
                <a:solidFill>
                  <a:srgbClr val="FFFFFF"/>
                </a:solidFill>
              </a:defRPr>
            </a:pPr>
            <a:endParaRPr sz="5934"/>
          </a:p>
        </p:txBody>
      </p:sp>
      <p:sp>
        <p:nvSpPr>
          <p:cNvPr id="129" name="Rectángulo"/>
          <p:cNvSpPr/>
          <p:nvPr/>
        </p:nvSpPr>
        <p:spPr>
          <a:xfrm>
            <a:off x="-378950" y="-577104"/>
            <a:ext cx="21497800" cy="893775"/>
          </a:xfrm>
          <a:prstGeom prst="rect">
            <a:avLst/>
          </a:prstGeom>
          <a:solidFill>
            <a:srgbClr val="B4DBF7"/>
          </a:solidFill>
          <a:ln w="25400">
            <a:solidFill>
              <a:schemeClr val="accent1"/>
            </a:solidFill>
            <a:miter/>
          </a:ln>
        </p:spPr>
        <p:txBody>
          <a:bodyPr tIns="75353" bIns="75353" anchor="ctr"/>
          <a:lstStyle/>
          <a:p>
            <a:endParaRPr sz="1483"/>
          </a:p>
        </p:txBody>
      </p:sp>
      <p:pic>
        <p:nvPicPr>
          <p:cNvPr id="15" name="Imagen" descr="Imagen">
            <a:extLst>
              <a:ext uri="{FF2B5EF4-FFF2-40B4-BE49-F238E27FC236}">
                <a16:creationId xmlns:a16="http://schemas.microsoft.com/office/drawing/2014/main" id="{6EAD06BB-47DE-43F7-83B3-64CBCBD6732C}"/>
              </a:ext>
            </a:extLst>
          </p:cNvPr>
          <p:cNvPicPr>
            <a:picLocks noChangeAspect="1"/>
          </p:cNvPicPr>
          <p:nvPr/>
        </p:nvPicPr>
        <p:blipFill>
          <a:blip r:embed="rId2"/>
          <a:stretch>
            <a:fillRect/>
          </a:stretch>
        </p:blipFill>
        <p:spPr>
          <a:xfrm>
            <a:off x="5394283" y="4663990"/>
            <a:ext cx="9315534" cy="1975019"/>
          </a:xfrm>
          <a:prstGeom prst="rect">
            <a:avLst/>
          </a:prstGeom>
          <a:ln w="12700">
            <a:miter lim="400000"/>
          </a:ln>
        </p:spPr>
      </p:pic>
    </p:spTree>
    <p:extLst>
      <p:ext uri="{BB962C8B-B14F-4D97-AF65-F5344CB8AC3E}">
        <p14:creationId xmlns:p14="http://schemas.microsoft.com/office/powerpoint/2010/main" val="101693520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20104100" cy="11303000"/>
          </a:xfrm>
          <a:prstGeom prst="rect">
            <a:avLst/>
          </a:prstGeom>
          <a:blipFill>
            <a:blip r:embed="rId2" cstate="print"/>
            <a:stretch>
              <a:fillRect/>
            </a:stretch>
          </a:blipFill>
        </p:spPr>
        <p:txBody>
          <a:bodyPr wrap="square" lIns="0" tIns="0" rIns="0" bIns="0" rtlCol="0"/>
          <a:lstStyle/>
          <a:p>
            <a:endParaRPr dirty="0"/>
          </a:p>
        </p:txBody>
      </p:sp>
      <p:sp>
        <p:nvSpPr>
          <p:cNvPr id="3" name="object 3"/>
          <p:cNvSpPr/>
          <p:nvPr/>
        </p:nvSpPr>
        <p:spPr>
          <a:xfrm>
            <a:off x="17006481" y="10123343"/>
            <a:ext cx="3097618" cy="837195"/>
          </a:xfrm>
          <a:prstGeom prst="rect">
            <a:avLst/>
          </a:prstGeom>
          <a:blipFill>
            <a:blip r:embed="rId3" cstate="print"/>
            <a:stretch>
              <a:fillRect/>
            </a:stretch>
          </a:blipFill>
        </p:spPr>
        <p:txBody>
          <a:bodyPr wrap="square" lIns="0" tIns="0" rIns="0" bIns="0" rtlCol="0"/>
          <a:lstStyle/>
          <a:p>
            <a:endParaRPr/>
          </a:p>
        </p:txBody>
      </p:sp>
      <p:sp>
        <p:nvSpPr>
          <p:cNvPr id="4" name="object 4"/>
          <p:cNvSpPr txBox="1"/>
          <p:nvPr/>
        </p:nvSpPr>
        <p:spPr>
          <a:xfrm>
            <a:off x="292100" y="723900"/>
            <a:ext cx="6421755" cy="2136140"/>
          </a:xfrm>
          <a:prstGeom prst="rect">
            <a:avLst/>
          </a:prstGeom>
        </p:spPr>
        <p:txBody>
          <a:bodyPr vert="horz" wrap="square" lIns="0" tIns="40640" rIns="0" bIns="0" rtlCol="0">
            <a:spAutoFit/>
          </a:bodyPr>
          <a:lstStyle/>
          <a:p>
            <a:pPr marL="12700" marR="5080">
              <a:lnSpc>
                <a:spcPct val="94900"/>
              </a:lnSpc>
              <a:spcBef>
                <a:spcPts val="320"/>
              </a:spcBef>
            </a:pPr>
            <a:r>
              <a:rPr sz="3600" b="1" spc="145" dirty="0">
                <a:solidFill>
                  <a:srgbClr val="FFFFFF"/>
                </a:solidFill>
                <a:latin typeface="Arial"/>
                <a:cs typeface="Arial"/>
              </a:rPr>
              <a:t>Proyecto </a:t>
            </a:r>
            <a:r>
              <a:rPr sz="3600" b="1" spc="325" dirty="0">
                <a:solidFill>
                  <a:srgbClr val="FFFFFF"/>
                </a:solidFill>
                <a:latin typeface="Arial"/>
                <a:cs typeface="Arial"/>
              </a:rPr>
              <a:t>de</a:t>
            </a:r>
            <a:r>
              <a:rPr sz="3600" b="1" spc="250" dirty="0">
                <a:solidFill>
                  <a:srgbClr val="FFFFFF"/>
                </a:solidFill>
                <a:latin typeface="Arial"/>
                <a:cs typeface="Arial"/>
              </a:rPr>
              <a:t> </a:t>
            </a:r>
            <a:r>
              <a:rPr sz="3600" b="1" spc="190" dirty="0">
                <a:solidFill>
                  <a:srgbClr val="FFFFFF"/>
                </a:solidFill>
                <a:latin typeface="Arial"/>
                <a:cs typeface="Arial"/>
              </a:rPr>
              <a:t>conectividad  </a:t>
            </a:r>
            <a:r>
              <a:rPr sz="3600" spc="145" dirty="0">
                <a:solidFill>
                  <a:srgbClr val="FFFFFF"/>
                </a:solidFill>
                <a:latin typeface="Arial"/>
                <a:cs typeface="Arial"/>
              </a:rPr>
              <a:t>para </a:t>
            </a:r>
            <a:r>
              <a:rPr sz="3600" spc="25" dirty="0">
                <a:solidFill>
                  <a:srgbClr val="FFFFFF"/>
                </a:solidFill>
                <a:latin typeface="Arial"/>
                <a:cs typeface="Arial"/>
              </a:rPr>
              <a:t>superar </a:t>
            </a:r>
            <a:r>
              <a:rPr sz="3600" spc="-30" dirty="0">
                <a:solidFill>
                  <a:srgbClr val="FFFFFF"/>
                </a:solidFill>
                <a:latin typeface="Arial"/>
                <a:cs typeface="Arial"/>
              </a:rPr>
              <a:t>los </a:t>
            </a:r>
            <a:r>
              <a:rPr sz="3600" spc="35" dirty="0">
                <a:solidFill>
                  <a:srgbClr val="FFFFFF"/>
                </a:solidFill>
                <a:latin typeface="Arial"/>
                <a:cs typeface="Arial"/>
              </a:rPr>
              <a:t>problemas  </a:t>
            </a:r>
            <a:r>
              <a:rPr sz="3600" spc="70" dirty="0">
                <a:solidFill>
                  <a:srgbClr val="FFFFFF"/>
                </a:solidFill>
                <a:latin typeface="Arial"/>
                <a:cs typeface="Arial"/>
              </a:rPr>
              <a:t>de </a:t>
            </a:r>
            <a:r>
              <a:rPr sz="3600" b="1" spc="240" dirty="0">
                <a:solidFill>
                  <a:srgbClr val="FFFFFF"/>
                </a:solidFill>
                <a:latin typeface="Arial"/>
                <a:cs typeface="Arial"/>
              </a:rPr>
              <a:t>asequibilidad </a:t>
            </a:r>
            <a:r>
              <a:rPr sz="3600" spc="155" dirty="0">
                <a:solidFill>
                  <a:srgbClr val="FFFFFF"/>
                </a:solidFill>
                <a:latin typeface="Arial"/>
                <a:cs typeface="Arial"/>
              </a:rPr>
              <a:t>y </a:t>
            </a:r>
            <a:r>
              <a:rPr sz="3600" spc="40" dirty="0">
                <a:solidFill>
                  <a:srgbClr val="FFFFFF"/>
                </a:solidFill>
                <a:latin typeface="Arial"/>
                <a:cs typeface="Arial"/>
              </a:rPr>
              <a:t>el </a:t>
            </a:r>
            <a:r>
              <a:rPr sz="3600" spc="50" dirty="0">
                <a:solidFill>
                  <a:srgbClr val="FFFFFF"/>
                </a:solidFill>
                <a:latin typeface="Arial"/>
                <a:cs typeface="Arial"/>
              </a:rPr>
              <a:t>déficit  </a:t>
            </a:r>
            <a:r>
              <a:rPr sz="3600" spc="70" dirty="0">
                <a:solidFill>
                  <a:srgbClr val="FFFFFF"/>
                </a:solidFill>
                <a:latin typeface="Arial"/>
                <a:cs typeface="Arial"/>
              </a:rPr>
              <a:t>de</a:t>
            </a:r>
            <a:r>
              <a:rPr sz="3600" spc="100" dirty="0">
                <a:solidFill>
                  <a:srgbClr val="FFFFFF"/>
                </a:solidFill>
                <a:latin typeface="Arial"/>
                <a:cs typeface="Arial"/>
              </a:rPr>
              <a:t> </a:t>
            </a:r>
            <a:r>
              <a:rPr sz="3600" b="1" spc="204" dirty="0">
                <a:solidFill>
                  <a:srgbClr val="FFFFFF"/>
                </a:solidFill>
                <a:latin typeface="Arial"/>
                <a:cs typeface="Arial"/>
              </a:rPr>
              <a:t>infraestructura</a:t>
            </a:r>
            <a:endParaRPr sz="3600" dirty="0">
              <a:latin typeface="Arial"/>
              <a:cs typeface="Arial"/>
            </a:endParaRPr>
          </a:p>
        </p:txBody>
      </p:sp>
      <p:sp>
        <p:nvSpPr>
          <p:cNvPr id="5" name="object 5"/>
          <p:cNvSpPr txBox="1"/>
          <p:nvPr/>
        </p:nvSpPr>
        <p:spPr>
          <a:xfrm>
            <a:off x="4920586" y="4638975"/>
            <a:ext cx="11191240" cy="2890535"/>
          </a:xfrm>
          <a:prstGeom prst="rect">
            <a:avLst/>
          </a:prstGeom>
        </p:spPr>
        <p:txBody>
          <a:bodyPr vert="horz" wrap="square" lIns="0" tIns="12700" rIns="0" bIns="0" rtlCol="0">
            <a:spAutoFit/>
          </a:bodyPr>
          <a:lstStyle/>
          <a:p>
            <a:pPr marL="12700">
              <a:lnSpc>
                <a:spcPct val="100000"/>
              </a:lnSpc>
              <a:spcBef>
                <a:spcPts val="100"/>
              </a:spcBef>
            </a:pPr>
            <a:r>
              <a:rPr lang="en-US" sz="18700" b="1" spc="1495" dirty="0">
                <a:solidFill>
                  <a:srgbClr val="FFFFFF"/>
                </a:solidFill>
                <a:latin typeface="Arial"/>
                <a:cs typeface="Arial"/>
              </a:rPr>
              <a:t>13.025</a:t>
            </a:r>
            <a:endParaRPr sz="18700" dirty="0">
              <a:latin typeface="Arial"/>
              <a:cs typeface="Arial"/>
            </a:endParaRPr>
          </a:p>
        </p:txBody>
      </p:sp>
      <p:sp>
        <p:nvSpPr>
          <p:cNvPr id="6" name="object 6"/>
          <p:cNvSpPr txBox="1"/>
          <p:nvPr/>
        </p:nvSpPr>
        <p:spPr>
          <a:xfrm>
            <a:off x="1844039" y="7761905"/>
            <a:ext cx="15246350" cy="2685351"/>
          </a:xfrm>
          <a:prstGeom prst="rect">
            <a:avLst/>
          </a:prstGeom>
        </p:spPr>
        <p:txBody>
          <a:bodyPr vert="horz" wrap="square" lIns="0" tIns="12700" rIns="0" bIns="0" rtlCol="0">
            <a:spAutoFit/>
          </a:bodyPr>
          <a:lstStyle/>
          <a:p>
            <a:pPr marL="3594100">
              <a:lnSpc>
                <a:spcPct val="100000"/>
              </a:lnSpc>
              <a:spcBef>
                <a:spcPts val="100"/>
              </a:spcBef>
            </a:pPr>
            <a:r>
              <a:rPr lang="es-CO" sz="5300" b="1" spc="385" dirty="0">
                <a:solidFill>
                  <a:srgbClr val="DA0774"/>
                </a:solidFill>
                <a:latin typeface="Arial"/>
                <a:cs typeface="Arial"/>
              </a:rPr>
              <a:t>H</a:t>
            </a:r>
            <a:r>
              <a:rPr sz="5300" b="1" spc="385" dirty="0" err="1">
                <a:solidFill>
                  <a:srgbClr val="DA0774"/>
                </a:solidFill>
                <a:latin typeface="Arial"/>
                <a:cs typeface="Arial"/>
              </a:rPr>
              <a:t>ogare</a:t>
            </a:r>
            <a:r>
              <a:rPr lang="es-CO" sz="5300" b="1" spc="385" dirty="0">
                <a:solidFill>
                  <a:srgbClr val="DA0774"/>
                </a:solidFill>
                <a:latin typeface="Arial"/>
                <a:cs typeface="Arial"/>
              </a:rPr>
              <a:t>s </a:t>
            </a:r>
          </a:p>
          <a:p>
            <a:pPr marL="3594100">
              <a:lnSpc>
                <a:spcPct val="100000"/>
              </a:lnSpc>
              <a:spcBef>
                <a:spcPts val="100"/>
              </a:spcBef>
            </a:pPr>
            <a:r>
              <a:rPr lang="es-CO" sz="6600" spc="-35" dirty="0">
                <a:solidFill>
                  <a:srgbClr val="FFFFFF"/>
                </a:solidFill>
                <a:latin typeface="Arial"/>
                <a:cs typeface="Arial"/>
              </a:rPr>
              <a:t>131</a:t>
            </a:r>
            <a:r>
              <a:rPr lang="es-CO" sz="5300" b="1" spc="385" dirty="0">
                <a:solidFill>
                  <a:srgbClr val="DA0774"/>
                </a:solidFill>
                <a:latin typeface="Arial"/>
                <a:cs typeface="Arial"/>
              </a:rPr>
              <a:t> municipios</a:t>
            </a:r>
          </a:p>
          <a:p>
            <a:pPr marL="3594100">
              <a:lnSpc>
                <a:spcPct val="100000"/>
              </a:lnSpc>
              <a:spcBef>
                <a:spcPts val="100"/>
              </a:spcBef>
            </a:pPr>
            <a:r>
              <a:rPr lang="es-CO" sz="5300" b="1" spc="385" dirty="0">
                <a:solidFill>
                  <a:srgbClr val="DA0774"/>
                </a:solidFill>
                <a:latin typeface="Arial"/>
                <a:cs typeface="Arial"/>
              </a:rPr>
              <a:t>Inversión: </a:t>
            </a:r>
            <a:r>
              <a:rPr lang="es-CO" sz="5300" b="1" spc="385" dirty="0">
                <a:solidFill>
                  <a:schemeClr val="bg1"/>
                </a:solidFill>
                <a:latin typeface="Arial"/>
                <a:cs typeface="Arial"/>
              </a:rPr>
              <a:t>44 mil millones  </a:t>
            </a:r>
          </a:p>
        </p:txBody>
      </p:sp>
      <p:sp>
        <p:nvSpPr>
          <p:cNvPr id="7" name="object 7"/>
          <p:cNvSpPr/>
          <p:nvPr/>
        </p:nvSpPr>
        <p:spPr>
          <a:xfrm>
            <a:off x="14786305" y="0"/>
            <a:ext cx="4677690" cy="3567403"/>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15002256" y="0"/>
            <a:ext cx="4246245" cy="3094990"/>
          </a:xfrm>
          <a:custGeom>
            <a:avLst/>
            <a:gdLst/>
            <a:ahLst/>
            <a:cxnLst/>
            <a:rect l="l" t="t" r="r" b="b"/>
            <a:pathLst>
              <a:path w="4246244" h="3094990">
                <a:moveTo>
                  <a:pt x="4228558" y="0"/>
                </a:moveTo>
                <a:lnTo>
                  <a:pt x="17220" y="0"/>
                </a:lnTo>
                <a:lnTo>
                  <a:pt x="11039" y="38976"/>
                </a:lnTo>
                <a:lnTo>
                  <a:pt x="6354" y="82597"/>
                </a:lnTo>
                <a:lnTo>
                  <a:pt x="3238" y="129015"/>
                </a:lnTo>
                <a:lnTo>
                  <a:pt x="1336" y="179945"/>
                </a:lnTo>
                <a:lnTo>
                  <a:pt x="359" y="236033"/>
                </a:lnTo>
                <a:lnTo>
                  <a:pt x="0" y="298225"/>
                </a:lnTo>
                <a:lnTo>
                  <a:pt x="13" y="2399393"/>
                </a:lnTo>
                <a:lnTo>
                  <a:pt x="359" y="2459985"/>
                </a:lnTo>
                <a:lnTo>
                  <a:pt x="1336" y="2516665"/>
                </a:lnTo>
                <a:lnTo>
                  <a:pt x="3238" y="2568019"/>
                </a:lnTo>
                <a:lnTo>
                  <a:pt x="6406" y="2615318"/>
                </a:lnTo>
                <a:lnTo>
                  <a:pt x="11073" y="2658767"/>
                </a:lnTo>
                <a:lnTo>
                  <a:pt x="17590" y="2699893"/>
                </a:lnTo>
                <a:lnTo>
                  <a:pt x="26271" y="2739641"/>
                </a:lnTo>
                <a:lnTo>
                  <a:pt x="37426" y="2778958"/>
                </a:lnTo>
                <a:lnTo>
                  <a:pt x="57602" y="2826141"/>
                </a:lnTo>
                <a:lnTo>
                  <a:pt x="82599" y="2870429"/>
                </a:lnTo>
                <a:lnTo>
                  <a:pt x="112096" y="2911500"/>
                </a:lnTo>
                <a:lnTo>
                  <a:pt x="145771" y="2949035"/>
                </a:lnTo>
                <a:lnTo>
                  <a:pt x="183305" y="2982711"/>
                </a:lnTo>
                <a:lnTo>
                  <a:pt x="224376" y="3012208"/>
                </a:lnTo>
                <a:lnTo>
                  <a:pt x="268664" y="3037207"/>
                </a:lnTo>
                <a:lnTo>
                  <a:pt x="315848" y="3057385"/>
                </a:lnTo>
                <a:lnTo>
                  <a:pt x="355165" y="3068540"/>
                </a:lnTo>
                <a:lnTo>
                  <a:pt x="394914" y="3077228"/>
                </a:lnTo>
                <a:lnTo>
                  <a:pt x="436040" y="3083756"/>
                </a:lnTo>
                <a:lnTo>
                  <a:pt x="479489" y="3088434"/>
                </a:lnTo>
                <a:lnTo>
                  <a:pt x="526205" y="3091570"/>
                </a:lnTo>
                <a:lnTo>
                  <a:pt x="577134" y="3093472"/>
                </a:lnTo>
                <a:lnTo>
                  <a:pt x="633222" y="3094449"/>
                </a:lnTo>
                <a:lnTo>
                  <a:pt x="764653" y="3094860"/>
                </a:lnTo>
                <a:lnTo>
                  <a:pt x="3477729" y="3094860"/>
                </a:lnTo>
                <a:lnTo>
                  <a:pt x="3610963" y="3094449"/>
                </a:lnTo>
                <a:lnTo>
                  <a:pt x="3667643" y="3093472"/>
                </a:lnTo>
                <a:lnTo>
                  <a:pt x="3718997" y="3091570"/>
                </a:lnTo>
                <a:lnTo>
                  <a:pt x="3765998" y="3088434"/>
                </a:lnTo>
                <a:lnTo>
                  <a:pt x="3809619" y="3083756"/>
                </a:lnTo>
                <a:lnTo>
                  <a:pt x="3850834" y="3077228"/>
                </a:lnTo>
                <a:lnTo>
                  <a:pt x="3890616" y="3068540"/>
                </a:lnTo>
                <a:lnTo>
                  <a:pt x="3929938" y="3057385"/>
                </a:lnTo>
                <a:lnTo>
                  <a:pt x="3977122" y="3037207"/>
                </a:lnTo>
                <a:lnTo>
                  <a:pt x="4021410" y="3012208"/>
                </a:lnTo>
                <a:lnTo>
                  <a:pt x="4062481" y="2982711"/>
                </a:lnTo>
                <a:lnTo>
                  <a:pt x="4100015" y="2949035"/>
                </a:lnTo>
                <a:lnTo>
                  <a:pt x="4133690" y="2911500"/>
                </a:lnTo>
                <a:lnTo>
                  <a:pt x="4163186" y="2870429"/>
                </a:lnTo>
                <a:lnTo>
                  <a:pt x="4188183" y="2826141"/>
                </a:lnTo>
                <a:lnTo>
                  <a:pt x="4208360" y="2778958"/>
                </a:lnTo>
                <a:lnTo>
                  <a:pt x="4219517" y="2739637"/>
                </a:lnTo>
                <a:lnTo>
                  <a:pt x="4228210" y="2699856"/>
                </a:lnTo>
                <a:lnTo>
                  <a:pt x="4234747" y="2658641"/>
                </a:lnTo>
                <a:lnTo>
                  <a:pt x="4239431" y="2615020"/>
                </a:lnTo>
                <a:lnTo>
                  <a:pt x="4242547" y="2568602"/>
                </a:lnTo>
                <a:lnTo>
                  <a:pt x="4244449" y="2517672"/>
                </a:lnTo>
                <a:lnTo>
                  <a:pt x="4245426" y="2461584"/>
                </a:lnTo>
                <a:lnTo>
                  <a:pt x="4245786" y="2399393"/>
                </a:lnTo>
                <a:lnTo>
                  <a:pt x="4245772" y="298225"/>
                </a:lnTo>
                <a:lnTo>
                  <a:pt x="4245426" y="237633"/>
                </a:lnTo>
                <a:lnTo>
                  <a:pt x="4244449" y="180952"/>
                </a:lnTo>
                <a:lnTo>
                  <a:pt x="4242547" y="129598"/>
                </a:lnTo>
                <a:lnTo>
                  <a:pt x="4239379" y="82299"/>
                </a:lnTo>
                <a:lnTo>
                  <a:pt x="4234713" y="38850"/>
                </a:lnTo>
                <a:lnTo>
                  <a:pt x="4228558" y="0"/>
                </a:lnTo>
                <a:close/>
              </a:path>
            </a:pathLst>
          </a:custGeom>
          <a:solidFill>
            <a:srgbClr val="FFFFFF"/>
          </a:solidFill>
        </p:spPr>
        <p:txBody>
          <a:bodyPr wrap="square" lIns="0" tIns="0" rIns="0" bIns="0" rtlCol="0"/>
          <a:lstStyle/>
          <a:p>
            <a:endParaRPr/>
          </a:p>
        </p:txBody>
      </p:sp>
      <p:sp>
        <p:nvSpPr>
          <p:cNvPr id="9" name="object 9"/>
          <p:cNvSpPr txBox="1"/>
          <p:nvPr/>
        </p:nvSpPr>
        <p:spPr>
          <a:xfrm>
            <a:off x="15427013" y="2311400"/>
            <a:ext cx="3354704" cy="558800"/>
          </a:xfrm>
          <a:prstGeom prst="rect">
            <a:avLst/>
          </a:prstGeom>
        </p:spPr>
        <p:txBody>
          <a:bodyPr vert="horz" wrap="square" lIns="0" tIns="12700" rIns="0" bIns="0" rtlCol="0">
            <a:spAutoFit/>
          </a:bodyPr>
          <a:lstStyle/>
          <a:p>
            <a:pPr marL="12700">
              <a:lnSpc>
                <a:spcPct val="100000"/>
              </a:lnSpc>
              <a:spcBef>
                <a:spcPts val="100"/>
              </a:spcBef>
            </a:pPr>
            <a:r>
              <a:rPr sz="3500" spc="-55" dirty="0">
                <a:solidFill>
                  <a:srgbClr val="383D59"/>
                </a:solidFill>
                <a:latin typeface="Arial"/>
                <a:cs typeface="Arial"/>
              </a:rPr>
              <a:t>en </a:t>
            </a:r>
            <a:r>
              <a:rPr sz="3500" spc="-85" dirty="0">
                <a:solidFill>
                  <a:srgbClr val="383D59"/>
                </a:solidFill>
                <a:latin typeface="Arial"/>
                <a:cs typeface="Arial"/>
              </a:rPr>
              <a:t>zonas</a:t>
            </a:r>
            <a:r>
              <a:rPr sz="3500" spc="-440" dirty="0">
                <a:solidFill>
                  <a:srgbClr val="383D59"/>
                </a:solidFill>
                <a:latin typeface="Arial"/>
                <a:cs typeface="Arial"/>
              </a:rPr>
              <a:t> </a:t>
            </a:r>
            <a:r>
              <a:rPr sz="3500" spc="-105" dirty="0">
                <a:solidFill>
                  <a:srgbClr val="383D59"/>
                </a:solidFill>
                <a:latin typeface="Arial"/>
                <a:cs typeface="Arial"/>
              </a:rPr>
              <a:t>urbanas</a:t>
            </a:r>
            <a:endParaRPr sz="3500" dirty="0">
              <a:latin typeface="Arial"/>
              <a:cs typeface="Arial"/>
            </a:endParaRPr>
          </a:p>
        </p:txBody>
      </p:sp>
      <p:sp>
        <p:nvSpPr>
          <p:cNvPr id="10" name="object 10"/>
          <p:cNvSpPr txBox="1"/>
          <p:nvPr/>
        </p:nvSpPr>
        <p:spPr>
          <a:xfrm>
            <a:off x="15316200" y="203200"/>
            <a:ext cx="3472815" cy="1259840"/>
          </a:xfrm>
          <a:prstGeom prst="rect">
            <a:avLst/>
          </a:prstGeom>
        </p:spPr>
        <p:txBody>
          <a:bodyPr vert="horz" wrap="square" lIns="0" tIns="12700" rIns="0" bIns="0" rtlCol="0">
            <a:spAutoFit/>
          </a:bodyPr>
          <a:lstStyle/>
          <a:p>
            <a:pPr marL="12700">
              <a:lnSpc>
                <a:spcPct val="100000"/>
              </a:lnSpc>
              <a:spcBef>
                <a:spcPts val="100"/>
              </a:spcBef>
            </a:pPr>
            <a:r>
              <a:rPr sz="8100" b="1" spc="370" dirty="0">
                <a:solidFill>
                  <a:srgbClr val="DA0574"/>
                </a:solidFill>
                <a:latin typeface="Arial"/>
                <a:cs typeface="Arial"/>
              </a:rPr>
              <a:t>Última</a:t>
            </a:r>
            <a:endParaRPr sz="8100">
              <a:latin typeface="Arial"/>
              <a:cs typeface="Arial"/>
            </a:endParaRPr>
          </a:p>
        </p:txBody>
      </p:sp>
      <p:sp>
        <p:nvSpPr>
          <p:cNvPr id="11" name="object 11"/>
          <p:cNvSpPr txBox="1"/>
          <p:nvPr/>
        </p:nvSpPr>
        <p:spPr>
          <a:xfrm>
            <a:off x="15316200" y="1193800"/>
            <a:ext cx="3548379" cy="1412240"/>
          </a:xfrm>
          <a:prstGeom prst="rect">
            <a:avLst/>
          </a:prstGeom>
        </p:spPr>
        <p:txBody>
          <a:bodyPr vert="horz" wrap="square" lIns="0" tIns="12700" rIns="0" bIns="0" rtlCol="0">
            <a:spAutoFit/>
          </a:bodyPr>
          <a:lstStyle/>
          <a:p>
            <a:pPr marL="12700">
              <a:lnSpc>
                <a:spcPct val="100000"/>
              </a:lnSpc>
              <a:spcBef>
                <a:spcPts val="100"/>
              </a:spcBef>
            </a:pPr>
            <a:r>
              <a:rPr sz="9100" b="1" spc="1935" dirty="0">
                <a:solidFill>
                  <a:srgbClr val="DA0574"/>
                </a:solidFill>
                <a:latin typeface="Arial"/>
                <a:cs typeface="Arial"/>
              </a:rPr>
              <a:t>m</a:t>
            </a:r>
            <a:r>
              <a:rPr sz="9100" b="1" spc="1245" dirty="0">
                <a:solidFill>
                  <a:srgbClr val="DA0574"/>
                </a:solidFill>
                <a:latin typeface="Arial"/>
                <a:cs typeface="Arial"/>
              </a:rPr>
              <a:t>ill</a:t>
            </a:r>
            <a:r>
              <a:rPr sz="9100" b="1" spc="1315" dirty="0">
                <a:solidFill>
                  <a:srgbClr val="DA0574"/>
                </a:solidFill>
                <a:latin typeface="Arial"/>
                <a:cs typeface="Arial"/>
              </a:rPr>
              <a:t>a</a:t>
            </a:r>
            <a:endParaRPr sz="9100">
              <a:latin typeface="Arial"/>
              <a:cs typeface="Arial"/>
            </a:endParaRPr>
          </a:p>
        </p:txBody>
      </p:sp>
      <p:sp>
        <p:nvSpPr>
          <p:cNvPr id="12" name="object 12"/>
          <p:cNvSpPr/>
          <p:nvPr/>
        </p:nvSpPr>
        <p:spPr>
          <a:xfrm>
            <a:off x="456555" y="3180415"/>
            <a:ext cx="1699895" cy="944244"/>
          </a:xfrm>
          <a:custGeom>
            <a:avLst/>
            <a:gdLst/>
            <a:ahLst/>
            <a:cxnLst/>
            <a:rect l="l" t="t" r="r" b="b"/>
            <a:pathLst>
              <a:path w="1699895" h="944245">
                <a:moveTo>
                  <a:pt x="420025" y="277307"/>
                </a:moveTo>
                <a:lnTo>
                  <a:pt x="144044" y="277307"/>
                </a:lnTo>
                <a:lnTo>
                  <a:pt x="144044" y="670051"/>
                </a:lnTo>
                <a:lnTo>
                  <a:pt x="27283" y="781505"/>
                </a:lnTo>
                <a:lnTo>
                  <a:pt x="6674" y="812789"/>
                </a:lnTo>
                <a:lnTo>
                  <a:pt x="0" y="845033"/>
                </a:lnTo>
                <a:lnTo>
                  <a:pt x="5074" y="876054"/>
                </a:lnTo>
                <a:lnTo>
                  <a:pt x="19715" y="903668"/>
                </a:lnTo>
                <a:lnTo>
                  <a:pt x="41737" y="925691"/>
                </a:lnTo>
                <a:lnTo>
                  <a:pt x="68957" y="939939"/>
                </a:lnTo>
                <a:lnTo>
                  <a:pt x="99191" y="944227"/>
                </a:lnTo>
                <a:lnTo>
                  <a:pt x="130255" y="936371"/>
                </a:lnTo>
                <a:lnTo>
                  <a:pt x="159966" y="914188"/>
                </a:lnTo>
                <a:lnTo>
                  <a:pt x="690003" y="388763"/>
                </a:lnTo>
                <a:lnTo>
                  <a:pt x="420025" y="388763"/>
                </a:lnTo>
                <a:lnTo>
                  <a:pt x="420025" y="277307"/>
                </a:lnTo>
                <a:close/>
              </a:path>
              <a:path w="1699895" h="944245">
                <a:moveTo>
                  <a:pt x="1120601" y="229550"/>
                </a:moveTo>
                <a:lnTo>
                  <a:pt x="849919" y="229550"/>
                </a:lnTo>
                <a:lnTo>
                  <a:pt x="1539873" y="914188"/>
                </a:lnTo>
                <a:lnTo>
                  <a:pt x="1569584" y="936371"/>
                </a:lnTo>
                <a:lnTo>
                  <a:pt x="1600649" y="944227"/>
                </a:lnTo>
                <a:lnTo>
                  <a:pt x="1630884" y="939939"/>
                </a:lnTo>
                <a:lnTo>
                  <a:pt x="1658105" y="925691"/>
                </a:lnTo>
                <a:lnTo>
                  <a:pt x="1680128" y="903668"/>
                </a:lnTo>
                <a:lnTo>
                  <a:pt x="1694768" y="876054"/>
                </a:lnTo>
                <a:lnTo>
                  <a:pt x="1699843" y="845033"/>
                </a:lnTo>
                <a:lnTo>
                  <a:pt x="1693167" y="812789"/>
                </a:lnTo>
                <a:lnTo>
                  <a:pt x="1672556" y="781505"/>
                </a:lnTo>
                <a:lnTo>
                  <a:pt x="1120601" y="229550"/>
                </a:lnTo>
                <a:close/>
              </a:path>
              <a:path w="1699895" h="944245">
                <a:moveTo>
                  <a:pt x="849919" y="0"/>
                </a:moveTo>
                <a:lnTo>
                  <a:pt x="812933" y="6965"/>
                </a:lnTo>
                <a:lnTo>
                  <a:pt x="780924" y="27863"/>
                </a:lnTo>
                <a:lnTo>
                  <a:pt x="420025" y="388763"/>
                </a:lnTo>
                <a:lnTo>
                  <a:pt x="690003" y="388763"/>
                </a:lnTo>
                <a:lnTo>
                  <a:pt x="849919" y="229550"/>
                </a:lnTo>
                <a:lnTo>
                  <a:pt x="1120601" y="229550"/>
                </a:lnTo>
                <a:lnTo>
                  <a:pt x="918914" y="27863"/>
                </a:lnTo>
                <a:lnTo>
                  <a:pt x="886904" y="6965"/>
                </a:lnTo>
                <a:lnTo>
                  <a:pt x="849919" y="0"/>
                </a:lnTo>
                <a:close/>
              </a:path>
            </a:pathLst>
          </a:custGeom>
          <a:solidFill>
            <a:srgbClr val="FFFFFF"/>
          </a:solidFill>
        </p:spPr>
        <p:txBody>
          <a:bodyPr wrap="square" lIns="0" tIns="0" rIns="0" bIns="0" rtlCol="0"/>
          <a:lstStyle/>
          <a:p>
            <a:endParaRPr/>
          </a:p>
        </p:txBody>
      </p:sp>
      <p:sp>
        <p:nvSpPr>
          <p:cNvPr id="13" name="object 13"/>
          <p:cNvSpPr/>
          <p:nvPr/>
        </p:nvSpPr>
        <p:spPr>
          <a:xfrm>
            <a:off x="643041" y="3505490"/>
            <a:ext cx="1327150" cy="1348105"/>
          </a:xfrm>
          <a:custGeom>
            <a:avLst/>
            <a:gdLst/>
            <a:ahLst/>
            <a:cxnLst/>
            <a:rect l="l" t="t" r="r" b="b"/>
            <a:pathLst>
              <a:path w="1327150" h="1348104">
                <a:moveTo>
                  <a:pt x="663407" y="0"/>
                </a:moveTo>
                <a:lnTo>
                  <a:pt x="21229" y="636879"/>
                </a:lnTo>
                <a:lnTo>
                  <a:pt x="16419" y="643928"/>
                </a:lnTo>
                <a:lnTo>
                  <a:pt x="10614" y="649484"/>
                </a:lnTo>
                <a:lnTo>
                  <a:pt x="4809" y="654045"/>
                </a:lnTo>
                <a:lnTo>
                  <a:pt x="0" y="658108"/>
                </a:lnTo>
                <a:lnTo>
                  <a:pt x="0" y="1348061"/>
                </a:lnTo>
                <a:lnTo>
                  <a:pt x="1326832" y="1348061"/>
                </a:lnTo>
                <a:lnTo>
                  <a:pt x="1326832" y="1273768"/>
                </a:lnTo>
                <a:lnTo>
                  <a:pt x="557278" y="1273768"/>
                </a:lnTo>
                <a:lnTo>
                  <a:pt x="534722" y="1268294"/>
                </a:lnTo>
                <a:lnTo>
                  <a:pt x="516146" y="1253865"/>
                </a:lnTo>
                <a:lnTo>
                  <a:pt x="503541" y="1233465"/>
                </a:lnTo>
                <a:lnTo>
                  <a:pt x="498897" y="1210080"/>
                </a:lnTo>
                <a:lnTo>
                  <a:pt x="498897" y="833250"/>
                </a:lnTo>
                <a:lnTo>
                  <a:pt x="503541" y="807626"/>
                </a:lnTo>
                <a:lnTo>
                  <a:pt x="516146" y="787475"/>
                </a:lnTo>
                <a:lnTo>
                  <a:pt x="534722" y="774289"/>
                </a:lnTo>
                <a:lnTo>
                  <a:pt x="557278" y="769562"/>
                </a:lnTo>
                <a:lnTo>
                  <a:pt x="1326832" y="769562"/>
                </a:lnTo>
                <a:lnTo>
                  <a:pt x="1326816" y="658108"/>
                </a:lnTo>
                <a:lnTo>
                  <a:pt x="1322006" y="654045"/>
                </a:lnTo>
                <a:lnTo>
                  <a:pt x="1316201" y="649484"/>
                </a:lnTo>
                <a:lnTo>
                  <a:pt x="1310396" y="643928"/>
                </a:lnTo>
                <a:lnTo>
                  <a:pt x="1305587" y="636879"/>
                </a:lnTo>
                <a:lnTo>
                  <a:pt x="663407" y="0"/>
                </a:lnTo>
                <a:close/>
              </a:path>
              <a:path w="1327150" h="1348104">
                <a:moveTo>
                  <a:pt x="1326832" y="769562"/>
                </a:moveTo>
                <a:lnTo>
                  <a:pt x="769572" y="769562"/>
                </a:lnTo>
                <a:lnTo>
                  <a:pt x="792128" y="774289"/>
                </a:lnTo>
                <a:lnTo>
                  <a:pt x="810703" y="787475"/>
                </a:lnTo>
                <a:lnTo>
                  <a:pt x="823308" y="807626"/>
                </a:lnTo>
                <a:lnTo>
                  <a:pt x="827952" y="833250"/>
                </a:lnTo>
                <a:lnTo>
                  <a:pt x="827952" y="1210080"/>
                </a:lnTo>
                <a:lnTo>
                  <a:pt x="823308" y="1233465"/>
                </a:lnTo>
                <a:lnTo>
                  <a:pt x="810703" y="1253865"/>
                </a:lnTo>
                <a:lnTo>
                  <a:pt x="792128" y="1268294"/>
                </a:lnTo>
                <a:lnTo>
                  <a:pt x="769572" y="1273768"/>
                </a:lnTo>
                <a:lnTo>
                  <a:pt x="1326832" y="1273768"/>
                </a:lnTo>
                <a:lnTo>
                  <a:pt x="1326832" y="769562"/>
                </a:lnTo>
                <a:close/>
              </a:path>
            </a:pathLst>
          </a:custGeom>
          <a:solidFill>
            <a:srgbClr val="FFFFFF"/>
          </a:solidFill>
        </p:spPr>
        <p:txBody>
          <a:bodyPr wrap="square" lIns="0" tIns="0" rIns="0" bIns="0" rtlCol="0"/>
          <a:lstStyle/>
          <a:p>
            <a:endParaRPr/>
          </a:p>
        </p:txBody>
      </p:sp>
      <p:sp>
        <p:nvSpPr>
          <p:cNvPr id="14" name="object 14"/>
          <p:cNvSpPr/>
          <p:nvPr/>
        </p:nvSpPr>
        <p:spPr>
          <a:xfrm>
            <a:off x="2324676" y="3590291"/>
            <a:ext cx="3098165" cy="576580"/>
          </a:xfrm>
          <a:custGeom>
            <a:avLst/>
            <a:gdLst/>
            <a:ahLst/>
            <a:cxnLst/>
            <a:rect l="l" t="t" r="r" b="b"/>
            <a:pathLst>
              <a:path w="3098165" h="576579">
                <a:moveTo>
                  <a:pt x="0" y="576525"/>
                </a:moveTo>
                <a:lnTo>
                  <a:pt x="3097623" y="576525"/>
                </a:lnTo>
                <a:lnTo>
                  <a:pt x="3097623" y="0"/>
                </a:lnTo>
                <a:lnTo>
                  <a:pt x="0" y="0"/>
                </a:lnTo>
                <a:lnTo>
                  <a:pt x="0" y="576525"/>
                </a:lnTo>
                <a:close/>
              </a:path>
            </a:pathLst>
          </a:custGeom>
          <a:solidFill>
            <a:srgbClr val="DA0574"/>
          </a:solidFill>
        </p:spPr>
        <p:txBody>
          <a:bodyPr wrap="square" lIns="0" tIns="0" rIns="0" bIns="0" rtlCol="0"/>
          <a:lstStyle/>
          <a:p>
            <a:endParaRPr/>
          </a:p>
        </p:txBody>
      </p:sp>
      <p:sp>
        <p:nvSpPr>
          <p:cNvPr id="15" name="object 15"/>
          <p:cNvSpPr/>
          <p:nvPr/>
        </p:nvSpPr>
        <p:spPr>
          <a:xfrm>
            <a:off x="2324676" y="4166816"/>
            <a:ext cx="3098165" cy="592455"/>
          </a:xfrm>
          <a:custGeom>
            <a:avLst/>
            <a:gdLst/>
            <a:ahLst/>
            <a:cxnLst/>
            <a:rect l="l" t="t" r="r" b="b"/>
            <a:pathLst>
              <a:path w="3098165" h="592454">
                <a:moveTo>
                  <a:pt x="3097623" y="592319"/>
                </a:moveTo>
                <a:lnTo>
                  <a:pt x="0" y="592319"/>
                </a:lnTo>
                <a:lnTo>
                  <a:pt x="0" y="0"/>
                </a:lnTo>
                <a:lnTo>
                  <a:pt x="3097623" y="0"/>
                </a:lnTo>
                <a:lnTo>
                  <a:pt x="3097623" y="592319"/>
                </a:lnTo>
                <a:close/>
              </a:path>
            </a:pathLst>
          </a:custGeom>
          <a:solidFill>
            <a:srgbClr val="DA0574"/>
          </a:solidFill>
        </p:spPr>
        <p:txBody>
          <a:bodyPr wrap="square" lIns="0" tIns="0" rIns="0" bIns="0" rtlCol="0"/>
          <a:lstStyle/>
          <a:p>
            <a:endParaRPr/>
          </a:p>
        </p:txBody>
      </p:sp>
      <p:sp>
        <p:nvSpPr>
          <p:cNvPr id="16" name="object 16"/>
          <p:cNvSpPr txBox="1"/>
          <p:nvPr/>
        </p:nvSpPr>
        <p:spPr>
          <a:xfrm>
            <a:off x="2387600" y="3479800"/>
            <a:ext cx="2815590" cy="1313180"/>
          </a:xfrm>
          <a:prstGeom prst="rect">
            <a:avLst/>
          </a:prstGeom>
        </p:spPr>
        <p:txBody>
          <a:bodyPr vert="horz" wrap="square" lIns="0" tIns="157480" rIns="0" bIns="0" rtlCol="0">
            <a:spAutoFit/>
          </a:bodyPr>
          <a:lstStyle/>
          <a:p>
            <a:pPr marL="12700" marR="5080">
              <a:lnSpc>
                <a:spcPct val="79800"/>
              </a:lnSpc>
              <a:spcBef>
                <a:spcPts val="1240"/>
              </a:spcBef>
            </a:pPr>
            <a:r>
              <a:rPr sz="4700" b="1" spc="330" dirty="0">
                <a:solidFill>
                  <a:srgbClr val="FFFFFF"/>
                </a:solidFill>
                <a:latin typeface="Arial"/>
                <a:cs typeface="Arial"/>
              </a:rPr>
              <a:t>Vamos</a:t>
            </a:r>
            <a:r>
              <a:rPr sz="4700" b="1" spc="200" dirty="0">
                <a:solidFill>
                  <a:srgbClr val="FFFFFF"/>
                </a:solidFill>
                <a:latin typeface="Arial"/>
                <a:cs typeface="Arial"/>
              </a:rPr>
              <a:t> </a:t>
            </a:r>
            <a:r>
              <a:rPr sz="4700" b="1" spc="680" dirty="0">
                <a:solidFill>
                  <a:srgbClr val="FFFFFF"/>
                </a:solidFill>
                <a:latin typeface="Arial"/>
                <a:cs typeface="Arial"/>
              </a:rPr>
              <a:t>a  </a:t>
            </a:r>
            <a:r>
              <a:rPr sz="4700" b="1" spc="215" dirty="0">
                <a:solidFill>
                  <a:srgbClr val="FFFFFF"/>
                </a:solidFill>
                <a:latin typeface="Arial"/>
                <a:cs typeface="Arial"/>
              </a:rPr>
              <a:t>conectar</a:t>
            </a:r>
            <a:endParaRPr sz="4700">
              <a:latin typeface="Arial"/>
              <a:cs typeface="Arial"/>
            </a:endParaRPr>
          </a:p>
        </p:txBody>
      </p:sp>
    </p:spTree>
    <p:extLst>
      <p:ext uri="{BB962C8B-B14F-4D97-AF65-F5344CB8AC3E}">
        <p14:creationId xmlns:p14="http://schemas.microsoft.com/office/powerpoint/2010/main" val="37836433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222500" y="5118100"/>
            <a:ext cx="3311525" cy="906017"/>
          </a:xfrm>
          <a:prstGeom prst="rect">
            <a:avLst/>
          </a:prstGeom>
        </p:spPr>
        <p:txBody>
          <a:bodyPr vert="horz" wrap="square" lIns="0" tIns="13335" rIns="0" bIns="0" rtlCol="0">
            <a:spAutoFit/>
          </a:bodyPr>
          <a:lstStyle/>
          <a:p>
            <a:pPr marL="12700" marR="8890" algn="ctr">
              <a:lnSpc>
                <a:spcPct val="99900"/>
              </a:lnSpc>
              <a:spcBef>
                <a:spcPts val="105"/>
              </a:spcBef>
            </a:pPr>
            <a:r>
              <a:rPr lang="en-US" sz="5800" b="1" spc="25" dirty="0" err="1">
                <a:solidFill>
                  <a:srgbClr val="FFFFFF"/>
                </a:solidFill>
                <a:latin typeface="Arial"/>
                <a:cs typeface="Arial"/>
              </a:rPr>
              <a:t>Objetivo</a:t>
            </a:r>
            <a:endParaRPr sz="5800" dirty="0">
              <a:latin typeface="Arial"/>
              <a:cs typeface="Aria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3050" y="-17780"/>
            <a:ext cx="13481050" cy="11320780"/>
          </a:xfrm>
          <a:prstGeom prst="rect">
            <a:avLst/>
          </a:prstGeom>
        </p:spPr>
      </p:pic>
    </p:spTree>
    <p:extLst>
      <p:ext uri="{BB962C8B-B14F-4D97-AF65-F5344CB8AC3E}">
        <p14:creationId xmlns:p14="http://schemas.microsoft.com/office/powerpoint/2010/main" val="20737422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bject 2">
            <a:extLst>
              <a:ext uri="{FF2B5EF4-FFF2-40B4-BE49-F238E27FC236}">
                <a16:creationId xmlns:a16="http://schemas.microsoft.com/office/drawing/2014/main" id="{A2CC14B8-8D26-43AD-8A20-8D6E0FE216B5}"/>
              </a:ext>
            </a:extLst>
          </p:cNvPr>
          <p:cNvSpPr/>
          <p:nvPr/>
        </p:nvSpPr>
        <p:spPr>
          <a:xfrm>
            <a:off x="6350" y="-292100"/>
            <a:ext cx="20104100" cy="11582400"/>
          </a:xfrm>
          <a:custGeom>
            <a:avLst/>
            <a:gdLst/>
            <a:ahLst/>
            <a:cxnLst/>
            <a:rect l="l" t="t" r="r" b="b"/>
            <a:pathLst>
              <a:path w="10450195" h="11303000">
                <a:moveTo>
                  <a:pt x="0" y="11303000"/>
                </a:moveTo>
                <a:lnTo>
                  <a:pt x="10449982" y="11303000"/>
                </a:lnTo>
                <a:lnTo>
                  <a:pt x="10449982" y="0"/>
                </a:lnTo>
                <a:lnTo>
                  <a:pt x="0" y="0"/>
                </a:lnTo>
                <a:lnTo>
                  <a:pt x="0" y="11303000"/>
                </a:lnTo>
                <a:close/>
              </a:path>
            </a:pathLst>
          </a:custGeom>
          <a:solidFill>
            <a:srgbClr val="8096FF"/>
          </a:solidFill>
        </p:spPr>
        <p:txBody>
          <a:bodyPr wrap="square" lIns="0" tIns="0" rIns="0" bIns="0" rtlCol="0"/>
          <a:lstStyle/>
          <a:p>
            <a:endParaRPr/>
          </a:p>
        </p:txBody>
      </p:sp>
      <p:sp>
        <p:nvSpPr>
          <p:cNvPr id="2" name="object 2"/>
          <p:cNvSpPr txBox="1"/>
          <p:nvPr/>
        </p:nvSpPr>
        <p:spPr>
          <a:xfrm>
            <a:off x="6350" y="-292100"/>
            <a:ext cx="6073315" cy="1231106"/>
          </a:xfrm>
          <a:prstGeom prst="rect">
            <a:avLst/>
          </a:prstGeom>
          <a:solidFill>
            <a:srgbClr val="DA0574"/>
          </a:solidFill>
        </p:spPr>
        <p:txBody>
          <a:bodyPr vert="horz" wrap="square" lIns="0" tIns="0" rIns="0" bIns="0" rtlCol="0">
            <a:spAutoFit/>
          </a:bodyPr>
          <a:lstStyle/>
          <a:p>
            <a:r>
              <a:rPr lang="es-CO" sz="4000" dirty="0">
                <a:solidFill>
                  <a:schemeClr val="bg1"/>
                </a:solidFill>
              </a:rPr>
              <a:t>Incentivos al Fortalecimiento de la Infraestructura Local</a:t>
            </a:r>
          </a:p>
        </p:txBody>
      </p:sp>
      <p:sp>
        <p:nvSpPr>
          <p:cNvPr id="6" name="object 11"/>
          <p:cNvSpPr txBox="1"/>
          <p:nvPr/>
        </p:nvSpPr>
        <p:spPr>
          <a:xfrm>
            <a:off x="603250" y="3594100"/>
            <a:ext cx="18592800" cy="3398366"/>
          </a:xfrm>
          <a:prstGeom prst="rect">
            <a:avLst/>
          </a:prstGeom>
        </p:spPr>
        <p:txBody>
          <a:bodyPr vert="horz" wrap="square" lIns="0" tIns="12700" rIns="0" bIns="0" rtlCol="0">
            <a:spAutoFit/>
          </a:bodyPr>
          <a:lstStyle/>
          <a:p>
            <a:pPr marL="12700" marR="5080" algn="ctr">
              <a:lnSpc>
                <a:spcPct val="100000"/>
              </a:lnSpc>
              <a:spcBef>
                <a:spcPts val="100"/>
              </a:spcBef>
            </a:pPr>
            <a:r>
              <a:rPr lang="es-MX" sz="4400" b="1" i="1" dirty="0">
                <a:solidFill>
                  <a:schemeClr val="bg1"/>
                </a:solidFill>
              </a:rPr>
              <a:t>“Ejecutar el proyecto de incentivos al fortalecimiento de infraestructura local para la prestación del servicio de  Internet fijo en la (s) región (es) adjudicada(s), obligándose a realizar la planeación, instalación, operación y mantenimiento de la infraestructura para prestar el servicio bajo las condiciones establecidas en el Anexo Técnico”.</a:t>
            </a:r>
            <a:endParaRPr sz="5400" dirty="0">
              <a:solidFill>
                <a:schemeClr val="bg1"/>
              </a:solidFill>
              <a:latin typeface="Century Gothic" panose="020B0502020202020204" pitchFamily="34" charset="0"/>
              <a:cs typeface="Arial"/>
            </a:endParaRPr>
          </a:p>
        </p:txBody>
      </p:sp>
      <p:sp>
        <p:nvSpPr>
          <p:cNvPr id="9" name="CuadroTexto 3">
            <a:extLst>
              <a:ext uri="{FF2B5EF4-FFF2-40B4-BE49-F238E27FC236}">
                <a16:creationId xmlns:a16="http://schemas.microsoft.com/office/drawing/2014/main" id="{66E2CEF1-5755-4480-9F46-AD7AC1351945}"/>
              </a:ext>
            </a:extLst>
          </p:cNvPr>
          <p:cNvSpPr txBox="1"/>
          <p:nvPr/>
        </p:nvSpPr>
        <p:spPr>
          <a:xfrm>
            <a:off x="4108450" y="1862460"/>
            <a:ext cx="12538683" cy="816975"/>
          </a:xfrm>
          <a:prstGeom prst="rect">
            <a:avLst/>
          </a:prstGeom>
          <a:solidFill>
            <a:schemeClr val="accent1">
              <a:lumMod val="75000"/>
            </a:schemeClr>
          </a:solidFill>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75353" bIns="75353">
            <a:spAutoFit/>
          </a:bodyPr>
          <a:lstStyle>
            <a:lvl1pPr algn="ctr">
              <a:lnSpc>
                <a:spcPct val="80000"/>
              </a:lnSpc>
              <a:defRPr sz="5600" i="1">
                <a:solidFill>
                  <a:srgbClr val="DDE9F8"/>
                </a:solidFill>
                <a:latin typeface="Boston SemiBold"/>
                <a:ea typeface="Boston SemiBold"/>
                <a:cs typeface="Boston SemiBold"/>
                <a:sym typeface="Boston SemiBold"/>
              </a:defRPr>
            </a:lvl1pPr>
          </a:lstStyle>
          <a:p>
            <a:r>
              <a:rPr lang="es-ES" sz="5400" dirty="0"/>
              <a:t>Objetivo</a:t>
            </a:r>
            <a:endParaRPr sz="5400" dirty="0"/>
          </a:p>
        </p:txBody>
      </p:sp>
    </p:spTree>
    <p:extLst>
      <p:ext uri="{BB962C8B-B14F-4D97-AF65-F5344CB8AC3E}">
        <p14:creationId xmlns:p14="http://schemas.microsoft.com/office/powerpoint/2010/main" val="41561469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670050" y="4391949"/>
            <a:ext cx="4549775" cy="2691121"/>
          </a:xfrm>
          <a:prstGeom prst="rect">
            <a:avLst/>
          </a:prstGeom>
        </p:spPr>
        <p:txBody>
          <a:bodyPr vert="horz" wrap="square" lIns="0" tIns="13335" rIns="0" bIns="0" rtlCol="0">
            <a:spAutoFit/>
          </a:bodyPr>
          <a:lstStyle/>
          <a:p>
            <a:pPr marL="12700" marR="8890" algn="ctr">
              <a:lnSpc>
                <a:spcPct val="99900"/>
              </a:lnSpc>
              <a:spcBef>
                <a:spcPts val="105"/>
              </a:spcBef>
            </a:pPr>
            <a:r>
              <a:rPr lang="es-CO" sz="5800" b="1" spc="25" dirty="0">
                <a:solidFill>
                  <a:srgbClr val="FFFFFF"/>
                </a:solidFill>
                <a:latin typeface="Arial"/>
                <a:cs typeface="Arial"/>
              </a:rPr>
              <a:t>Descripción de la Iniciativa</a:t>
            </a:r>
            <a:endParaRPr lang="es-CO" sz="5800" dirty="0">
              <a:latin typeface="Arial"/>
              <a:cs typeface="Aria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46850" y="0"/>
            <a:ext cx="13557250" cy="11475020"/>
          </a:xfrm>
          <a:prstGeom prst="rect">
            <a:avLst/>
          </a:prstGeom>
        </p:spPr>
      </p:pic>
    </p:spTree>
    <p:extLst>
      <p:ext uri="{BB962C8B-B14F-4D97-AF65-F5344CB8AC3E}">
        <p14:creationId xmlns:p14="http://schemas.microsoft.com/office/powerpoint/2010/main" val="4141339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bject 2">
            <a:extLst>
              <a:ext uri="{FF2B5EF4-FFF2-40B4-BE49-F238E27FC236}">
                <a16:creationId xmlns:a16="http://schemas.microsoft.com/office/drawing/2014/main" id="{A2CC14B8-8D26-43AD-8A20-8D6E0FE216B5}"/>
              </a:ext>
            </a:extLst>
          </p:cNvPr>
          <p:cNvSpPr/>
          <p:nvPr/>
        </p:nvSpPr>
        <p:spPr>
          <a:xfrm>
            <a:off x="6350" y="-292100"/>
            <a:ext cx="20104100" cy="11582400"/>
          </a:xfrm>
          <a:custGeom>
            <a:avLst/>
            <a:gdLst/>
            <a:ahLst/>
            <a:cxnLst/>
            <a:rect l="l" t="t" r="r" b="b"/>
            <a:pathLst>
              <a:path w="10450195" h="11303000">
                <a:moveTo>
                  <a:pt x="0" y="11303000"/>
                </a:moveTo>
                <a:lnTo>
                  <a:pt x="10449982" y="11303000"/>
                </a:lnTo>
                <a:lnTo>
                  <a:pt x="10449982" y="0"/>
                </a:lnTo>
                <a:lnTo>
                  <a:pt x="0" y="0"/>
                </a:lnTo>
                <a:lnTo>
                  <a:pt x="0" y="11303000"/>
                </a:lnTo>
                <a:close/>
              </a:path>
            </a:pathLst>
          </a:custGeom>
          <a:solidFill>
            <a:srgbClr val="8096FF"/>
          </a:solidFill>
        </p:spPr>
        <p:txBody>
          <a:bodyPr wrap="square" lIns="0" tIns="0" rIns="0" bIns="0" rtlCol="0"/>
          <a:lstStyle/>
          <a:p>
            <a:endParaRPr/>
          </a:p>
        </p:txBody>
      </p:sp>
      <p:sp>
        <p:nvSpPr>
          <p:cNvPr id="2" name="object 2"/>
          <p:cNvSpPr txBox="1"/>
          <p:nvPr/>
        </p:nvSpPr>
        <p:spPr>
          <a:xfrm>
            <a:off x="6350" y="-292100"/>
            <a:ext cx="6073315" cy="1231106"/>
          </a:xfrm>
          <a:prstGeom prst="rect">
            <a:avLst/>
          </a:prstGeom>
          <a:solidFill>
            <a:srgbClr val="DA0574"/>
          </a:solidFill>
        </p:spPr>
        <p:txBody>
          <a:bodyPr vert="horz" wrap="square" lIns="0" tIns="0" rIns="0" bIns="0" rtlCol="0">
            <a:spAutoFit/>
          </a:bodyPr>
          <a:lstStyle/>
          <a:p>
            <a:r>
              <a:rPr lang="es-CO" sz="4000" dirty="0">
                <a:solidFill>
                  <a:schemeClr val="bg1"/>
                </a:solidFill>
              </a:rPr>
              <a:t>Incentivos al Fortalecimiento de la Infraestructura Local</a:t>
            </a:r>
          </a:p>
        </p:txBody>
      </p:sp>
      <p:sp>
        <p:nvSpPr>
          <p:cNvPr id="6" name="object 11"/>
          <p:cNvSpPr txBox="1"/>
          <p:nvPr/>
        </p:nvSpPr>
        <p:spPr>
          <a:xfrm>
            <a:off x="527050" y="2755900"/>
            <a:ext cx="18592800" cy="7337906"/>
          </a:xfrm>
          <a:prstGeom prst="rect">
            <a:avLst/>
          </a:prstGeom>
        </p:spPr>
        <p:txBody>
          <a:bodyPr vert="horz" wrap="square" lIns="0" tIns="12700" rIns="0" bIns="0" rtlCol="0">
            <a:spAutoFit/>
          </a:bodyPr>
          <a:lstStyle/>
          <a:p>
            <a:pPr algn="just"/>
            <a:r>
              <a:rPr lang="es-ES" sz="2800" dirty="0">
                <a:solidFill>
                  <a:schemeClr val="bg1"/>
                </a:solidFill>
              </a:rPr>
              <a:t>Orientada al despliegue de la infraestructura de acceso necesaria para prestar el servicio a la cantidad de usuarios que se establece como meta de suscriptores por región, más la cantidad adicional que sea ofertada por el adjudicatario, en las condiciones de calidad y asequibilidad que se definen en el presente Anexo Técnico. Esto comprende la planeación, instalación, puesta en servicio, operación, mantenimiento y soporte de las unidades de usuario para brindar el acceso a Internet a los hogares beneficiarios (estratos 1 y 2, localizados en las cabeceras urbanas de los municipios que integran cada una de las regiones del proyecto, a través de redes alámbricas o inalámbricas con tecnologías 4G, 4.5G, Wifi, HFC, </a:t>
            </a:r>
            <a:r>
              <a:rPr lang="es-ES" sz="2800" dirty="0" err="1">
                <a:solidFill>
                  <a:schemeClr val="bg1"/>
                </a:solidFill>
              </a:rPr>
              <a:t>xDSL</a:t>
            </a:r>
            <a:r>
              <a:rPr lang="es-ES" sz="2800" dirty="0">
                <a:solidFill>
                  <a:schemeClr val="bg1"/>
                </a:solidFill>
              </a:rPr>
              <a:t>, FTTH entre otras, con un dispositivo de usuario (tipo UE, CPE, entre otros) habilitado para conectarse a dichas redes.</a:t>
            </a:r>
            <a:endParaRPr lang="es-CO" sz="2800" dirty="0">
              <a:solidFill>
                <a:schemeClr val="bg1"/>
              </a:solidFill>
            </a:endParaRPr>
          </a:p>
          <a:p>
            <a:pPr algn="just"/>
            <a:r>
              <a:rPr lang="es-ES" sz="2800" dirty="0">
                <a:solidFill>
                  <a:schemeClr val="bg1"/>
                </a:solidFill>
              </a:rPr>
              <a:t> </a:t>
            </a:r>
            <a:endParaRPr lang="es-CO" sz="2800" dirty="0">
              <a:solidFill>
                <a:schemeClr val="bg1"/>
              </a:solidFill>
            </a:endParaRPr>
          </a:p>
          <a:p>
            <a:pPr algn="just"/>
            <a:r>
              <a:rPr lang="es-ES" sz="2800" dirty="0">
                <a:solidFill>
                  <a:schemeClr val="bg1"/>
                </a:solidFill>
              </a:rPr>
              <a:t>En particular, las acciones que se desarrollen a través del presente proyecto de masificación de accesos de Internet están orientadas a:</a:t>
            </a:r>
            <a:endParaRPr lang="es-CO" sz="2800" dirty="0">
              <a:solidFill>
                <a:schemeClr val="bg1"/>
              </a:solidFill>
            </a:endParaRPr>
          </a:p>
          <a:p>
            <a:pPr algn="just"/>
            <a:r>
              <a:rPr lang="es-ES" sz="2800" dirty="0">
                <a:solidFill>
                  <a:schemeClr val="bg1"/>
                </a:solidFill>
              </a:rPr>
              <a:t> </a:t>
            </a:r>
            <a:endParaRPr lang="es-CO" sz="2800" dirty="0">
              <a:solidFill>
                <a:schemeClr val="bg1"/>
              </a:solidFill>
            </a:endParaRPr>
          </a:p>
          <a:p>
            <a:pPr algn="just"/>
            <a:r>
              <a:rPr lang="es-ES" sz="2800" dirty="0">
                <a:solidFill>
                  <a:schemeClr val="bg1"/>
                </a:solidFill>
              </a:rPr>
              <a:t>a.	Incrementar la penetración del servicio de Internet fijo en hogares de estratos 1 y 2 en todo el Territorio Nacional. </a:t>
            </a:r>
            <a:endParaRPr lang="es-CO" sz="2800" dirty="0">
              <a:solidFill>
                <a:schemeClr val="bg1"/>
              </a:solidFill>
            </a:endParaRPr>
          </a:p>
          <a:p>
            <a:pPr algn="just"/>
            <a:r>
              <a:rPr lang="es-ES" sz="2800" dirty="0">
                <a:solidFill>
                  <a:schemeClr val="bg1"/>
                </a:solidFill>
              </a:rPr>
              <a:t>b.	Promover condiciones de sostenibilidad para la oferta pública de servicio universal, mediante incentivos a la cultura de pago por parte de los beneficiarios, de tal manera que garanticen la continuidad en la prestación de los servicios de Internet a mediano y largo plazo.</a:t>
            </a:r>
            <a:endParaRPr lang="es-CO" sz="2800" dirty="0">
              <a:solidFill>
                <a:schemeClr val="bg1"/>
              </a:solidFill>
            </a:endParaRPr>
          </a:p>
          <a:p>
            <a:pPr algn="just"/>
            <a:r>
              <a:rPr lang="es-ES" sz="2800" dirty="0">
                <a:solidFill>
                  <a:schemeClr val="bg1"/>
                </a:solidFill>
              </a:rPr>
              <a:t>c.	Aumentar la cobertura del servicio de Internet en las regiones que integran el proyecto, mediante estímulos orientados a superar barreras de acceso y asequibilidad.</a:t>
            </a:r>
            <a:endParaRPr lang="es-CO" sz="2800" dirty="0">
              <a:solidFill>
                <a:schemeClr val="bg1"/>
              </a:solidFill>
            </a:endParaRPr>
          </a:p>
        </p:txBody>
      </p:sp>
      <p:sp>
        <p:nvSpPr>
          <p:cNvPr id="9" name="CuadroTexto 3">
            <a:extLst>
              <a:ext uri="{FF2B5EF4-FFF2-40B4-BE49-F238E27FC236}">
                <a16:creationId xmlns:a16="http://schemas.microsoft.com/office/drawing/2014/main" id="{66E2CEF1-5755-4480-9F46-AD7AC1351945}"/>
              </a:ext>
            </a:extLst>
          </p:cNvPr>
          <p:cNvSpPr txBox="1"/>
          <p:nvPr/>
        </p:nvSpPr>
        <p:spPr>
          <a:xfrm>
            <a:off x="3789058" y="1367071"/>
            <a:ext cx="12538683" cy="816975"/>
          </a:xfrm>
          <a:prstGeom prst="rect">
            <a:avLst/>
          </a:prstGeom>
          <a:solidFill>
            <a:schemeClr val="accent1">
              <a:lumMod val="75000"/>
            </a:schemeClr>
          </a:solidFill>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75353" bIns="75353">
            <a:spAutoFit/>
          </a:bodyPr>
          <a:lstStyle>
            <a:lvl1pPr algn="ctr">
              <a:lnSpc>
                <a:spcPct val="80000"/>
              </a:lnSpc>
              <a:defRPr sz="5600" i="1">
                <a:solidFill>
                  <a:srgbClr val="DDE9F8"/>
                </a:solidFill>
                <a:latin typeface="Boston SemiBold"/>
                <a:ea typeface="Boston SemiBold"/>
                <a:cs typeface="Boston SemiBold"/>
                <a:sym typeface="Boston SemiBold"/>
              </a:defRPr>
            </a:lvl1pPr>
          </a:lstStyle>
          <a:p>
            <a:r>
              <a:rPr lang="es-ES" sz="5400" dirty="0"/>
              <a:t>Descripción de la Iniciativa</a:t>
            </a:r>
            <a:endParaRPr sz="5400" dirty="0"/>
          </a:p>
        </p:txBody>
      </p:sp>
    </p:spTree>
    <p:extLst>
      <p:ext uri="{BB962C8B-B14F-4D97-AF65-F5344CB8AC3E}">
        <p14:creationId xmlns:p14="http://schemas.microsoft.com/office/powerpoint/2010/main" val="2645409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822450" y="5118100"/>
            <a:ext cx="4549775" cy="1798569"/>
          </a:xfrm>
          <a:prstGeom prst="rect">
            <a:avLst/>
          </a:prstGeom>
        </p:spPr>
        <p:txBody>
          <a:bodyPr vert="horz" wrap="square" lIns="0" tIns="13335" rIns="0" bIns="0" rtlCol="0">
            <a:spAutoFit/>
          </a:bodyPr>
          <a:lstStyle/>
          <a:p>
            <a:pPr marL="12700" marR="8890" algn="ctr">
              <a:lnSpc>
                <a:spcPct val="99900"/>
              </a:lnSpc>
              <a:spcBef>
                <a:spcPts val="105"/>
              </a:spcBef>
            </a:pPr>
            <a:r>
              <a:rPr lang="en-US" sz="5800" b="1" spc="25" dirty="0" err="1">
                <a:solidFill>
                  <a:srgbClr val="FFFFFF"/>
                </a:solidFill>
                <a:latin typeface="Arial"/>
                <a:cs typeface="Arial"/>
              </a:rPr>
              <a:t>Tipos</a:t>
            </a:r>
            <a:r>
              <a:rPr lang="en-US" sz="5800" b="1" spc="25" dirty="0">
                <a:solidFill>
                  <a:srgbClr val="FFFFFF"/>
                </a:solidFill>
                <a:latin typeface="Arial"/>
                <a:cs typeface="Arial"/>
              </a:rPr>
              <a:t> de REDES</a:t>
            </a:r>
            <a:endParaRPr sz="5800" dirty="0">
              <a:latin typeface="Arial"/>
              <a:cs typeface="Aria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3050" y="-33020"/>
            <a:ext cx="13481050" cy="11336020"/>
          </a:xfrm>
          <a:prstGeom prst="rect">
            <a:avLst/>
          </a:prstGeom>
        </p:spPr>
      </p:pic>
    </p:spTree>
    <p:extLst>
      <p:ext uri="{BB962C8B-B14F-4D97-AF65-F5344CB8AC3E}">
        <p14:creationId xmlns:p14="http://schemas.microsoft.com/office/powerpoint/2010/main" val="833128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bject 2">
            <a:extLst>
              <a:ext uri="{FF2B5EF4-FFF2-40B4-BE49-F238E27FC236}">
                <a16:creationId xmlns:a16="http://schemas.microsoft.com/office/drawing/2014/main" id="{A2CC14B8-8D26-43AD-8A20-8D6E0FE216B5}"/>
              </a:ext>
            </a:extLst>
          </p:cNvPr>
          <p:cNvSpPr/>
          <p:nvPr/>
        </p:nvSpPr>
        <p:spPr>
          <a:xfrm>
            <a:off x="6350" y="-292100"/>
            <a:ext cx="20104100" cy="11582400"/>
          </a:xfrm>
          <a:custGeom>
            <a:avLst/>
            <a:gdLst/>
            <a:ahLst/>
            <a:cxnLst/>
            <a:rect l="l" t="t" r="r" b="b"/>
            <a:pathLst>
              <a:path w="10450195" h="11303000">
                <a:moveTo>
                  <a:pt x="0" y="11303000"/>
                </a:moveTo>
                <a:lnTo>
                  <a:pt x="10449982" y="11303000"/>
                </a:lnTo>
                <a:lnTo>
                  <a:pt x="10449982" y="0"/>
                </a:lnTo>
                <a:lnTo>
                  <a:pt x="0" y="0"/>
                </a:lnTo>
                <a:lnTo>
                  <a:pt x="0" y="11303000"/>
                </a:lnTo>
                <a:close/>
              </a:path>
            </a:pathLst>
          </a:custGeom>
          <a:solidFill>
            <a:srgbClr val="8096FF"/>
          </a:solidFill>
        </p:spPr>
        <p:txBody>
          <a:bodyPr wrap="square" lIns="0" tIns="0" rIns="0" bIns="0" rtlCol="0"/>
          <a:lstStyle/>
          <a:p>
            <a:endParaRPr/>
          </a:p>
        </p:txBody>
      </p:sp>
      <p:sp>
        <p:nvSpPr>
          <p:cNvPr id="2" name="object 2"/>
          <p:cNvSpPr txBox="1"/>
          <p:nvPr/>
        </p:nvSpPr>
        <p:spPr>
          <a:xfrm>
            <a:off x="6350" y="-292100"/>
            <a:ext cx="6073315" cy="1231106"/>
          </a:xfrm>
          <a:prstGeom prst="rect">
            <a:avLst/>
          </a:prstGeom>
          <a:solidFill>
            <a:srgbClr val="DA0574"/>
          </a:solidFill>
        </p:spPr>
        <p:txBody>
          <a:bodyPr vert="horz" wrap="square" lIns="0" tIns="0" rIns="0" bIns="0" rtlCol="0">
            <a:spAutoFit/>
          </a:bodyPr>
          <a:lstStyle/>
          <a:p>
            <a:r>
              <a:rPr lang="es-CO" sz="4000" dirty="0">
                <a:solidFill>
                  <a:schemeClr val="bg1"/>
                </a:solidFill>
              </a:rPr>
              <a:t>Incentivos al Fortalecimiento de la Infraestructura Local</a:t>
            </a:r>
          </a:p>
        </p:txBody>
      </p:sp>
      <p:sp>
        <p:nvSpPr>
          <p:cNvPr id="6" name="object 11"/>
          <p:cNvSpPr txBox="1"/>
          <p:nvPr/>
        </p:nvSpPr>
        <p:spPr>
          <a:xfrm>
            <a:off x="603250" y="1308100"/>
            <a:ext cx="9067800" cy="3731791"/>
          </a:xfrm>
          <a:prstGeom prst="rect">
            <a:avLst/>
          </a:prstGeom>
        </p:spPr>
        <p:txBody>
          <a:bodyPr vert="horz" wrap="square" lIns="0" tIns="12700" rIns="0" bIns="0" rtlCol="0">
            <a:spAutoFit/>
          </a:bodyPr>
          <a:lstStyle/>
          <a:p>
            <a:pPr marL="12700" marR="5080" algn="just">
              <a:lnSpc>
                <a:spcPct val="100000"/>
              </a:lnSpc>
              <a:spcBef>
                <a:spcPts val="100"/>
              </a:spcBef>
            </a:pPr>
            <a:r>
              <a:rPr sz="2400" b="1" dirty="0">
                <a:solidFill>
                  <a:schemeClr val="bg1"/>
                </a:solidFill>
                <a:latin typeface="Century Gothic" panose="020B0502020202020204" pitchFamily="34" charset="0"/>
                <a:cs typeface="Arial"/>
              </a:rPr>
              <a:t>i) </a:t>
            </a:r>
            <a:r>
              <a:rPr sz="2400" b="1" spc="-5" dirty="0">
                <a:solidFill>
                  <a:schemeClr val="bg1"/>
                </a:solidFill>
                <a:latin typeface="Century Gothic" panose="020B0502020202020204" pitchFamily="34" charset="0"/>
                <a:cs typeface="Arial"/>
              </a:rPr>
              <a:t>Red </a:t>
            </a:r>
            <a:r>
              <a:rPr sz="2400" b="1" dirty="0">
                <a:solidFill>
                  <a:schemeClr val="bg1"/>
                </a:solidFill>
                <a:latin typeface="Century Gothic" panose="020B0502020202020204" pitchFamily="34" charset="0"/>
                <a:cs typeface="Arial"/>
              </a:rPr>
              <a:t>de </a:t>
            </a:r>
            <a:r>
              <a:rPr sz="2400" b="1" spc="-5" dirty="0">
                <a:solidFill>
                  <a:schemeClr val="bg1"/>
                </a:solidFill>
                <a:latin typeface="Century Gothic" panose="020B0502020202020204" pitchFamily="34" charset="0"/>
                <a:cs typeface="Arial"/>
              </a:rPr>
              <a:t>Acceso: </a:t>
            </a:r>
            <a:endParaRPr lang="en-US" sz="2400" b="1" spc="-5" dirty="0">
              <a:solidFill>
                <a:schemeClr val="bg1"/>
              </a:solidFill>
              <a:latin typeface="Century Gothic" panose="020B0502020202020204" pitchFamily="34" charset="0"/>
              <a:cs typeface="Arial"/>
            </a:endParaRPr>
          </a:p>
          <a:p>
            <a:pPr marL="12700" marR="5080" algn="just">
              <a:lnSpc>
                <a:spcPct val="100000"/>
              </a:lnSpc>
              <a:spcBef>
                <a:spcPts val="100"/>
              </a:spcBef>
            </a:pPr>
            <a:r>
              <a:rPr lang="en-US" sz="2400" b="1" spc="-5" dirty="0">
                <a:solidFill>
                  <a:schemeClr val="bg1"/>
                </a:solidFill>
                <a:latin typeface="Century Gothic" panose="020B0502020202020204" pitchFamily="34" charset="0"/>
                <a:cs typeface="Arial"/>
              </a:rPr>
              <a:t>R</a:t>
            </a:r>
            <a:r>
              <a:rPr sz="2400" dirty="0">
                <a:solidFill>
                  <a:schemeClr val="bg1"/>
                </a:solidFill>
                <a:latin typeface="Century Gothic" panose="020B0502020202020204" pitchFamily="34" charset="0"/>
                <a:cs typeface="Arial"/>
              </a:rPr>
              <a:t>ed </a:t>
            </a:r>
            <a:r>
              <a:rPr sz="2400" spc="-5" dirty="0">
                <a:solidFill>
                  <a:schemeClr val="bg1"/>
                </a:solidFill>
                <a:latin typeface="Century Gothic" panose="020B0502020202020204" pitchFamily="34" charset="0"/>
                <a:cs typeface="Arial"/>
              </a:rPr>
              <a:t>de </a:t>
            </a:r>
            <a:r>
              <a:rPr lang="es-CO" sz="2400" dirty="0">
                <a:solidFill>
                  <a:schemeClr val="bg1"/>
                </a:solidFill>
                <a:latin typeface="Century Gothic" panose="020B0502020202020204" pitchFamily="34" charset="0"/>
                <a:cs typeface="Arial"/>
              </a:rPr>
              <a:t>comunicaciones</a:t>
            </a:r>
            <a:r>
              <a:rPr sz="2400" dirty="0">
                <a:solidFill>
                  <a:schemeClr val="bg1"/>
                </a:solidFill>
                <a:latin typeface="Century Gothic" panose="020B0502020202020204" pitchFamily="34" charset="0"/>
                <a:cs typeface="Arial"/>
              </a:rPr>
              <a:t> </a:t>
            </a:r>
            <a:r>
              <a:rPr sz="2400" spc="-5" dirty="0">
                <a:solidFill>
                  <a:schemeClr val="bg1"/>
                </a:solidFill>
                <a:latin typeface="Century Gothic" panose="020B0502020202020204" pitchFamily="34" charset="0"/>
                <a:cs typeface="Arial"/>
              </a:rPr>
              <a:t>que abarca </a:t>
            </a:r>
            <a:r>
              <a:rPr sz="2400" dirty="0">
                <a:solidFill>
                  <a:schemeClr val="bg1"/>
                </a:solidFill>
                <a:latin typeface="Century Gothic" panose="020B0502020202020204" pitchFamily="34" charset="0"/>
                <a:cs typeface="Arial"/>
              </a:rPr>
              <a:t>todos </a:t>
            </a:r>
            <a:r>
              <a:rPr sz="2400" spc="-5" dirty="0">
                <a:solidFill>
                  <a:schemeClr val="bg1"/>
                </a:solidFill>
                <a:latin typeface="Century Gothic" panose="020B0502020202020204" pitchFamily="34" charset="0"/>
                <a:cs typeface="Arial"/>
              </a:rPr>
              <a:t>los elementos  necesarios para </a:t>
            </a:r>
            <a:r>
              <a:rPr sz="2400" dirty="0">
                <a:solidFill>
                  <a:schemeClr val="bg1"/>
                </a:solidFill>
                <a:latin typeface="Century Gothic" panose="020B0502020202020204" pitchFamily="34" charset="0"/>
                <a:cs typeface="Arial"/>
              </a:rPr>
              <a:t>conectar </a:t>
            </a:r>
            <a:r>
              <a:rPr sz="2400" spc="-5" dirty="0">
                <a:solidFill>
                  <a:schemeClr val="bg1"/>
                </a:solidFill>
                <a:latin typeface="Century Gothic" panose="020B0502020202020204" pitchFamily="34" charset="0"/>
                <a:cs typeface="Arial"/>
              </a:rPr>
              <a:t>al usuario desde el  </a:t>
            </a:r>
            <a:r>
              <a:rPr sz="2400" dirty="0">
                <a:solidFill>
                  <a:schemeClr val="bg1"/>
                </a:solidFill>
                <a:latin typeface="Century Gothic" panose="020B0502020202020204" pitchFamily="34" charset="0"/>
                <a:cs typeface="Arial"/>
              </a:rPr>
              <a:t>sitio </a:t>
            </a:r>
            <a:r>
              <a:rPr sz="2400" spc="-5" dirty="0">
                <a:solidFill>
                  <a:schemeClr val="bg1"/>
                </a:solidFill>
                <a:latin typeface="Century Gothic" panose="020B0502020202020204" pitchFamily="34" charset="0"/>
                <a:cs typeface="Arial"/>
              </a:rPr>
              <a:t>donde </a:t>
            </a:r>
            <a:r>
              <a:rPr sz="2400" dirty="0">
                <a:solidFill>
                  <a:schemeClr val="bg1"/>
                </a:solidFill>
                <a:latin typeface="Century Gothic" panose="020B0502020202020204" pitchFamily="34" charset="0"/>
                <a:cs typeface="Arial"/>
              </a:rPr>
              <a:t>se </a:t>
            </a:r>
            <a:r>
              <a:rPr sz="2400" spc="-5" dirty="0">
                <a:solidFill>
                  <a:schemeClr val="bg1"/>
                </a:solidFill>
                <a:latin typeface="Century Gothic" panose="020B0502020202020204" pitchFamily="34" charset="0"/>
                <a:cs typeface="Arial"/>
              </a:rPr>
              <a:t>encuentra hasta el punto de </a:t>
            </a:r>
            <a:r>
              <a:rPr lang="es-CO" sz="2400" spc="-5" dirty="0">
                <a:solidFill>
                  <a:schemeClr val="bg1"/>
                </a:solidFill>
                <a:latin typeface="Century Gothic" panose="020B0502020202020204" pitchFamily="34" charset="0"/>
                <a:cs typeface="Arial"/>
              </a:rPr>
              <a:t>pre</a:t>
            </a:r>
            <a:r>
              <a:rPr lang="es-CO" sz="2400" dirty="0">
                <a:solidFill>
                  <a:schemeClr val="bg1"/>
                </a:solidFill>
                <a:latin typeface="Century Gothic" panose="020B0502020202020204" pitchFamily="34" charset="0"/>
                <a:cs typeface="Arial"/>
              </a:rPr>
              <a:t>sencia</a:t>
            </a:r>
            <a:r>
              <a:rPr sz="2400" dirty="0">
                <a:solidFill>
                  <a:schemeClr val="bg1"/>
                </a:solidFill>
                <a:latin typeface="Century Gothic" panose="020B0502020202020204" pitchFamily="34" charset="0"/>
                <a:cs typeface="Arial"/>
              </a:rPr>
              <a:t> más cercano </a:t>
            </a:r>
            <a:r>
              <a:rPr sz="2400" spc="-5" dirty="0">
                <a:solidFill>
                  <a:schemeClr val="bg1"/>
                </a:solidFill>
                <a:latin typeface="Century Gothic" panose="020B0502020202020204" pitchFamily="34" charset="0"/>
                <a:cs typeface="Arial"/>
              </a:rPr>
              <a:t>de un proveedor de </a:t>
            </a:r>
            <a:r>
              <a:rPr sz="2400" dirty="0">
                <a:solidFill>
                  <a:schemeClr val="bg1"/>
                </a:solidFill>
                <a:latin typeface="Century Gothic" panose="020B0502020202020204" pitchFamily="34" charset="0"/>
                <a:cs typeface="Arial"/>
              </a:rPr>
              <a:t>servicio  </a:t>
            </a:r>
            <a:r>
              <a:rPr sz="2400" spc="-5" dirty="0">
                <a:solidFill>
                  <a:schemeClr val="bg1"/>
                </a:solidFill>
                <a:latin typeface="Century Gothic" panose="020B0502020202020204" pitchFamily="34" charset="0"/>
                <a:cs typeface="Arial"/>
              </a:rPr>
              <a:t>de </a:t>
            </a:r>
            <a:r>
              <a:rPr sz="2400" dirty="0">
                <a:solidFill>
                  <a:schemeClr val="bg1"/>
                </a:solidFill>
                <a:latin typeface="Century Gothic" panose="020B0502020202020204" pitchFamily="34" charset="0"/>
                <a:cs typeface="Arial"/>
              </a:rPr>
              <a:t>comunicaciones. </a:t>
            </a:r>
            <a:endParaRPr lang="en-US" sz="2400" dirty="0">
              <a:solidFill>
                <a:schemeClr val="bg1"/>
              </a:solidFill>
              <a:latin typeface="Century Gothic" panose="020B0502020202020204" pitchFamily="34" charset="0"/>
              <a:cs typeface="Arial"/>
            </a:endParaRPr>
          </a:p>
          <a:p>
            <a:pPr marL="12700" marR="5080" algn="just">
              <a:lnSpc>
                <a:spcPct val="100000"/>
              </a:lnSpc>
              <a:spcBef>
                <a:spcPts val="100"/>
              </a:spcBef>
            </a:pPr>
            <a:endParaRPr lang="en-US" sz="2400" spc="-5" dirty="0">
              <a:solidFill>
                <a:schemeClr val="bg1"/>
              </a:solidFill>
              <a:latin typeface="Century Gothic" panose="020B0502020202020204" pitchFamily="34" charset="0"/>
              <a:cs typeface="Arial"/>
            </a:endParaRPr>
          </a:p>
          <a:p>
            <a:pPr marL="12700" marR="5080" algn="just">
              <a:lnSpc>
                <a:spcPct val="100000"/>
              </a:lnSpc>
              <a:spcBef>
                <a:spcPts val="100"/>
              </a:spcBef>
            </a:pPr>
            <a:r>
              <a:rPr lang="es-CO" sz="2400" spc="-5" dirty="0">
                <a:solidFill>
                  <a:schemeClr val="bg1"/>
                </a:solidFill>
                <a:latin typeface="Century Gothic" panose="020B0502020202020204" pitchFamily="34" charset="0"/>
                <a:cs typeface="Arial"/>
              </a:rPr>
              <a:t>Dentro</a:t>
            </a:r>
            <a:r>
              <a:rPr sz="2400" spc="-5" dirty="0">
                <a:solidFill>
                  <a:schemeClr val="bg1"/>
                </a:solidFill>
                <a:latin typeface="Century Gothic" panose="020B0502020202020204" pitchFamily="34" charset="0"/>
                <a:cs typeface="Arial"/>
              </a:rPr>
              <a:t> de la </a:t>
            </a:r>
            <a:r>
              <a:rPr sz="2400" dirty="0">
                <a:solidFill>
                  <a:schemeClr val="bg1"/>
                </a:solidFill>
                <a:latin typeface="Century Gothic" panose="020B0502020202020204" pitchFamily="34" charset="0"/>
                <a:cs typeface="Arial"/>
              </a:rPr>
              <a:t>red </a:t>
            </a:r>
            <a:r>
              <a:rPr sz="2400" spc="-5" dirty="0">
                <a:solidFill>
                  <a:schemeClr val="bg1"/>
                </a:solidFill>
                <a:latin typeface="Century Gothic" panose="020B0502020202020204" pitchFamily="34" charset="0"/>
                <a:cs typeface="Arial"/>
              </a:rPr>
              <a:t>de acceso,  </a:t>
            </a:r>
            <a:r>
              <a:rPr sz="2400" dirty="0">
                <a:solidFill>
                  <a:schemeClr val="bg1"/>
                </a:solidFill>
                <a:latin typeface="Century Gothic" panose="020B0502020202020204" pitchFamily="34" charset="0"/>
                <a:cs typeface="Arial"/>
              </a:rPr>
              <a:t>se </a:t>
            </a:r>
            <a:r>
              <a:rPr lang="es-CO" sz="2400" spc="-5" dirty="0">
                <a:solidFill>
                  <a:schemeClr val="bg1"/>
                </a:solidFill>
                <a:latin typeface="Century Gothic" panose="020B0502020202020204" pitchFamily="34" charset="0"/>
                <a:cs typeface="Arial"/>
              </a:rPr>
              <a:t>pueden</a:t>
            </a:r>
            <a:r>
              <a:rPr sz="2400" spc="-5" dirty="0">
                <a:solidFill>
                  <a:schemeClr val="bg1"/>
                </a:solidFill>
                <a:latin typeface="Century Gothic" panose="020B0502020202020204" pitchFamily="34" charset="0"/>
                <a:cs typeface="Arial"/>
              </a:rPr>
              <a:t> </a:t>
            </a:r>
            <a:r>
              <a:rPr lang="en-US" sz="2400" spc="-5" dirty="0" err="1">
                <a:solidFill>
                  <a:schemeClr val="bg1"/>
                </a:solidFill>
                <a:latin typeface="Century Gothic" panose="020B0502020202020204" pitchFamily="34" charset="0"/>
                <a:cs typeface="Arial"/>
              </a:rPr>
              <a:t>localizar</a:t>
            </a:r>
            <a:r>
              <a:rPr sz="2400" spc="-5" dirty="0">
                <a:solidFill>
                  <a:schemeClr val="bg1"/>
                </a:solidFill>
                <a:latin typeface="Century Gothic" panose="020B0502020202020204" pitchFamily="34" charset="0"/>
                <a:cs typeface="Arial"/>
              </a:rPr>
              <a:t> </a:t>
            </a:r>
            <a:r>
              <a:rPr sz="2400" dirty="0">
                <a:solidFill>
                  <a:schemeClr val="bg1"/>
                </a:solidFill>
                <a:latin typeface="Century Gothic" panose="020B0502020202020204" pitchFamily="34" charset="0"/>
                <a:cs typeface="Arial"/>
              </a:rPr>
              <a:t>todos </a:t>
            </a:r>
            <a:r>
              <a:rPr sz="2400" spc="-5" dirty="0">
                <a:solidFill>
                  <a:schemeClr val="bg1"/>
                </a:solidFill>
                <a:latin typeface="Century Gothic" panose="020B0502020202020204" pitchFamily="34" charset="0"/>
                <a:cs typeface="Arial"/>
              </a:rPr>
              <a:t>los </a:t>
            </a:r>
            <a:r>
              <a:rPr sz="2400" spc="-5" dirty="0" err="1">
                <a:solidFill>
                  <a:schemeClr val="bg1"/>
                </a:solidFill>
                <a:latin typeface="Century Gothic" panose="020B0502020202020204" pitchFamily="34" charset="0"/>
                <a:cs typeface="Arial"/>
              </a:rPr>
              <a:t>elementos</a:t>
            </a:r>
            <a:r>
              <a:rPr sz="2400" spc="-5" dirty="0">
                <a:solidFill>
                  <a:schemeClr val="bg1"/>
                </a:solidFill>
                <a:latin typeface="Century Gothic" panose="020B0502020202020204" pitchFamily="34" charset="0"/>
                <a:cs typeface="Arial"/>
              </a:rPr>
              <a:t> </a:t>
            </a:r>
            <a:r>
              <a:rPr lang="es-CO" sz="2400" spc="-5" dirty="0">
                <a:solidFill>
                  <a:schemeClr val="bg1"/>
                </a:solidFill>
                <a:latin typeface="Century Gothic" panose="020B0502020202020204" pitchFamily="34" charset="0"/>
                <a:cs typeface="Arial"/>
              </a:rPr>
              <a:t>encargados</a:t>
            </a:r>
            <a:r>
              <a:rPr sz="2400" spc="-5" dirty="0">
                <a:solidFill>
                  <a:schemeClr val="bg1"/>
                </a:solidFill>
                <a:latin typeface="Century Gothic" panose="020B0502020202020204" pitchFamily="34" charset="0"/>
                <a:cs typeface="Arial"/>
              </a:rPr>
              <a:t> de llevar los </a:t>
            </a:r>
            <a:r>
              <a:rPr sz="2400" dirty="0" err="1">
                <a:solidFill>
                  <a:schemeClr val="bg1"/>
                </a:solidFill>
                <a:latin typeface="Century Gothic" panose="020B0502020202020204" pitchFamily="34" charset="0"/>
                <a:cs typeface="Arial"/>
              </a:rPr>
              <a:t>contenidos</a:t>
            </a:r>
            <a:r>
              <a:rPr sz="2400" dirty="0">
                <a:solidFill>
                  <a:schemeClr val="bg1"/>
                </a:solidFill>
                <a:latin typeface="Century Gothic" panose="020B0502020202020204" pitchFamily="34" charset="0"/>
                <a:cs typeface="Arial"/>
              </a:rPr>
              <a:t> </a:t>
            </a:r>
            <a:r>
              <a:rPr lang="es-CO" sz="2400" spc="-5" dirty="0">
                <a:solidFill>
                  <a:schemeClr val="bg1"/>
                </a:solidFill>
                <a:latin typeface="Century Gothic" panose="020B0502020202020204" pitchFamily="34" charset="0"/>
                <a:cs typeface="Arial"/>
              </a:rPr>
              <a:t>hasta</a:t>
            </a:r>
            <a:r>
              <a:rPr sz="2400" spc="-5" dirty="0">
                <a:solidFill>
                  <a:schemeClr val="bg1"/>
                </a:solidFill>
                <a:latin typeface="Century Gothic" panose="020B0502020202020204" pitchFamily="34" charset="0"/>
                <a:cs typeface="Arial"/>
              </a:rPr>
              <a:t>  el usuario </a:t>
            </a:r>
            <a:r>
              <a:rPr sz="2400" dirty="0">
                <a:solidFill>
                  <a:schemeClr val="bg1"/>
                </a:solidFill>
                <a:latin typeface="Century Gothic" panose="020B0502020202020204" pitchFamily="34" charset="0"/>
                <a:cs typeface="Arial"/>
              </a:rPr>
              <a:t>y </a:t>
            </a:r>
            <a:r>
              <a:rPr sz="2400" spc="-5" dirty="0">
                <a:solidFill>
                  <a:schemeClr val="bg1"/>
                </a:solidFill>
                <a:latin typeface="Century Gothic" panose="020B0502020202020204" pitchFamily="34" charset="0"/>
                <a:cs typeface="Arial"/>
              </a:rPr>
              <a:t>atender las peticiones de éste por el  </a:t>
            </a:r>
            <a:r>
              <a:rPr sz="2400" dirty="0">
                <a:solidFill>
                  <a:schemeClr val="bg1"/>
                </a:solidFill>
                <a:latin typeface="Century Gothic" panose="020B0502020202020204" pitchFamily="34" charset="0"/>
                <a:cs typeface="Arial"/>
              </a:rPr>
              <a:t>canal </a:t>
            </a:r>
            <a:r>
              <a:rPr sz="2400" spc="-5" dirty="0">
                <a:solidFill>
                  <a:schemeClr val="bg1"/>
                </a:solidFill>
                <a:latin typeface="Century Gothic" panose="020B0502020202020204" pitchFamily="34" charset="0"/>
                <a:cs typeface="Arial"/>
              </a:rPr>
              <a:t>de</a:t>
            </a:r>
            <a:r>
              <a:rPr sz="2400" spc="-10" dirty="0">
                <a:solidFill>
                  <a:schemeClr val="bg1"/>
                </a:solidFill>
                <a:latin typeface="Century Gothic" panose="020B0502020202020204" pitchFamily="34" charset="0"/>
                <a:cs typeface="Arial"/>
              </a:rPr>
              <a:t> </a:t>
            </a:r>
            <a:r>
              <a:rPr sz="2400" dirty="0" err="1">
                <a:solidFill>
                  <a:schemeClr val="bg1"/>
                </a:solidFill>
                <a:latin typeface="Century Gothic" panose="020B0502020202020204" pitchFamily="34" charset="0"/>
                <a:cs typeface="Arial"/>
              </a:rPr>
              <a:t>retorno</a:t>
            </a:r>
            <a:r>
              <a:rPr sz="2400" dirty="0">
                <a:solidFill>
                  <a:schemeClr val="bg1"/>
                </a:solidFill>
                <a:latin typeface="Century Gothic" panose="020B0502020202020204" pitchFamily="34" charset="0"/>
                <a:cs typeface="Arial"/>
              </a:rPr>
              <a:t>.</a:t>
            </a:r>
            <a:r>
              <a:rPr lang="en-US" sz="2400" dirty="0">
                <a:solidFill>
                  <a:schemeClr val="bg1"/>
                </a:solidFill>
                <a:latin typeface="Century Gothic" panose="020B0502020202020204" pitchFamily="34" charset="0"/>
                <a:cs typeface="Arial"/>
              </a:rPr>
              <a:t> </a:t>
            </a:r>
            <a:endParaRPr sz="2400" dirty="0">
              <a:solidFill>
                <a:schemeClr val="bg1"/>
              </a:solidFill>
              <a:latin typeface="Century Gothic" panose="020B0502020202020204" pitchFamily="34" charset="0"/>
              <a:cs typeface="Arial"/>
            </a:endParaRPr>
          </a:p>
        </p:txBody>
      </p:sp>
      <p:sp>
        <p:nvSpPr>
          <p:cNvPr id="7" name="object 6"/>
          <p:cNvSpPr txBox="1"/>
          <p:nvPr/>
        </p:nvSpPr>
        <p:spPr>
          <a:xfrm>
            <a:off x="10433052" y="4814355"/>
            <a:ext cx="8686800" cy="2862322"/>
          </a:xfrm>
          <a:prstGeom prst="rect">
            <a:avLst/>
          </a:prstGeom>
        </p:spPr>
        <p:txBody>
          <a:bodyPr vert="horz" wrap="square" lIns="0" tIns="33020" rIns="0" bIns="0" rtlCol="0">
            <a:spAutoFit/>
          </a:bodyPr>
          <a:lstStyle/>
          <a:p>
            <a:pPr marL="12700" marR="5080" algn="just">
              <a:spcBef>
                <a:spcPts val="260"/>
              </a:spcBef>
            </a:pPr>
            <a:r>
              <a:rPr sz="2400" b="1" dirty="0">
                <a:solidFill>
                  <a:schemeClr val="bg1"/>
                </a:solidFill>
                <a:latin typeface="Century Gothic" panose="020B0502020202020204" pitchFamily="34" charset="0"/>
                <a:cs typeface="Arial"/>
              </a:rPr>
              <a:t>ii) </a:t>
            </a:r>
            <a:r>
              <a:rPr sz="2400" b="1" spc="-5" dirty="0">
                <a:solidFill>
                  <a:schemeClr val="bg1"/>
                </a:solidFill>
                <a:latin typeface="Century Gothic" panose="020B0502020202020204" pitchFamily="34" charset="0"/>
                <a:cs typeface="Arial"/>
              </a:rPr>
              <a:t>Red </a:t>
            </a:r>
            <a:r>
              <a:rPr sz="2400" b="1" dirty="0">
                <a:solidFill>
                  <a:schemeClr val="bg1"/>
                </a:solidFill>
                <a:latin typeface="Century Gothic" panose="020B0502020202020204" pitchFamily="34" charset="0"/>
                <a:cs typeface="Arial"/>
              </a:rPr>
              <a:t>troncal de transporte: </a:t>
            </a:r>
            <a:endParaRPr lang="en-US" sz="2400" b="1" dirty="0">
              <a:solidFill>
                <a:schemeClr val="bg1"/>
              </a:solidFill>
              <a:latin typeface="Century Gothic" panose="020B0502020202020204" pitchFamily="34" charset="0"/>
              <a:cs typeface="Arial"/>
            </a:endParaRPr>
          </a:p>
          <a:p>
            <a:pPr marL="12700" marR="5080" algn="just">
              <a:spcBef>
                <a:spcPts val="260"/>
              </a:spcBef>
            </a:pPr>
            <a:r>
              <a:rPr lang="en-US" sz="2400" b="1" dirty="0" err="1">
                <a:solidFill>
                  <a:schemeClr val="bg1"/>
                </a:solidFill>
                <a:latin typeface="Century Gothic" panose="020B0502020202020204" pitchFamily="34" charset="0"/>
                <a:cs typeface="Arial"/>
              </a:rPr>
              <a:t>E</a:t>
            </a:r>
            <a:r>
              <a:rPr lang="en-US" sz="2400" dirty="0" err="1">
                <a:solidFill>
                  <a:schemeClr val="bg1"/>
                </a:solidFill>
                <a:latin typeface="Century Gothic" panose="020B0502020202020204" pitchFamily="34" charset="0"/>
                <a:cs typeface="Arial"/>
              </a:rPr>
              <a:t>s</a:t>
            </a:r>
            <a:r>
              <a:rPr lang="en-US" sz="2400" dirty="0">
                <a:solidFill>
                  <a:schemeClr val="bg1"/>
                </a:solidFill>
                <a:latin typeface="Century Gothic" panose="020B0502020202020204" pitchFamily="34" charset="0"/>
                <a:cs typeface="Arial"/>
              </a:rPr>
              <a:t> </a:t>
            </a:r>
            <a:r>
              <a:rPr lang="en-US" sz="2400" dirty="0" err="1">
                <a:solidFill>
                  <a:schemeClr val="bg1"/>
                </a:solidFill>
                <a:latin typeface="Century Gothic" panose="020B0502020202020204" pitchFamily="34" charset="0"/>
                <a:cs typeface="Arial"/>
              </a:rPr>
              <a:t>una</a:t>
            </a:r>
            <a:r>
              <a:rPr lang="en-US" sz="2400" dirty="0">
                <a:solidFill>
                  <a:schemeClr val="bg1"/>
                </a:solidFill>
                <a:latin typeface="Century Gothic" panose="020B0502020202020204" pitchFamily="34" charset="0"/>
                <a:cs typeface="Arial"/>
              </a:rPr>
              <a:t>  </a:t>
            </a:r>
            <a:r>
              <a:rPr sz="2400" dirty="0">
                <a:solidFill>
                  <a:schemeClr val="bg1"/>
                </a:solidFill>
                <a:latin typeface="Century Gothic" panose="020B0502020202020204" pitchFamily="34" charset="0"/>
                <a:cs typeface="Arial"/>
              </a:rPr>
              <a:t>red</a:t>
            </a:r>
            <a:r>
              <a:rPr sz="2400" spc="-85" dirty="0">
                <a:solidFill>
                  <a:schemeClr val="bg1"/>
                </a:solidFill>
                <a:latin typeface="Century Gothic" panose="020B0502020202020204" pitchFamily="34" charset="0"/>
                <a:cs typeface="Arial"/>
              </a:rPr>
              <a:t> </a:t>
            </a:r>
            <a:r>
              <a:rPr sz="2400" spc="-5" dirty="0">
                <a:solidFill>
                  <a:schemeClr val="bg1"/>
                </a:solidFill>
                <a:latin typeface="Century Gothic" panose="020B0502020202020204" pitchFamily="34" charset="0"/>
                <a:cs typeface="Arial"/>
              </a:rPr>
              <a:t>de</a:t>
            </a:r>
            <a:r>
              <a:rPr sz="2400" spc="-80" dirty="0">
                <a:solidFill>
                  <a:schemeClr val="bg1"/>
                </a:solidFill>
                <a:latin typeface="Century Gothic" panose="020B0502020202020204" pitchFamily="34" charset="0"/>
                <a:cs typeface="Arial"/>
              </a:rPr>
              <a:t> </a:t>
            </a:r>
            <a:r>
              <a:rPr sz="2400" dirty="0">
                <a:solidFill>
                  <a:schemeClr val="bg1"/>
                </a:solidFill>
                <a:latin typeface="Century Gothic" panose="020B0502020202020204" pitchFamily="34" charset="0"/>
                <a:cs typeface="Arial"/>
              </a:rPr>
              <a:t>comunicaciones</a:t>
            </a:r>
            <a:r>
              <a:rPr sz="2400" spc="-75" dirty="0">
                <a:solidFill>
                  <a:schemeClr val="bg1"/>
                </a:solidFill>
                <a:latin typeface="Century Gothic" panose="020B0502020202020204" pitchFamily="34" charset="0"/>
                <a:cs typeface="Arial"/>
              </a:rPr>
              <a:t> </a:t>
            </a:r>
            <a:r>
              <a:rPr sz="2400" spc="-5" dirty="0">
                <a:solidFill>
                  <a:schemeClr val="bg1"/>
                </a:solidFill>
                <a:latin typeface="Century Gothic" panose="020B0502020202020204" pitchFamily="34" charset="0"/>
                <a:cs typeface="Arial"/>
              </a:rPr>
              <a:t>que</a:t>
            </a:r>
            <a:r>
              <a:rPr sz="2400" spc="-80" dirty="0">
                <a:solidFill>
                  <a:schemeClr val="bg1"/>
                </a:solidFill>
                <a:latin typeface="Century Gothic" panose="020B0502020202020204" pitchFamily="34" charset="0"/>
                <a:cs typeface="Arial"/>
              </a:rPr>
              <a:t> </a:t>
            </a:r>
            <a:r>
              <a:rPr sz="2400" dirty="0">
                <a:solidFill>
                  <a:schemeClr val="bg1"/>
                </a:solidFill>
                <a:latin typeface="Century Gothic" panose="020B0502020202020204" pitchFamily="34" charset="0"/>
                <a:cs typeface="Arial"/>
              </a:rPr>
              <a:t>conecta</a:t>
            </a:r>
            <a:r>
              <a:rPr sz="2400" spc="-80" dirty="0">
                <a:solidFill>
                  <a:schemeClr val="bg1"/>
                </a:solidFill>
                <a:latin typeface="Century Gothic" panose="020B0502020202020204" pitchFamily="34" charset="0"/>
                <a:cs typeface="Arial"/>
              </a:rPr>
              <a:t> </a:t>
            </a:r>
            <a:r>
              <a:rPr sz="2400" spc="-5" dirty="0">
                <a:solidFill>
                  <a:schemeClr val="bg1"/>
                </a:solidFill>
                <a:latin typeface="Century Gothic" panose="020B0502020202020204" pitchFamily="34" charset="0"/>
                <a:cs typeface="Arial"/>
              </a:rPr>
              <a:t>los</a:t>
            </a:r>
            <a:r>
              <a:rPr sz="2400" spc="-85" dirty="0">
                <a:solidFill>
                  <a:schemeClr val="bg1"/>
                </a:solidFill>
                <a:latin typeface="Century Gothic" panose="020B0502020202020204" pitchFamily="34" charset="0"/>
                <a:cs typeface="Arial"/>
              </a:rPr>
              <a:t> </a:t>
            </a:r>
            <a:r>
              <a:rPr sz="2400" spc="-5" dirty="0">
                <a:solidFill>
                  <a:schemeClr val="bg1"/>
                </a:solidFill>
                <a:latin typeface="Century Gothic" panose="020B0502020202020204" pitchFamily="34" charset="0"/>
                <a:cs typeface="Arial"/>
              </a:rPr>
              <a:t>puntos</a:t>
            </a:r>
            <a:r>
              <a:rPr sz="2400" spc="-80" dirty="0">
                <a:solidFill>
                  <a:schemeClr val="bg1"/>
                </a:solidFill>
                <a:latin typeface="Century Gothic" panose="020B0502020202020204" pitchFamily="34" charset="0"/>
                <a:cs typeface="Arial"/>
              </a:rPr>
              <a:t> </a:t>
            </a:r>
            <a:r>
              <a:rPr sz="2400" spc="-5" dirty="0">
                <a:solidFill>
                  <a:schemeClr val="bg1"/>
                </a:solidFill>
                <a:latin typeface="Century Gothic" panose="020B0502020202020204" pitchFamily="34" charset="0"/>
                <a:cs typeface="Arial"/>
              </a:rPr>
              <a:t>de  presencia del proveedor de </a:t>
            </a:r>
            <a:r>
              <a:rPr sz="2400" dirty="0">
                <a:solidFill>
                  <a:schemeClr val="bg1"/>
                </a:solidFill>
                <a:latin typeface="Century Gothic" panose="020B0502020202020204" pitchFamily="34" charset="0"/>
                <a:cs typeface="Arial"/>
              </a:rPr>
              <a:t>redes y servicios </a:t>
            </a:r>
            <a:r>
              <a:rPr sz="2400" spc="-5" dirty="0">
                <a:solidFill>
                  <a:schemeClr val="bg1"/>
                </a:solidFill>
                <a:latin typeface="Century Gothic" panose="020B0502020202020204" pitchFamily="34" charset="0"/>
                <a:cs typeface="Arial"/>
              </a:rPr>
              <a:t>de  </a:t>
            </a:r>
            <a:r>
              <a:rPr sz="2400" dirty="0">
                <a:solidFill>
                  <a:schemeClr val="bg1"/>
                </a:solidFill>
                <a:latin typeface="Century Gothic" panose="020B0502020202020204" pitchFamily="34" charset="0"/>
                <a:cs typeface="Arial"/>
              </a:rPr>
              <a:t>comunicaciones con </a:t>
            </a:r>
            <a:r>
              <a:rPr sz="2400" spc="-5" dirty="0">
                <a:solidFill>
                  <a:schemeClr val="bg1"/>
                </a:solidFill>
                <a:latin typeface="Century Gothic" panose="020B0502020202020204" pitchFamily="34" charset="0"/>
                <a:cs typeface="Arial"/>
              </a:rPr>
              <a:t>los nodos de </a:t>
            </a:r>
            <a:r>
              <a:rPr sz="2400" spc="-5" dirty="0" err="1">
                <a:solidFill>
                  <a:schemeClr val="bg1"/>
                </a:solidFill>
                <a:latin typeface="Century Gothic" panose="020B0502020202020204" pitchFamily="34" charset="0"/>
                <a:cs typeface="Arial"/>
              </a:rPr>
              <a:t>éste</a:t>
            </a:r>
            <a:r>
              <a:rPr lang="en-US" sz="2400" spc="-5" dirty="0">
                <a:solidFill>
                  <a:schemeClr val="bg1"/>
                </a:solidFill>
                <a:latin typeface="Century Gothic" panose="020B0502020202020204" pitchFamily="34" charset="0"/>
                <a:cs typeface="Arial"/>
              </a:rPr>
              <a:t>,</a:t>
            </a:r>
            <a:r>
              <a:rPr sz="2400" spc="70" dirty="0">
                <a:solidFill>
                  <a:schemeClr val="bg1"/>
                </a:solidFill>
                <a:latin typeface="Century Gothic" panose="020B0502020202020204" pitchFamily="34" charset="0"/>
                <a:cs typeface="Arial"/>
              </a:rPr>
              <a:t> </a:t>
            </a:r>
            <a:r>
              <a:rPr sz="2400" spc="-5" dirty="0" err="1">
                <a:solidFill>
                  <a:schemeClr val="bg1"/>
                </a:solidFill>
                <a:latin typeface="Century Gothic" panose="020B0502020202020204" pitchFamily="34" charset="0"/>
                <a:cs typeface="Arial"/>
              </a:rPr>
              <a:t>ubicados</a:t>
            </a:r>
            <a:r>
              <a:rPr lang="en-US" sz="2400" spc="-5" dirty="0">
                <a:solidFill>
                  <a:schemeClr val="bg1"/>
                </a:solidFill>
                <a:latin typeface="Century Gothic" panose="020B0502020202020204" pitchFamily="34" charset="0"/>
                <a:cs typeface="Arial"/>
              </a:rPr>
              <a:t> </a:t>
            </a:r>
            <a:r>
              <a:rPr lang="es-CO" sz="2400" spc="-5" dirty="0">
                <a:solidFill>
                  <a:schemeClr val="bg1"/>
                </a:solidFill>
                <a:latin typeface="Century Gothic" panose="020B0502020202020204" pitchFamily="34" charset="0"/>
                <a:cs typeface="Arial"/>
              </a:rPr>
              <a:t>en el </a:t>
            </a:r>
            <a:r>
              <a:rPr lang="es-CO" sz="2400" dirty="0">
                <a:solidFill>
                  <a:schemeClr val="bg1"/>
                </a:solidFill>
                <a:latin typeface="Century Gothic" panose="020B0502020202020204" pitchFamily="34" charset="0"/>
                <a:cs typeface="Arial"/>
              </a:rPr>
              <a:t>siguiente </a:t>
            </a:r>
            <a:r>
              <a:rPr lang="es-CO" sz="2400" spc="-5" dirty="0">
                <a:solidFill>
                  <a:schemeClr val="bg1"/>
                </a:solidFill>
                <a:latin typeface="Century Gothic" panose="020B0502020202020204" pitchFamily="34" charset="0"/>
                <a:cs typeface="Arial"/>
              </a:rPr>
              <a:t>nivel </a:t>
            </a:r>
            <a:r>
              <a:rPr lang="es-CO" sz="2400" dirty="0">
                <a:solidFill>
                  <a:schemeClr val="bg1"/>
                </a:solidFill>
                <a:latin typeface="Century Gothic" panose="020B0502020202020204" pitchFamily="34" charset="0"/>
                <a:cs typeface="Arial"/>
              </a:rPr>
              <a:t>(red </a:t>
            </a:r>
            <a:r>
              <a:rPr lang="es-CO" sz="2400" spc="-5" dirty="0">
                <a:solidFill>
                  <a:schemeClr val="bg1"/>
                </a:solidFill>
                <a:latin typeface="Century Gothic" panose="020B0502020202020204" pitchFamily="34" charset="0"/>
                <a:cs typeface="Arial"/>
              </a:rPr>
              <a:t>de distribución). La </a:t>
            </a:r>
            <a:r>
              <a:rPr lang="es-CO" sz="2400" dirty="0">
                <a:solidFill>
                  <a:schemeClr val="bg1"/>
                </a:solidFill>
                <a:latin typeface="Century Gothic" panose="020B0502020202020204" pitchFamily="34" charset="0"/>
                <a:cs typeface="Arial"/>
              </a:rPr>
              <a:t>función </a:t>
            </a:r>
            <a:r>
              <a:rPr lang="es-CO" sz="2400" spc="-5" dirty="0">
                <a:solidFill>
                  <a:schemeClr val="bg1"/>
                </a:solidFill>
                <a:latin typeface="Century Gothic" panose="020B0502020202020204" pitchFamily="34" charset="0"/>
                <a:cs typeface="Arial"/>
              </a:rPr>
              <a:t>de la </a:t>
            </a:r>
            <a:r>
              <a:rPr lang="es-CO" sz="2400" dirty="0">
                <a:solidFill>
                  <a:schemeClr val="bg1"/>
                </a:solidFill>
                <a:latin typeface="Century Gothic" panose="020B0502020202020204" pitchFamily="34" charset="0"/>
                <a:cs typeface="Arial"/>
              </a:rPr>
              <a:t>red </a:t>
            </a:r>
            <a:r>
              <a:rPr lang="es-CO" sz="2400" spc="-5" dirty="0">
                <a:solidFill>
                  <a:schemeClr val="bg1"/>
                </a:solidFill>
                <a:latin typeface="Century Gothic" panose="020B0502020202020204" pitchFamily="34" charset="0"/>
                <a:cs typeface="Arial"/>
              </a:rPr>
              <a:t>de este  nivel es </a:t>
            </a:r>
            <a:r>
              <a:rPr lang="es-CO" sz="2400" dirty="0">
                <a:solidFill>
                  <a:schemeClr val="bg1"/>
                </a:solidFill>
                <a:latin typeface="Century Gothic" panose="020B0502020202020204" pitchFamily="34" charset="0"/>
                <a:cs typeface="Arial"/>
              </a:rPr>
              <a:t>transportar </a:t>
            </a:r>
            <a:r>
              <a:rPr lang="es-CO" sz="2400" spc="-5" dirty="0">
                <a:solidFill>
                  <a:schemeClr val="bg1"/>
                </a:solidFill>
                <a:latin typeface="Century Gothic" panose="020B0502020202020204" pitchFamily="34" charset="0"/>
                <a:cs typeface="Arial"/>
              </a:rPr>
              <a:t>información entre los puntos  </a:t>
            </a:r>
            <a:r>
              <a:rPr lang="es-CO" sz="2400" dirty="0">
                <a:solidFill>
                  <a:schemeClr val="bg1"/>
                </a:solidFill>
                <a:latin typeface="Century Gothic" panose="020B0502020202020204" pitchFamily="34" charset="0"/>
                <a:cs typeface="Arial"/>
              </a:rPr>
              <a:t>ya</a:t>
            </a:r>
            <a:r>
              <a:rPr lang="es-CO" sz="2400" spc="-5" dirty="0">
                <a:solidFill>
                  <a:schemeClr val="bg1"/>
                </a:solidFill>
                <a:latin typeface="Century Gothic" panose="020B0502020202020204" pitchFamily="34" charset="0"/>
                <a:cs typeface="Arial"/>
              </a:rPr>
              <a:t> </a:t>
            </a:r>
            <a:r>
              <a:rPr lang="es-CO" sz="2400" dirty="0">
                <a:solidFill>
                  <a:schemeClr val="bg1"/>
                </a:solidFill>
                <a:latin typeface="Century Gothic" panose="020B0502020202020204" pitchFamily="34" charset="0"/>
                <a:cs typeface="Arial"/>
              </a:rPr>
              <a:t>mencionados.</a:t>
            </a:r>
          </a:p>
          <a:p>
            <a:pPr marL="12700" marR="5080" algn="just">
              <a:lnSpc>
                <a:spcPts val="1300"/>
              </a:lnSpc>
              <a:spcBef>
                <a:spcPts val="260"/>
              </a:spcBef>
            </a:pPr>
            <a:endParaRPr sz="1200" dirty="0">
              <a:latin typeface="Arial"/>
              <a:cs typeface="Arial"/>
            </a:endParaRPr>
          </a:p>
        </p:txBody>
      </p:sp>
      <p:sp>
        <p:nvSpPr>
          <p:cNvPr id="8" name="object 67"/>
          <p:cNvSpPr txBox="1"/>
          <p:nvPr/>
        </p:nvSpPr>
        <p:spPr>
          <a:xfrm>
            <a:off x="526561" y="7665931"/>
            <a:ext cx="9144000" cy="3177793"/>
          </a:xfrm>
          <a:prstGeom prst="rect">
            <a:avLst/>
          </a:prstGeom>
        </p:spPr>
        <p:txBody>
          <a:bodyPr vert="horz" wrap="square" lIns="0" tIns="33020" rIns="0" bIns="0" rtlCol="0">
            <a:spAutoFit/>
          </a:bodyPr>
          <a:lstStyle/>
          <a:p>
            <a:pPr marL="12700" marR="5080" algn="just">
              <a:spcBef>
                <a:spcPts val="260"/>
              </a:spcBef>
            </a:pPr>
            <a:r>
              <a:rPr sz="2400" b="1" dirty="0">
                <a:solidFill>
                  <a:schemeClr val="bg1"/>
                </a:solidFill>
                <a:latin typeface="Century Gothic" panose="020B0502020202020204" pitchFamily="34" charset="0"/>
                <a:cs typeface="Arial"/>
              </a:rPr>
              <a:t>iii) </a:t>
            </a:r>
            <a:r>
              <a:rPr sz="2400" b="1" spc="-5" dirty="0">
                <a:solidFill>
                  <a:schemeClr val="bg1"/>
                </a:solidFill>
                <a:latin typeface="Century Gothic" panose="020B0502020202020204" pitchFamily="34" charset="0"/>
                <a:cs typeface="Arial"/>
              </a:rPr>
              <a:t>Red </a:t>
            </a:r>
            <a:r>
              <a:rPr sz="2400" b="1" dirty="0">
                <a:solidFill>
                  <a:schemeClr val="bg1"/>
                </a:solidFill>
                <a:latin typeface="Century Gothic" panose="020B0502020202020204" pitchFamily="34" charset="0"/>
                <a:cs typeface="Arial"/>
              </a:rPr>
              <a:t>de </a:t>
            </a:r>
            <a:r>
              <a:rPr sz="2400" b="1" spc="-5" dirty="0">
                <a:solidFill>
                  <a:schemeClr val="bg1"/>
                </a:solidFill>
                <a:latin typeface="Century Gothic" panose="020B0502020202020204" pitchFamily="34" charset="0"/>
                <a:cs typeface="Arial"/>
              </a:rPr>
              <a:t>distribución: </a:t>
            </a:r>
            <a:endParaRPr lang="en-US" sz="2400" b="1" spc="-5" dirty="0">
              <a:solidFill>
                <a:schemeClr val="bg1"/>
              </a:solidFill>
              <a:latin typeface="Century Gothic" panose="020B0502020202020204" pitchFamily="34" charset="0"/>
              <a:cs typeface="Arial"/>
            </a:endParaRPr>
          </a:p>
          <a:p>
            <a:pPr marL="12700" marR="5080" algn="just">
              <a:spcBef>
                <a:spcPts val="260"/>
              </a:spcBef>
            </a:pPr>
            <a:r>
              <a:rPr lang="en-US" sz="2400" dirty="0">
                <a:solidFill>
                  <a:schemeClr val="bg1"/>
                </a:solidFill>
                <a:latin typeface="Century Gothic" panose="020B0502020202020204" pitchFamily="34" charset="0"/>
                <a:cs typeface="Arial"/>
              </a:rPr>
              <a:t>Red </a:t>
            </a:r>
            <a:r>
              <a:rPr sz="2400" spc="-5" dirty="0">
                <a:solidFill>
                  <a:schemeClr val="bg1"/>
                </a:solidFill>
                <a:latin typeface="Century Gothic" panose="020B0502020202020204" pitchFamily="34" charset="0"/>
                <a:cs typeface="Arial"/>
              </a:rPr>
              <a:t>de </a:t>
            </a:r>
            <a:r>
              <a:rPr sz="2400" dirty="0">
                <a:solidFill>
                  <a:schemeClr val="bg1"/>
                </a:solidFill>
                <a:latin typeface="Century Gothic" panose="020B0502020202020204" pitchFamily="34" charset="0"/>
                <a:cs typeface="Arial"/>
              </a:rPr>
              <a:t>comunicaciones </a:t>
            </a:r>
            <a:r>
              <a:rPr sz="2400" spc="-5" dirty="0">
                <a:solidFill>
                  <a:schemeClr val="bg1"/>
                </a:solidFill>
                <a:latin typeface="Century Gothic" panose="020B0502020202020204" pitchFamily="34" charset="0"/>
                <a:cs typeface="Arial"/>
              </a:rPr>
              <a:t>que procesa la información </a:t>
            </a:r>
            <a:r>
              <a:rPr sz="2400" dirty="0">
                <a:solidFill>
                  <a:schemeClr val="bg1"/>
                </a:solidFill>
                <a:latin typeface="Century Gothic" panose="020B0502020202020204" pitchFamily="34" charset="0"/>
                <a:cs typeface="Arial"/>
              </a:rPr>
              <a:t>y  </a:t>
            </a:r>
            <a:r>
              <a:rPr sz="2400" spc="-5" dirty="0">
                <a:solidFill>
                  <a:schemeClr val="bg1"/>
                </a:solidFill>
                <a:latin typeface="Century Gothic" panose="020B0502020202020204" pitchFamily="34" charset="0"/>
                <a:cs typeface="Arial"/>
              </a:rPr>
              <a:t>la distribuye hacia </a:t>
            </a:r>
            <a:r>
              <a:rPr sz="2400" dirty="0">
                <a:solidFill>
                  <a:schemeClr val="bg1"/>
                </a:solidFill>
                <a:latin typeface="Century Gothic" panose="020B0502020202020204" pitchFamily="34" charset="0"/>
                <a:cs typeface="Arial"/>
              </a:rPr>
              <a:t>y </a:t>
            </a:r>
            <a:r>
              <a:rPr sz="2400" spc="-5" dirty="0">
                <a:solidFill>
                  <a:schemeClr val="bg1"/>
                </a:solidFill>
                <a:latin typeface="Century Gothic" panose="020B0502020202020204" pitchFamily="34" charset="0"/>
                <a:cs typeface="Arial"/>
              </a:rPr>
              <a:t>desde los </a:t>
            </a:r>
            <a:r>
              <a:rPr sz="2400" spc="-5" dirty="0" err="1">
                <a:solidFill>
                  <a:schemeClr val="bg1"/>
                </a:solidFill>
                <a:latin typeface="Century Gothic" panose="020B0502020202020204" pitchFamily="34" charset="0"/>
                <a:cs typeface="Arial"/>
              </a:rPr>
              <a:t>destinos</a:t>
            </a:r>
            <a:r>
              <a:rPr sz="2400" spc="-5" dirty="0">
                <a:solidFill>
                  <a:schemeClr val="bg1"/>
                </a:solidFill>
                <a:latin typeface="Century Gothic" panose="020B0502020202020204" pitchFamily="34" charset="0"/>
                <a:cs typeface="Arial"/>
              </a:rPr>
              <a:t> </a:t>
            </a:r>
            <a:r>
              <a:rPr sz="2400" dirty="0" err="1">
                <a:solidFill>
                  <a:schemeClr val="bg1"/>
                </a:solidFill>
                <a:latin typeface="Century Gothic" panose="020B0502020202020204" pitchFamily="34" charset="0"/>
                <a:cs typeface="Arial"/>
              </a:rPr>
              <a:t>requeri</a:t>
            </a:r>
            <a:r>
              <a:rPr sz="2400" spc="-5" dirty="0" err="1">
                <a:solidFill>
                  <a:schemeClr val="bg1"/>
                </a:solidFill>
                <a:latin typeface="Century Gothic" panose="020B0502020202020204" pitchFamily="34" charset="0"/>
                <a:cs typeface="Arial"/>
              </a:rPr>
              <a:t>dos</a:t>
            </a:r>
            <a:r>
              <a:rPr sz="2400" spc="-70" dirty="0">
                <a:solidFill>
                  <a:schemeClr val="bg1"/>
                </a:solidFill>
                <a:latin typeface="Century Gothic" panose="020B0502020202020204" pitchFamily="34" charset="0"/>
                <a:cs typeface="Arial"/>
              </a:rPr>
              <a:t> </a:t>
            </a:r>
            <a:r>
              <a:rPr sz="2400" spc="-5" dirty="0">
                <a:solidFill>
                  <a:schemeClr val="bg1"/>
                </a:solidFill>
                <a:latin typeface="Century Gothic" panose="020B0502020202020204" pitchFamily="34" charset="0"/>
                <a:cs typeface="Arial"/>
              </a:rPr>
              <a:t>por</a:t>
            </a:r>
            <a:r>
              <a:rPr sz="2400" spc="-65" dirty="0">
                <a:solidFill>
                  <a:schemeClr val="bg1"/>
                </a:solidFill>
                <a:latin typeface="Century Gothic" panose="020B0502020202020204" pitchFamily="34" charset="0"/>
                <a:cs typeface="Arial"/>
              </a:rPr>
              <a:t> </a:t>
            </a:r>
            <a:r>
              <a:rPr sz="2400" spc="-5" dirty="0">
                <a:solidFill>
                  <a:schemeClr val="bg1"/>
                </a:solidFill>
                <a:latin typeface="Century Gothic" panose="020B0502020202020204" pitchFamily="34" charset="0"/>
                <a:cs typeface="Arial"/>
              </a:rPr>
              <a:t>los</a:t>
            </a:r>
            <a:r>
              <a:rPr sz="2400" spc="-70" dirty="0">
                <a:solidFill>
                  <a:schemeClr val="bg1"/>
                </a:solidFill>
                <a:latin typeface="Century Gothic" panose="020B0502020202020204" pitchFamily="34" charset="0"/>
                <a:cs typeface="Arial"/>
              </a:rPr>
              <a:t> </a:t>
            </a:r>
            <a:r>
              <a:rPr sz="2400" spc="-5" dirty="0">
                <a:solidFill>
                  <a:schemeClr val="bg1"/>
                </a:solidFill>
                <a:latin typeface="Century Gothic" panose="020B0502020202020204" pitchFamily="34" charset="0"/>
                <a:cs typeface="Arial"/>
              </a:rPr>
              <a:t>usuarios.</a:t>
            </a:r>
            <a:r>
              <a:rPr sz="2400" spc="-65" dirty="0">
                <a:solidFill>
                  <a:schemeClr val="bg1"/>
                </a:solidFill>
                <a:latin typeface="Century Gothic" panose="020B0502020202020204" pitchFamily="34" charset="0"/>
                <a:cs typeface="Arial"/>
              </a:rPr>
              <a:t> </a:t>
            </a:r>
            <a:r>
              <a:rPr sz="2400" dirty="0">
                <a:solidFill>
                  <a:schemeClr val="bg1"/>
                </a:solidFill>
                <a:latin typeface="Century Gothic" panose="020B0502020202020204" pitchFamily="34" charset="0"/>
                <a:cs typeface="Arial"/>
              </a:rPr>
              <a:t>En</a:t>
            </a:r>
            <a:r>
              <a:rPr sz="2400" spc="-65" dirty="0">
                <a:solidFill>
                  <a:schemeClr val="bg1"/>
                </a:solidFill>
                <a:latin typeface="Century Gothic" panose="020B0502020202020204" pitchFamily="34" charset="0"/>
                <a:cs typeface="Arial"/>
              </a:rPr>
              <a:t> </a:t>
            </a:r>
            <a:r>
              <a:rPr sz="2400" spc="-5" dirty="0">
                <a:solidFill>
                  <a:schemeClr val="bg1"/>
                </a:solidFill>
                <a:latin typeface="Century Gothic" panose="020B0502020202020204" pitchFamily="34" charset="0"/>
                <a:cs typeface="Arial"/>
              </a:rPr>
              <a:t>este</a:t>
            </a:r>
            <a:r>
              <a:rPr sz="2400" spc="-70" dirty="0">
                <a:solidFill>
                  <a:schemeClr val="bg1"/>
                </a:solidFill>
                <a:latin typeface="Century Gothic" panose="020B0502020202020204" pitchFamily="34" charset="0"/>
                <a:cs typeface="Arial"/>
              </a:rPr>
              <a:t> </a:t>
            </a:r>
            <a:r>
              <a:rPr sz="2400" spc="-5" dirty="0">
                <a:solidFill>
                  <a:schemeClr val="bg1"/>
                </a:solidFill>
                <a:latin typeface="Century Gothic" panose="020B0502020202020204" pitchFamily="34" charset="0"/>
                <a:cs typeface="Arial"/>
              </a:rPr>
              <a:t>nivel</a:t>
            </a:r>
            <a:r>
              <a:rPr sz="2400" spc="-65" dirty="0">
                <a:solidFill>
                  <a:schemeClr val="bg1"/>
                </a:solidFill>
                <a:latin typeface="Century Gothic" panose="020B0502020202020204" pitchFamily="34" charset="0"/>
                <a:cs typeface="Arial"/>
              </a:rPr>
              <a:t> </a:t>
            </a:r>
            <a:r>
              <a:rPr sz="2400" dirty="0">
                <a:solidFill>
                  <a:schemeClr val="bg1"/>
                </a:solidFill>
                <a:latin typeface="Century Gothic" panose="020B0502020202020204" pitchFamily="34" charset="0"/>
                <a:cs typeface="Arial"/>
              </a:rPr>
              <a:t>se</a:t>
            </a:r>
            <a:r>
              <a:rPr sz="2400" spc="-65" dirty="0">
                <a:solidFill>
                  <a:schemeClr val="bg1"/>
                </a:solidFill>
                <a:latin typeface="Century Gothic" panose="020B0502020202020204" pitchFamily="34" charset="0"/>
                <a:cs typeface="Arial"/>
              </a:rPr>
              <a:t> </a:t>
            </a:r>
            <a:r>
              <a:rPr sz="2400" spc="-5" dirty="0">
                <a:solidFill>
                  <a:schemeClr val="bg1"/>
                </a:solidFill>
                <a:latin typeface="Century Gothic" panose="020B0502020202020204" pitchFamily="34" charset="0"/>
                <a:cs typeface="Arial"/>
              </a:rPr>
              <a:t>desarrolla</a:t>
            </a:r>
            <a:r>
              <a:rPr sz="2400" spc="-70" dirty="0">
                <a:solidFill>
                  <a:schemeClr val="bg1"/>
                </a:solidFill>
                <a:latin typeface="Century Gothic" panose="020B0502020202020204" pitchFamily="34" charset="0"/>
                <a:cs typeface="Arial"/>
              </a:rPr>
              <a:t> </a:t>
            </a:r>
            <a:r>
              <a:rPr sz="2400" spc="-5" dirty="0">
                <a:solidFill>
                  <a:schemeClr val="bg1"/>
                </a:solidFill>
                <a:latin typeface="Century Gothic" panose="020B0502020202020204" pitchFamily="34" charset="0"/>
                <a:cs typeface="Arial"/>
              </a:rPr>
              <a:t>la  </a:t>
            </a:r>
            <a:r>
              <a:rPr sz="2400" dirty="0">
                <a:solidFill>
                  <a:schemeClr val="bg1"/>
                </a:solidFill>
                <a:latin typeface="Century Gothic" panose="020B0502020202020204" pitchFamily="34" charset="0"/>
                <a:cs typeface="Arial"/>
              </a:rPr>
              <a:t>mayoría</a:t>
            </a:r>
            <a:r>
              <a:rPr sz="2400" spc="-55" dirty="0">
                <a:solidFill>
                  <a:schemeClr val="bg1"/>
                </a:solidFill>
                <a:latin typeface="Century Gothic" panose="020B0502020202020204" pitchFamily="34" charset="0"/>
                <a:cs typeface="Arial"/>
              </a:rPr>
              <a:t> </a:t>
            </a:r>
            <a:r>
              <a:rPr sz="2400" spc="-5" dirty="0">
                <a:solidFill>
                  <a:schemeClr val="bg1"/>
                </a:solidFill>
                <a:latin typeface="Century Gothic" panose="020B0502020202020204" pitchFamily="34" charset="0"/>
                <a:cs typeface="Arial"/>
              </a:rPr>
              <a:t>de</a:t>
            </a:r>
            <a:r>
              <a:rPr sz="2400" spc="-50" dirty="0">
                <a:solidFill>
                  <a:schemeClr val="bg1"/>
                </a:solidFill>
                <a:latin typeface="Century Gothic" panose="020B0502020202020204" pitchFamily="34" charset="0"/>
                <a:cs typeface="Arial"/>
              </a:rPr>
              <a:t> </a:t>
            </a:r>
            <a:r>
              <a:rPr sz="2400" spc="-5" dirty="0">
                <a:solidFill>
                  <a:schemeClr val="bg1"/>
                </a:solidFill>
                <a:latin typeface="Century Gothic" panose="020B0502020202020204" pitchFamily="34" charset="0"/>
                <a:cs typeface="Arial"/>
              </a:rPr>
              <a:t>las</a:t>
            </a:r>
            <a:r>
              <a:rPr sz="2400" spc="-55" dirty="0">
                <a:solidFill>
                  <a:schemeClr val="bg1"/>
                </a:solidFill>
                <a:latin typeface="Century Gothic" panose="020B0502020202020204" pitchFamily="34" charset="0"/>
                <a:cs typeface="Arial"/>
              </a:rPr>
              <a:t> </a:t>
            </a:r>
            <a:r>
              <a:rPr sz="2400" dirty="0">
                <a:solidFill>
                  <a:schemeClr val="bg1"/>
                </a:solidFill>
                <a:latin typeface="Century Gothic" panose="020B0502020202020204" pitchFamily="34" charset="0"/>
                <a:cs typeface="Arial"/>
              </a:rPr>
              <a:t>tareas</a:t>
            </a:r>
            <a:r>
              <a:rPr sz="2400" spc="-50" dirty="0">
                <a:solidFill>
                  <a:schemeClr val="bg1"/>
                </a:solidFill>
                <a:latin typeface="Century Gothic" panose="020B0502020202020204" pitchFamily="34" charset="0"/>
                <a:cs typeface="Arial"/>
              </a:rPr>
              <a:t> </a:t>
            </a:r>
            <a:r>
              <a:rPr sz="2400" spc="-5" dirty="0">
                <a:solidFill>
                  <a:schemeClr val="bg1"/>
                </a:solidFill>
                <a:latin typeface="Century Gothic" panose="020B0502020202020204" pitchFamily="34" charset="0"/>
                <a:cs typeface="Arial"/>
              </a:rPr>
              <a:t>inteligentes</a:t>
            </a:r>
            <a:r>
              <a:rPr sz="2400" spc="-55" dirty="0">
                <a:solidFill>
                  <a:schemeClr val="bg1"/>
                </a:solidFill>
                <a:latin typeface="Century Gothic" panose="020B0502020202020204" pitchFamily="34" charset="0"/>
                <a:cs typeface="Arial"/>
              </a:rPr>
              <a:t> </a:t>
            </a:r>
            <a:r>
              <a:rPr sz="2400" spc="-5" dirty="0">
                <a:solidFill>
                  <a:schemeClr val="bg1"/>
                </a:solidFill>
                <a:latin typeface="Century Gothic" panose="020B0502020202020204" pitchFamily="34" charset="0"/>
                <a:cs typeface="Arial"/>
              </a:rPr>
              <a:t>de</a:t>
            </a:r>
            <a:r>
              <a:rPr sz="2400" spc="-50" dirty="0">
                <a:solidFill>
                  <a:schemeClr val="bg1"/>
                </a:solidFill>
                <a:latin typeface="Century Gothic" panose="020B0502020202020204" pitchFamily="34" charset="0"/>
                <a:cs typeface="Arial"/>
              </a:rPr>
              <a:t> </a:t>
            </a:r>
            <a:r>
              <a:rPr sz="2400" spc="-5" dirty="0">
                <a:solidFill>
                  <a:schemeClr val="bg1"/>
                </a:solidFill>
                <a:latin typeface="Century Gothic" panose="020B0502020202020204" pitchFamily="34" charset="0"/>
                <a:cs typeface="Arial"/>
              </a:rPr>
              <a:t>la</a:t>
            </a:r>
            <a:r>
              <a:rPr sz="2400" spc="-55" dirty="0">
                <a:solidFill>
                  <a:schemeClr val="bg1"/>
                </a:solidFill>
                <a:latin typeface="Century Gothic" panose="020B0502020202020204" pitchFamily="34" charset="0"/>
                <a:cs typeface="Arial"/>
              </a:rPr>
              <a:t> </a:t>
            </a:r>
            <a:r>
              <a:rPr sz="2400" dirty="0">
                <a:solidFill>
                  <a:schemeClr val="bg1"/>
                </a:solidFill>
                <a:latin typeface="Century Gothic" panose="020B0502020202020204" pitchFamily="34" charset="0"/>
                <a:cs typeface="Arial"/>
              </a:rPr>
              <a:t>red</a:t>
            </a:r>
            <a:r>
              <a:rPr sz="2400" spc="-50" dirty="0">
                <a:solidFill>
                  <a:schemeClr val="bg1"/>
                </a:solidFill>
                <a:latin typeface="Century Gothic" panose="020B0502020202020204" pitchFamily="34" charset="0"/>
                <a:cs typeface="Arial"/>
              </a:rPr>
              <a:t> </a:t>
            </a:r>
            <a:r>
              <a:rPr sz="2400" spc="-5" dirty="0">
                <a:solidFill>
                  <a:schemeClr val="bg1"/>
                </a:solidFill>
                <a:latin typeface="Century Gothic" panose="020B0502020202020204" pitchFamily="34" charset="0"/>
                <a:cs typeface="Arial"/>
              </a:rPr>
              <a:t>de</a:t>
            </a:r>
            <a:r>
              <a:rPr sz="2400" spc="-55" dirty="0">
                <a:solidFill>
                  <a:schemeClr val="bg1"/>
                </a:solidFill>
                <a:latin typeface="Century Gothic" panose="020B0502020202020204" pitchFamily="34" charset="0"/>
                <a:cs typeface="Arial"/>
              </a:rPr>
              <a:t> </a:t>
            </a:r>
            <a:r>
              <a:rPr sz="2400" dirty="0" err="1">
                <a:solidFill>
                  <a:schemeClr val="bg1"/>
                </a:solidFill>
                <a:latin typeface="Century Gothic" panose="020B0502020202020204" pitchFamily="34" charset="0"/>
                <a:cs typeface="Arial"/>
              </a:rPr>
              <a:t>comunicaciones</a:t>
            </a:r>
            <a:r>
              <a:rPr sz="2400" dirty="0">
                <a:solidFill>
                  <a:schemeClr val="bg1"/>
                </a:solidFill>
                <a:latin typeface="Century Gothic" panose="020B0502020202020204" pitchFamily="34" charset="0"/>
                <a:cs typeface="Arial"/>
              </a:rPr>
              <a:t> (por </a:t>
            </a:r>
            <a:r>
              <a:rPr sz="2400" spc="-5" dirty="0">
                <a:solidFill>
                  <a:schemeClr val="bg1"/>
                </a:solidFill>
                <a:latin typeface="Century Gothic" panose="020B0502020202020204" pitchFamily="34" charset="0"/>
                <a:cs typeface="Arial"/>
              </a:rPr>
              <a:t>ejemplo, permisos de acceso,  ajustes de </a:t>
            </a:r>
            <a:r>
              <a:rPr sz="2400" dirty="0">
                <a:solidFill>
                  <a:schemeClr val="bg1"/>
                </a:solidFill>
                <a:latin typeface="Century Gothic" panose="020B0502020202020204" pitchFamily="34" charset="0"/>
                <a:cs typeface="Arial"/>
              </a:rPr>
              <a:t>velocidades y </a:t>
            </a:r>
            <a:r>
              <a:rPr sz="2400" spc="-5" dirty="0">
                <a:solidFill>
                  <a:schemeClr val="bg1"/>
                </a:solidFill>
                <a:latin typeface="Century Gothic" panose="020B0502020202020204" pitchFamily="34" charset="0"/>
                <a:cs typeface="Arial"/>
              </a:rPr>
              <a:t>priorización de</a:t>
            </a:r>
            <a:r>
              <a:rPr sz="2400" spc="-65" dirty="0">
                <a:solidFill>
                  <a:schemeClr val="bg1"/>
                </a:solidFill>
                <a:latin typeface="Century Gothic" panose="020B0502020202020204" pitchFamily="34" charset="0"/>
                <a:cs typeface="Arial"/>
              </a:rPr>
              <a:t> </a:t>
            </a:r>
            <a:r>
              <a:rPr sz="2400" dirty="0" err="1">
                <a:solidFill>
                  <a:schemeClr val="bg1"/>
                </a:solidFill>
                <a:latin typeface="Century Gothic" panose="020B0502020202020204" pitchFamily="34" charset="0"/>
                <a:cs typeface="Arial"/>
              </a:rPr>
              <a:t>tráfico</a:t>
            </a:r>
            <a:r>
              <a:rPr sz="2400" dirty="0">
                <a:solidFill>
                  <a:schemeClr val="bg1"/>
                </a:solidFill>
                <a:latin typeface="Century Gothic" panose="020B0502020202020204" pitchFamily="34" charset="0"/>
                <a:cs typeface="Arial"/>
              </a:rPr>
              <a:t>).</a:t>
            </a:r>
            <a:endParaRPr lang="en-US" sz="2400" dirty="0">
              <a:solidFill>
                <a:schemeClr val="bg1"/>
              </a:solidFill>
              <a:latin typeface="Century Gothic" panose="020B0502020202020204" pitchFamily="34" charset="0"/>
              <a:cs typeface="Arial"/>
            </a:endParaRPr>
          </a:p>
          <a:p>
            <a:pPr marL="12700" marR="5080" algn="just">
              <a:spcBef>
                <a:spcPts val="260"/>
              </a:spcBef>
            </a:pPr>
            <a:endParaRPr lang="es-CO" dirty="0">
              <a:solidFill>
                <a:schemeClr val="bg1"/>
              </a:solidFill>
              <a:latin typeface="Arial"/>
              <a:cs typeface="Arial"/>
            </a:endParaRPr>
          </a:p>
          <a:p>
            <a:pPr marL="12700" marR="5080" algn="just">
              <a:lnSpc>
                <a:spcPts val="1300"/>
              </a:lnSpc>
              <a:spcBef>
                <a:spcPts val="260"/>
              </a:spcBef>
            </a:pPr>
            <a:r>
              <a:rPr lang="en-US" sz="1200" dirty="0">
                <a:latin typeface="Arial"/>
                <a:cs typeface="Arial"/>
              </a:rPr>
              <a:t>X`</a:t>
            </a:r>
            <a:endParaRPr sz="1200" dirty="0">
              <a:latin typeface="Arial"/>
              <a:cs typeface="Arial"/>
            </a:endParaRPr>
          </a:p>
        </p:txBody>
      </p:sp>
      <p:pic>
        <p:nvPicPr>
          <p:cNvPr id="4" name="Imagen 3">
            <a:extLst>
              <a:ext uri="{FF2B5EF4-FFF2-40B4-BE49-F238E27FC236}">
                <a16:creationId xmlns:a16="http://schemas.microsoft.com/office/drawing/2014/main" id="{B5C639F8-AEA7-49ED-949C-2483497D6A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90450" y="1200732"/>
            <a:ext cx="3810000" cy="3295650"/>
          </a:xfrm>
          <a:prstGeom prst="rect">
            <a:avLst/>
          </a:prstGeom>
        </p:spPr>
      </p:pic>
      <p:pic>
        <p:nvPicPr>
          <p:cNvPr id="9" name="Imagen 8">
            <a:extLst>
              <a:ext uri="{FF2B5EF4-FFF2-40B4-BE49-F238E27FC236}">
                <a16:creationId xmlns:a16="http://schemas.microsoft.com/office/drawing/2014/main" id="{5E66AB0B-7D5A-454F-87A1-DC17BE90EF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13165" y="7643462"/>
            <a:ext cx="4092086" cy="3177792"/>
          </a:xfrm>
          <a:prstGeom prst="rect">
            <a:avLst/>
          </a:prstGeom>
        </p:spPr>
      </p:pic>
    </p:spTree>
    <p:extLst>
      <p:ext uri="{BB962C8B-B14F-4D97-AF65-F5344CB8AC3E}">
        <p14:creationId xmlns:p14="http://schemas.microsoft.com/office/powerpoint/2010/main" val="13364536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TotalTime>
  <Words>2119</Words>
  <Application>Microsoft Office PowerPoint</Application>
  <PresentationFormat>Personalizado</PresentationFormat>
  <Paragraphs>185</Paragraphs>
  <Slides>25</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25</vt:i4>
      </vt:variant>
    </vt:vector>
  </HeadingPairs>
  <TitlesOfParts>
    <vt:vector size="31" baseType="lpstr">
      <vt:lpstr>Arial</vt:lpstr>
      <vt:lpstr>Boston SemiBold</vt:lpstr>
      <vt:lpstr>Calibri</vt:lpstr>
      <vt:lpstr>Century Gothic</vt:lpstr>
      <vt:lpstr>Trebuchet MS</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Alberto Fernando Rodriguez Pabon</dc:creator>
  <cp:lastModifiedBy>Patricia Martinez Coral</cp:lastModifiedBy>
  <cp:revision>3</cp:revision>
  <dcterms:created xsi:type="dcterms:W3CDTF">2019-09-11T15:02:04Z</dcterms:created>
  <dcterms:modified xsi:type="dcterms:W3CDTF">2019-09-11T16:23:14Z</dcterms:modified>
</cp:coreProperties>
</file>