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www.infraware.co.kr/2012/infrawarePen" Target="docProps/infrawarePe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75" r:id="rId3"/>
    <p:sldId id="279" r:id="rId4"/>
    <p:sldId id="283" r:id="rId5"/>
    <p:sldId id="284" r:id="rId6"/>
    <p:sldId id="285" r:id="rId7"/>
    <p:sldId id="286" r:id="rId8"/>
    <p:sldId id="282" r:id="rId9"/>
    <p:sldId id="272" r:id="rId10"/>
  </p:sldIdLst>
  <p:sldSz cx="12192000" cy="6858000"/>
  <p:notesSz cx="6858000" cy="9144000"/>
  <p:defaultTextStyle>
    <a:defPPr>
      <a:defRPr lang="es-CO"/>
    </a:defPPr>
    <a:lvl1pPr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Sección predeterminada" id="{F78F7432-03F7-475D-AAF3-451E15F8756F}">
          <p14:sldIdLst>
            <p14:sldId id="267"/>
            <p14:sldId id="275"/>
            <p14:sldId id="279"/>
            <p14:sldId id="283"/>
            <p14:sldId id="284"/>
            <p14:sldId id="285"/>
            <p14:sldId id="286"/>
            <p14:sldId id="282"/>
            <p14:sldId id="27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2A44"/>
    <a:srgbClr val="EBF7FF"/>
    <a:srgbClr val="CCECFF"/>
    <a:srgbClr val="300A13"/>
    <a:srgbClr val="003399"/>
    <a:srgbClr val="0033CC"/>
    <a:srgbClr val="FFFF66"/>
    <a:srgbClr val="00CCFF"/>
    <a:srgbClr val="FF66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77" d="100"/>
          <a:sy n="77" d="100"/>
        </p:scale>
        <p:origin x="192" y="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lvl1pPr>
              <a:defRPr/>
            </a:lvl1pPr>
          </a:lstStyle>
          <a:p>
            <a:pPr>
              <a:defRPr/>
            </a:pPr>
            <a:fld id="{0C4AE5BC-80B9-43DC-8A70-A8F0C33F8FC2}" type="datetimeFigureOut">
              <a:rPr lang="es-CO" altLang="es-ES"/>
              <a:pPr>
                <a:defRPr/>
              </a:pPr>
              <a:t>5/09/2019</a:t>
            </a:fld>
            <a:endParaRPr lang="es-CO" altLang="es-ES"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6739D252-C821-4200-8EA9-E6CF472D12D7}" type="slidenum">
              <a:rPr lang="es-CO" altLang="es-ES"/>
              <a:pPr>
                <a:defRPr/>
              </a:pPr>
              <a:t>‹Nº›</a:t>
            </a:fld>
            <a:endParaRPr lang="es-CO" altLang="es-ES" dirty="0"/>
          </a:p>
        </p:txBody>
      </p:sp>
    </p:spTree>
    <p:extLst>
      <p:ext uri="{BB962C8B-B14F-4D97-AF65-F5344CB8AC3E}">
        <p14:creationId xmlns:p14="http://schemas.microsoft.com/office/powerpoint/2010/main" val="30063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lvl1pPr>
              <a:defRPr/>
            </a:lvl1pPr>
          </a:lstStyle>
          <a:p>
            <a:pPr>
              <a:defRPr/>
            </a:pPr>
            <a:fld id="{F1C428CE-962C-4796-AF3C-C09D4AFF8503}" type="datetimeFigureOut">
              <a:rPr lang="es-CO" altLang="es-ES"/>
              <a:pPr>
                <a:defRPr/>
              </a:pPr>
              <a:t>5/09/2019</a:t>
            </a:fld>
            <a:endParaRPr lang="es-CO" altLang="es-ES"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B6EA504B-8377-452A-BA8D-E025C13836A7}" type="slidenum">
              <a:rPr lang="es-CO" altLang="es-ES"/>
              <a:pPr>
                <a:defRPr/>
              </a:pPr>
              <a:t>‹Nº›</a:t>
            </a:fld>
            <a:endParaRPr lang="es-CO" altLang="es-ES" dirty="0"/>
          </a:p>
        </p:txBody>
      </p:sp>
    </p:spTree>
    <p:extLst>
      <p:ext uri="{BB962C8B-B14F-4D97-AF65-F5344CB8AC3E}">
        <p14:creationId xmlns:p14="http://schemas.microsoft.com/office/powerpoint/2010/main" val="3890426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lvl1pPr>
              <a:defRPr/>
            </a:lvl1pPr>
          </a:lstStyle>
          <a:p>
            <a:pPr>
              <a:defRPr/>
            </a:pPr>
            <a:fld id="{11C28D61-ED02-4294-BDF3-8D022FDA5AA1}" type="datetimeFigureOut">
              <a:rPr lang="es-CO" altLang="es-ES"/>
              <a:pPr>
                <a:defRPr/>
              </a:pPr>
              <a:t>5/09/2019</a:t>
            </a:fld>
            <a:endParaRPr lang="es-CO" altLang="es-ES"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815894A6-36DE-4A47-A9A9-8276A5BA3309}" type="slidenum">
              <a:rPr lang="es-CO" altLang="es-ES"/>
              <a:pPr>
                <a:defRPr/>
              </a:pPr>
              <a:t>‹Nº›</a:t>
            </a:fld>
            <a:endParaRPr lang="es-CO" altLang="es-ES" dirty="0"/>
          </a:p>
        </p:txBody>
      </p:sp>
    </p:spTree>
    <p:extLst>
      <p:ext uri="{BB962C8B-B14F-4D97-AF65-F5344CB8AC3E}">
        <p14:creationId xmlns:p14="http://schemas.microsoft.com/office/powerpoint/2010/main" val="2338413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lvl1pPr>
              <a:defRPr/>
            </a:lvl1pPr>
          </a:lstStyle>
          <a:p>
            <a:pPr>
              <a:defRPr/>
            </a:pPr>
            <a:fld id="{BB87CA53-3465-4C48-A1A4-FCF0CC3B08F5}" type="datetimeFigureOut">
              <a:rPr lang="es-CO" altLang="es-ES"/>
              <a:pPr>
                <a:defRPr/>
              </a:pPr>
              <a:t>5/09/2019</a:t>
            </a:fld>
            <a:endParaRPr lang="es-CO" altLang="es-ES"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488025D1-E8F4-4136-A13F-28C6F0DA058F}" type="slidenum">
              <a:rPr lang="es-CO" altLang="es-ES"/>
              <a:pPr>
                <a:defRPr/>
              </a:pPr>
              <a:t>‹Nº›</a:t>
            </a:fld>
            <a:endParaRPr lang="es-CO" altLang="es-ES" dirty="0"/>
          </a:p>
        </p:txBody>
      </p:sp>
    </p:spTree>
    <p:extLst>
      <p:ext uri="{BB962C8B-B14F-4D97-AF65-F5344CB8AC3E}">
        <p14:creationId xmlns:p14="http://schemas.microsoft.com/office/powerpoint/2010/main" val="486062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B53D4E32-3D79-4FF3-BB03-8078278FB1E7}" type="datetimeFigureOut">
              <a:rPr lang="es-CO" altLang="es-ES"/>
              <a:pPr>
                <a:defRPr/>
              </a:pPr>
              <a:t>5/09/2019</a:t>
            </a:fld>
            <a:endParaRPr lang="es-CO" altLang="es-ES"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C430ED3A-1D86-49BB-BCFC-5D59A4EA949B}" type="slidenum">
              <a:rPr lang="es-CO" altLang="es-ES"/>
              <a:pPr>
                <a:defRPr/>
              </a:pPr>
              <a:t>‹Nº›</a:t>
            </a:fld>
            <a:endParaRPr lang="es-CO" altLang="es-ES" dirty="0"/>
          </a:p>
        </p:txBody>
      </p:sp>
    </p:spTree>
    <p:extLst>
      <p:ext uri="{BB962C8B-B14F-4D97-AF65-F5344CB8AC3E}">
        <p14:creationId xmlns:p14="http://schemas.microsoft.com/office/powerpoint/2010/main" val="562392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3 Marcador de fecha"/>
          <p:cNvSpPr>
            <a:spLocks noGrp="1"/>
          </p:cNvSpPr>
          <p:nvPr>
            <p:ph type="dt" sz="half" idx="10"/>
          </p:nvPr>
        </p:nvSpPr>
        <p:spPr/>
        <p:txBody>
          <a:bodyPr/>
          <a:lstStyle>
            <a:lvl1pPr>
              <a:defRPr/>
            </a:lvl1pPr>
          </a:lstStyle>
          <a:p>
            <a:pPr>
              <a:defRPr/>
            </a:pPr>
            <a:fld id="{C9343237-0EB1-47F2-99C8-97CD08175201}" type="datetimeFigureOut">
              <a:rPr lang="es-CO" altLang="es-ES"/>
              <a:pPr>
                <a:defRPr/>
              </a:pPr>
              <a:t>5/09/2019</a:t>
            </a:fld>
            <a:endParaRPr lang="es-CO" altLang="es-ES" dirty="0"/>
          </a:p>
        </p:txBody>
      </p:sp>
      <p:sp>
        <p:nvSpPr>
          <p:cNvPr id="6" name="4 Marcador de pie de página"/>
          <p:cNvSpPr>
            <a:spLocks noGrp="1"/>
          </p:cNvSpPr>
          <p:nvPr>
            <p:ph type="ftr" sz="quarter" idx="11"/>
          </p:nvPr>
        </p:nvSpPr>
        <p:spPr/>
        <p:txBody>
          <a:bodyPr/>
          <a:lstStyle>
            <a:lvl1pPr>
              <a:defRPr/>
            </a:lvl1pPr>
          </a:lstStyle>
          <a:p>
            <a:pPr>
              <a:defRPr/>
            </a:pPr>
            <a:endParaRPr lang="es-CO" dirty="0"/>
          </a:p>
        </p:txBody>
      </p:sp>
      <p:sp>
        <p:nvSpPr>
          <p:cNvPr id="7" name="5 Marcador de número de diapositiva"/>
          <p:cNvSpPr>
            <a:spLocks noGrp="1"/>
          </p:cNvSpPr>
          <p:nvPr>
            <p:ph type="sldNum" sz="quarter" idx="12"/>
          </p:nvPr>
        </p:nvSpPr>
        <p:spPr/>
        <p:txBody>
          <a:bodyPr/>
          <a:lstStyle>
            <a:lvl1pPr>
              <a:defRPr/>
            </a:lvl1pPr>
          </a:lstStyle>
          <a:p>
            <a:pPr>
              <a:defRPr/>
            </a:pPr>
            <a:fld id="{553EA310-B648-4BA8-AE57-5217ADDC0DCC}" type="slidenum">
              <a:rPr lang="es-CO" altLang="es-ES"/>
              <a:pPr>
                <a:defRPr/>
              </a:pPr>
              <a:t>‹Nº›</a:t>
            </a:fld>
            <a:endParaRPr lang="es-CO" altLang="es-ES" dirty="0"/>
          </a:p>
        </p:txBody>
      </p:sp>
    </p:spTree>
    <p:extLst>
      <p:ext uri="{BB962C8B-B14F-4D97-AF65-F5344CB8AC3E}">
        <p14:creationId xmlns:p14="http://schemas.microsoft.com/office/powerpoint/2010/main" val="1583862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3 Marcador de fecha"/>
          <p:cNvSpPr>
            <a:spLocks noGrp="1"/>
          </p:cNvSpPr>
          <p:nvPr>
            <p:ph type="dt" sz="half" idx="10"/>
          </p:nvPr>
        </p:nvSpPr>
        <p:spPr/>
        <p:txBody>
          <a:bodyPr/>
          <a:lstStyle>
            <a:lvl1pPr>
              <a:defRPr/>
            </a:lvl1pPr>
          </a:lstStyle>
          <a:p>
            <a:pPr>
              <a:defRPr/>
            </a:pPr>
            <a:fld id="{8B4298DF-BD25-4400-A9FB-21AF4DD0731A}" type="datetimeFigureOut">
              <a:rPr lang="es-CO" altLang="es-ES"/>
              <a:pPr>
                <a:defRPr/>
              </a:pPr>
              <a:t>5/09/2019</a:t>
            </a:fld>
            <a:endParaRPr lang="es-CO" altLang="es-ES" dirty="0"/>
          </a:p>
        </p:txBody>
      </p:sp>
      <p:sp>
        <p:nvSpPr>
          <p:cNvPr id="8" name="4 Marcador de pie de página"/>
          <p:cNvSpPr>
            <a:spLocks noGrp="1"/>
          </p:cNvSpPr>
          <p:nvPr>
            <p:ph type="ftr" sz="quarter" idx="11"/>
          </p:nvPr>
        </p:nvSpPr>
        <p:spPr/>
        <p:txBody>
          <a:bodyPr/>
          <a:lstStyle>
            <a:lvl1pPr>
              <a:defRPr/>
            </a:lvl1pPr>
          </a:lstStyle>
          <a:p>
            <a:pPr>
              <a:defRPr/>
            </a:pPr>
            <a:endParaRPr lang="es-CO" dirty="0"/>
          </a:p>
        </p:txBody>
      </p:sp>
      <p:sp>
        <p:nvSpPr>
          <p:cNvPr id="9" name="5 Marcador de número de diapositiva"/>
          <p:cNvSpPr>
            <a:spLocks noGrp="1"/>
          </p:cNvSpPr>
          <p:nvPr>
            <p:ph type="sldNum" sz="quarter" idx="12"/>
          </p:nvPr>
        </p:nvSpPr>
        <p:spPr/>
        <p:txBody>
          <a:bodyPr/>
          <a:lstStyle>
            <a:lvl1pPr>
              <a:defRPr/>
            </a:lvl1pPr>
          </a:lstStyle>
          <a:p>
            <a:pPr>
              <a:defRPr/>
            </a:pPr>
            <a:fld id="{D7D212C0-799C-4E1D-9B73-86A49A7C72C3}" type="slidenum">
              <a:rPr lang="es-CO" altLang="es-ES"/>
              <a:pPr>
                <a:defRPr/>
              </a:pPr>
              <a:t>‹Nº›</a:t>
            </a:fld>
            <a:endParaRPr lang="es-CO" altLang="es-ES" dirty="0"/>
          </a:p>
        </p:txBody>
      </p:sp>
    </p:spTree>
    <p:extLst>
      <p:ext uri="{BB962C8B-B14F-4D97-AF65-F5344CB8AC3E}">
        <p14:creationId xmlns:p14="http://schemas.microsoft.com/office/powerpoint/2010/main" val="260626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3 Marcador de fecha"/>
          <p:cNvSpPr>
            <a:spLocks noGrp="1"/>
          </p:cNvSpPr>
          <p:nvPr>
            <p:ph type="dt" sz="half" idx="10"/>
          </p:nvPr>
        </p:nvSpPr>
        <p:spPr/>
        <p:txBody>
          <a:bodyPr/>
          <a:lstStyle>
            <a:lvl1pPr>
              <a:defRPr/>
            </a:lvl1pPr>
          </a:lstStyle>
          <a:p>
            <a:pPr>
              <a:defRPr/>
            </a:pPr>
            <a:fld id="{596B1129-A331-4752-B8CA-0F1A92959CDD}" type="datetimeFigureOut">
              <a:rPr lang="es-CO" altLang="es-ES"/>
              <a:pPr>
                <a:defRPr/>
              </a:pPr>
              <a:t>5/09/2019</a:t>
            </a:fld>
            <a:endParaRPr lang="es-CO" altLang="es-ES" dirty="0"/>
          </a:p>
        </p:txBody>
      </p:sp>
      <p:sp>
        <p:nvSpPr>
          <p:cNvPr id="4" name="4 Marcador de pie de página"/>
          <p:cNvSpPr>
            <a:spLocks noGrp="1"/>
          </p:cNvSpPr>
          <p:nvPr>
            <p:ph type="ftr" sz="quarter" idx="11"/>
          </p:nvPr>
        </p:nvSpPr>
        <p:spPr/>
        <p:txBody>
          <a:bodyPr/>
          <a:lstStyle>
            <a:lvl1pPr>
              <a:defRPr/>
            </a:lvl1pPr>
          </a:lstStyle>
          <a:p>
            <a:pPr>
              <a:defRPr/>
            </a:pPr>
            <a:endParaRPr lang="es-CO" dirty="0"/>
          </a:p>
        </p:txBody>
      </p:sp>
      <p:sp>
        <p:nvSpPr>
          <p:cNvPr id="5" name="5 Marcador de número de diapositiva"/>
          <p:cNvSpPr>
            <a:spLocks noGrp="1"/>
          </p:cNvSpPr>
          <p:nvPr>
            <p:ph type="sldNum" sz="quarter" idx="12"/>
          </p:nvPr>
        </p:nvSpPr>
        <p:spPr/>
        <p:txBody>
          <a:bodyPr/>
          <a:lstStyle>
            <a:lvl1pPr>
              <a:defRPr/>
            </a:lvl1pPr>
          </a:lstStyle>
          <a:p>
            <a:pPr>
              <a:defRPr/>
            </a:pPr>
            <a:fld id="{7D550E08-A6E0-46FB-A47C-4F683015A2CF}" type="slidenum">
              <a:rPr lang="es-CO" altLang="es-ES"/>
              <a:pPr>
                <a:defRPr/>
              </a:pPr>
              <a:t>‹Nº›</a:t>
            </a:fld>
            <a:endParaRPr lang="es-CO" altLang="es-ES" dirty="0"/>
          </a:p>
        </p:txBody>
      </p:sp>
    </p:spTree>
    <p:extLst>
      <p:ext uri="{BB962C8B-B14F-4D97-AF65-F5344CB8AC3E}">
        <p14:creationId xmlns:p14="http://schemas.microsoft.com/office/powerpoint/2010/main" val="981123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B08D751-2F0E-4385-8678-391F89577821}" type="datetimeFigureOut">
              <a:rPr lang="es-CO" altLang="es-ES"/>
              <a:pPr>
                <a:defRPr/>
              </a:pPr>
              <a:t>5/09/2019</a:t>
            </a:fld>
            <a:endParaRPr lang="es-CO" altLang="es-ES" dirty="0"/>
          </a:p>
        </p:txBody>
      </p:sp>
      <p:sp>
        <p:nvSpPr>
          <p:cNvPr id="3" name="4 Marcador de pie de página"/>
          <p:cNvSpPr>
            <a:spLocks noGrp="1"/>
          </p:cNvSpPr>
          <p:nvPr>
            <p:ph type="ftr" sz="quarter" idx="11"/>
          </p:nvPr>
        </p:nvSpPr>
        <p:spPr/>
        <p:txBody>
          <a:bodyPr/>
          <a:lstStyle>
            <a:lvl1pPr>
              <a:defRPr/>
            </a:lvl1pPr>
          </a:lstStyle>
          <a:p>
            <a:pPr>
              <a:defRPr/>
            </a:pPr>
            <a:endParaRPr lang="es-CO" dirty="0"/>
          </a:p>
        </p:txBody>
      </p:sp>
      <p:sp>
        <p:nvSpPr>
          <p:cNvPr id="4" name="5 Marcador de número de diapositiva"/>
          <p:cNvSpPr>
            <a:spLocks noGrp="1"/>
          </p:cNvSpPr>
          <p:nvPr>
            <p:ph type="sldNum" sz="quarter" idx="12"/>
          </p:nvPr>
        </p:nvSpPr>
        <p:spPr/>
        <p:txBody>
          <a:bodyPr/>
          <a:lstStyle>
            <a:lvl1pPr>
              <a:defRPr/>
            </a:lvl1pPr>
          </a:lstStyle>
          <a:p>
            <a:pPr>
              <a:defRPr/>
            </a:pPr>
            <a:fld id="{352D9CCF-8C3D-4FE3-9B37-4D9C2FD917B9}" type="slidenum">
              <a:rPr lang="es-CO" altLang="es-ES"/>
              <a:pPr>
                <a:defRPr/>
              </a:pPr>
              <a:t>‹Nº›</a:t>
            </a:fld>
            <a:endParaRPr lang="es-CO" altLang="es-ES" dirty="0"/>
          </a:p>
        </p:txBody>
      </p:sp>
    </p:spTree>
    <p:extLst>
      <p:ext uri="{BB962C8B-B14F-4D97-AF65-F5344CB8AC3E}">
        <p14:creationId xmlns:p14="http://schemas.microsoft.com/office/powerpoint/2010/main" val="2936042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0571EE6-1E96-4DB7-B85E-A0685E397B45}" type="datetimeFigureOut">
              <a:rPr lang="es-CO" altLang="es-ES"/>
              <a:pPr>
                <a:defRPr/>
              </a:pPr>
              <a:t>5/09/2019</a:t>
            </a:fld>
            <a:endParaRPr lang="es-CO" altLang="es-ES" dirty="0"/>
          </a:p>
        </p:txBody>
      </p:sp>
      <p:sp>
        <p:nvSpPr>
          <p:cNvPr id="6" name="4 Marcador de pie de página"/>
          <p:cNvSpPr>
            <a:spLocks noGrp="1"/>
          </p:cNvSpPr>
          <p:nvPr>
            <p:ph type="ftr" sz="quarter" idx="11"/>
          </p:nvPr>
        </p:nvSpPr>
        <p:spPr/>
        <p:txBody>
          <a:bodyPr/>
          <a:lstStyle>
            <a:lvl1pPr>
              <a:defRPr/>
            </a:lvl1pPr>
          </a:lstStyle>
          <a:p>
            <a:pPr>
              <a:defRPr/>
            </a:pPr>
            <a:endParaRPr lang="es-CO" dirty="0"/>
          </a:p>
        </p:txBody>
      </p:sp>
      <p:sp>
        <p:nvSpPr>
          <p:cNvPr id="7" name="5 Marcador de número de diapositiva"/>
          <p:cNvSpPr>
            <a:spLocks noGrp="1"/>
          </p:cNvSpPr>
          <p:nvPr>
            <p:ph type="sldNum" sz="quarter" idx="12"/>
          </p:nvPr>
        </p:nvSpPr>
        <p:spPr/>
        <p:txBody>
          <a:bodyPr/>
          <a:lstStyle>
            <a:lvl1pPr>
              <a:defRPr/>
            </a:lvl1pPr>
          </a:lstStyle>
          <a:p>
            <a:pPr>
              <a:defRPr/>
            </a:pPr>
            <a:fld id="{56EC2E54-1D75-4313-8C0F-B3CD806C6CF5}" type="slidenum">
              <a:rPr lang="es-CO" altLang="es-ES"/>
              <a:pPr>
                <a:defRPr/>
              </a:pPr>
              <a:t>‹Nº›</a:t>
            </a:fld>
            <a:endParaRPr lang="es-CO" altLang="es-ES" dirty="0"/>
          </a:p>
        </p:txBody>
      </p:sp>
    </p:spTree>
    <p:extLst>
      <p:ext uri="{BB962C8B-B14F-4D97-AF65-F5344CB8AC3E}">
        <p14:creationId xmlns:p14="http://schemas.microsoft.com/office/powerpoint/2010/main" val="1927916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D192E1D-844A-45B7-9A86-74796470FBF5}" type="datetimeFigureOut">
              <a:rPr lang="es-CO" altLang="es-ES"/>
              <a:pPr>
                <a:defRPr/>
              </a:pPr>
              <a:t>5/09/2019</a:t>
            </a:fld>
            <a:endParaRPr lang="es-CO" altLang="es-ES" dirty="0"/>
          </a:p>
        </p:txBody>
      </p:sp>
      <p:sp>
        <p:nvSpPr>
          <p:cNvPr id="6" name="4 Marcador de pie de página"/>
          <p:cNvSpPr>
            <a:spLocks noGrp="1"/>
          </p:cNvSpPr>
          <p:nvPr>
            <p:ph type="ftr" sz="quarter" idx="11"/>
          </p:nvPr>
        </p:nvSpPr>
        <p:spPr/>
        <p:txBody>
          <a:bodyPr/>
          <a:lstStyle>
            <a:lvl1pPr>
              <a:defRPr/>
            </a:lvl1pPr>
          </a:lstStyle>
          <a:p>
            <a:pPr>
              <a:defRPr/>
            </a:pPr>
            <a:endParaRPr lang="es-CO" dirty="0"/>
          </a:p>
        </p:txBody>
      </p:sp>
      <p:sp>
        <p:nvSpPr>
          <p:cNvPr id="7" name="5 Marcador de número de diapositiva"/>
          <p:cNvSpPr>
            <a:spLocks noGrp="1"/>
          </p:cNvSpPr>
          <p:nvPr>
            <p:ph type="sldNum" sz="quarter" idx="12"/>
          </p:nvPr>
        </p:nvSpPr>
        <p:spPr/>
        <p:txBody>
          <a:bodyPr/>
          <a:lstStyle>
            <a:lvl1pPr>
              <a:defRPr/>
            </a:lvl1pPr>
          </a:lstStyle>
          <a:p>
            <a:pPr>
              <a:defRPr/>
            </a:pPr>
            <a:fld id="{2FC1F6CF-F52F-40DE-9762-6CD824C89834}" type="slidenum">
              <a:rPr lang="es-CO" altLang="es-ES"/>
              <a:pPr>
                <a:defRPr/>
              </a:pPr>
              <a:t>‹Nº›</a:t>
            </a:fld>
            <a:endParaRPr lang="es-CO" altLang="es-ES" dirty="0"/>
          </a:p>
        </p:txBody>
      </p:sp>
    </p:spTree>
    <p:extLst>
      <p:ext uri="{BB962C8B-B14F-4D97-AF65-F5344CB8AC3E}">
        <p14:creationId xmlns:p14="http://schemas.microsoft.com/office/powerpoint/2010/main" val="3823983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CO" altLang="es-ES"/>
          </a:p>
        </p:txBody>
      </p:sp>
      <p:sp>
        <p:nvSpPr>
          <p:cNvPr id="1027" name="2 Marcador de texto"/>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endParaRPr lang="es-CO" altLang="es-ES"/>
          </a:p>
        </p:txBody>
      </p:sp>
      <p:sp>
        <p:nvSpPr>
          <p:cNvPr id="4" name="3 Marcador de fecha"/>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ea typeface="MS PGothic" pitchFamily="34" charset="-128"/>
              </a:defRPr>
            </a:lvl1pPr>
          </a:lstStyle>
          <a:p>
            <a:pPr>
              <a:defRPr/>
            </a:pPr>
            <a:fld id="{DE18C9B6-6DCE-446D-AF4D-17C7D811D14C}" type="datetimeFigureOut">
              <a:rPr lang="es-CO" altLang="es-ES"/>
              <a:pPr>
                <a:defRPr/>
              </a:pPr>
              <a:t>5/09/2019</a:t>
            </a:fld>
            <a:endParaRPr lang="es-CO" altLang="es-ES" dirty="0"/>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s-CO" dirty="0"/>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63DA7CBE-8A93-4470-967D-2BBD1B96ADD0}" type="slidenum">
              <a:rPr lang="es-CO" altLang="es-ES"/>
              <a:pPr>
                <a:defRPr/>
              </a:pPr>
              <a:t>‹Nº›</a:t>
            </a:fld>
            <a:endParaRPr lang="es-CO" alt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1"/>
          </a:solidFill>
          <a:latin typeface="Calibri" charset="0"/>
          <a:ea typeface="ＭＳ Ｐゴシック" pitchFamily="34" charset="-128"/>
        </a:defRPr>
      </a:lvl2pPr>
      <a:lvl3pPr algn="ctr" rtl="0" eaLnBrk="0" fontAlgn="base" hangingPunct="0">
        <a:spcBef>
          <a:spcPct val="0"/>
        </a:spcBef>
        <a:spcAft>
          <a:spcPct val="0"/>
        </a:spcAft>
        <a:defRPr sz="4400">
          <a:solidFill>
            <a:schemeClr val="tx1"/>
          </a:solidFill>
          <a:latin typeface="Calibri" charset="0"/>
          <a:ea typeface="ＭＳ Ｐゴシック" pitchFamily="34" charset="-128"/>
        </a:defRPr>
      </a:lvl3pPr>
      <a:lvl4pPr algn="ctr" rtl="0" eaLnBrk="0" fontAlgn="base" hangingPunct="0">
        <a:spcBef>
          <a:spcPct val="0"/>
        </a:spcBef>
        <a:spcAft>
          <a:spcPct val="0"/>
        </a:spcAft>
        <a:defRPr sz="4400">
          <a:solidFill>
            <a:schemeClr val="tx1"/>
          </a:solidFill>
          <a:latin typeface="Calibri" charset="0"/>
          <a:ea typeface="ＭＳ Ｐゴシック" pitchFamily="34" charset="-128"/>
        </a:defRPr>
      </a:lvl4pPr>
      <a:lvl5pPr algn="ctr" rtl="0" eaLnBrk="0" fontAlgn="base" hangingPunct="0">
        <a:spcBef>
          <a:spcPct val="0"/>
        </a:spcBef>
        <a:spcAft>
          <a:spcPct val="0"/>
        </a:spcAft>
        <a:defRPr sz="4400">
          <a:solidFill>
            <a:schemeClr val="tx1"/>
          </a:solidFill>
          <a:latin typeface="Calibri" charset="0"/>
          <a:ea typeface="ＭＳ Ｐゴシック" pitchFamily="34" charset="-128"/>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34"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1.bin"/><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C5911BC-888D-AF46-A7CE-19CDA7BC1EFA}"/>
              </a:ext>
            </a:extLst>
          </p:cNvPr>
          <p:cNvSpPr/>
          <p:nvPr/>
        </p:nvSpPr>
        <p:spPr>
          <a:xfrm>
            <a:off x="-12700" y="4795838"/>
            <a:ext cx="12217400" cy="2062162"/>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7" name="6 Rectángulo">
            <a:extLst>
              <a:ext uri="{FF2B5EF4-FFF2-40B4-BE49-F238E27FC236}">
                <a16:creationId xmlns:a16="http://schemas.microsoft.com/office/drawing/2014/main" id="{565A8AC1-4E3E-FE41-8AE9-FAD225662A56}"/>
              </a:ext>
            </a:extLst>
          </p:cNvPr>
          <p:cNvSpPr/>
          <p:nvPr/>
        </p:nvSpPr>
        <p:spPr>
          <a:xfrm>
            <a:off x="0" y="1588"/>
            <a:ext cx="12192000" cy="4784725"/>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4100" name="7 CuadroTexto">
            <a:extLst>
              <a:ext uri="{FF2B5EF4-FFF2-40B4-BE49-F238E27FC236}">
                <a16:creationId xmlns:a16="http://schemas.microsoft.com/office/drawing/2014/main" id="{271FB98F-81E4-4542-8C1D-F8DD5C604D6E}"/>
              </a:ext>
            </a:extLst>
          </p:cNvPr>
          <p:cNvSpPr txBox="1">
            <a:spLocks noChangeArrowheads="1"/>
          </p:cNvSpPr>
          <p:nvPr/>
        </p:nvSpPr>
        <p:spPr bwMode="auto">
          <a:xfrm>
            <a:off x="469299" y="1088624"/>
            <a:ext cx="11253402" cy="2610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lnSpc>
                <a:spcPts val="4000"/>
              </a:lnSpc>
              <a:spcBef>
                <a:spcPct val="0"/>
              </a:spcBef>
              <a:buFontTx/>
              <a:buNone/>
            </a:pPr>
            <a:r>
              <a:rPr lang="es-ES" altLang="es-ES" sz="3600" b="1" dirty="0">
                <a:solidFill>
                  <a:schemeClr val="bg1"/>
                </a:solidFill>
                <a:latin typeface="Arial" panose="020B0604020202020204" pitchFamily="34" charset="0"/>
                <a:cs typeface="Arial" panose="020B0604020202020204" pitchFamily="34" charset="0"/>
              </a:rPr>
              <a:t>Jornada de socialización</a:t>
            </a:r>
          </a:p>
          <a:p>
            <a:pPr algn="ctr" eaLnBrk="1" hangingPunct="1">
              <a:lnSpc>
                <a:spcPts val="4000"/>
              </a:lnSpc>
              <a:spcBef>
                <a:spcPct val="0"/>
              </a:spcBef>
              <a:buFontTx/>
              <a:buNone/>
            </a:pPr>
            <a:r>
              <a:rPr lang="es-ES" altLang="es-ES" sz="2800" b="1" dirty="0">
                <a:solidFill>
                  <a:schemeClr val="bg1"/>
                </a:solidFill>
                <a:latin typeface="Arial" panose="020B0604020202020204" pitchFamily="34" charset="0"/>
                <a:cs typeface="Arial" panose="020B0604020202020204" pitchFamily="34" charset="0"/>
              </a:rPr>
              <a:t>Proyecto Incentivos al fortalecimiento de la infraestructura local </a:t>
            </a:r>
          </a:p>
          <a:p>
            <a:pPr algn="ctr" eaLnBrk="1" hangingPunct="1">
              <a:lnSpc>
                <a:spcPts val="4000"/>
              </a:lnSpc>
              <a:spcBef>
                <a:spcPct val="0"/>
              </a:spcBef>
              <a:buFontTx/>
              <a:buNone/>
            </a:pPr>
            <a:endParaRPr lang="es-ES" altLang="es-ES" sz="2800" b="1" dirty="0">
              <a:solidFill>
                <a:schemeClr val="bg1"/>
              </a:solidFill>
              <a:latin typeface="Arial" panose="020B0604020202020204" pitchFamily="34" charset="0"/>
              <a:cs typeface="Arial" panose="020B0604020202020204" pitchFamily="34" charset="0"/>
            </a:endParaRPr>
          </a:p>
          <a:p>
            <a:pPr algn="ctr" eaLnBrk="1" hangingPunct="1">
              <a:lnSpc>
                <a:spcPts val="4000"/>
              </a:lnSpc>
              <a:spcBef>
                <a:spcPct val="0"/>
              </a:spcBef>
              <a:buFontTx/>
              <a:buNone/>
            </a:pPr>
            <a:r>
              <a:rPr lang="es-ES" altLang="es-ES" sz="2800" b="1" dirty="0">
                <a:solidFill>
                  <a:schemeClr val="bg1"/>
                </a:solidFill>
                <a:latin typeface="Arial" panose="020B0604020202020204" pitchFamily="34" charset="0"/>
                <a:cs typeface="Arial" panose="020B0604020202020204" pitchFamily="34" charset="0"/>
              </a:rPr>
              <a:t>Dirección de Infraestructura </a:t>
            </a:r>
          </a:p>
          <a:p>
            <a:pPr algn="ctr" eaLnBrk="1" hangingPunct="1">
              <a:lnSpc>
                <a:spcPts val="4000"/>
              </a:lnSpc>
              <a:spcBef>
                <a:spcPct val="0"/>
              </a:spcBef>
              <a:buFontTx/>
              <a:buNone/>
            </a:pPr>
            <a:r>
              <a:rPr lang="es-ES" altLang="es-ES" sz="2800" b="1" dirty="0">
                <a:solidFill>
                  <a:schemeClr val="bg1"/>
                </a:solidFill>
                <a:latin typeface="Arial" panose="020B0604020202020204" pitchFamily="34" charset="0"/>
                <a:cs typeface="Arial" panose="020B0604020202020204" pitchFamily="34" charset="0"/>
              </a:rPr>
              <a:t>Sep. 2019</a:t>
            </a:r>
            <a:endParaRPr lang="es-CO" altLang="es-ES" sz="2800" b="1" dirty="0">
              <a:solidFill>
                <a:schemeClr val="bg1"/>
              </a:solidFill>
              <a:latin typeface="Arial" panose="020B0604020202020204" pitchFamily="34" charset="0"/>
              <a:cs typeface="Arial" panose="020B0604020202020204" pitchFamily="34" charset="0"/>
            </a:endParaRPr>
          </a:p>
        </p:txBody>
      </p:sp>
      <p:pic>
        <p:nvPicPr>
          <p:cNvPr id="4101" name="Imagen 9">
            <a:extLst>
              <a:ext uri="{FF2B5EF4-FFF2-40B4-BE49-F238E27FC236}">
                <a16:creationId xmlns:a16="http://schemas.microsoft.com/office/drawing/2014/main" id="{CE0D333D-2143-4652-B81C-6D5AFE951D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24400"/>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Imagen 2">
            <a:extLst>
              <a:ext uri="{FF2B5EF4-FFF2-40B4-BE49-F238E27FC236}">
                <a16:creationId xmlns:a16="http://schemas.microsoft.com/office/drawing/2014/main" id="{C4E7B86E-C7AC-4323-AB2B-EB96B6A5C9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100" y="5386388"/>
            <a:ext cx="67818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38124"/>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340476"/>
            <a:ext cx="12192000" cy="517524"/>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8" name="Título 1">
            <a:extLst>
              <a:ext uri="{FF2B5EF4-FFF2-40B4-BE49-F238E27FC236}">
                <a16:creationId xmlns:a16="http://schemas.microsoft.com/office/drawing/2014/main" id="{FE28EA0D-96DB-475A-B1AC-78426C757A1B}"/>
              </a:ext>
            </a:extLst>
          </p:cNvPr>
          <p:cNvSpPr>
            <a:spLocks noGrp="1"/>
          </p:cNvSpPr>
          <p:nvPr>
            <p:ph type="title"/>
          </p:nvPr>
        </p:nvSpPr>
        <p:spPr>
          <a:xfrm>
            <a:off x="-777086" y="65964"/>
            <a:ext cx="13746172" cy="1143000"/>
          </a:xfrm>
        </p:spPr>
        <p:txBody>
          <a:bodyPr/>
          <a:lstStyle/>
          <a:p>
            <a:r>
              <a:rPr lang="es-CO" sz="3600" b="1" dirty="0">
                <a:solidFill>
                  <a:schemeClr val="tx2">
                    <a:lumMod val="50000"/>
                  </a:schemeClr>
                </a:solidFill>
                <a:latin typeface="Georgia" panose="02040502050405020303" pitchFamily="18" charset="0"/>
              </a:rPr>
              <a:t>Iniciativas del Gran Programa de Última milla </a:t>
            </a:r>
            <a:endParaRPr lang="en-US" sz="3600" b="1" dirty="0">
              <a:solidFill>
                <a:schemeClr val="tx2">
                  <a:lumMod val="50000"/>
                </a:schemeClr>
              </a:solidFill>
              <a:latin typeface="Georgia" panose="02040502050405020303" pitchFamily="18" charset="0"/>
            </a:endParaRPr>
          </a:p>
        </p:txBody>
      </p:sp>
      <p:sp>
        <p:nvSpPr>
          <p:cNvPr id="9" name="Rectángulo: esquinas redondeadas 8">
            <a:extLst>
              <a:ext uri="{FF2B5EF4-FFF2-40B4-BE49-F238E27FC236}">
                <a16:creationId xmlns:a16="http://schemas.microsoft.com/office/drawing/2014/main" id="{763CD7BE-ACA1-462F-9994-3D7F585E867F}"/>
              </a:ext>
            </a:extLst>
          </p:cNvPr>
          <p:cNvSpPr/>
          <p:nvPr/>
        </p:nvSpPr>
        <p:spPr>
          <a:xfrm>
            <a:off x="505668" y="1036667"/>
            <a:ext cx="4320480" cy="11430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chemeClr val="tx2">
                    <a:lumMod val="50000"/>
                  </a:schemeClr>
                </a:solidFill>
                <a:latin typeface="Georgia" panose="02040502050405020303" pitchFamily="18" charset="0"/>
              </a:rPr>
              <a:t>Incentivos a la Demanda:</a:t>
            </a:r>
          </a:p>
          <a:p>
            <a:pPr algn="ctr"/>
            <a:r>
              <a:rPr lang="es-ES" b="1" dirty="0">
                <a:solidFill>
                  <a:srgbClr val="E22A44"/>
                </a:solidFill>
                <a:latin typeface="Georgia" panose="02040502050405020303" pitchFamily="18" charset="0"/>
              </a:rPr>
              <a:t>(Brechas de asequibilidad)</a:t>
            </a:r>
            <a:endParaRPr lang="en-US" dirty="0">
              <a:solidFill>
                <a:srgbClr val="E22A44"/>
              </a:solidFill>
              <a:latin typeface="Georgia" panose="02040502050405020303" pitchFamily="18" charset="0"/>
            </a:endParaRPr>
          </a:p>
        </p:txBody>
      </p:sp>
      <p:sp>
        <p:nvSpPr>
          <p:cNvPr id="10" name="Rectángulo: esquinas redondeadas 9">
            <a:extLst>
              <a:ext uri="{FF2B5EF4-FFF2-40B4-BE49-F238E27FC236}">
                <a16:creationId xmlns:a16="http://schemas.microsoft.com/office/drawing/2014/main" id="{EC56201F-24A6-416E-B3A1-EA8D7C979828}"/>
              </a:ext>
            </a:extLst>
          </p:cNvPr>
          <p:cNvSpPr/>
          <p:nvPr/>
        </p:nvSpPr>
        <p:spPr>
          <a:xfrm>
            <a:off x="7370142" y="1036667"/>
            <a:ext cx="4320480" cy="1143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chemeClr val="tx2">
                    <a:lumMod val="50000"/>
                  </a:schemeClr>
                </a:solidFill>
                <a:latin typeface="Georgia" panose="02040502050405020303" pitchFamily="18" charset="0"/>
              </a:rPr>
              <a:t>Incentivos a la Oferta:</a:t>
            </a:r>
          </a:p>
          <a:p>
            <a:pPr algn="ctr"/>
            <a:r>
              <a:rPr lang="es-ES" b="1" dirty="0">
                <a:solidFill>
                  <a:srgbClr val="E22A44"/>
                </a:solidFill>
                <a:latin typeface="Georgia" panose="02040502050405020303" pitchFamily="18" charset="0"/>
              </a:rPr>
              <a:t>(Brechas de acceso) </a:t>
            </a:r>
            <a:endParaRPr lang="en-US" dirty="0">
              <a:solidFill>
                <a:srgbClr val="E22A44"/>
              </a:solidFill>
              <a:latin typeface="Georgia" panose="02040502050405020303" pitchFamily="18" charset="0"/>
            </a:endParaRPr>
          </a:p>
        </p:txBody>
      </p:sp>
      <p:sp>
        <p:nvSpPr>
          <p:cNvPr id="3" name="Flecha: hacia abajo 2">
            <a:extLst>
              <a:ext uri="{FF2B5EF4-FFF2-40B4-BE49-F238E27FC236}">
                <a16:creationId xmlns:a16="http://schemas.microsoft.com/office/drawing/2014/main" id="{4197CFEC-1068-4659-9337-5635CD1ED297}"/>
              </a:ext>
            </a:extLst>
          </p:cNvPr>
          <p:cNvSpPr/>
          <p:nvPr/>
        </p:nvSpPr>
        <p:spPr>
          <a:xfrm>
            <a:off x="2045161" y="2255326"/>
            <a:ext cx="484632" cy="455707"/>
          </a:xfrm>
          <a:prstGeom prst="downArrow">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írculo: vacío 10">
            <a:extLst>
              <a:ext uri="{FF2B5EF4-FFF2-40B4-BE49-F238E27FC236}">
                <a16:creationId xmlns:a16="http://schemas.microsoft.com/office/drawing/2014/main" id="{C200E4F1-9F7E-4ECF-924F-A78262F414A8}"/>
              </a:ext>
            </a:extLst>
          </p:cNvPr>
          <p:cNvSpPr/>
          <p:nvPr/>
        </p:nvSpPr>
        <p:spPr>
          <a:xfrm>
            <a:off x="407368" y="2930065"/>
            <a:ext cx="1440160" cy="1326051"/>
          </a:xfrm>
          <a:prstGeom prst="donut">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írculo: vacío 11">
            <a:extLst>
              <a:ext uri="{FF2B5EF4-FFF2-40B4-BE49-F238E27FC236}">
                <a16:creationId xmlns:a16="http://schemas.microsoft.com/office/drawing/2014/main" id="{A6D66FCD-FCE3-494F-85E0-0F20044F9CB9}"/>
              </a:ext>
            </a:extLst>
          </p:cNvPr>
          <p:cNvSpPr/>
          <p:nvPr/>
        </p:nvSpPr>
        <p:spPr>
          <a:xfrm>
            <a:off x="456109" y="4631366"/>
            <a:ext cx="1440160" cy="1326051"/>
          </a:xfrm>
          <a:prstGeom prst="donut">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uadroTexto 12">
            <a:extLst>
              <a:ext uri="{FF2B5EF4-FFF2-40B4-BE49-F238E27FC236}">
                <a16:creationId xmlns:a16="http://schemas.microsoft.com/office/drawing/2014/main" id="{56544C67-88EB-4B3C-BD0E-C8864672B903}"/>
              </a:ext>
            </a:extLst>
          </p:cNvPr>
          <p:cNvSpPr txBox="1"/>
          <p:nvPr/>
        </p:nvSpPr>
        <p:spPr>
          <a:xfrm>
            <a:off x="737000" y="3406828"/>
            <a:ext cx="1224136" cy="369332"/>
          </a:xfrm>
          <a:prstGeom prst="rect">
            <a:avLst/>
          </a:prstGeom>
          <a:noFill/>
        </p:spPr>
        <p:txBody>
          <a:bodyPr wrap="square" rtlCol="0">
            <a:spAutoFit/>
          </a:bodyPr>
          <a:lstStyle/>
          <a:p>
            <a:r>
              <a:rPr lang="es-CO" b="1" dirty="0"/>
              <a:t>Fase 1</a:t>
            </a:r>
            <a:endParaRPr lang="en-US" b="1" dirty="0"/>
          </a:p>
        </p:txBody>
      </p:sp>
      <p:sp>
        <p:nvSpPr>
          <p:cNvPr id="14" name="CuadroTexto 13">
            <a:extLst>
              <a:ext uri="{FF2B5EF4-FFF2-40B4-BE49-F238E27FC236}">
                <a16:creationId xmlns:a16="http://schemas.microsoft.com/office/drawing/2014/main" id="{41E5FFF3-DDD8-4668-A842-1E531BF14B6C}"/>
              </a:ext>
            </a:extLst>
          </p:cNvPr>
          <p:cNvSpPr txBox="1"/>
          <p:nvPr/>
        </p:nvSpPr>
        <p:spPr>
          <a:xfrm>
            <a:off x="755319" y="5118651"/>
            <a:ext cx="1224136" cy="369332"/>
          </a:xfrm>
          <a:prstGeom prst="rect">
            <a:avLst/>
          </a:prstGeom>
          <a:noFill/>
        </p:spPr>
        <p:txBody>
          <a:bodyPr wrap="square" rtlCol="0">
            <a:spAutoFit/>
          </a:bodyPr>
          <a:lstStyle/>
          <a:p>
            <a:r>
              <a:rPr lang="es-CO" b="1" dirty="0"/>
              <a:t>Fase 2</a:t>
            </a:r>
            <a:endParaRPr lang="en-US" b="1" dirty="0"/>
          </a:p>
        </p:txBody>
      </p:sp>
      <p:sp>
        <p:nvSpPr>
          <p:cNvPr id="15" name="Flecha: hacia abajo 14">
            <a:extLst>
              <a:ext uri="{FF2B5EF4-FFF2-40B4-BE49-F238E27FC236}">
                <a16:creationId xmlns:a16="http://schemas.microsoft.com/office/drawing/2014/main" id="{CADC6EF0-DFC9-4FB5-9ABC-F01183BE71CA}"/>
              </a:ext>
            </a:extLst>
          </p:cNvPr>
          <p:cNvSpPr/>
          <p:nvPr/>
        </p:nvSpPr>
        <p:spPr>
          <a:xfrm>
            <a:off x="9508485" y="2214797"/>
            <a:ext cx="484632" cy="424965"/>
          </a:xfrm>
          <a:prstGeom prst="downArrow">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brir llave 15">
            <a:extLst>
              <a:ext uri="{FF2B5EF4-FFF2-40B4-BE49-F238E27FC236}">
                <a16:creationId xmlns:a16="http://schemas.microsoft.com/office/drawing/2014/main" id="{9B8F6B6E-1483-4C44-B5BF-66C7241D06EB}"/>
              </a:ext>
            </a:extLst>
          </p:cNvPr>
          <p:cNvSpPr/>
          <p:nvPr/>
        </p:nvSpPr>
        <p:spPr>
          <a:xfrm>
            <a:off x="1958550" y="2930066"/>
            <a:ext cx="96870" cy="1571608"/>
          </a:xfrm>
          <a:prstGeom prst="leftBrac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Abrir llave 16">
            <a:extLst>
              <a:ext uri="{FF2B5EF4-FFF2-40B4-BE49-F238E27FC236}">
                <a16:creationId xmlns:a16="http://schemas.microsoft.com/office/drawing/2014/main" id="{2DE12761-26AE-46C0-ADBF-0D5EF9A59AF4}"/>
              </a:ext>
            </a:extLst>
          </p:cNvPr>
          <p:cNvSpPr/>
          <p:nvPr/>
        </p:nvSpPr>
        <p:spPr>
          <a:xfrm>
            <a:off x="1961136" y="4752510"/>
            <a:ext cx="96870" cy="1326051"/>
          </a:xfrm>
          <a:prstGeom prst="leftBrac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CuadroTexto 17">
            <a:extLst>
              <a:ext uri="{FF2B5EF4-FFF2-40B4-BE49-F238E27FC236}">
                <a16:creationId xmlns:a16="http://schemas.microsoft.com/office/drawing/2014/main" id="{95ADD193-CA29-4825-B016-C5127D505963}"/>
              </a:ext>
            </a:extLst>
          </p:cNvPr>
          <p:cNvSpPr txBox="1"/>
          <p:nvPr/>
        </p:nvSpPr>
        <p:spPr>
          <a:xfrm>
            <a:off x="2032811" y="3131458"/>
            <a:ext cx="4803388" cy="923330"/>
          </a:xfrm>
          <a:prstGeom prst="rect">
            <a:avLst/>
          </a:prstGeom>
          <a:noFill/>
        </p:spPr>
        <p:txBody>
          <a:bodyPr wrap="square" rtlCol="0">
            <a:spAutoFit/>
          </a:bodyPr>
          <a:lstStyle/>
          <a:p>
            <a:r>
              <a:rPr lang="es-CO" b="1" dirty="0"/>
              <a:t>200.000 nuevos accesos </a:t>
            </a:r>
          </a:p>
          <a:p>
            <a:r>
              <a:rPr lang="es-CO" b="1" dirty="0"/>
              <a:t>76 municipios (5 regiones) </a:t>
            </a:r>
          </a:p>
          <a:p>
            <a:r>
              <a:rPr lang="es-CO" b="1" dirty="0"/>
              <a:t>Inversión: $192 MM</a:t>
            </a:r>
          </a:p>
        </p:txBody>
      </p:sp>
      <p:sp>
        <p:nvSpPr>
          <p:cNvPr id="19" name="CuadroTexto 18">
            <a:extLst>
              <a:ext uri="{FF2B5EF4-FFF2-40B4-BE49-F238E27FC236}">
                <a16:creationId xmlns:a16="http://schemas.microsoft.com/office/drawing/2014/main" id="{E4DEA2E6-5543-4F62-A2CA-40B27E6FFD27}"/>
              </a:ext>
            </a:extLst>
          </p:cNvPr>
          <p:cNvSpPr txBox="1"/>
          <p:nvPr/>
        </p:nvSpPr>
        <p:spPr>
          <a:xfrm>
            <a:off x="2010296" y="4815370"/>
            <a:ext cx="5958637" cy="923330"/>
          </a:xfrm>
          <a:prstGeom prst="rect">
            <a:avLst/>
          </a:prstGeom>
          <a:noFill/>
        </p:spPr>
        <p:txBody>
          <a:bodyPr wrap="square" rtlCol="0">
            <a:spAutoFit/>
          </a:bodyPr>
          <a:lstStyle/>
          <a:p>
            <a:r>
              <a:rPr lang="es-CO" b="1" dirty="0"/>
              <a:t>145.000 nuevos accesos </a:t>
            </a:r>
          </a:p>
          <a:p>
            <a:r>
              <a:rPr lang="es-CO" b="1" dirty="0"/>
              <a:t>216 municipios (6 regiones)</a:t>
            </a:r>
          </a:p>
          <a:p>
            <a:r>
              <a:rPr lang="es-CO" b="1" dirty="0"/>
              <a:t>Inversión: $208 MM</a:t>
            </a:r>
          </a:p>
        </p:txBody>
      </p:sp>
      <p:sp>
        <p:nvSpPr>
          <p:cNvPr id="29" name="Abrir llave 28">
            <a:extLst>
              <a:ext uri="{FF2B5EF4-FFF2-40B4-BE49-F238E27FC236}">
                <a16:creationId xmlns:a16="http://schemas.microsoft.com/office/drawing/2014/main" id="{F32FED7F-562F-44D0-B40E-0476CF23D0E7}"/>
              </a:ext>
            </a:extLst>
          </p:cNvPr>
          <p:cNvSpPr/>
          <p:nvPr/>
        </p:nvSpPr>
        <p:spPr>
          <a:xfrm>
            <a:off x="7917092" y="2703865"/>
            <a:ext cx="340979" cy="3635033"/>
          </a:xfrm>
          <a:prstGeom prst="leftBrac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Círculo: vacío 20">
            <a:extLst>
              <a:ext uri="{FF2B5EF4-FFF2-40B4-BE49-F238E27FC236}">
                <a16:creationId xmlns:a16="http://schemas.microsoft.com/office/drawing/2014/main" id="{A7710E72-DC45-4E92-BC9E-A9198D9882A4}"/>
              </a:ext>
            </a:extLst>
          </p:cNvPr>
          <p:cNvSpPr/>
          <p:nvPr/>
        </p:nvSpPr>
        <p:spPr>
          <a:xfrm>
            <a:off x="7125338" y="2665292"/>
            <a:ext cx="720080" cy="742376"/>
          </a:xfrm>
          <a:prstGeom prst="donu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írculo: vacío 21">
            <a:extLst>
              <a:ext uri="{FF2B5EF4-FFF2-40B4-BE49-F238E27FC236}">
                <a16:creationId xmlns:a16="http://schemas.microsoft.com/office/drawing/2014/main" id="{89A68435-0465-44C8-9D2B-5893E67F0A52}"/>
              </a:ext>
            </a:extLst>
          </p:cNvPr>
          <p:cNvSpPr/>
          <p:nvPr/>
        </p:nvSpPr>
        <p:spPr>
          <a:xfrm>
            <a:off x="7125338" y="4110996"/>
            <a:ext cx="720080" cy="742376"/>
          </a:xfrm>
          <a:prstGeom prst="donu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Círculo: vacío 22">
            <a:extLst>
              <a:ext uri="{FF2B5EF4-FFF2-40B4-BE49-F238E27FC236}">
                <a16:creationId xmlns:a16="http://schemas.microsoft.com/office/drawing/2014/main" id="{8F640814-4CEE-428A-8DB6-9116837C7528}"/>
              </a:ext>
            </a:extLst>
          </p:cNvPr>
          <p:cNvSpPr/>
          <p:nvPr/>
        </p:nvSpPr>
        <p:spPr>
          <a:xfrm>
            <a:off x="7161175" y="5278618"/>
            <a:ext cx="720080" cy="742376"/>
          </a:xfrm>
          <a:prstGeom prst="donut">
            <a:avLst/>
          </a:prstGeom>
          <a:solidFill>
            <a:srgbClr val="E22A44"/>
          </a:solidFill>
          <a:ln>
            <a:solidFill>
              <a:srgbClr val="E22A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CuadroTexto 23">
            <a:extLst>
              <a:ext uri="{FF2B5EF4-FFF2-40B4-BE49-F238E27FC236}">
                <a16:creationId xmlns:a16="http://schemas.microsoft.com/office/drawing/2014/main" id="{D9466C21-33D5-4089-93CC-560ABF55594C}"/>
              </a:ext>
            </a:extLst>
          </p:cNvPr>
          <p:cNvSpPr txBox="1"/>
          <p:nvPr/>
        </p:nvSpPr>
        <p:spPr>
          <a:xfrm>
            <a:off x="8045191" y="2659283"/>
            <a:ext cx="4803388" cy="1200329"/>
          </a:xfrm>
          <a:prstGeom prst="rect">
            <a:avLst/>
          </a:prstGeom>
          <a:noFill/>
        </p:spPr>
        <p:txBody>
          <a:bodyPr wrap="square" rtlCol="0">
            <a:spAutoFit/>
          </a:bodyPr>
          <a:lstStyle/>
          <a:p>
            <a:r>
              <a:rPr lang="es-CO" b="1" dirty="0">
                <a:solidFill>
                  <a:srgbClr val="C00000"/>
                </a:solidFill>
              </a:rPr>
              <a:t>Incentivos a la oferta de Internet fijo</a:t>
            </a:r>
          </a:p>
          <a:p>
            <a:r>
              <a:rPr lang="es-CO" b="1" dirty="0"/>
              <a:t>87.000 nuevos accesos </a:t>
            </a:r>
          </a:p>
          <a:p>
            <a:r>
              <a:rPr lang="es-CO" b="1" dirty="0"/>
              <a:t>141 municipios (8 regiones)</a:t>
            </a:r>
          </a:p>
          <a:p>
            <a:r>
              <a:rPr lang="es-CO" b="1" dirty="0"/>
              <a:t>Inversión: $233 MM </a:t>
            </a:r>
          </a:p>
        </p:txBody>
      </p:sp>
      <p:sp>
        <p:nvSpPr>
          <p:cNvPr id="25" name="CuadroTexto 24">
            <a:extLst>
              <a:ext uri="{FF2B5EF4-FFF2-40B4-BE49-F238E27FC236}">
                <a16:creationId xmlns:a16="http://schemas.microsoft.com/office/drawing/2014/main" id="{FD167427-B516-4F2C-8C87-40BEDA9F025C}"/>
              </a:ext>
            </a:extLst>
          </p:cNvPr>
          <p:cNvSpPr txBox="1"/>
          <p:nvPr/>
        </p:nvSpPr>
        <p:spPr>
          <a:xfrm>
            <a:off x="8063062" y="3912161"/>
            <a:ext cx="4803388" cy="1200329"/>
          </a:xfrm>
          <a:prstGeom prst="rect">
            <a:avLst/>
          </a:prstGeom>
          <a:noFill/>
        </p:spPr>
        <p:txBody>
          <a:bodyPr wrap="square" rtlCol="0">
            <a:spAutoFit/>
          </a:bodyPr>
          <a:lstStyle/>
          <a:p>
            <a:r>
              <a:rPr lang="es-CO" b="1" dirty="0">
                <a:solidFill>
                  <a:srgbClr val="C00000"/>
                </a:solidFill>
              </a:rPr>
              <a:t>Conexiones para la equidad </a:t>
            </a:r>
          </a:p>
          <a:p>
            <a:r>
              <a:rPr lang="es-CO" b="1" dirty="0"/>
              <a:t>52.000 nuevos accesos </a:t>
            </a:r>
          </a:p>
          <a:p>
            <a:r>
              <a:rPr lang="es-CO" b="1" dirty="0"/>
              <a:t>107 municipios </a:t>
            </a:r>
          </a:p>
          <a:p>
            <a:r>
              <a:rPr lang="es-CO" b="1" dirty="0"/>
              <a:t>Inversión: $ 36,5 MM </a:t>
            </a:r>
          </a:p>
        </p:txBody>
      </p:sp>
      <p:sp>
        <p:nvSpPr>
          <p:cNvPr id="26" name="CuadroTexto 25">
            <a:extLst>
              <a:ext uri="{FF2B5EF4-FFF2-40B4-BE49-F238E27FC236}">
                <a16:creationId xmlns:a16="http://schemas.microsoft.com/office/drawing/2014/main" id="{4532CFEC-3CA7-4E76-8D63-B0472C595929}"/>
              </a:ext>
            </a:extLst>
          </p:cNvPr>
          <p:cNvSpPr txBox="1"/>
          <p:nvPr/>
        </p:nvSpPr>
        <p:spPr>
          <a:xfrm>
            <a:off x="8101396" y="5095745"/>
            <a:ext cx="4803388" cy="1200329"/>
          </a:xfrm>
          <a:prstGeom prst="rect">
            <a:avLst/>
          </a:prstGeom>
          <a:noFill/>
        </p:spPr>
        <p:txBody>
          <a:bodyPr wrap="square" rtlCol="0">
            <a:spAutoFit/>
          </a:bodyPr>
          <a:lstStyle/>
          <a:p>
            <a:r>
              <a:rPr lang="es-CO" b="1" dirty="0">
                <a:solidFill>
                  <a:srgbClr val="C00000"/>
                </a:solidFill>
              </a:rPr>
              <a:t>Fortalecimiento de la infraestructura local </a:t>
            </a:r>
          </a:p>
          <a:p>
            <a:r>
              <a:rPr lang="es-CO" b="1" dirty="0"/>
              <a:t>13.000 nuevos accesos </a:t>
            </a:r>
          </a:p>
          <a:p>
            <a:r>
              <a:rPr lang="es-CO" b="1" dirty="0"/>
              <a:t>131 municipios </a:t>
            </a:r>
          </a:p>
          <a:p>
            <a:r>
              <a:rPr lang="es-CO" b="1" dirty="0"/>
              <a:t>Inversión: $44,1 MM </a:t>
            </a:r>
          </a:p>
        </p:txBody>
      </p:sp>
    </p:spTree>
    <p:extLst>
      <p:ext uri="{BB962C8B-B14F-4D97-AF65-F5344CB8AC3E}">
        <p14:creationId xmlns:p14="http://schemas.microsoft.com/office/powerpoint/2010/main" val="139252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78D410-A095-47E2-BE11-3E78CCBB4C91}"/>
              </a:ext>
            </a:extLst>
          </p:cNvPr>
          <p:cNvSpPr>
            <a:spLocks noGrp="1"/>
          </p:cNvSpPr>
          <p:nvPr>
            <p:ph type="title"/>
          </p:nvPr>
        </p:nvSpPr>
        <p:spPr>
          <a:xfrm>
            <a:off x="481336" y="45762"/>
            <a:ext cx="10972800" cy="1143000"/>
          </a:xfrm>
        </p:spPr>
        <p:txBody>
          <a:bodyPr/>
          <a:lstStyle/>
          <a:p>
            <a:r>
              <a:rPr lang="es-CO" sz="3200" b="1" dirty="0">
                <a:solidFill>
                  <a:schemeClr val="tx2">
                    <a:lumMod val="50000"/>
                  </a:schemeClr>
                </a:solidFill>
                <a:latin typeface="Georgia" panose="02040502050405020303" pitchFamily="18" charset="0"/>
              </a:rPr>
              <a:t>Alcance del proyecto </a:t>
            </a:r>
            <a:endParaRPr lang="en-US" sz="3200" dirty="0"/>
          </a:p>
        </p:txBody>
      </p:sp>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238124"/>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340476"/>
            <a:ext cx="12192000" cy="517524"/>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9" name="Rectángulo 8">
            <a:extLst>
              <a:ext uri="{FF2B5EF4-FFF2-40B4-BE49-F238E27FC236}">
                <a16:creationId xmlns:a16="http://schemas.microsoft.com/office/drawing/2014/main" id="{4B9B4577-B7B0-4F4D-9707-AE551B9853A8}"/>
              </a:ext>
            </a:extLst>
          </p:cNvPr>
          <p:cNvSpPr/>
          <p:nvPr/>
        </p:nvSpPr>
        <p:spPr>
          <a:xfrm>
            <a:off x="1415480" y="1014334"/>
            <a:ext cx="9495355" cy="923330"/>
          </a:xfrm>
          <a:prstGeom prst="rect">
            <a:avLst/>
          </a:prstGeom>
        </p:spPr>
        <p:txBody>
          <a:bodyPr wrap="square">
            <a:spAutoFit/>
          </a:bodyPr>
          <a:lstStyle/>
          <a:p>
            <a:pPr algn="ctr"/>
            <a:r>
              <a:rPr lang="es-ES" b="1" dirty="0"/>
              <a:t>La meta abarca desplegar y poner en servicio 13 mil nuevos accesos a Internet fijo (5 Mbps bajada), distribuidos en 9 regiones, según condiciones establecidas en el anexo técnico. </a:t>
            </a:r>
          </a:p>
          <a:p>
            <a:pPr algn="just"/>
            <a:endParaRPr lang="es-ES" dirty="0"/>
          </a:p>
        </p:txBody>
      </p:sp>
      <p:graphicFrame>
        <p:nvGraphicFramePr>
          <p:cNvPr id="10" name="Tabla 9">
            <a:extLst>
              <a:ext uri="{FF2B5EF4-FFF2-40B4-BE49-F238E27FC236}">
                <a16:creationId xmlns:a16="http://schemas.microsoft.com/office/drawing/2014/main" id="{72B60CE8-687B-4C4C-93B3-D3F6C033CF35}"/>
              </a:ext>
            </a:extLst>
          </p:cNvPr>
          <p:cNvGraphicFramePr>
            <a:graphicFrameLocks noGrp="1"/>
          </p:cNvGraphicFramePr>
          <p:nvPr>
            <p:extLst>
              <p:ext uri="{D42A27DB-BD31-4B8C-83A1-F6EECF244321}">
                <p14:modId xmlns:p14="http://schemas.microsoft.com/office/powerpoint/2010/main" val="1681546273"/>
              </p:ext>
            </p:extLst>
          </p:nvPr>
        </p:nvGraphicFramePr>
        <p:xfrm>
          <a:off x="449395" y="1988840"/>
          <a:ext cx="4966592" cy="3922737"/>
        </p:xfrm>
        <a:graphic>
          <a:graphicData uri="http://schemas.openxmlformats.org/drawingml/2006/table">
            <a:tbl>
              <a:tblPr firstRow="1" firstCol="1" bandRow="1">
                <a:tableStyleId>{5C22544A-7EE6-4342-B048-85BDC9FD1C3A}</a:tableStyleId>
              </a:tblPr>
              <a:tblGrid>
                <a:gridCol w="2535973">
                  <a:extLst>
                    <a:ext uri="{9D8B030D-6E8A-4147-A177-3AD203B41FA5}">
                      <a16:colId xmlns:a16="http://schemas.microsoft.com/office/drawing/2014/main" val="515971045"/>
                    </a:ext>
                  </a:extLst>
                </a:gridCol>
                <a:gridCol w="2430619">
                  <a:extLst>
                    <a:ext uri="{9D8B030D-6E8A-4147-A177-3AD203B41FA5}">
                      <a16:colId xmlns:a16="http://schemas.microsoft.com/office/drawing/2014/main" val="3304989434"/>
                    </a:ext>
                  </a:extLst>
                </a:gridCol>
              </a:tblGrid>
              <a:tr h="665736">
                <a:tc>
                  <a:txBody>
                    <a:bodyPr/>
                    <a:lstStyle/>
                    <a:p>
                      <a:pPr algn="ctr">
                        <a:spcAft>
                          <a:spcPts val="0"/>
                        </a:spcAft>
                      </a:pPr>
                      <a:r>
                        <a:rPr lang="es-ES" sz="1800" dirty="0">
                          <a:effectLst/>
                        </a:rPr>
                        <a:t>Presupuesto por región</a:t>
                      </a:r>
                      <a:endParaRPr lang="en-US" sz="1800" dirty="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spcAft>
                          <a:spcPts val="0"/>
                        </a:spcAft>
                      </a:pPr>
                      <a:r>
                        <a:rPr lang="es-ES" sz="1800">
                          <a:effectLst/>
                        </a:rPr>
                        <a:t>          Total </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1847944972"/>
                  </a:ext>
                </a:extLst>
              </a:tr>
              <a:tr h="361889">
                <a:tc>
                  <a:txBody>
                    <a:bodyPr/>
                    <a:lstStyle/>
                    <a:p>
                      <a:pPr>
                        <a:spcAft>
                          <a:spcPts val="0"/>
                        </a:spcAft>
                      </a:pPr>
                      <a:r>
                        <a:rPr lang="es-ES" sz="1800">
                          <a:effectLst/>
                        </a:rPr>
                        <a:t>Antioquia</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dirty="0">
                          <a:effectLst/>
                        </a:rPr>
                        <a:t>$ 9.816.287.208</a:t>
                      </a:r>
                      <a:endParaRPr lang="en-US" sz="1800" dirty="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1664971950"/>
                  </a:ext>
                </a:extLst>
              </a:tr>
              <a:tr h="361889">
                <a:tc>
                  <a:txBody>
                    <a:bodyPr/>
                    <a:lstStyle/>
                    <a:p>
                      <a:pPr>
                        <a:spcAft>
                          <a:spcPts val="0"/>
                        </a:spcAft>
                      </a:pPr>
                      <a:r>
                        <a:rPr lang="es-ES" sz="1800" dirty="0">
                          <a:effectLst/>
                        </a:rPr>
                        <a:t>Eje Cafetero</a:t>
                      </a:r>
                      <a:endParaRPr lang="en-US" sz="1800" dirty="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a:effectLst/>
                        </a:rPr>
                        <a:t>$ 4.004.867.776</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3378598752"/>
                  </a:ext>
                </a:extLst>
              </a:tr>
              <a:tr h="361889">
                <a:tc>
                  <a:txBody>
                    <a:bodyPr/>
                    <a:lstStyle/>
                    <a:p>
                      <a:pPr>
                        <a:spcAft>
                          <a:spcPts val="0"/>
                        </a:spcAft>
                      </a:pPr>
                      <a:r>
                        <a:rPr lang="es-ES" sz="1800" dirty="0">
                          <a:effectLst/>
                        </a:rPr>
                        <a:t>Norte</a:t>
                      </a:r>
                      <a:endParaRPr lang="en-US" sz="1800" dirty="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a:effectLst/>
                        </a:rPr>
                        <a:t>$ 4.155.250.008</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2099725599"/>
                  </a:ext>
                </a:extLst>
              </a:tr>
              <a:tr h="361889">
                <a:tc>
                  <a:txBody>
                    <a:bodyPr/>
                    <a:lstStyle/>
                    <a:p>
                      <a:pPr>
                        <a:spcAft>
                          <a:spcPts val="0"/>
                        </a:spcAft>
                      </a:pPr>
                      <a:r>
                        <a:rPr lang="es-ES" sz="1800">
                          <a:effectLst/>
                        </a:rPr>
                        <a:t>Centro Oriente</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dirty="0">
                          <a:effectLst/>
                        </a:rPr>
                        <a:t>$ 5.339.194.224</a:t>
                      </a:r>
                      <a:endParaRPr lang="en-US" sz="1800" dirty="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1559456080"/>
                  </a:ext>
                </a:extLst>
              </a:tr>
              <a:tr h="361889">
                <a:tc>
                  <a:txBody>
                    <a:bodyPr/>
                    <a:lstStyle/>
                    <a:p>
                      <a:pPr>
                        <a:spcAft>
                          <a:spcPts val="0"/>
                        </a:spcAft>
                      </a:pPr>
                      <a:r>
                        <a:rPr lang="es-ES" sz="1800">
                          <a:effectLst/>
                        </a:rPr>
                        <a:t>Cundinamarca</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a:effectLst/>
                        </a:rPr>
                        <a:t>$ 7.071.026.872</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1095235307"/>
                  </a:ext>
                </a:extLst>
              </a:tr>
              <a:tr h="361889">
                <a:tc>
                  <a:txBody>
                    <a:bodyPr/>
                    <a:lstStyle/>
                    <a:p>
                      <a:pPr>
                        <a:spcAft>
                          <a:spcPts val="0"/>
                        </a:spcAft>
                      </a:pPr>
                      <a:r>
                        <a:rPr lang="es-ES" sz="1800">
                          <a:effectLst/>
                        </a:rPr>
                        <a:t>Oriente</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a:effectLst/>
                        </a:rPr>
                        <a:t>$ 3.575.743.808</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2747667459"/>
                  </a:ext>
                </a:extLst>
              </a:tr>
              <a:tr h="361889">
                <a:tc>
                  <a:txBody>
                    <a:bodyPr/>
                    <a:lstStyle/>
                    <a:p>
                      <a:pPr>
                        <a:spcAft>
                          <a:spcPts val="0"/>
                        </a:spcAft>
                      </a:pPr>
                      <a:r>
                        <a:rPr lang="es-ES" sz="1800">
                          <a:effectLst/>
                        </a:rPr>
                        <a:t>Pacifico</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a:effectLst/>
                        </a:rPr>
                        <a:t>$ 3.018.260.336</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2089306136"/>
                  </a:ext>
                </a:extLst>
              </a:tr>
              <a:tr h="361889">
                <a:tc>
                  <a:txBody>
                    <a:bodyPr/>
                    <a:lstStyle/>
                    <a:p>
                      <a:pPr>
                        <a:spcAft>
                          <a:spcPts val="0"/>
                        </a:spcAft>
                      </a:pPr>
                      <a:r>
                        <a:rPr lang="es-ES" sz="1800">
                          <a:effectLst/>
                        </a:rPr>
                        <a:t>Centro - Occidente</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a:effectLst/>
                        </a:rPr>
                        <a:t>$ 3.179.181.824</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3854119291"/>
                  </a:ext>
                </a:extLst>
              </a:tr>
              <a:tr h="361889">
                <a:tc>
                  <a:txBody>
                    <a:bodyPr/>
                    <a:lstStyle/>
                    <a:p>
                      <a:pPr>
                        <a:spcAft>
                          <a:spcPts val="0"/>
                        </a:spcAft>
                      </a:pPr>
                      <a:r>
                        <a:rPr lang="es-ES" sz="1800">
                          <a:effectLst/>
                        </a:rPr>
                        <a:t>Sur</a:t>
                      </a:r>
                      <a:endParaRPr lang="en-US" sz="1800">
                        <a:effectLst/>
                        <a:latin typeface="Times New Roman" panose="02020603050405020304" pitchFamily="18" charset="0"/>
                        <a:ea typeface="Times New Roman" panose="02020603050405020304" pitchFamily="18" charset="0"/>
                      </a:endParaRPr>
                    </a:p>
                  </a:txBody>
                  <a:tcPr marL="44447" marR="44447" marT="0" marB="0" anchor="ctr"/>
                </a:tc>
                <a:tc>
                  <a:txBody>
                    <a:bodyPr/>
                    <a:lstStyle/>
                    <a:p>
                      <a:pPr algn="r">
                        <a:spcAft>
                          <a:spcPts val="0"/>
                        </a:spcAft>
                      </a:pPr>
                      <a:r>
                        <a:rPr lang="es-ES" sz="1800" dirty="0">
                          <a:effectLst/>
                        </a:rPr>
                        <a:t>$ 4.455.070.256</a:t>
                      </a:r>
                      <a:endParaRPr lang="en-US" sz="1800" dirty="0">
                        <a:effectLst/>
                        <a:latin typeface="Times New Roman" panose="02020603050405020304" pitchFamily="18" charset="0"/>
                        <a:ea typeface="Times New Roman" panose="02020603050405020304" pitchFamily="18" charset="0"/>
                      </a:endParaRPr>
                    </a:p>
                  </a:txBody>
                  <a:tcPr marL="44447" marR="44447" marT="0" marB="0" anchor="ctr"/>
                </a:tc>
                <a:extLst>
                  <a:ext uri="{0D108BD9-81ED-4DB2-BD59-A6C34878D82A}">
                    <a16:rowId xmlns:a16="http://schemas.microsoft.com/office/drawing/2014/main" val="3679984628"/>
                  </a:ext>
                </a:extLst>
              </a:tr>
            </a:tbl>
          </a:graphicData>
        </a:graphic>
      </p:graphicFrame>
      <p:sp>
        <p:nvSpPr>
          <p:cNvPr id="8" name="Rectangle 2">
            <a:extLst>
              <a:ext uri="{FF2B5EF4-FFF2-40B4-BE49-F238E27FC236}">
                <a16:creationId xmlns:a16="http://schemas.microsoft.com/office/drawing/2014/main" id="{F450244A-44A4-4014-A3C7-99173DABC4B7}"/>
              </a:ext>
            </a:extLst>
          </p:cNvPr>
          <p:cNvSpPr>
            <a:spLocks noChangeArrowheads="1"/>
          </p:cNvSpPr>
          <p:nvPr/>
        </p:nvSpPr>
        <p:spPr bwMode="auto">
          <a:xfrm>
            <a:off x="7032104" y="215939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to 10">
            <a:extLst>
              <a:ext uri="{FF2B5EF4-FFF2-40B4-BE49-F238E27FC236}">
                <a16:creationId xmlns:a16="http://schemas.microsoft.com/office/drawing/2014/main" id="{B5DF9C59-BDCE-40D5-A2B9-D2F5DED6171A}"/>
              </a:ext>
            </a:extLst>
          </p:cNvPr>
          <p:cNvGraphicFramePr>
            <a:graphicFrameLocks noChangeAspect="1"/>
          </p:cNvGraphicFramePr>
          <p:nvPr>
            <p:extLst>
              <p:ext uri="{D42A27DB-BD31-4B8C-83A1-F6EECF244321}">
                <p14:modId xmlns:p14="http://schemas.microsoft.com/office/powerpoint/2010/main" val="1448800706"/>
              </p:ext>
            </p:extLst>
          </p:nvPr>
        </p:nvGraphicFramePr>
        <p:xfrm>
          <a:off x="6324706" y="1722701"/>
          <a:ext cx="5184576" cy="4352149"/>
        </p:xfrm>
        <a:graphic>
          <a:graphicData uri="http://schemas.openxmlformats.org/presentationml/2006/ole">
            <mc:AlternateContent xmlns:mc="http://schemas.openxmlformats.org/markup-compatibility/2006">
              <mc:Choice xmlns:v="urn:schemas-microsoft-com:vml" Requires="v">
                <p:oleObj spid="_x0000_s2059" name="Imagen de mapa de bits" r:id="rId5" imgW="3638737" imgH="3054507" progId="Paint.Picture">
                  <p:embed/>
                </p:oleObj>
              </mc:Choice>
              <mc:Fallback>
                <p:oleObj name="Imagen de mapa de bits" r:id="rId5" imgW="3638737" imgH="3054507"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706" y="1722701"/>
                        <a:ext cx="5184576" cy="4352149"/>
                      </a:xfrm>
                      <a:prstGeom prst="rect">
                        <a:avLst/>
                      </a:prstGeom>
                      <a:noFill/>
                    </p:spPr>
                  </p:pic>
                </p:oleObj>
              </mc:Fallback>
            </mc:AlternateContent>
          </a:graphicData>
        </a:graphic>
      </p:graphicFrame>
    </p:spTree>
    <p:extLst>
      <p:ext uri="{BB962C8B-B14F-4D97-AF65-F5344CB8AC3E}">
        <p14:creationId xmlns:p14="http://schemas.microsoft.com/office/powerpoint/2010/main" val="2651680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78D410-A095-47E2-BE11-3E78CCBB4C91}"/>
              </a:ext>
            </a:extLst>
          </p:cNvPr>
          <p:cNvSpPr>
            <a:spLocks noGrp="1"/>
          </p:cNvSpPr>
          <p:nvPr>
            <p:ph type="title"/>
          </p:nvPr>
        </p:nvSpPr>
        <p:spPr>
          <a:xfrm>
            <a:off x="551384" y="182848"/>
            <a:ext cx="10972800" cy="1143000"/>
          </a:xfrm>
        </p:spPr>
        <p:txBody>
          <a:bodyPr/>
          <a:lstStyle/>
          <a:p>
            <a:r>
              <a:rPr lang="es-CO" sz="3200" b="1" dirty="0">
                <a:solidFill>
                  <a:schemeClr val="tx2">
                    <a:lumMod val="50000"/>
                  </a:schemeClr>
                </a:solidFill>
                <a:latin typeface="Georgia" panose="02040502050405020303" pitchFamily="18" charset="0"/>
              </a:rPr>
              <a:t>Quién puede participar en la Licitación?</a:t>
            </a:r>
            <a:endParaRPr lang="en-US" sz="3200" dirty="0"/>
          </a:p>
        </p:txBody>
      </p:sp>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38124"/>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340476"/>
            <a:ext cx="12192000" cy="517524"/>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9" name="Rectángulo 8">
            <a:extLst>
              <a:ext uri="{FF2B5EF4-FFF2-40B4-BE49-F238E27FC236}">
                <a16:creationId xmlns:a16="http://schemas.microsoft.com/office/drawing/2014/main" id="{4B9B4577-B7B0-4F4D-9707-AE551B9853A8}"/>
              </a:ext>
            </a:extLst>
          </p:cNvPr>
          <p:cNvSpPr/>
          <p:nvPr/>
        </p:nvSpPr>
        <p:spPr>
          <a:xfrm>
            <a:off x="1127448" y="1435904"/>
            <a:ext cx="9577064" cy="3046988"/>
          </a:xfrm>
          <a:prstGeom prst="rect">
            <a:avLst/>
          </a:prstGeom>
        </p:spPr>
        <p:txBody>
          <a:bodyPr wrap="square">
            <a:spAutoFit/>
          </a:bodyPr>
          <a:lstStyle/>
          <a:p>
            <a:pPr marL="285750" indent="-285750" algn="just">
              <a:buFont typeface="Wingdings" panose="05000000000000000000" pitchFamily="2" charset="2"/>
              <a:buChar char="q"/>
            </a:pPr>
            <a:r>
              <a:rPr lang="es-ES" sz="2400" b="1" dirty="0"/>
              <a:t> PRST y operadores de Tv Comunitaria con al menos 200 afiliados</a:t>
            </a:r>
          </a:p>
          <a:p>
            <a:pPr marL="285750" indent="-285750" algn="just">
              <a:buFont typeface="Wingdings" panose="05000000000000000000" pitchFamily="2" charset="2"/>
              <a:buChar char="q"/>
            </a:pPr>
            <a:endParaRPr lang="es-ES" sz="2400" b="1" dirty="0"/>
          </a:p>
          <a:p>
            <a:pPr marL="285750" indent="-285750" algn="just">
              <a:buFont typeface="Wingdings" panose="05000000000000000000" pitchFamily="2" charset="2"/>
              <a:buChar char="q"/>
            </a:pPr>
            <a:r>
              <a:rPr lang="es-ES" sz="2400" b="1" dirty="0"/>
              <a:t> Un proponente puede presentar oferta para tantas regiones como quiera. No obstante, se buscará garantizar pluralidad de adjudicatarios, de modo que no se tendrán en cuenta ofertas de quienes ya hayan obtenido una región, salvo que para la misma no se hayan presentado más ofertas. La evaluación de las ofertas iniciará con la región de mayor presupuesto y seguirá en orden descendente. </a:t>
            </a:r>
            <a:endParaRPr lang="es-ES" sz="2400" dirty="0"/>
          </a:p>
        </p:txBody>
      </p:sp>
    </p:spTree>
    <p:extLst>
      <p:ext uri="{BB962C8B-B14F-4D97-AF65-F5344CB8AC3E}">
        <p14:creationId xmlns:p14="http://schemas.microsoft.com/office/powerpoint/2010/main" val="446369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78D410-A095-47E2-BE11-3E78CCBB4C91}"/>
              </a:ext>
            </a:extLst>
          </p:cNvPr>
          <p:cNvSpPr>
            <a:spLocks noGrp="1"/>
          </p:cNvSpPr>
          <p:nvPr>
            <p:ph type="title"/>
          </p:nvPr>
        </p:nvSpPr>
        <p:spPr>
          <a:xfrm>
            <a:off x="609600" y="286554"/>
            <a:ext cx="10972800" cy="1143000"/>
          </a:xfrm>
        </p:spPr>
        <p:txBody>
          <a:bodyPr/>
          <a:lstStyle/>
          <a:p>
            <a:r>
              <a:rPr lang="es-CO" sz="3200" b="1" dirty="0">
                <a:solidFill>
                  <a:schemeClr val="tx2">
                    <a:lumMod val="50000"/>
                  </a:schemeClr>
                </a:solidFill>
                <a:latin typeface="Georgia" panose="02040502050405020303" pitchFamily="18" charset="0"/>
              </a:rPr>
              <a:t>Cuáles son los requisitos habilitantes de carácter jurídico que deben acreditarse?</a:t>
            </a:r>
            <a:endParaRPr lang="en-US" sz="3200" dirty="0"/>
          </a:p>
        </p:txBody>
      </p:sp>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38124"/>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340476"/>
            <a:ext cx="12192000" cy="517524"/>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9" name="Rectángulo 8">
            <a:extLst>
              <a:ext uri="{FF2B5EF4-FFF2-40B4-BE49-F238E27FC236}">
                <a16:creationId xmlns:a16="http://schemas.microsoft.com/office/drawing/2014/main" id="{4B9B4577-B7B0-4F4D-9707-AE551B9853A8}"/>
              </a:ext>
            </a:extLst>
          </p:cNvPr>
          <p:cNvSpPr/>
          <p:nvPr/>
        </p:nvSpPr>
        <p:spPr>
          <a:xfrm>
            <a:off x="767408" y="1708724"/>
            <a:ext cx="11089232" cy="4154984"/>
          </a:xfrm>
          <a:prstGeom prst="rect">
            <a:avLst/>
          </a:prstGeom>
        </p:spPr>
        <p:txBody>
          <a:bodyPr wrap="square">
            <a:spAutoFit/>
          </a:bodyPr>
          <a:lstStyle/>
          <a:p>
            <a:pPr marL="285750" indent="-285750" algn="just">
              <a:buFont typeface="Wingdings" panose="05000000000000000000" pitchFamily="2" charset="2"/>
              <a:buChar char="q"/>
            </a:pPr>
            <a:r>
              <a:rPr lang="es-ES" sz="2400" b="1" dirty="0"/>
              <a:t> </a:t>
            </a:r>
            <a:r>
              <a:rPr lang="es-ES" sz="2400" dirty="0"/>
              <a:t>Diligenciar la carta de presentación de la propuesta </a:t>
            </a:r>
          </a:p>
          <a:p>
            <a:pPr marL="285750" indent="-285750" algn="just">
              <a:buFont typeface="Wingdings" panose="05000000000000000000" pitchFamily="2" charset="2"/>
              <a:buChar char="q"/>
            </a:pPr>
            <a:r>
              <a:rPr lang="es-ES" sz="2400" dirty="0"/>
              <a:t> Aval técnico de la propuesta</a:t>
            </a:r>
          </a:p>
          <a:p>
            <a:pPr marL="285750" indent="-285750" algn="just">
              <a:buFont typeface="Wingdings" panose="05000000000000000000" pitchFamily="2" charset="2"/>
              <a:buChar char="q"/>
            </a:pPr>
            <a:r>
              <a:rPr lang="es-ES" sz="2400" dirty="0"/>
              <a:t>Diligenciar el formato de compromiso anticorrupción</a:t>
            </a:r>
          </a:p>
          <a:p>
            <a:pPr marL="285750" indent="-285750" algn="just">
              <a:buFont typeface="Wingdings" panose="05000000000000000000" pitchFamily="2" charset="2"/>
              <a:buChar char="q"/>
            </a:pPr>
            <a:r>
              <a:rPr lang="es-ES" sz="2400" dirty="0"/>
              <a:t>Acreditación de existencia y representación legal</a:t>
            </a:r>
          </a:p>
          <a:p>
            <a:pPr marL="285750" indent="-285750" algn="just">
              <a:buFont typeface="Wingdings" panose="05000000000000000000" pitchFamily="2" charset="2"/>
              <a:buChar char="q"/>
            </a:pPr>
            <a:r>
              <a:rPr lang="es-ES" sz="2400" dirty="0"/>
              <a:t>Certificación de pagos de parafiscales y seguridad social</a:t>
            </a:r>
          </a:p>
          <a:p>
            <a:pPr marL="285750" indent="-285750" algn="just">
              <a:buFont typeface="Wingdings" panose="05000000000000000000" pitchFamily="2" charset="2"/>
              <a:buChar char="q"/>
            </a:pPr>
            <a:r>
              <a:rPr lang="es-ES" sz="2400" dirty="0"/>
              <a:t>Garantía de seriedad de la oferta (10% del valor del presupuesto oficial de la región o regiones en las cuales participa).</a:t>
            </a:r>
          </a:p>
          <a:p>
            <a:pPr marL="285750" indent="-285750" algn="just">
              <a:buFont typeface="Wingdings" panose="05000000000000000000" pitchFamily="2" charset="2"/>
              <a:buChar char="q"/>
            </a:pPr>
            <a:r>
              <a:rPr lang="es-ES" sz="2400" dirty="0"/>
              <a:t>RUT</a:t>
            </a:r>
          </a:p>
          <a:p>
            <a:pPr marL="285750" indent="-285750" algn="just">
              <a:buFont typeface="Wingdings" panose="05000000000000000000" pitchFamily="2" charset="2"/>
              <a:buChar char="q"/>
            </a:pPr>
            <a:r>
              <a:rPr lang="es-ES" sz="2400" dirty="0"/>
              <a:t>Antecedentes (fiscales, disciplinarios y penales)</a:t>
            </a:r>
          </a:p>
          <a:p>
            <a:pPr marL="285750" indent="-285750" algn="just">
              <a:buFont typeface="Wingdings" panose="05000000000000000000" pitchFamily="2" charset="2"/>
              <a:buChar char="q"/>
            </a:pPr>
            <a:r>
              <a:rPr lang="es-ES" sz="2400" dirty="0"/>
              <a:t>RUP</a:t>
            </a:r>
          </a:p>
          <a:p>
            <a:pPr marL="285750" indent="-285750" algn="just">
              <a:buFont typeface="Wingdings" panose="05000000000000000000" pitchFamily="2" charset="2"/>
              <a:buChar char="q"/>
            </a:pPr>
            <a:r>
              <a:rPr lang="es-ES" sz="2400" dirty="0"/>
              <a:t>Registro TIC</a:t>
            </a:r>
          </a:p>
        </p:txBody>
      </p:sp>
    </p:spTree>
    <p:extLst>
      <p:ext uri="{BB962C8B-B14F-4D97-AF65-F5344CB8AC3E}">
        <p14:creationId xmlns:p14="http://schemas.microsoft.com/office/powerpoint/2010/main" val="4294904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78D410-A095-47E2-BE11-3E78CCBB4C91}"/>
              </a:ext>
            </a:extLst>
          </p:cNvPr>
          <p:cNvSpPr>
            <a:spLocks noGrp="1"/>
          </p:cNvSpPr>
          <p:nvPr>
            <p:ph type="title"/>
          </p:nvPr>
        </p:nvSpPr>
        <p:spPr>
          <a:xfrm>
            <a:off x="609600" y="286554"/>
            <a:ext cx="10972800" cy="1143000"/>
          </a:xfrm>
        </p:spPr>
        <p:txBody>
          <a:bodyPr/>
          <a:lstStyle/>
          <a:p>
            <a:r>
              <a:rPr lang="es-CO" sz="3200" b="1" dirty="0">
                <a:solidFill>
                  <a:schemeClr val="tx2">
                    <a:lumMod val="50000"/>
                  </a:schemeClr>
                </a:solidFill>
                <a:latin typeface="Georgia" panose="02040502050405020303" pitchFamily="18" charset="0"/>
              </a:rPr>
              <a:t>Cuáles son los requisitos habilitantes de carácter financiero que deben acreditarse?</a:t>
            </a:r>
            <a:endParaRPr lang="en-US" sz="3200" dirty="0"/>
          </a:p>
        </p:txBody>
      </p:sp>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38124"/>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340476"/>
            <a:ext cx="12192000" cy="517524"/>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graphicFrame>
        <p:nvGraphicFramePr>
          <p:cNvPr id="3" name="Tabla 2">
            <a:extLst>
              <a:ext uri="{FF2B5EF4-FFF2-40B4-BE49-F238E27FC236}">
                <a16:creationId xmlns:a16="http://schemas.microsoft.com/office/drawing/2014/main" id="{8B5C6784-9335-4B73-9B97-95D84687A93E}"/>
              </a:ext>
            </a:extLst>
          </p:cNvPr>
          <p:cNvGraphicFramePr>
            <a:graphicFrameLocks noGrp="1"/>
          </p:cNvGraphicFramePr>
          <p:nvPr>
            <p:extLst>
              <p:ext uri="{D42A27DB-BD31-4B8C-83A1-F6EECF244321}">
                <p14:modId xmlns:p14="http://schemas.microsoft.com/office/powerpoint/2010/main" val="2247921120"/>
              </p:ext>
            </p:extLst>
          </p:nvPr>
        </p:nvGraphicFramePr>
        <p:xfrm>
          <a:off x="119336" y="1499071"/>
          <a:ext cx="5904656" cy="4669536"/>
        </p:xfrm>
        <a:graphic>
          <a:graphicData uri="http://schemas.openxmlformats.org/drawingml/2006/table">
            <a:tbl>
              <a:tblPr firstRow="1" firstCol="1" bandRow="1">
                <a:tableStyleId>{5C22544A-7EE6-4342-B048-85BDC9FD1C3A}</a:tableStyleId>
              </a:tblPr>
              <a:tblGrid>
                <a:gridCol w="2295990">
                  <a:extLst>
                    <a:ext uri="{9D8B030D-6E8A-4147-A177-3AD203B41FA5}">
                      <a16:colId xmlns:a16="http://schemas.microsoft.com/office/drawing/2014/main" val="207916423"/>
                    </a:ext>
                  </a:extLst>
                </a:gridCol>
                <a:gridCol w="1804333">
                  <a:extLst>
                    <a:ext uri="{9D8B030D-6E8A-4147-A177-3AD203B41FA5}">
                      <a16:colId xmlns:a16="http://schemas.microsoft.com/office/drawing/2014/main" val="3270923086"/>
                    </a:ext>
                  </a:extLst>
                </a:gridCol>
                <a:gridCol w="1804333">
                  <a:extLst>
                    <a:ext uri="{9D8B030D-6E8A-4147-A177-3AD203B41FA5}">
                      <a16:colId xmlns:a16="http://schemas.microsoft.com/office/drawing/2014/main" val="1267018784"/>
                    </a:ext>
                  </a:extLst>
                </a:gridCol>
              </a:tblGrid>
              <a:tr h="503682">
                <a:tc>
                  <a:txBody>
                    <a:bodyPr/>
                    <a:lstStyle/>
                    <a:p>
                      <a:pPr algn="ctr">
                        <a:spcAft>
                          <a:spcPts val="0"/>
                        </a:spcAft>
                      </a:pPr>
                      <a:r>
                        <a:rPr lang="es-ES_tradnl" sz="1400" dirty="0">
                          <a:effectLst/>
                        </a:rPr>
                        <a:t>INDICADOR</a:t>
                      </a:r>
                    </a:p>
                    <a:p>
                      <a:pPr algn="ctr">
                        <a:spcAft>
                          <a:spcPts val="0"/>
                        </a:spcAft>
                      </a:pPr>
                      <a:r>
                        <a:rPr lang="es-ES_tradnl" sz="1400" dirty="0">
                          <a:effectLst/>
                          <a:latin typeface="Times New Roman" panose="02020603050405020304" pitchFamily="18" charset="0"/>
                          <a:ea typeface="Times New Roman" panose="02020603050405020304" pitchFamily="18" charset="0"/>
                        </a:rPr>
                        <a:t>(Estados Financieros 2018)</a:t>
                      </a:r>
                      <a:endParaRPr lang="en-US" sz="14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_tradnl" sz="1400" dirty="0">
                          <a:effectLst/>
                        </a:rPr>
                        <a:t>FORMULA</a:t>
                      </a:r>
                      <a:endParaRPr lang="en-US" sz="14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400" dirty="0">
                          <a:effectLst/>
                        </a:rPr>
                        <a:t>MARGEN SOLICITADO (según presupuesto regional)</a:t>
                      </a:r>
                      <a:endParaRPr lang="en-US" sz="14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519533957"/>
                  </a:ext>
                </a:extLst>
              </a:tr>
              <a:tr h="755523">
                <a:tc>
                  <a:txBody>
                    <a:bodyPr/>
                    <a:lstStyle/>
                    <a:p>
                      <a:pPr algn="just">
                        <a:spcAft>
                          <a:spcPts val="0"/>
                        </a:spcAft>
                      </a:pPr>
                      <a:r>
                        <a:rPr lang="es-ES_tradnl" sz="1600" dirty="0">
                          <a:effectLst/>
                        </a:rPr>
                        <a:t>Liquidez</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_tradnl" sz="1600">
                          <a:effectLst/>
                        </a:rPr>
                        <a:t>Activo corriente sobre pasivo corriente</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dirty="0">
                          <a:effectLst/>
                        </a:rPr>
                        <a:t>Mayor  o  Igual  a  0.50</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896340171"/>
                  </a:ext>
                </a:extLst>
              </a:tr>
              <a:tr h="503682">
                <a:tc>
                  <a:txBody>
                    <a:bodyPr/>
                    <a:lstStyle/>
                    <a:p>
                      <a:pPr algn="just">
                        <a:spcAft>
                          <a:spcPts val="0"/>
                        </a:spcAft>
                      </a:pPr>
                      <a:r>
                        <a:rPr lang="es-ES_tradnl" sz="1600" dirty="0">
                          <a:effectLst/>
                        </a:rPr>
                        <a:t>Nivel de endeudamiento</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_tradnl" sz="1600" dirty="0">
                          <a:effectLst/>
                        </a:rPr>
                        <a:t>Pasivo total sobre activo total</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Menor o Igual a 70%  </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32956067"/>
                  </a:ext>
                </a:extLst>
              </a:tr>
              <a:tr h="1007364">
                <a:tc>
                  <a:txBody>
                    <a:bodyPr/>
                    <a:lstStyle/>
                    <a:p>
                      <a:pPr algn="just">
                        <a:spcAft>
                          <a:spcPts val="0"/>
                        </a:spcAft>
                      </a:pPr>
                      <a:r>
                        <a:rPr lang="es-ES_tradnl" sz="1600">
                          <a:effectLst/>
                        </a:rPr>
                        <a:t>Razón de Cobertura de Intereses</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_tradnl" sz="1600" dirty="0">
                          <a:effectLst/>
                        </a:rPr>
                        <a:t>Utilidad operacional sobre gastos de intereses</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Mayor o Igual a 0.0</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517011666"/>
                  </a:ext>
                </a:extLst>
              </a:tr>
              <a:tr h="1007364">
                <a:tc>
                  <a:txBody>
                    <a:bodyPr/>
                    <a:lstStyle/>
                    <a:p>
                      <a:pPr algn="just">
                        <a:spcAft>
                          <a:spcPts val="0"/>
                        </a:spcAft>
                      </a:pPr>
                      <a:r>
                        <a:rPr lang="es-ES" sz="1600">
                          <a:effectLst/>
                        </a:rPr>
                        <a:t>Patrimonio</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_tradnl" sz="1600" dirty="0">
                          <a:effectLst/>
                        </a:rPr>
                        <a:t>Activo Total menos Pasivo Total</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dirty="0">
                          <a:effectLst/>
                        </a:rPr>
                        <a:t>Igual o mayor al 30% del presupuesto oficial</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079767510"/>
                  </a:ext>
                </a:extLst>
              </a:tr>
              <a:tr h="755523">
                <a:tc>
                  <a:txBody>
                    <a:bodyPr/>
                    <a:lstStyle/>
                    <a:p>
                      <a:pPr algn="just">
                        <a:spcAft>
                          <a:spcPts val="0"/>
                        </a:spcAft>
                      </a:pPr>
                      <a:r>
                        <a:rPr lang="es-ES_tradnl" sz="1600">
                          <a:effectLst/>
                        </a:rPr>
                        <a:t>Apalancamiento a Corto Plazo </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_tradnl" sz="1600">
                          <a:effectLst/>
                        </a:rPr>
                        <a:t>Pasivo Corriente sobre Total Patrimonio</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_tradnl" sz="1600" dirty="0">
                          <a:effectLst/>
                        </a:rPr>
                        <a:t>Mayor o Igual a 0</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2904493323"/>
                  </a:ext>
                </a:extLst>
              </a:tr>
            </a:tbl>
          </a:graphicData>
        </a:graphic>
      </p:graphicFrame>
      <p:graphicFrame>
        <p:nvGraphicFramePr>
          <p:cNvPr id="8" name="Tabla 7">
            <a:extLst>
              <a:ext uri="{FF2B5EF4-FFF2-40B4-BE49-F238E27FC236}">
                <a16:creationId xmlns:a16="http://schemas.microsoft.com/office/drawing/2014/main" id="{B4DA1F34-4272-4F96-8415-52748518D8D7}"/>
              </a:ext>
            </a:extLst>
          </p:cNvPr>
          <p:cNvGraphicFramePr>
            <a:graphicFrameLocks noGrp="1"/>
          </p:cNvGraphicFramePr>
          <p:nvPr>
            <p:extLst>
              <p:ext uri="{D42A27DB-BD31-4B8C-83A1-F6EECF244321}">
                <p14:modId xmlns:p14="http://schemas.microsoft.com/office/powerpoint/2010/main" val="1031657146"/>
              </p:ext>
            </p:extLst>
          </p:nvPr>
        </p:nvGraphicFramePr>
        <p:xfrm>
          <a:off x="6384032" y="1499071"/>
          <a:ext cx="5616624" cy="4483398"/>
        </p:xfrm>
        <a:graphic>
          <a:graphicData uri="http://schemas.openxmlformats.org/drawingml/2006/table">
            <a:tbl>
              <a:tblPr firstRow="1" firstCol="1" bandRow="1">
                <a:tableStyleId>{5C22544A-7EE6-4342-B048-85BDC9FD1C3A}</a:tableStyleId>
              </a:tblPr>
              <a:tblGrid>
                <a:gridCol w="2448272">
                  <a:extLst>
                    <a:ext uri="{9D8B030D-6E8A-4147-A177-3AD203B41FA5}">
                      <a16:colId xmlns:a16="http://schemas.microsoft.com/office/drawing/2014/main" val="1980551996"/>
                    </a:ext>
                  </a:extLst>
                </a:gridCol>
                <a:gridCol w="1913194">
                  <a:extLst>
                    <a:ext uri="{9D8B030D-6E8A-4147-A177-3AD203B41FA5}">
                      <a16:colId xmlns:a16="http://schemas.microsoft.com/office/drawing/2014/main" val="77984176"/>
                    </a:ext>
                  </a:extLst>
                </a:gridCol>
                <a:gridCol w="1255158">
                  <a:extLst>
                    <a:ext uri="{9D8B030D-6E8A-4147-A177-3AD203B41FA5}">
                      <a16:colId xmlns:a16="http://schemas.microsoft.com/office/drawing/2014/main" val="1269713340"/>
                    </a:ext>
                  </a:extLst>
                </a:gridCol>
              </a:tblGrid>
              <a:tr h="672958">
                <a:tc>
                  <a:txBody>
                    <a:bodyPr/>
                    <a:lstStyle/>
                    <a:p>
                      <a:pPr algn="ctr">
                        <a:spcAft>
                          <a:spcPts val="0"/>
                        </a:spcAft>
                      </a:pPr>
                      <a:r>
                        <a:rPr lang="es-ES" sz="1400" dirty="0">
                          <a:effectLst/>
                        </a:rPr>
                        <a:t>INDICADOR</a:t>
                      </a:r>
                    </a:p>
                    <a:p>
                      <a:pPr algn="ctr">
                        <a:spcAft>
                          <a:spcPts val="0"/>
                        </a:spcAft>
                      </a:pPr>
                      <a:endParaRPr lang="en-US" sz="14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CO" sz="1400" dirty="0">
                          <a:effectLst/>
                        </a:rPr>
                        <a:t>FORMULA</a:t>
                      </a:r>
                    </a:p>
                    <a:p>
                      <a:pPr algn="ctr">
                        <a:spcAft>
                          <a:spcPts val="0"/>
                        </a:spcAft>
                      </a:pPr>
                      <a:endParaRPr lang="en-US" sz="14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CO" sz="1400" dirty="0">
                          <a:effectLst/>
                        </a:rPr>
                        <a:t>MARGEN SOLICITADO</a:t>
                      </a:r>
                    </a:p>
                    <a:p>
                      <a:pPr algn="ctr">
                        <a:spcAft>
                          <a:spcPts val="0"/>
                        </a:spcAft>
                      </a:pPr>
                      <a:endParaRPr lang="en-US" sz="14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49527993"/>
                  </a:ext>
                </a:extLst>
              </a:tr>
              <a:tr h="896574">
                <a:tc>
                  <a:txBody>
                    <a:bodyPr/>
                    <a:lstStyle/>
                    <a:p>
                      <a:pPr>
                        <a:spcAft>
                          <a:spcPts val="0"/>
                        </a:spcAft>
                      </a:pPr>
                      <a:r>
                        <a:rPr lang="es-ES" sz="1600" dirty="0">
                          <a:effectLst/>
                        </a:rPr>
                        <a:t>Rentabilidad del Patrimonio</a:t>
                      </a:r>
                      <a:endParaRPr lang="en-US"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spcAft>
                          <a:spcPts val="0"/>
                        </a:spcAft>
                      </a:pPr>
                      <a:r>
                        <a:rPr lang="es-CO" sz="1600" dirty="0">
                          <a:effectLst/>
                        </a:rPr>
                        <a:t>Utilidad Operacional sobre Patrimonio</a:t>
                      </a:r>
                      <a:endParaRPr lang="en-US"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Igual o Mayor a 0</a:t>
                      </a:r>
                      <a:endParaRPr lang="en-US" sz="16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2763277884"/>
                  </a:ext>
                </a:extLst>
              </a:tr>
              <a:tr h="896574">
                <a:tc>
                  <a:txBody>
                    <a:bodyPr/>
                    <a:lstStyle/>
                    <a:p>
                      <a:pPr>
                        <a:spcAft>
                          <a:spcPts val="0"/>
                        </a:spcAft>
                      </a:pPr>
                      <a:r>
                        <a:rPr lang="es-ES" sz="1600">
                          <a:effectLst/>
                        </a:rPr>
                        <a:t>Rentabilidad del Activo</a:t>
                      </a:r>
                      <a:endParaRPr lang="en-US"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spcAft>
                          <a:spcPts val="0"/>
                        </a:spcAft>
                      </a:pPr>
                      <a:r>
                        <a:rPr lang="es-CO" sz="1600" dirty="0">
                          <a:effectLst/>
                        </a:rPr>
                        <a:t>Utilidad Operacional sobre Activo Total</a:t>
                      </a:r>
                      <a:endParaRPr lang="en-US"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Igual o Mayor  a 0</a:t>
                      </a:r>
                      <a:endParaRPr lang="en-US" sz="16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252627787"/>
                  </a:ext>
                </a:extLst>
              </a:tr>
              <a:tr h="1120718">
                <a:tc>
                  <a:txBody>
                    <a:bodyPr/>
                    <a:lstStyle/>
                    <a:p>
                      <a:pPr algn="just">
                        <a:spcAft>
                          <a:spcPts val="0"/>
                        </a:spcAft>
                      </a:pPr>
                      <a:r>
                        <a:rPr lang="es-ES" sz="1600">
                          <a:effectLst/>
                        </a:rPr>
                        <a:t>Capital de Trabajo (Solo ESAL con Utilidad operacional negativa)</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 sz="1600" dirty="0">
                          <a:effectLst/>
                        </a:rPr>
                        <a:t>Activo Corriente menos Pasivo Corriente</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dirty="0">
                          <a:effectLst/>
                        </a:rPr>
                        <a:t>Positivo</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4132863582"/>
                  </a:ext>
                </a:extLst>
              </a:tr>
              <a:tr h="896574">
                <a:tc>
                  <a:txBody>
                    <a:bodyPr/>
                    <a:lstStyle/>
                    <a:p>
                      <a:pPr algn="just">
                        <a:spcAft>
                          <a:spcPts val="0"/>
                        </a:spcAft>
                      </a:pPr>
                      <a:r>
                        <a:rPr lang="es-ES" sz="1600" dirty="0">
                          <a:effectLst/>
                        </a:rPr>
                        <a:t>Patrimonio (Solo ESAL con Utilidad Operacional negativa)</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S" sz="1600">
                          <a:effectLst/>
                        </a:rPr>
                        <a:t>Activo Total menos Pasivo Total</a:t>
                      </a:r>
                      <a:endParaRPr lang="en-US"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dirty="0">
                          <a:effectLst/>
                        </a:rPr>
                        <a:t>Positivo</a:t>
                      </a:r>
                      <a:endParaRPr lang="en-US" sz="16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4267365498"/>
                  </a:ext>
                </a:extLst>
              </a:tr>
            </a:tbl>
          </a:graphicData>
        </a:graphic>
      </p:graphicFrame>
    </p:spTree>
    <p:extLst>
      <p:ext uri="{BB962C8B-B14F-4D97-AF65-F5344CB8AC3E}">
        <p14:creationId xmlns:p14="http://schemas.microsoft.com/office/powerpoint/2010/main" val="2107003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78D410-A095-47E2-BE11-3E78CCBB4C91}"/>
              </a:ext>
            </a:extLst>
          </p:cNvPr>
          <p:cNvSpPr>
            <a:spLocks noGrp="1"/>
          </p:cNvSpPr>
          <p:nvPr>
            <p:ph type="title"/>
          </p:nvPr>
        </p:nvSpPr>
        <p:spPr>
          <a:xfrm>
            <a:off x="609600" y="274646"/>
            <a:ext cx="10972800" cy="1143000"/>
          </a:xfrm>
        </p:spPr>
        <p:txBody>
          <a:bodyPr/>
          <a:lstStyle/>
          <a:p>
            <a:r>
              <a:rPr lang="es-CO" sz="3200" b="1" dirty="0">
                <a:solidFill>
                  <a:schemeClr val="tx2">
                    <a:lumMod val="50000"/>
                  </a:schemeClr>
                </a:solidFill>
                <a:latin typeface="Georgia" panose="02040502050405020303" pitchFamily="18" charset="0"/>
              </a:rPr>
              <a:t>Cuáles son los requisitos habilitantes de carácter técnico que deben acreditarse?</a:t>
            </a:r>
            <a:endParaRPr lang="en-US" sz="3200" dirty="0"/>
          </a:p>
        </p:txBody>
      </p:sp>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2" y="6397623"/>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467474"/>
            <a:ext cx="12192000" cy="390525"/>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9" name="Rectángulo 8">
            <a:extLst>
              <a:ext uri="{FF2B5EF4-FFF2-40B4-BE49-F238E27FC236}">
                <a16:creationId xmlns:a16="http://schemas.microsoft.com/office/drawing/2014/main" id="{4B9B4577-B7B0-4F4D-9707-AE551B9853A8}"/>
              </a:ext>
            </a:extLst>
          </p:cNvPr>
          <p:cNvSpPr/>
          <p:nvPr/>
        </p:nvSpPr>
        <p:spPr>
          <a:xfrm>
            <a:off x="174652" y="1541857"/>
            <a:ext cx="11881320" cy="1446550"/>
          </a:xfrm>
          <a:prstGeom prst="rect">
            <a:avLst/>
          </a:prstGeom>
        </p:spPr>
        <p:txBody>
          <a:bodyPr wrap="square">
            <a:spAutoFit/>
          </a:bodyPr>
          <a:lstStyle/>
          <a:p>
            <a:pPr marL="285750" indent="-285750" algn="just">
              <a:buFont typeface="Wingdings" panose="05000000000000000000" pitchFamily="2" charset="2"/>
              <a:buChar char="q"/>
            </a:pPr>
            <a:r>
              <a:rPr lang="es-ES" sz="2400" b="1" dirty="0"/>
              <a:t> </a:t>
            </a:r>
            <a:r>
              <a:rPr lang="es-ES" sz="2400" b="1" dirty="0">
                <a:solidFill>
                  <a:srgbClr val="C00000"/>
                </a:solidFill>
              </a:rPr>
              <a:t>Tratándose de un operador de TV Comunitaria: </a:t>
            </a:r>
          </a:p>
          <a:p>
            <a:pPr algn="just"/>
            <a:r>
              <a:rPr lang="es-ES" sz="2000" dirty="0"/>
              <a:t>Contar con al menos 200 asociados en el registro más reciente de “Asociados TV Comunitaria Cerrada Sin Ánimo de Lucro” de la ANTV (en liquidación), previo a la fecha de cierre de la licitación. </a:t>
            </a:r>
          </a:p>
          <a:p>
            <a:pPr algn="just"/>
            <a:endParaRPr lang="es-ES" sz="2400" dirty="0"/>
          </a:p>
        </p:txBody>
      </p:sp>
      <p:sp>
        <p:nvSpPr>
          <p:cNvPr id="8" name="Rectángulo 7">
            <a:extLst>
              <a:ext uri="{FF2B5EF4-FFF2-40B4-BE49-F238E27FC236}">
                <a16:creationId xmlns:a16="http://schemas.microsoft.com/office/drawing/2014/main" id="{0F19732E-FA87-4BFD-AEB2-E149464B1CB6}"/>
              </a:ext>
            </a:extLst>
          </p:cNvPr>
          <p:cNvSpPr/>
          <p:nvPr/>
        </p:nvSpPr>
        <p:spPr>
          <a:xfrm>
            <a:off x="155340" y="2924944"/>
            <a:ext cx="11881320" cy="2923877"/>
          </a:xfrm>
          <a:prstGeom prst="rect">
            <a:avLst/>
          </a:prstGeom>
        </p:spPr>
        <p:txBody>
          <a:bodyPr wrap="square">
            <a:spAutoFit/>
          </a:bodyPr>
          <a:lstStyle/>
          <a:p>
            <a:pPr marL="285750" indent="-285750" algn="just">
              <a:buFont typeface="Wingdings" panose="05000000000000000000" pitchFamily="2" charset="2"/>
              <a:buChar char="q"/>
            </a:pPr>
            <a:r>
              <a:rPr lang="es-ES" sz="2400" b="1" dirty="0"/>
              <a:t> </a:t>
            </a:r>
            <a:r>
              <a:rPr lang="es-ES" sz="2400" b="1" dirty="0">
                <a:solidFill>
                  <a:srgbClr val="C00000"/>
                </a:solidFill>
              </a:rPr>
              <a:t>Tratándose de un PRST: </a:t>
            </a:r>
          </a:p>
          <a:p>
            <a:pPr marL="457200" indent="-457200" algn="just">
              <a:buAutoNum type="arabicPeriod"/>
            </a:pPr>
            <a:r>
              <a:rPr lang="es-ES" sz="2000" dirty="0"/>
              <a:t>Acreditar experiencia en la provisión de Internet por cuantía igual o superior a 50% del presupuesto de la región a la que se presenta, mediante certificaciones de hasta 10 contratos suscritos, ejecutados y terminados dentro de los 10 años anteriores a la fecha de cierre de la licitación, inscritos en el RUP y correspondientes a los códigos de Clasificación de Bienes y Servicios de las Naciones Unidas UNSPSC señalados en el pliego.</a:t>
            </a:r>
          </a:p>
          <a:p>
            <a:pPr marL="457200" indent="-457200" algn="just">
              <a:buAutoNum type="arabicPeriod"/>
            </a:pPr>
            <a:r>
              <a:rPr lang="es-ES" sz="2000" dirty="0"/>
              <a:t>Contar en el registro del último boletín trimestral de las TIC (Colombia TIC), vigente al momento de la presentación de la propuesta del presente proceso de selección, un número mínimo de </a:t>
            </a:r>
            <a:r>
              <a:rPr lang="es-ES" sz="2000" b="1" dirty="0">
                <a:solidFill>
                  <a:srgbClr val="C00000"/>
                </a:solidFill>
              </a:rPr>
              <a:t>903 </a:t>
            </a:r>
            <a:r>
              <a:rPr lang="es-ES" sz="2000" dirty="0"/>
              <a:t>suscriptores de Internet fijo a nivel nacional, incluyendo usuarios de tipo residencial y /o corporativo</a:t>
            </a:r>
          </a:p>
        </p:txBody>
      </p:sp>
    </p:spTree>
    <p:extLst>
      <p:ext uri="{BB962C8B-B14F-4D97-AF65-F5344CB8AC3E}">
        <p14:creationId xmlns:p14="http://schemas.microsoft.com/office/powerpoint/2010/main" val="1779264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6">
            <a:extLst>
              <a:ext uri="{FF2B5EF4-FFF2-40B4-BE49-F238E27FC236}">
                <a16:creationId xmlns:a16="http://schemas.microsoft.com/office/drawing/2014/main" id="{669B8B1F-D410-4AC0-B7DE-4AB30BFE1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38124"/>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E557061A-D52E-431F-B9AE-5BCE26122D27}"/>
              </a:ext>
            </a:extLst>
          </p:cNvPr>
          <p:cNvSpPr/>
          <p:nvPr/>
        </p:nvSpPr>
        <p:spPr>
          <a:xfrm>
            <a:off x="0" y="6340476"/>
            <a:ext cx="12192000" cy="517524"/>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6" name="Imagen 6">
            <a:extLst>
              <a:ext uri="{FF2B5EF4-FFF2-40B4-BE49-F238E27FC236}">
                <a16:creationId xmlns:a16="http://schemas.microsoft.com/office/drawing/2014/main" id="{DA5691EC-1D2D-4305-B4E2-A18554E2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27775"/>
            <a:ext cx="37925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a16="http://schemas.microsoft.com/office/drawing/2014/main" id="{EFF66178-B0FD-44EC-AB82-39C6FED03F4A}"/>
              </a:ext>
            </a:extLst>
          </p:cNvPr>
          <p:cNvSpPr/>
          <p:nvPr/>
        </p:nvSpPr>
        <p:spPr>
          <a:xfrm>
            <a:off x="0" y="0"/>
            <a:ext cx="12192000" cy="404664"/>
          </a:xfrm>
          <a:prstGeom prst="rect">
            <a:avLst/>
          </a:prstGeom>
          <a:solidFill>
            <a:srgbClr val="4C63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9" name="Título 1">
            <a:extLst>
              <a:ext uri="{FF2B5EF4-FFF2-40B4-BE49-F238E27FC236}">
                <a16:creationId xmlns:a16="http://schemas.microsoft.com/office/drawing/2014/main" id="{D1EF640A-FCEE-4E88-AD50-50BD4118AF84}"/>
              </a:ext>
            </a:extLst>
          </p:cNvPr>
          <p:cNvSpPr txBox="1">
            <a:spLocks/>
          </p:cNvSpPr>
          <p:nvPr/>
        </p:nvSpPr>
        <p:spPr bwMode="auto">
          <a:xfrm>
            <a:off x="839416" y="8983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1"/>
                </a:solidFill>
                <a:latin typeface="Calibri" charset="0"/>
                <a:ea typeface="ＭＳ Ｐゴシック" pitchFamily="34" charset="-128"/>
              </a:defRPr>
            </a:lvl2pPr>
            <a:lvl3pPr algn="ctr" rtl="0" eaLnBrk="0" fontAlgn="base" hangingPunct="0">
              <a:spcBef>
                <a:spcPct val="0"/>
              </a:spcBef>
              <a:spcAft>
                <a:spcPct val="0"/>
              </a:spcAft>
              <a:defRPr sz="4400">
                <a:solidFill>
                  <a:schemeClr val="tx1"/>
                </a:solidFill>
                <a:latin typeface="Calibri" charset="0"/>
                <a:ea typeface="ＭＳ Ｐゴシック" pitchFamily="34" charset="-128"/>
              </a:defRPr>
            </a:lvl3pPr>
            <a:lvl4pPr algn="ctr" rtl="0" eaLnBrk="0" fontAlgn="base" hangingPunct="0">
              <a:spcBef>
                <a:spcPct val="0"/>
              </a:spcBef>
              <a:spcAft>
                <a:spcPct val="0"/>
              </a:spcAft>
              <a:defRPr sz="4400">
                <a:solidFill>
                  <a:schemeClr val="tx1"/>
                </a:solidFill>
                <a:latin typeface="Calibri" charset="0"/>
                <a:ea typeface="ＭＳ Ｐゴシック" pitchFamily="34" charset="-128"/>
              </a:defRPr>
            </a:lvl4pPr>
            <a:lvl5pPr algn="ctr" rtl="0" eaLnBrk="0" fontAlgn="base" hangingPunct="0">
              <a:spcBef>
                <a:spcPct val="0"/>
              </a:spcBef>
              <a:spcAft>
                <a:spcPct val="0"/>
              </a:spcAft>
              <a:defRPr sz="4400">
                <a:solidFill>
                  <a:schemeClr val="tx1"/>
                </a:solidFill>
                <a:latin typeface="Calibri" charset="0"/>
                <a:ea typeface="ＭＳ Ｐゴシック" pitchFamily="34" charset="-128"/>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a:lstStyle>
          <a:p>
            <a:r>
              <a:rPr lang="es-CO" sz="3200" b="1" dirty="0">
                <a:solidFill>
                  <a:schemeClr val="tx2">
                    <a:lumMod val="50000"/>
                  </a:schemeClr>
                </a:solidFill>
                <a:latin typeface="Georgia" panose="02040502050405020303" pitchFamily="18" charset="0"/>
              </a:rPr>
              <a:t>Criterios de evaluación </a:t>
            </a:r>
            <a:endParaRPr lang="en-US" sz="3200" dirty="0"/>
          </a:p>
        </p:txBody>
      </p:sp>
      <p:sp>
        <p:nvSpPr>
          <p:cNvPr id="3" name="Rectángulo 2">
            <a:extLst>
              <a:ext uri="{FF2B5EF4-FFF2-40B4-BE49-F238E27FC236}">
                <a16:creationId xmlns:a16="http://schemas.microsoft.com/office/drawing/2014/main" id="{CA26164A-7586-4277-A8DE-C0AFD0C5A110}"/>
              </a:ext>
            </a:extLst>
          </p:cNvPr>
          <p:cNvSpPr/>
          <p:nvPr/>
        </p:nvSpPr>
        <p:spPr>
          <a:xfrm>
            <a:off x="623392" y="1309610"/>
            <a:ext cx="6096000" cy="1569660"/>
          </a:xfrm>
          <a:prstGeom prst="rect">
            <a:avLst/>
          </a:prstGeom>
        </p:spPr>
        <p:txBody>
          <a:bodyPr>
            <a:spAutoFit/>
          </a:bodyPr>
          <a:lstStyle/>
          <a:p>
            <a:pPr marL="457200" indent="-457200" algn="just">
              <a:buAutoNum type="arabicPeriod"/>
            </a:pPr>
            <a:r>
              <a:rPr lang="es-ES" sz="2400" b="1" dirty="0"/>
              <a:t>Calidad de la propuesta (49 puntos)</a:t>
            </a:r>
          </a:p>
          <a:p>
            <a:pPr algn="just"/>
            <a:r>
              <a:rPr lang="es-ES" sz="2400" dirty="0"/>
              <a:t>Cantidad adicional de meses de operación para todos los accesos que integran la meta regional más los ofertados</a:t>
            </a:r>
            <a:endParaRPr lang="es-ES" sz="2400" b="1" dirty="0"/>
          </a:p>
        </p:txBody>
      </p:sp>
      <p:sp>
        <p:nvSpPr>
          <p:cNvPr id="12" name="Rectángulo 11">
            <a:extLst>
              <a:ext uri="{FF2B5EF4-FFF2-40B4-BE49-F238E27FC236}">
                <a16:creationId xmlns:a16="http://schemas.microsoft.com/office/drawing/2014/main" id="{95292702-66DD-4D6F-8CD2-B63F5F877CF8}"/>
              </a:ext>
            </a:extLst>
          </p:cNvPr>
          <p:cNvSpPr/>
          <p:nvPr/>
        </p:nvSpPr>
        <p:spPr>
          <a:xfrm>
            <a:off x="594518" y="2981622"/>
            <a:ext cx="6096000" cy="830997"/>
          </a:xfrm>
          <a:prstGeom prst="rect">
            <a:avLst/>
          </a:prstGeom>
        </p:spPr>
        <p:txBody>
          <a:bodyPr>
            <a:spAutoFit/>
          </a:bodyPr>
          <a:lstStyle/>
          <a:p>
            <a:pPr algn="just"/>
            <a:r>
              <a:rPr lang="es-ES" sz="2400" b="1" dirty="0"/>
              <a:t>2. Propuesta Económica (40 puntos)</a:t>
            </a:r>
          </a:p>
          <a:p>
            <a:pPr algn="just"/>
            <a:r>
              <a:rPr lang="es-ES" sz="2400" dirty="0"/>
              <a:t>Cantidad adicional de accesos por región </a:t>
            </a:r>
          </a:p>
        </p:txBody>
      </p:sp>
      <p:sp>
        <p:nvSpPr>
          <p:cNvPr id="14" name="Rectángulo 13">
            <a:extLst>
              <a:ext uri="{FF2B5EF4-FFF2-40B4-BE49-F238E27FC236}">
                <a16:creationId xmlns:a16="http://schemas.microsoft.com/office/drawing/2014/main" id="{02B34FDE-9FE1-4F50-B1BC-CBB2DD3F8507}"/>
              </a:ext>
            </a:extLst>
          </p:cNvPr>
          <p:cNvSpPr/>
          <p:nvPr/>
        </p:nvSpPr>
        <p:spPr>
          <a:xfrm>
            <a:off x="585386" y="3999378"/>
            <a:ext cx="6096000" cy="461665"/>
          </a:xfrm>
          <a:prstGeom prst="rect">
            <a:avLst/>
          </a:prstGeom>
        </p:spPr>
        <p:txBody>
          <a:bodyPr>
            <a:spAutoFit/>
          </a:bodyPr>
          <a:lstStyle/>
          <a:p>
            <a:pPr algn="just"/>
            <a:r>
              <a:rPr lang="es-ES" sz="2400" b="1" dirty="0"/>
              <a:t>3. Apoyo a la industria Nacional (10 puntos) </a:t>
            </a:r>
          </a:p>
        </p:txBody>
      </p:sp>
      <p:sp>
        <p:nvSpPr>
          <p:cNvPr id="15" name="Rectángulo 14">
            <a:extLst>
              <a:ext uri="{FF2B5EF4-FFF2-40B4-BE49-F238E27FC236}">
                <a16:creationId xmlns:a16="http://schemas.microsoft.com/office/drawing/2014/main" id="{DCBB99C3-9B2F-4FBC-92B7-600D4943B873}"/>
              </a:ext>
            </a:extLst>
          </p:cNvPr>
          <p:cNvSpPr/>
          <p:nvPr/>
        </p:nvSpPr>
        <p:spPr>
          <a:xfrm>
            <a:off x="585386" y="4794539"/>
            <a:ext cx="6096000" cy="461665"/>
          </a:xfrm>
          <a:prstGeom prst="rect">
            <a:avLst/>
          </a:prstGeom>
        </p:spPr>
        <p:txBody>
          <a:bodyPr>
            <a:spAutoFit/>
          </a:bodyPr>
          <a:lstStyle/>
          <a:p>
            <a:pPr algn="just"/>
            <a:r>
              <a:rPr lang="es-ES" sz="2400" b="1" dirty="0"/>
              <a:t>4. Discapacidad (1 punto)  </a:t>
            </a:r>
          </a:p>
        </p:txBody>
      </p:sp>
    </p:spTree>
    <p:extLst>
      <p:ext uri="{BB962C8B-B14F-4D97-AF65-F5344CB8AC3E}">
        <p14:creationId xmlns:p14="http://schemas.microsoft.com/office/powerpoint/2010/main" val="3909917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80B46D30-F91F-524E-97D7-86FF6F6A9365}"/>
              </a:ext>
            </a:extLst>
          </p:cNvPr>
          <p:cNvSpPr/>
          <p:nvPr/>
        </p:nvSpPr>
        <p:spPr>
          <a:xfrm>
            <a:off x="-12700" y="4795838"/>
            <a:ext cx="12217400" cy="2062162"/>
          </a:xfrm>
          <a:prstGeom prst="rect">
            <a:avLst/>
          </a:prstGeom>
          <a:solidFill>
            <a:srgbClr val="F42F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1" name="6 Rectángulo">
            <a:extLst>
              <a:ext uri="{FF2B5EF4-FFF2-40B4-BE49-F238E27FC236}">
                <a16:creationId xmlns:a16="http://schemas.microsoft.com/office/drawing/2014/main" id="{1E9EC0EC-82D7-FC4B-8C8E-C1032B1C0322}"/>
              </a:ext>
            </a:extLst>
          </p:cNvPr>
          <p:cNvSpPr/>
          <p:nvPr/>
        </p:nvSpPr>
        <p:spPr>
          <a:xfrm>
            <a:off x="0" y="1588"/>
            <a:ext cx="12192000" cy="4784725"/>
          </a:xfrm>
          <a:prstGeom prst="rect">
            <a:avLst/>
          </a:prstGeom>
          <a:solidFill>
            <a:srgbClr val="4C63A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pic>
        <p:nvPicPr>
          <p:cNvPr id="15364" name="Imagen 11">
            <a:extLst>
              <a:ext uri="{FF2B5EF4-FFF2-40B4-BE49-F238E27FC236}">
                <a16:creationId xmlns:a16="http://schemas.microsoft.com/office/drawing/2014/main" id="{33DFD216-9CB4-4CE4-AD0C-E3C34EB32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100" y="5386388"/>
            <a:ext cx="67818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Imagen 9">
            <a:extLst>
              <a:ext uri="{FF2B5EF4-FFF2-40B4-BE49-F238E27FC236}">
                <a16:creationId xmlns:a16="http://schemas.microsoft.com/office/drawing/2014/main" id="{B6ED8C5F-E969-4132-B623-2640485CB6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4400"/>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6" name="Grupo 1">
            <a:extLst>
              <a:ext uri="{FF2B5EF4-FFF2-40B4-BE49-F238E27FC236}">
                <a16:creationId xmlns:a16="http://schemas.microsoft.com/office/drawing/2014/main" id="{9D85048A-6929-4AF6-9C2F-F85A5DF800C3}"/>
              </a:ext>
            </a:extLst>
          </p:cNvPr>
          <p:cNvGrpSpPr>
            <a:grpSpLocks/>
          </p:cNvGrpSpPr>
          <p:nvPr/>
        </p:nvGrpSpPr>
        <p:grpSpPr bwMode="auto">
          <a:xfrm>
            <a:off x="3773488" y="1844675"/>
            <a:ext cx="4645025" cy="1016000"/>
            <a:chOff x="3827463" y="1548904"/>
            <a:chExt cx="4644801" cy="1016915"/>
          </a:xfrm>
        </p:grpSpPr>
        <p:sp>
          <p:nvSpPr>
            <p:cNvPr id="15367" name="7 CuadroTexto">
              <a:extLst>
                <a:ext uri="{FF2B5EF4-FFF2-40B4-BE49-F238E27FC236}">
                  <a16:creationId xmlns:a16="http://schemas.microsoft.com/office/drawing/2014/main" id="{AB677067-220B-4EE4-89D9-F06F9B39A923}"/>
                </a:ext>
              </a:extLst>
            </p:cNvPr>
            <p:cNvSpPr txBox="1">
              <a:spLocks noChangeArrowheads="1"/>
            </p:cNvSpPr>
            <p:nvPr/>
          </p:nvSpPr>
          <p:spPr bwMode="auto">
            <a:xfrm>
              <a:off x="3827463" y="1548904"/>
              <a:ext cx="1896582" cy="101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CO" altLang="es-ES" sz="6000" b="1">
                  <a:solidFill>
                    <a:schemeClr val="bg1"/>
                  </a:solidFill>
                  <a:latin typeface="Arial" panose="020B0604020202020204" pitchFamily="34" charset="0"/>
                  <a:cs typeface="Arial" panose="020B0604020202020204" pitchFamily="34" charset="0"/>
                </a:rPr>
                <a:t>2019</a:t>
              </a:r>
            </a:p>
          </p:txBody>
        </p:sp>
        <p:sp>
          <p:nvSpPr>
            <p:cNvPr id="15368" name="1 CuadroTexto">
              <a:extLst>
                <a:ext uri="{FF2B5EF4-FFF2-40B4-BE49-F238E27FC236}">
                  <a16:creationId xmlns:a16="http://schemas.microsoft.com/office/drawing/2014/main" id="{126C5ECA-C4DE-4672-B948-C2B215560CDB}"/>
                </a:ext>
              </a:extLst>
            </p:cNvPr>
            <p:cNvSpPr txBox="1">
              <a:spLocks noChangeArrowheads="1"/>
            </p:cNvSpPr>
            <p:nvPr/>
          </p:nvSpPr>
          <p:spPr bwMode="auto">
            <a:xfrm>
              <a:off x="5699907" y="1548904"/>
              <a:ext cx="277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 altLang="es-ES" sz="1000" b="1">
                  <a:solidFill>
                    <a:schemeClr val="bg1"/>
                  </a:solidFill>
                  <a:latin typeface="Arial" panose="020B0604020202020204" pitchFamily="34" charset="0"/>
                  <a:cs typeface="Arial" panose="020B0604020202020204" pitchFamily="34" charset="0"/>
                </a:rPr>
                <a:t>Ministerio de Tecnologías de la Información y las Comunicaciones</a:t>
              </a:r>
            </a:p>
            <a:p>
              <a:pPr eaLnBrk="1" hangingPunct="1">
                <a:spcBef>
                  <a:spcPct val="0"/>
                </a:spcBef>
                <a:buFontTx/>
                <a:buNone/>
              </a:pPr>
              <a:r>
                <a:rPr lang="es-ES" altLang="es-ES" sz="1000">
                  <a:solidFill>
                    <a:schemeClr val="bg1"/>
                  </a:solidFill>
                  <a:latin typeface="Arial" panose="020B0604020202020204" pitchFamily="34" charset="0"/>
                  <a:cs typeface="Arial" panose="020B0604020202020204" pitchFamily="34" charset="0"/>
                </a:rPr>
                <a:t>Tel:+57(1) 344 34 60</a:t>
              </a:r>
            </a:p>
            <a:p>
              <a:pPr eaLnBrk="1" hangingPunct="1">
                <a:spcBef>
                  <a:spcPct val="0"/>
                </a:spcBef>
                <a:buFontTx/>
                <a:buNone/>
              </a:pPr>
              <a:r>
                <a:rPr lang="es-ES" altLang="es-ES" sz="1000">
                  <a:solidFill>
                    <a:schemeClr val="bg1"/>
                  </a:solidFill>
                  <a:latin typeface="Arial" panose="020B0604020202020204" pitchFamily="34" charset="0"/>
                  <a:cs typeface="Arial" panose="020B0604020202020204" pitchFamily="34" charset="0"/>
                </a:rPr>
                <a:t>Edif. Murillo Toro Cra. 8a entre calles 12 y 13, Bogotá, Colombia - Código Postal 111711</a:t>
              </a:r>
            </a:p>
            <a:p>
              <a:pPr eaLnBrk="1" hangingPunct="1">
                <a:spcBef>
                  <a:spcPct val="0"/>
                </a:spcBef>
                <a:buFontTx/>
                <a:buNone/>
              </a:pPr>
              <a:r>
                <a:rPr lang="es-ES" altLang="es-ES" sz="1000">
                  <a:solidFill>
                    <a:schemeClr val="bg1"/>
                  </a:solidFill>
                  <a:latin typeface="Arial" panose="020B0604020202020204" pitchFamily="34" charset="0"/>
                  <a:cs typeface="Arial" panose="020B0604020202020204" pitchFamily="34" charset="0"/>
                </a:rPr>
                <a:t>www.mintic.gov.co</a:t>
              </a:r>
            </a:p>
          </p:txBody>
        </p:sp>
        <p:cxnSp>
          <p:nvCxnSpPr>
            <p:cNvPr id="10" name="3 Conector recto">
              <a:extLst>
                <a:ext uri="{FF2B5EF4-FFF2-40B4-BE49-F238E27FC236}">
                  <a16:creationId xmlns:a16="http://schemas.microsoft.com/office/drawing/2014/main" id="{6070BA8E-7B31-0A40-A896-1EE4058903FD}"/>
                </a:ext>
              </a:extLst>
            </p:cNvPr>
            <p:cNvCxnSpPr/>
            <p:nvPr/>
          </p:nvCxnSpPr>
          <p:spPr bwMode="auto">
            <a:xfrm>
              <a:off x="5664111" y="1552082"/>
              <a:ext cx="0" cy="100897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fade/>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1429</TotalTime>
  <Pages>18</Pages>
  <Words>826</Words>
  <Characters>0</Characters>
  <Application>Microsoft Office PowerPoint</Application>
  <DocSecurity>0</DocSecurity>
  <PresentationFormat>Panorámica</PresentationFormat>
  <Lines>0</Lines>
  <Paragraphs>120</Paragraphs>
  <Slides>9</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9</vt:i4>
      </vt:variant>
    </vt:vector>
  </HeadingPairs>
  <TitlesOfParts>
    <vt:vector size="18" baseType="lpstr">
      <vt:lpstr>MS PGothic</vt:lpstr>
      <vt:lpstr>MS PGothic</vt:lpstr>
      <vt:lpstr>Arial</vt:lpstr>
      <vt:lpstr>Calibri</vt:lpstr>
      <vt:lpstr>Georgia</vt:lpstr>
      <vt:lpstr>Times New Roman</vt:lpstr>
      <vt:lpstr>Wingdings</vt:lpstr>
      <vt:lpstr>Tema de Office</vt:lpstr>
      <vt:lpstr>Imagen de mapa de bits</vt:lpstr>
      <vt:lpstr>Presentación de PowerPoint</vt:lpstr>
      <vt:lpstr>Iniciativas del Gran Programa de Última milla </vt:lpstr>
      <vt:lpstr>Alcance del proyecto </vt:lpstr>
      <vt:lpstr>Quién puede participar en la Licitación?</vt:lpstr>
      <vt:lpstr>Cuáles son los requisitos habilitantes de carácter jurídico que deben acreditarse?</vt:lpstr>
      <vt:lpstr>Cuáles son los requisitos habilitantes de carácter financiero que deben acreditarse?</vt:lpstr>
      <vt:lpstr>Cuáles son los requisitos habilitantes de carácter técnico que deben acreditarse?</vt:lpstr>
      <vt:lpstr>Presentación de PowerPoint</vt:lpstr>
      <vt:lpstr>Presentación de PowerPoint</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Acosta Gutierrez</dc:creator>
  <cp:lastModifiedBy>Patricia Martinez Coral</cp:lastModifiedBy>
  <cp:revision>73</cp:revision>
  <dcterms:modified xsi:type="dcterms:W3CDTF">2019-09-05T22:02:46Z</dcterms:modified>
</cp:coreProperties>
</file>

<file path=docProps/infrawarePen.xml><?xml version="1.0" encoding="utf-8"?>
<InfrawarePenDraw xmlns="http://www.infraware.co.kr/2012/penmode"/>
</file>