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5" r:id="rId4"/>
    <p:sldId id="260" r:id="rId5"/>
    <p:sldId id="268" r:id="rId6"/>
    <p:sldId id="261" r:id="rId7"/>
    <p:sldId id="271" r:id="rId8"/>
    <p:sldId id="262" r:id="rId9"/>
    <p:sldId id="274" r:id="rId10"/>
    <p:sldId id="263" r:id="rId11"/>
    <p:sldId id="276" r:id="rId12"/>
    <p:sldId id="264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brinez\Desktop\Estados%20de%20cargue%20de%20plan%20de%20acci&#243;n\2018\09.%20Septiembre\Septiembre%203-7\plantilla%20de%20graficos%20avance%20FOGED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brinez\Desktop\Estados%20de%20cargue%20de%20plan%20de%20acci&#243;n\2018\09.%20Septiembre\Septiembre%203-7\plantilla%20de%20graficos%20avance%20FOGED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brinez\Desktop\Estados%20de%20cargue%20de%20plan%20de%20acci&#243;n\2018\09.%20Septiembre\Septiembre%203-7\plantilla%20de%20graficos%20avance%20FOGED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brinez\Desktop\Estados%20de%20cargue%20de%20plan%20de%20acci&#243;n\2018\09.%20Septiembre\Septiembre%203-7\plantilla%20de%20graficos%20avance%20FOGED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brinez\Desktop\Estados%20de%20cargue%20de%20plan%20de%20acci&#243;n\2018\09.%20Septiembre\Septiembre%203-7\plantilla%20de%20graficos%20avance%20FOGED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87852956846031"/>
          <c:y val="2.0457833450952707E-2"/>
          <c:w val="0.60779431074045953"/>
          <c:h val="0.89141959244883562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9D-4074-9888-73D7F78D7C41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9D-4074-9888-73D7F78D7C41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9D-4074-9888-73D7F78D7C41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9D-4074-9888-73D7F78D7C41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9D-4074-9888-73D7F78D7C41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9D-4074-9888-73D7F78D7C41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39D-4074-9888-73D7F78D7C41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39D-4074-9888-73D7F78D7C41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39D-4074-9888-73D7F78D7C41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39D-4074-9888-73D7F78D7C41}"/>
              </c:ext>
            </c:extLst>
          </c:dPt>
          <c:dLbls>
            <c:dLbl>
              <c:idx val="0"/>
              <c:layout>
                <c:manualLayout>
                  <c:x val="0.23654768247202967"/>
                  <c:y val="-3.7986704653372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9D-4074-9888-73D7F78D7C41}"/>
                </c:ext>
              </c:extLst>
            </c:dLbl>
            <c:dLbl>
              <c:idx val="1"/>
              <c:layout>
                <c:manualLayout>
                  <c:x val="0.11933937133724028"/>
                  <c:y val="-3.7986704653372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39D-4074-9888-73D7F78D7C41}"/>
                </c:ext>
              </c:extLst>
            </c:dLbl>
            <c:dLbl>
              <c:idx val="2"/>
              <c:layout>
                <c:manualLayout>
                  <c:x val="0.29195524773574855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39D-4074-9888-73D7F78D7C41}"/>
                </c:ext>
              </c:extLst>
            </c:dLbl>
            <c:dLbl>
              <c:idx val="3"/>
              <c:layout>
                <c:manualLayout>
                  <c:x val="0.2898241875332978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39D-4074-9888-73D7F78D7C41}"/>
                </c:ext>
              </c:extLst>
            </c:dLbl>
            <c:dLbl>
              <c:idx val="4"/>
              <c:layout>
                <c:manualLayout>
                  <c:x val="0.2088438998401704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39D-4074-9888-73D7F78D7C41}"/>
                </c:ext>
              </c:extLst>
            </c:dLbl>
            <c:dLbl>
              <c:idx val="5"/>
              <c:layout>
                <c:manualLayout>
                  <c:x val="0.20031965903036761"/>
                  <c:y val="-1.89933523266856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934918763817285E-2"/>
                      <c:h val="5.69232264770322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39D-4074-9888-73D7F78D7C4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39D-4074-9888-73D7F78D7C41}"/>
                </c:ext>
              </c:extLst>
            </c:dLbl>
            <c:dLbl>
              <c:idx val="7"/>
              <c:layout>
                <c:manualLayout>
                  <c:x val="0.20245071923281832"/>
                  <c:y val="-7.59734093067426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39D-4074-9888-73D7F78D7C41}"/>
                </c:ext>
              </c:extLst>
            </c:dLbl>
            <c:dLbl>
              <c:idx val="8"/>
              <c:layout>
                <c:manualLayout>
                  <c:x val="0.259989344698987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39D-4074-9888-73D7F78D7C41}"/>
                </c:ext>
              </c:extLst>
            </c:dLbl>
            <c:dLbl>
              <c:idx val="9"/>
              <c:layout>
                <c:manualLayout>
                  <c:x val="0.15556739477890258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39D-4074-9888-73D7F78D7C4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39D-4074-9888-73D7F78D7C4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39D-4074-9888-73D7F78D7C41}"/>
                </c:ext>
              </c:extLst>
            </c:dLbl>
            <c:dLbl>
              <c:idx val="12"/>
              <c:layout>
                <c:manualLayout>
                  <c:x val="0.21736814064997337"/>
                  <c:y val="-7.59734093067428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39D-4074-9888-73D7F78D7C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CRC!$C$4:$C$19</c:f>
              <c:strCache>
                <c:ptCount val="16"/>
                <c:pt idx="0">
                  <c:v>Integridad</c:v>
                </c:pt>
                <c:pt idx="1">
                  <c:v>Transparencia</c:v>
                </c:pt>
                <c:pt idx="2">
                  <c:v>Servicio al ciudadano</c:v>
                </c:pt>
                <c:pt idx="3">
                  <c:v>Participación ciudadana</c:v>
                </c:pt>
                <c:pt idx="4">
                  <c:v>Racionalización de tramites</c:v>
                </c:pt>
                <c:pt idx="5">
                  <c:v>Gestión Documental</c:v>
                </c:pt>
                <c:pt idx="6">
                  <c:v>Gobierno Digital</c:v>
                </c:pt>
                <c:pt idx="7">
                  <c:v>Seguimiento y Evaluación del desempeño</c:v>
                </c:pt>
                <c:pt idx="8">
                  <c:v>Defensa Judicial</c:v>
                </c:pt>
                <c:pt idx="9">
                  <c:v>Control Interno</c:v>
                </c:pt>
                <c:pt idx="10">
                  <c:v>Presupuesto y eficiencia del gasto público</c:v>
                </c:pt>
                <c:pt idx="11">
                  <c:v>Fortalecimiento Organizacional</c:v>
                </c:pt>
                <c:pt idx="12">
                  <c:v>Gestión del Conocimiento</c:v>
                </c:pt>
                <c:pt idx="13">
                  <c:v>Talento Humano</c:v>
                </c:pt>
                <c:pt idx="14">
                  <c:v>Seguridad Digital</c:v>
                </c:pt>
                <c:pt idx="15">
                  <c:v>Mejora Normativa</c:v>
                </c:pt>
              </c:strCache>
            </c:strRef>
          </c:cat>
          <c:val>
            <c:numRef>
              <c:f>CRC!$D$4:$D$16</c:f>
              <c:numCache>
                <c:formatCode>0%</c:formatCode>
                <c:ptCount val="13"/>
                <c:pt idx="0">
                  <c:v>0.8</c:v>
                </c:pt>
                <c:pt idx="1">
                  <c:v>0.35</c:v>
                </c:pt>
                <c:pt idx="2">
                  <c:v>1</c:v>
                </c:pt>
                <c:pt idx="3">
                  <c:v>1</c:v>
                </c:pt>
                <c:pt idx="4">
                  <c:v>0.7</c:v>
                </c:pt>
                <c:pt idx="5">
                  <c:v>0.65</c:v>
                </c:pt>
                <c:pt idx="6">
                  <c:v>0</c:v>
                </c:pt>
                <c:pt idx="7">
                  <c:v>0.68</c:v>
                </c:pt>
                <c:pt idx="8">
                  <c:v>0.9</c:v>
                </c:pt>
                <c:pt idx="9">
                  <c:v>0.5</c:v>
                </c:pt>
                <c:pt idx="10">
                  <c:v>0</c:v>
                </c:pt>
                <c:pt idx="11">
                  <c:v>0</c:v>
                </c:pt>
                <c:pt idx="12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439D-4074-9888-73D7F78D7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1077407"/>
        <c:axId val="2031083231"/>
      </c:barChart>
      <c:catAx>
        <c:axId val="2031077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83231"/>
        <c:crosses val="autoZero"/>
        <c:auto val="1"/>
        <c:lblAlgn val="ctr"/>
        <c:lblOffset val="100"/>
        <c:noMultiLvlLbl val="0"/>
      </c:catAx>
      <c:valAx>
        <c:axId val="203108323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77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87852956846031"/>
          <c:y val="0.14089268755935425"/>
          <c:w val="0.60779431074045953"/>
          <c:h val="0.7709847380188588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FF4-4405-AD45-617526914D8F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FF4-4405-AD45-617526914D8F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FF4-4405-AD45-617526914D8F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FF4-4405-AD45-617526914D8F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FF4-4405-AD45-617526914D8F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FF4-4405-AD45-617526914D8F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FF4-4405-AD45-617526914D8F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FF4-4405-AD45-617526914D8F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FF4-4405-AD45-617526914D8F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FF4-4405-AD45-617526914D8F}"/>
              </c:ext>
            </c:extLst>
          </c:dPt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FF4-4405-AD45-617526914D8F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FF4-4405-AD45-617526914D8F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FF4-4405-AD45-617526914D8F}"/>
                </c:ext>
              </c:extLst>
            </c:dLbl>
            <c:dLbl>
              <c:idx val="1"/>
              <c:layout>
                <c:manualLayout>
                  <c:x val="0.2173681406499733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FF4-4405-AD45-617526914D8F}"/>
                </c:ext>
              </c:extLst>
            </c:dLbl>
            <c:dLbl>
              <c:idx val="2"/>
              <c:layout>
                <c:manualLayout>
                  <c:x val="0.1385189131592967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FF4-4405-AD45-617526914D8F}"/>
                </c:ext>
              </c:extLst>
            </c:dLbl>
            <c:dLbl>
              <c:idx val="3"/>
              <c:layout>
                <c:manualLayout>
                  <c:x val="0.1854022376132126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FF4-4405-AD45-617526914D8F}"/>
                </c:ext>
              </c:extLst>
            </c:dLbl>
            <c:dLbl>
              <c:idx val="4"/>
              <c:layout>
                <c:manualLayout>
                  <c:x val="0.13638785295684594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FF4-4405-AD45-617526914D8F}"/>
                </c:ext>
              </c:extLst>
            </c:dLbl>
            <c:dLbl>
              <c:idx val="5"/>
              <c:layout>
                <c:manualLayout>
                  <c:x val="0.28769312733084712"/>
                  <c:y val="-6.9641487360109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FF4-4405-AD45-617526914D8F}"/>
                </c:ext>
              </c:extLst>
            </c:dLbl>
            <c:dLbl>
              <c:idx val="6"/>
              <c:layout>
                <c:manualLayout>
                  <c:x val="0.25998934469898777"/>
                  <c:y val="-6.9641487360109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FF4-4405-AD45-617526914D8F}"/>
                </c:ext>
              </c:extLst>
            </c:dLbl>
            <c:dLbl>
              <c:idx val="7"/>
              <c:layout>
                <c:manualLayout>
                  <c:x val="0.28129994672349495"/>
                  <c:y val="-3.79867046533720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FF4-4405-AD45-617526914D8F}"/>
                </c:ext>
              </c:extLst>
            </c:dLbl>
            <c:dLbl>
              <c:idx val="8"/>
              <c:layout>
                <c:manualLayout>
                  <c:x val="0.2003196590303674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FF4-4405-AD45-617526914D8F}"/>
                </c:ext>
              </c:extLst>
            </c:dLbl>
            <c:dLbl>
              <c:idx val="9"/>
              <c:layout>
                <c:manualLayout>
                  <c:x val="0.28556206712839638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FF4-4405-AD45-617526914D8F}"/>
                </c:ext>
              </c:extLst>
            </c:dLbl>
            <c:dLbl>
              <c:idx val="10"/>
              <c:layout>
                <c:manualLayout>
                  <c:x val="0.2258923814597762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FF4-4405-AD45-617526914D8F}"/>
                </c:ext>
              </c:extLst>
            </c:dLbl>
            <c:dLbl>
              <c:idx val="11"/>
              <c:layout>
                <c:manualLayout>
                  <c:x val="0.2876931273308471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FF4-4405-AD45-617526914D8F}"/>
                </c:ext>
              </c:extLst>
            </c:dLbl>
            <c:dLbl>
              <c:idx val="12"/>
              <c:layout>
                <c:manualLayout>
                  <c:x val="9.3766648907831568E-2"/>
                  <c:y val="-1.7410371840027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FF4-4405-AD45-617526914D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ANTV!$C$4:$C$16</c:f>
              <c:strCache>
                <c:ptCount val="13"/>
                <c:pt idx="0">
                  <c:v>Integridad</c:v>
                </c:pt>
                <c:pt idx="1">
                  <c:v>Transparencia</c:v>
                </c:pt>
                <c:pt idx="2">
                  <c:v>Servicio al ciudadano</c:v>
                </c:pt>
                <c:pt idx="3">
                  <c:v>Participación ciudadana</c:v>
                </c:pt>
                <c:pt idx="4">
                  <c:v>Racionalización de tramites</c:v>
                </c:pt>
                <c:pt idx="5">
                  <c:v>Gestión Documental</c:v>
                </c:pt>
                <c:pt idx="6">
                  <c:v>Gobierno Digital</c:v>
                </c:pt>
                <c:pt idx="7">
                  <c:v>Seguimiento y Evaluación del desempeño</c:v>
                </c:pt>
                <c:pt idx="8">
                  <c:v>Defensa Judicial</c:v>
                </c:pt>
                <c:pt idx="9">
                  <c:v>Control Interno</c:v>
                </c:pt>
                <c:pt idx="10">
                  <c:v>Presupuesto y eficiencia del gasto público</c:v>
                </c:pt>
                <c:pt idx="11">
                  <c:v>Fortalecimiento Organizacional</c:v>
                </c:pt>
                <c:pt idx="12">
                  <c:v>Gestión del Conocimiento</c:v>
                </c:pt>
              </c:strCache>
            </c:strRef>
          </c:cat>
          <c:val>
            <c:numRef>
              <c:f>ANTV!$D$4:$D$16</c:f>
              <c:numCache>
                <c:formatCode>0%</c:formatCode>
                <c:ptCount val="13"/>
                <c:pt idx="0">
                  <c:v>0</c:v>
                </c:pt>
                <c:pt idx="1">
                  <c:v>0.75</c:v>
                </c:pt>
                <c:pt idx="2">
                  <c:v>0.43</c:v>
                </c:pt>
                <c:pt idx="3">
                  <c:v>0.63</c:v>
                </c:pt>
                <c:pt idx="4">
                  <c:v>0.45</c:v>
                </c:pt>
                <c:pt idx="5">
                  <c:v>1</c:v>
                </c:pt>
                <c:pt idx="6">
                  <c:v>0.91</c:v>
                </c:pt>
                <c:pt idx="7">
                  <c:v>0.97</c:v>
                </c:pt>
                <c:pt idx="8">
                  <c:v>0.67</c:v>
                </c:pt>
                <c:pt idx="9">
                  <c:v>1</c:v>
                </c:pt>
                <c:pt idx="10">
                  <c:v>0.75</c:v>
                </c:pt>
                <c:pt idx="11">
                  <c:v>1</c:v>
                </c:pt>
                <c:pt idx="1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FF4-4405-AD45-617526914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1077407"/>
        <c:axId val="2031083231"/>
      </c:barChart>
      <c:catAx>
        <c:axId val="2031077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83231"/>
        <c:crosses val="autoZero"/>
        <c:auto val="1"/>
        <c:lblAlgn val="ctr"/>
        <c:lblOffset val="100"/>
        <c:noMultiLvlLbl val="0"/>
      </c:catAx>
      <c:valAx>
        <c:axId val="203108323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77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36091635588705379"/>
          <c:y val="0.14469135802469138"/>
          <c:w val="0.60779431074045953"/>
          <c:h val="0.7709847380188588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B7-45E1-A7DA-FFA4898BECC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8B7-45E1-A7DA-FFA4898BECC5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8B7-45E1-A7DA-FFA4898BECC5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8B7-45E1-A7DA-FFA4898BECC5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8B7-45E1-A7DA-FFA4898BECC5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8B7-45E1-A7DA-FFA4898BECC5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8B7-45E1-A7DA-FFA4898BECC5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8B7-45E1-A7DA-FFA4898BECC5}"/>
              </c:ext>
            </c:extLst>
          </c:dPt>
          <c:dLbls>
            <c:dLbl>
              <c:idx val="0"/>
              <c:layout>
                <c:manualLayout>
                  <c:x val="0.1108151305274374"/>
                  <c:y val="-1.392829747202187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8B7-45E1-A7DA-FFA4898BECC5}"/>
                </c:ext>
              </c:extLst>
            </c:dLbl>
            <c:dLbl>
              <c:idx val="1"/>
              <c:layout>
                <c:manualLayout>
                  <c:x val="0.217368140649973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8B7-45E1-A7DA-FFA4898BECC5}"/>
                </c:ext>
              </c:extLst>
            </c:dLbl>
            <c:dLbl>
              <c:idx val="2"/>
              <c:layout>
                <c:manualLayout>
                  <c:x val="0.3068726691529034"/>
                  <c:y val="-7.59734093067426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8B7-45E1-A7DA-FFA4898BECC5}"/>
                </c:ext>
              </c:extLst>
            </c:dLbl>
            <c:dLbl>
              <c:idx val="3"/>
              <c:layout>
                <c:manualLayout>
                  <c:x val="0.2450719232818327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8B7-45E1-A7DA-FFA4898BECC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8B7-45E1-A7DA-FFA4898BECC5}"/>
                </c:ext>
              </c:extLst>
            </c:dLbl>
            <c:dLbl>
              <c:idx val="5"/>
              <c:layout>
                <c:manualLayout>
                  <c:x val="0.12360149174214172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8B7-45E1-A7DA-FFA4898BECC5}"/>
                </c:ext>
              </c:extLst>
            </c:dLbl>
            <c:dLbl>
              <c:idx val="6"/>
              <c:layout>
                <c:manualLayout>
                  <c:x val="0.1513052743740010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8B7-45E1-A7DA-FFA4898BECC5}"/>
                </c:ext>
              </c:extLst>
            </c:dLbl>
            <c:dLbl>
              <c:idx val="7"/>
              <c:layout>
                <c:manualLayout>
                  <c:x val="0.1150772509323388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8B7-45E1-A7DA-FFA4898BECC5}"/>
                </c:ext>
              </c:extLst>
            </c:dLbl>
            <c:dLbl>
              <c:idx val="8"/>
              <c:layout>
                <c:manualLayout>
                  <c:x val="0.2450719232818327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8B7-45E1-A7DA-FFA4898BECC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8B7-45E1-A7DA-FFA4898BECC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8B7-45E1-A7DA-FFA4898BECC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8B7-45E1-A7DA-FFA4898BECC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8B7-45E1-A7DA-FFA4898BEC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SPN!$C$4:$C$16</c:f>
              <c:strCache>
                <c:ptCount val="13"/>
                <c:pt idx="0">
                  <c:v>Integridad</c:v>
                </c:pt>
                <c:pt idx="1">
                  <c:v>Transparencia</c:v>
                </c:pt>
                <c:pt idx="2">
                  <c:v>Servicio al ciudadano</c:v>
                </c:pt>
                <c:pt idx="3">
                  <c:v>Participación ciudadana</c:v>
                </c:pt>
                <c:pt idx="4">
                  <c:v>Racionalización de tramites</c:v>
                </c:pt>
                <c:pt idx="5">
                  <c:v>Gestión Documental</c:v>
                </c:pt>
                <c:pt idx="6">
                  <c:v>Gobierno Digital</c:v>
                </c:pt>
                <c:pt idx="7">
                  <c:v>Seguimiento y Evaluación del desempeño</c:v>
                </c:pt>
                <c:pt idx="8">
                  <c:v>Defensa Judicial</c:v>
                </c:pt>
                <c:pt idx="9">
                  <c:v>Control Interno</c:v>
                </c:pt>
                <c:pt idx="10">
                  <c:v>Presupuesto y eficiencia del gasto público</c:v>
                </c:pt>
                <c:pt idx="11">
                  <c:v>Fortalecimiento Organizacional</c:v>
                </c:pt>
                <c:pt idx="12">
                  <c:v>Gestión del Conocimiento</c:v>
                </c:pt>
              </c:strCache>
            </c:strRef>
          </c:cat>
          <c:val>
            <c:numRef>
              <c:f>SPN!$D$4:$D$16</c:f>
              <c:numCache>
                <c:formatCode>0%</c:formatCode>
                <c:ptCount val="13"/>
                <c:pt idx="0">
                  <c:v>0.2</c:v>
                </c:pt>
                <c:pt idx="1">
                  <c:v>0.45</c:v>
                </c:pt>
                <c:pt idx="2">
                  <c:v>0.65</c:v>
                </c:pt>
                <c:pt idx="3">
                  <c:v>0.5</c:v>
                </c:pt>
                <c:pt idx="4">
                  <c:v>0</c:v>
                </c:pt>
                <c:pt idx="5">
                  <c:v>0.23</c:v>
                </c:pt>
                <c:pt idx="6">
                  <c:v>0.28999999999999998</c:v>
                </c:pt>
                <c:pt idx="7">
                  <c:v>0.2</c:v>
                </c:pt>
                <c:pt idx="8">
                  <c:v>0.5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F8B7-45E1-A7DA-FFA4898BE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1077407"/>
        <c:axId val="2031083231"/>
      </c:barChart>
      <c:catAx>
        <c:axId val="2031077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83231"/>
        <c:crosses val="autoZero"/>
        <c:auto val="1"/>
        <c:lblAlgn val="ctr"/>
        <c:lblOffset val="100"/>
        <c:noMultiLvlLbl val="0"/>
      </c:catAx>
      <c:valAx>
        <c:axId val="203108323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77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87852956846031"/>
          <c:y val="0.14089268755935425"/>
          <c:w val="0.60779431074045953"/>
          <c:h val="0.7709847380188588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D64-4FF5-95B7-455D06305E74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D64-4FF5-95B7-455D06305E74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D64-4FF5-95B7-455D06305E74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D64-4FF5-95B7-455D06305E74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D64-4FF5-95B7-455D06305E74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D64-4FF5-95B7-455D06305E74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D64-4FF5-95B7-455D06305E74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D64-4FF5-95B7-455D06305E74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D64-4FF5-95B7-455D06305E74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D64-4FF5-95B7-455D06305E74}"/>
              </c:ext>
            </c:extLst>
          </c:dPt>
          <c:dPt>
            <c:idx val="1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D64-4FF5-95B7-455D06305E74}"/>
              </c:ext>
            </c:extLst>
          </c:dPt>
          <c:dLbls>
            <c:dLbl>
              <c:idx val="0"/>
              <c:layout>
                <c:manualLayout>
                  <c:x val="0.17900905700586034"/>
                  <c:y val="-3.7986704653372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64-4FF5-95B7-455D06305E74}"/>
                </c:ext>
              </c:extLst>
            </c:dLbl>
            <c:dLbl>
              <c:idx val="1"/>
              <c:layout>
                <c:manualLayout>
                  <c:x val="0.21523708044752266"/>
                  <c:y val="-3.7986704653372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64-4FF5-95B7-455D06305E74}"/>
                </c:ext>
              </c:extLst>
            </c:dLbl>
            <c:dLbl>
              <c:idx val="2"/>
              <c:layout>
                <c:manualLayout>
                  <c:x val="0.2898241875332978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64-4FF5-95B7-455D06305E74}"/>
                </c:ext>
              </c:extLst>
            </c:dLbl>
            <c:dLbl>
              <c:idx val="3"/>
              <c:layout>
                <c:manualLayout>
                  <c:x val="0.28556206712839638"/>
                  <c:y val="-1.1396011396011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64-4FF5-95B7-455D06305E74}"/>
                </c:ext>
              </c:extLst>
            </c:dLbl>
            <c:dLbl>
              <c:idx val="5"/>
              <c:layout>
                <c:manualLayout>
                  <c:x val="0.13638785295684602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64-4FF5-95B7-455D06305E74}"/>
                </c:ext>
              </c:extLst>
            </c:dLbl>
            <c:dLbl>
              <c:idx val="6"/>
              <c:layout>
                <c:manualLayout>
                  <c:x val="0.18327117741076185"/>
                  <c:y val="-3.79867046533720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D64-4FF5-95B7-455D06305E74}"/>
                </c:ext>
              </c:extLst>
            </c:dLbl>
            <c:dLbl>
              <c:idx val="7"/>
              <c:layout>
                <c:manualLayout>
                  <c:x val="0.25572722429408629"/>
                  <c:y val="-6.9641487360109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D64-4FF5-95B7-455D06305E74}"/>
                </c:ext>
              </c:extLst>
            </c:dLbl>
            <c:dLbl>
              <c:idx val="8"/>
              <c:layout>
                <c:manualLayout>
                  <c:x val="0.1832711774107618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D64-4FF5-95B7-455D06305E74}"/>
                </c:ext>
              </c:extLst>
            </c:dLbl>
            <c:dLbl>
              <c:idx val="9"/>
              <c:layout>
                <c:manualLayout>
                  <c:x val="0.17900905700586034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D64-4FF5-95B7-455D06305E74}"/>
                </c:ext>
              </c:extLst>
            </c:dLbl>
            <c:dLbl>
              <c:idx val="10"/>
              <c:layout>
                <c:manualLayout>
                  <c:x val="0.28343100692594564"/>
                  <c:y val="-3.79867046533716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FD64-4FF5-95B7-455D06305E74}"/>
                </c:ext>
              </c:extLst>
            </c:dLbl>
            <c:dLbl>
              <c:idx val="12"/>
              <c:layout>
                <c:manualLayout>
                  <c:x val="0.15343633457645178"/>
                  <c:y val="-1.7410371840027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D64-4FF5-95B7-455D06305E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ANE!$C$4:$C$16</c:f>
              <c:strCache>
                <c:ptCount val="13"/>
                <c:pt idx="0">
                  <c:v>Integridad</c:v>
                </c:pt>
                <c:pt idx="1">
                  <c:v>Transparencia</c:v>
                </c:pt>
                <c:pt idx="2">
                  <c:v>Servicio al ciudadano</c:v>
                </c:pt>
                <c:pt idx="3">
                  <c:v>Participación ciudadana</c:v>
                </c:pt>
                <c:pt idx="4">
                  <c:v>Racionalización de tramites</c:v>
                </c:pt>
                <c:pt idx="5">
                  <c:v>Gestión Documental</c:v>
                </c:pt>
                <c:pt idx="6">
                  <c:v>Gobierno Digital</c:v>
                </c:pt>
                <c:pt idx="7">
                  <c:v>Seguimiento y Evaluación del desempeño</c:v>
                </c:pt>
                <c:pt idx="8">
                  <c:v>Defensa Judicial</c:v>
                </c:pt>
                <c:pt idx="9">
                  <c:v>Control Interno</c:v>
                </c:pt>
                <c:pt idx="10">
                  <c:v>Presupuesto y eficiencia del gasto público</c:v>
                </c:pt>
                <c:pt idx="11">
                  <c:v>Fortalecimiento Organizacional</c:v>
                </c:pt>
                <c:pt idx="12">
                  <c:v>Gestión del Conocimiento</c:v>
                </c:pt>
              </c:strCache>
            </c:strRef>
          </c:cat>
          <c:val>
            <c:numRef>
              <c:f>ANE!$D$4:$D$16</c:f>
              <c:numCache>
                <c:formatCode>0%</c:formatCode>
                <c:ptCount val="13"/>
                <c:pt idx="0">
                  <c:v>0.6</c:v>
                </c:pt>
                <c:pt idx="1">
                  <c:v>0.73</c:v>
                </c:pt>
                <c:pt idx="2">
                  <c:v>1</c:v>
                </c:pt>
                <c:pt idx="3">
                  <c:v>1</c:v>
                </c:pt>
                <c:pt idx="5">
                  <c:v>0.4</c:v>
                </c:pt>
                <c:pt idx="6">
                  <c:v>0.63</c:v>
                </c:pt>
                <c:pt idx="7">
                  <c:v>0.9</c:v>
                </c:pt>
                <c:pt idx="8">
                  <c:v>0.63</c:v>
                </c:pt>
                <c:pt idx="9">
                  <c:v>0.6</c:v>
                </c:pt>
                <c:pt idx="10">
                  <c:v>1</c:v>
                </c:pt>
                <c:pt idx="1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D64-4FF5-95B7-455D06305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1077407"/>
        <c:axId val="2031083231"/>
      </c:barChart>
      <c:catAx>
        <c:axId val="2031077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83231"/>
        <c:crosses val="autoZero"/>
        <c:auto val="1"/>
        <c:lblAlgn val="ctr"/>
        <c:lblOffset val="100"/>
        <c:noMultiLvlLbl val="0"/>
      </c:catAx>
      <c:valAx>
        <c:axId val="203108323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77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730953649440606"/>
          <c:y val="0.14089268755935425"/>
          <c:w val="0.60779431074045953"/>
          <c:h val="0.7709847380188588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ED-4349-8967-D9C296E05CF3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ED-4349-8967-D9C296E05CF3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ED-4349-8967-D9C296E05CF3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ED-4349-8967-D9C296E05CF3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0ED-4349-8967-D9C296E05CF3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0ED-4349-8967-D9C296E05CF3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0ED-4349-8967-D9C296E05CF3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0ED-4349-8967-D9C296E05CF3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0ED-4349-8967-D9C296E05CF3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0ED-4349-8967-D9C296E05CF3}"/>
              </c:ext>
            </c:extLst>
          </c:dPt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0ED-4349-8967-D9C296E05CF3}"/>
              </c:ext>
            </c:extLst>
          </c:dPt>
          <c:dPt>
            <c:idx val="1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0ED-4349-8967-D9C296E05CF3}"/>
              </c:ext>
            </c:extLst>
          </c:dPt>
          <c:dPt>
            <c:idx val="1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0ED-4349-8967-D9C296E05CF3}"/>
              </c:ext>
            </c:extLst>
          </c:dPt>
          <c:dLbls>
            <c:dLbl>
              <c:idx val="1"/>
              <c:layout>
                <c:manualLayout>
                  <c:x val="0.23654768247202984"/>
                  <c:y val="-7.59734093067426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0ED-4349-8967-D9C296E05CF3}"/>
                </c:ext>
              </c:extLst>
            </c:dLbl>
            <c:dLbl>
              <c:idx val="2"/>
              <c:layout>
                <c:manualLayout>
                  <c:x val="0.2109749600426212"/>
                  <c:y val="-3.7986704653372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0ED-4349-8967-D9C296E05CF3}"/>
                </c:ext>
              </c:extLst>
            </c:dLbl>
            <c:dLbl>
              <c:idx val="3"/>
              <c:layout>
                <c:manualLayout>
                  <c:x val="0.22376132125732551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0ED-4349-8967-D9C296E05CF3}"/>
                </c:ext>
              </c:extLst>
            </c:dLbl>
            <c:dLbl>
              <c:idx val="4"/>
              <c:layout>
                <c:manualLayout>
                  <c:x val="0.14704315396909962"/>
                  <c:y val="-1.392829747202187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0ED-4349-8967-D9C296E05CF3}"/>
                </c:ext>
              </c:extLst>
            </c:dLbl>
            <c:dLbl>
              <c:idx val="5"/>
              <c:layout>
                <c:manualLayout>
                  <c:x val="4.68833244539158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0ED-4349-8967-D9C296E05CF3}"/>
                </c:ext>
              </c:extLst>
            </c:dLbl>
            <c:dLbl>
              <c:idx val="6"/>
              <c:layout>
                <c:manualLayout>
                  <c:x val="0.16196057538625458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0ED-4349-8967-D9C296E05CF3}"/>
                </c:ext>
              </c:extLst>
            </c:dLbl>
            <c:dLbl>
              <c:idx val="7"/>
              <c:layout>
                <c:manualLayout>
                  <c:x val="0.22589238145977625"/>
                  <c:y val="-3.79867046533720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0ED-4349-8967-D9C296E05CF3}"/>
                </c:ext>
              </c:extLst>
            </c:dLbl>
            <c:dLbl>
              <c:idx val="8"/>
              <c:layout>
                <c:manualLayout>
                  <c:x val="0.193926478423015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0ED-4349-8967-D9C296E05CF3}"/>
                </c:ext>
              </c:extLst>
            </c:dLbl>
            <c:dLbl>
              <c:idx val="9"/>
              <c:layout>
                <c:manualLayout>
                  <c:x val="0.28129994672349495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0ED-4349-8967-D9C296E05CF3}"/>
                </c:ext>
              </c:extLst>
            </c:dLbl>
            <c:dLbl>
              <c:idx val="10"/>
              <c:layout>
                <c:manualLayout>
                  <c:x val="0.1768779968034097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0ED-4349-8967-D9C296E05CF3}"/>
                </c:ext>
              </c:extLst>
            </c:dLbl>
            <c:dLbl>
              <c:idx val="11"/>
              <c:layout>
                <c:manualLayout>
                  <c:x val="0.19605753862546602"/>
                  <c:y val="-3.4820743680054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0ED-4349-8967-D9C296E05CF3}"/>
                </c:ext>
              </c:extLst>
            </c:dLbl>
            <c:dLbl>
              <c:idx val="12"/>
              <c:layout>
                <c:manualLayout>
                  <c:x val="0.1491742141715503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70ED-4349-8967-D9C296E05CF3}"/>
                </c:ext>
              </c:extLst>
            </c:dLbl>
            <c:dLbl>
              <c:idx val="13"/>
              <c:layout>
                <c:manualLayout>
                  <c:x val="0.20245071923281832"/>
                  <c:y val="-3.7986704653371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70ED-4349-8967-D9C296E05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RTVC!$C$3:$C$16</c:f>
              <c:strCache>
                <c:ptCount val="14"/>
                <c:pt idx="0">
                  <c:v>Planeación institucional</c:v>
                </c:pt>
                <c:pt idx="1">
                  <c:v>Integridad</c:v>
                </c:pt>
                <c:pt idx="2">
                  <c:v>Transparencia</c:v>
                </c:pt>
                <c:pt idx="3">
                  <c:v>Servicio al ciudadano</c:v>
                </c:pt>
                <c:pt idx="4">
                  <c:v>Participación ciudadana</c:v>
                </c:pt>
                <c:pt idx="5">
                  <c:v>Racionalización de tramites</c:v>
                </c:pt>
                <c:pt idx="6">
                  <c:v>Gestión Documental</c:v>
                </c:pt>
                <c:pt idx="7">
                  <c:v>Gobierno Digital</c:v>
                </c:pt>
                <c:pt idx="8">
                  <c:v>Seguimiento y Evaluación del desempeño</c:v>
                </c:pt>
                <c:pt idx="9">
                  <c:v>Defensa Judicial</c:v>
                </c:pt>
                <c:pt idx="10">
                  <c:v>Control Interno</c:v>
                </c:pt>
                <c:pt idx="11">
                  <c:v>Presupuesto y eficiencia del gasto público</c:v>
                </c:pt>
                <c:pt idx="12">
                  <c:v>Fortalecimiento Organizacional</c:v>
                </c:pt>
                <c:pt idx="13">
                  <c:v>Gestión del Conocimiento</c:v>
                </c:pt>
              </c:strCache>
            </c:strRef>
          </c:cat>
          <c:val>
            <c:numRef>
              <c:f>RTVC!$D$3:$D$16</c:f>
              <c:numCache>
                <c:formatCode>0%</c:formatCode>
                <c:ptCount val="14"/>
                <c:pt idx="1">
                  <c:v>0.85</c:v>
                </c:pt>
                <c:pt idx="2">
                  <c:v>0.73</c:v>
                </c:pt>
                <c:pt idx="3">
                  <c:v>0.8</c:v>
                </c:pt>
                <c:pt idx="4">
                  <c:v>0.5</c:v>
                </c:pt>
                <c:pt idx="5">
                  <c:v>0.1</c:v>
                </c:pt>
                <c:pt idx="6">
                  <c:v>0.55000000000000004</c:v>
                </c:pt>
                <c:pt idx="7">
                  <c:v>0.81</c:v>
                </c:pt>
                <c:pt idx="8">
                  <c:v>0.67</c:v>
                </c:pt>
                <c:pt idx="9">
                  <c:v>1</c:v>
                </c:pt>
                <c:pt idx="10">
                  <c:v>0.61</c:v>
                </c:pt>
                <c:pt idx="11">
                  <c:v>0.67</c:v>
                </c:pt>
                <c:pt idx="12">
                  <c:v>0.5</c:v>
                </c:pt>
                <c:pt idx="1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0ED-4349-8967-D9C296E05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1077407"/>
        <c:axId val="2031083231"/>
      </c:barChart>
      <c:catAx>
        <c:axId val="2031077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83231"/>
        <c:crosses val="autoZero"/>
        <c:auto val="1"/>
        <c:lblAlgn val="ctr"/>
        <c:lblOffset val="100"/>
        <c:noMultiLvlLbl val="0"/>
      </c:catAx>
      <c:valAx>
        <c:axId val="203108323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31077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A1544-2C3B-4451-BD28-12A54716D7DE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97B36-C53E-42D7-B9B6-9B5169EB1D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13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1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803198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10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139874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11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4927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12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218666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2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61597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3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035886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4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367881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5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357720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6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766830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7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569474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8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62869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dirty="0" smtClean="0"/>
              <a:t>Se presenta un total de compromisos por valor de $28.442.716.025</a:t>
            </a:r>
            <a:r>
              <a:rPr lang="es-CO" altLang="es-CO" baseline="0" dirty="0" smtClean="0"/>
              <a:t>, restándolo del total que es </a:t>
            </a:r>
            <a:r>
              <a:rPr lang="es-CO" altLang="es-CO" dirty="0" smtClean="0"/>
              <a:t>$37.396.000.000</a:t>
            </a:r>
            <a:r>
              <a:rPr lang="es-CO" altLang="es-CO" baseline="0" dirty="0" smtClean="0"/>
              <a:t> genera unos recursos por comprometer de </a:t>
            </a:r>
            <a:r>
              <a:rPr 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$ 8.953.283.975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s-CO" altLang="es-CO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</a:t>
            </a:r>
            <a:r>
              <a:rPr lang="es-CO" altLang="es-C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esta para iniciar en agosto</a:t>
            </a:r>
            <a:endParaRPr lang="es-CO" altLang="es-CO" dirty="0"/>
          </a:p>
        </p:txBody>
      </p:sp>
      <p:sp>
        <p:nvSpPr>
          <p:cNvPr id="3891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F12E660-E573-4119-824F-4C8637CB1C82}" type="slidenum">
              <a:rPr lang="es-CO" altLang="es-CO" smtClean="0"/>
              <a:pPr/>
              <a:t>9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56961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827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94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811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693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16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33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592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778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078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972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002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201F-3840-46A2-B536-69B19E2E8646}" type="datetimeFigureOut">
              <a:rPr lang="es-CO" smtClean="0"/>
              <a:t>5/02/2019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55FA3-5BB0-4CA5-84AE-4C40A17AB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2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602297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214312" y="758250"/>
            <a:ext cx="871537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5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Revisión reporte sectorial de avance Modelo Integrado de Planeación y Gestión </a:t>
            </a:r>
            <a:endParaRPr lang="es-CO" altLang="es-CO" sz="5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2524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Radio Televisión de Colombia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" y="125347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Con respecto al reporte realizado para 2T,  la entidad reconoce atrasos en el cumplimiento de las siguientes acciones: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-12018" y="47309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 23 actividades, 20 presentan un avance acorde con lo planeado, para las actividades con atraso se recomienda acompañamiento de los asesores de políticas de servicio al ciudadano, racionalización de tramites y Gobierno Digital.</a:t>
            </a:r>
            <a:endParaRPr lang="es-CO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943648"/>
              </p:ext>
            </p:extLst>
          </p:nvPr>
        </p:nvGraphicFramePr>
        <p:xfrm>
          <a:off x="79662" y="1995816"/>
          <a:ext cx="9052319" cy="1879707"/>
        </p:xfrm>
        <a:graphic>
          <a:graphicData uri="http://schemas.openxmlformats.org/drawingml/2006/table">
            <a:tbl>
              <a:tblPr/>
              <a:tblGrid>
                <a:gridCol w="7099122">
                  <a:extLst>
                    <a:ext uri="{9D8B030D-6E8A-4147-A177-3AD203B41FA5}">
                      <a16:colId xmlns:a16="http://schemas.microsoft.com/office/drawing/2014/main" val="2621171801"/>
                    </a:ext>
                  </a:extLst>
                </a:gridCol>
                <a:gridCol w="1953197">
                  <a:extLst>
                    <a:ext uri="{9D8B030D-6E8A-4147-A177-3AD203B41FA5}">
                      <a16:colId xmlns:a16="http://schemas.microsoft.com/office/drawing/2014/main" val="2061933326"/>
                    </a:ext>
                  </a:extLst>
                </a:gridCol>
              </a:tblGrid>
              <a:tr h="24902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Acciones Entidad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413514"/>
                  </a:ext>
                </a:extLst>
              </a:tr>
              <a:tr h="46591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aplicar en las áreas de RTVC la matriz de identificacion de caracterización  grupos de interes y generar el documento de caracterización´de RTVC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14504"/>
                  </a:ext>
                </a:extLst>
              </a:tr>
              <a:tr h="46591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formular e implentar encuesta de medición de beneficios de la racionalización de la OPA visitas Guiadas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66483"/>
                  </a:ext>
                </a:extLst>
              </a:tr>
              <a:tr h="69886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Actualizar el PETI</a:t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Elaborar el plan de comunicaciones TI 2018 Desarrollar la matriz de indicadores del PETI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9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26305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Radio Televisión de Colombia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993266"/>
              </p:ext>
            </p:extLst>
          </p:nvPr>
        </p:nvGraphicFramePr>
        <p:xfrm>
          <a:off x="0" y="1044364"/>
          <a:ext cx="9144000" cy="4505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50182215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602297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2317792"/>
            <a:ext cx="871537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6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2018</a:t>
            </a:r>
            <a:endParaRPr lang="es-CO" altLang="es-CO" sz="6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7802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Comisión de Regulación de Comunicaciones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" y="125347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Con respecto al reporte realizado para 2T,  la entidad reconoce atrasos en el cumplimiento de las siguientes acciones:</a:t>
            </a:r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-12018" y="47309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 29 acciones, 24 presentan un avance acorde con lo planeado, para las actividades con atraso se recomienda acompañamiento de los asesores de políticas de transparencia, seguimiento y evaluación del desempeño y defensa judicial. </a:t>
            </a: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428259"/>
              </p:ext>
            </p:extLst>
          </p:nvPr>
        </p:nvGraphicFramePr>
        <p:xfrm>
          <a:off x="120073" y="1997076"/>
          <a:ext cx="9023927" cy="2590800"/>
        </p:xfrm>
        <a:graphic>
          <a:graphicData uri="http://schemas.openxmlformats.org/drawingml/2006/table">
            <a:tbl>
              <a:tblPr/>
              <a:tblGrid>
                <a:gridCol w="7841672">
                  <a:extLst>
                    <a:ext uri="{9D8B030D-6E8A-4147-A177-3AD203B41FA5}">
                      <a16:colId xmlns:a16="http://schemas.microsoft.com/office/drawing/2014/main" val="1379144038"/>
                    </a:ext>
                  </a:extLst>
                </a:gridCol>
                <a:gridCol w="1182255">
                  <a:extLst>
                    <a:ext uri="{9D8B030D-6E8A-4147-A177-3AD203B41FA5}">
                      <a16:colId xmlns:a16="http://schemas.microsoft.com/office/drawing/2014/main" val="1847772183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Acciones Entidad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4893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Adelantar plan de acción para adecuar los espacios para el acceso de personas en condición de discapacidad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67419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identificación del conocimiento, análisis y clasificación del mismo, y difusión en las instancias correspondientes: plan de mentores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58189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reportes trimestrales de la ejecución presupuestal de cada proyecto, vs su planeación, a partir del valor hora de los integrantes de los equipos (diseño del reporte)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701306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el nuevo manual (reglamento) del Comité de Conciliación se van a establecer los indicadores de acuerdo con la periodicidad definida en el Plan Anual del Comité de Conciliación.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79687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el nuevo manual (reglamento) del Comité de Conciliación se van a establecer los indicadores de acuerdo con la periodicidad definida en el Plan Anual del Comité de Conciliación.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522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30099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Comisión de Regulación de Comunicaciones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377922"/>
              </p:ext>
            </p:extLst>
          </p:nvPr>
        </p:nvGraphicFramePr>
        <p:xfrm>
          <a:off x="110836" y="1044364"/>
          <a:ext cx="9033164" cy="453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2230476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Autoridad Nacional de Televisión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-12018" y="106272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Con respecto al reporte realizado para 2T,  la entidad reconoce atrasos en el cumplimiento de las siguientes acciones: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-12018" y="4334035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 19 acciones, 13 presentan un avance acorde con lo planeado, para las actividades con atraso se recomienda acompañamiento de los asesores de políticas de transparencia, servicio al ciudadano, participación ciudadana, defensa judicial y gestión del conocimiento, se debe realizar reunión con la persona encargada del reporte ya que manifestó dudas porque la ANTV no tiene jefe de planeación en este momento </a:t>
            </a:r>
            <a:endParaRPr lang="es-CO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487803"/>
              </p:ext>
            </p:extLst>
          </p:nvPr>
        </p:nvGraphicFramePr>
        <p:xfrm>
          <a:off x="0" y="1690258"/>
          <a:ext cx="9131982" cy="2520950"/>
        </p:xfrm>
        <a:graphic>
          <a:graphicData uri="http://schemas.openxmlformats.org/drawingml/2006/table">
            <a:tbl>
              <a:tblPr/>
              <a:tblGrid>
                <a:gridCol w="7924800">
                  <a:extLst>
                    <a:ext uri="{9D8B030D-6E8A-4147-A177-3AD203B41FA5}">
                      <a16:colId xmlns:a16="http://schemas.microsoft.com/office/drawing/2014/main" val="3254287871"/>
                    </a:ext>
                  </a:extLst>
                </a:gridCol>
                <a:gridCol w="1207182">
                  <a:extLst>
                    <a:ext uri="{9D8B030D-6E8A-4147-A177-3AD203B41FA5}">
                      <a16:colId xmlns:a16="http://schemas.microsoft.com/office/drawing/2014/main" val="3033489818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Acciones Entidad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0505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Aplicar el formato de acta de entrega de puesto de trabajo Código: GH-PR06-F01 establecido en el procedimiento de Desvinculación y Liquidación por retiro a los funcionarios que se desvinculen de la entidad.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92479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Implementar el centro de relevo para la atención de personas en condiciones de discapacidad visual y auditiva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8963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Actualizar la caracterización del grupo de interés y su aprobación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04958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Actualizar el plan de participación ciudadana en la entidad en compañía de la oficina de comunicaciones  con el apoyo de todas las áreas , coordinaciones y grupos de la Entidad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0088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 Diseñar herramientas de costo beneficio de la conciliación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36367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Aplicar el formato de acta de entrega de puesto de trabajo Código: GH-PR06-F01 establecido en el procedimiento de Desvinculación y Liquidación por retiro a los funcionarios que se desvinculen de la entidad.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8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18705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Autoridad Nacional de Televisión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317447"/>
              </p:ext>
            </p:extLst>
          </p:nvPr>
        </p:nvGraphicFramePr>
        <p:xfrm>
          <a:off x="0" y="1044364"/>
          <a:ext cx="9144000" cy="4823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9550340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Servicios Postales Nacionales- 472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" y="125347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Con respecto al reporte realizado para 2T,  la entidad reconoce atrasos en el cumplimiento de las siguientes acciones: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-12018" y="473097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 17 actividades, 11 presentan un avance acorde con lo planeado, para las actividades con atraso se recomienda acompañamiento de los asesores de políticas de integridad, transparencia, gestión documental, presupuesto y eficiencia del gasto público y gestión del conocimiento.</a:t>
            </a:r>
            <a:endParaRPr lang="es-CO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299039"/>
              </p:ext>
            </p:extLst>
          </p:nvPr>
        </p:nvGraphicFramePr>
        <p:xfrm>
          <a:off x="73891" y="1856369"/>
          <a:ext cx="9058091" cy="2641740"/>
        </p:xfrm>
        <a:graphic>
          <a:graphicData uri="http://schemas.openxmlformats.org/drawingml/2006/table">
            <a:tbl>
              <a:tblPr/>
              <a:tblGrid>
                <a:gridCol w="7103648">
                  <a:extLst>
                    <a:ext uri="{9D8B030D-6E8A-4147-A177-3AD203B41FA5}">
                      <a16:colId xmlns:a16="http://schemas.microsoft.com/office/drawing/2014/main" val="2543504854"/>
                    </a:ext>
                  </a:extLst>
                </a:gridCol>
                <a:gridCol w="1954443">
                  <a:extLst>
                    <a:ext uri="{9D8B030D-6E8A-4147-A177-3AD203B41FA5}">
                      <a16:colId xmlns:a16="http://schemas.microsoft.com/office/drawing/2014/main" val="1616153513"/>
                    </a:ext>
                  </a:extLst>
                </a:gridCol>
              </a:tblGrid>
              <a:tr h="2149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Acciones Entidad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56352"/>
                  </a:ext>
                </a:extLst>
              </a:tr>
              <a:tr h="20107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Implementar el Código de Integridad al interior de la organización.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439127"/>
                  </a:ext>
                </a:extLst>
              </a:tr>
              <a:tr h="4021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Establecer los protocolos de respuesta y atención en lenguas de comunidades indígenas.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68526"/>
                  </a:ext>
                </a:extLst>
              </a:tr>
              <a:tr h="60323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Efectuar el análisis de los motivos de retiro para toma de acciones de mejoramiento, con base en la entrevista, efectuada al personal retirado de manera voluntaria.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910874"/>
                  </a:ext>
                </a:extLst>
              </a:tr>
              <a:tr h="4021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Elaborar y Publicar el Programa de Preservación de documentos en soporte digital.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500770"/>
                  </a:ext>
                </a:extLst>
              </a:tr>
              <a:tr h="41602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la validación del autodiagnóstico y justificar en observaciones y con soportes el 100% de las preguntas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80083"/>
                  </a:ext>
                </a:extLst>
              </a:tr>
              <a:tr h="40215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Fortalecer los requisitos del acta de entrega, con el fin de documentar el conocimiento especifico de un tema al momento del retiro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53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03422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Servicios Postales Nacionales- 472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9314528"/>
              </p:ext>
            </p:extLst>
          </p:nvPr>
        </p:nvGraphicFramePr>
        <p:xfrm>
          <a:off x="0" y="1044364"/>
          <a:ext cx="9144000" cy="4581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7469089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Agencia Nacional del Espectro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" y="125347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Con respecto al reporte realizado para 2T,  la entidad reconoce atrasos en el cumplimiento de las siguientes acciones: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-12018" y="473097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 3 actividades, 2 presentan un avance acorde con lo planeado, para las actividades con atraso se recomienda acompañamiento de los asesores de la política de gestión documental</a:t>
            </a:r>
            <a:endParaRPr lang="es-CO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55135"/>
              </p:ext>
            </p:extLst>
          </p:nvPr>
        </p:nvGraphicFramePr>
        <p:xfrm>
          <a:off x="-12018" y="3124890"/>
          <a:ext cx="8894765" cy="381000"/>
        </p:xfrm>
        <a:graphic>
          <a:graphicData uri="http://schemas.openxmlformats.org/drawingml/2006/table">
            <a:tbl>
              <a:tblPr/>
              <a:tblGrid>
                <a:gridCol w="6975562">
                  <a:extLst>
                    <a:ext uri="{9D8B030D-6E8A-4147-A177-3AD203B41FA5}">
                      <a16:colId xmlns:a16="http://schemas.microsoft.com/office/drawing/2014/main" val="4180663594"/>
                    </a:ext>
                  </a:extLst>
                </a:gridCol>
                <a:gridCol w="1919203">
                  <a:extLst>
                    <a:ext uri="{9D8B030D-6E8A-4147-A177-3AD203B41FA5}">
                      <a16:colId xmlns:a16="http://schemas.microsoft.com/office/drawing/2014/main" val="1655118503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Acciones Entidad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37978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Desarrollar capacitaciones y sensibilizaciones en el tema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488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39311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extLst>
              <a:ext uri="{FF2B5EF4-FFF2-40B4-BE49-F238E27FC236}">
                <a16:creationId xmlns:a16="http://schemas.microsoft.com/office/drawing/2014/main" id="{0DDCAEF0-D241-164A-A4B8-BF1DE363917D}"/>
              </a:ext>
            </a:extLst>
          </p:cNvPr>
          <p:cNvSpPr/>
          <p:nvPr/>
        </p:nvSpPr>
        <p:spPr>
          <a:xfrm>
            <a:off x="0" y="3"/>
            <a:ext cx="9144000" cy="188913"/>
          </a:xfrm>
          <a:prstGeom prst="rect">
            <a:avLst/>
          </a:prstGeom>
          <a:solidFill>
            <a:srgbClr val="7D4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37891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6"/>
            <a:ext cx="9144000" cy="56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90" y="6022976"/>
            <a:ext cx="5984875" cy="7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CuadroTexto 5"/>
          <p:cNvSpPr txBox="1">
            <a:spLocks noChangeArrowheads="1"/>
          </p:cNvSpPr>
          <p:nvPr/>
        </p:nvSpPr>
        <p:spPr bwMode="auto">
          <a:xfrm>
            <a:off x="0" y="39803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CO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Agencia Nacional del Espectro</a:t>
            </a:r>
            <a:endParaRPr lang="es-CO" altLang="es-CO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425996"/>
              </p:ext>
            </p:extLst>
          </p:nvPr>
        </p:nvGraphicFramePr>
        <p:xfrm>
          <a:off x="0" y="1253479"/>
          <a:ext cx="9144000" cy="3902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231638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1420</TotalTime>
  <Words>1346</Words>
  <Application>Microsoft Office PowerPoint</Application>
  <PresentationFormat>Presentación en pantalla (4:3)</PresentationFormat>
  <Paragraphs>165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MS PGothic</vt:lpstr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Mintic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Brinez Darabos</dc:creator>
  <cp:lastModifiedBy>Santiago Brinez Darabos</cp:lastModifiedBy>
  <cp:revision>25</cp:revision>
  <dcterms:created xsi:type="dcterms:W3CDTF">2018-07-23T16:04:20Z</dcterms:created>
  <dcterms:modified xsi:type="dcterms:W3CDTF">2019-02-05T16:15:12Z</dcterms:modified>
</cp:coreProperties>
</file>