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4"/>
    <p:sldMasterId id="2147483666" r:id="rId5"/>
  </p:sldMasterIdLst>
  <p:notesMasterIdLst>
    <p:notesMasterId r:id="rId36"/>
  </p:notesMasterIdLst>
  <p:sldIdLst>
    <p:sldId id="258" r:id="rId6"/>
    <p:sldId id="375" r:id="rId7"/>
    <p:sldId id="427" r:id="rId8"/>
    <p:sldId id="353" r:id="rId9"/>
    <p:sldId id="434" r:id="rId10"/>
    <p:sldId id="435" r:id="rId11"/>
    <p:sldId id="437" r:id="rId12"/>
    <p:sldId id="438" r:id="rId13"/>
    <p:sldId id="439" r:id="rId14"/>
    <p:sldId id="440" r:id="rId15"/>
    <p:sldId id="376" r:id="rId16"/>
    <p:sldId id="377" r:id="rId17"/>
    <p:sldId id="355" r:id="rId18"/>
    <p:sldId id="441" r:id="rId19"/>
    <p:sldId id="356" r:id="rId20"/>
    <p:sldId id="442" r:id="rId21"/>
    <p:sldId id="431" r:id="rId22"/>
    <p:sldId id="432" r:id="rId23"/>
    <p:sldId id="433" r:id="rId24"/>
    <p:sldId id="443" r:id="rId25"/>
    <p:sldId id="444" r:id="rId26"/>
    <p:sldId id="445" r:id="rId27"/>
    <p:sldId id="357" r:id="rId28"/>
    <p:sldId id="446" r:id="rId29"/>
    <p:sldId id="447" r:id="rId30"/>
    <p:sldId id="448" r:id="rId31"/>
    <p:sldId id="449" r:id="rId32"/>
    <p:sldId id="450" r:id="rId33"/>
    <p:sldId id="358" r:id="rId34"/>
    <p:sldId id="280" r:id="rId3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Work Sans" panose="020B0604020202020204" charset="0"/>
      <p:regular r:id="rId49"/>
      <p:bold r:id="rId50"/>
    </p:embeddedFont>
    <p:embeddedFont>
      <p:font typeface="Work Sans Light" panose="020B0604020202020204" charset="0"/>
      <p:regular r:id="rId51"/>
      <p:bold r:id="rId52"/>
    </p:embeddedFont>
    <p:embeddedFont>
      <p:font typeface="Work Sans SemiBold" panose="020B060402020202020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rodriguez" initials="fr" lastIdx="0" clrIdx="0">
    <p:extLst>
      <p:ext uri="{19B8F6BF-5375-455C-9EA6-DF929625EA0E}">
        <p15:presenceInfo xmlns:p15="http://schemas.microsoft.com/office/powerpoint/2012/main" userId="49de44b16aac20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2F63"/>
    <a:srgbClr val="1FA2B4"/>
    <a:srgbClr val="464343"/>
    <a:srgbClr val="A3A2A2"/>
    <a:srgbClr val="0850D2"/>
    <a:srgbClr val="FDE5E9"/>
    <a:srgbClr val="FF3399"/>
    <a:srgbClr val="BCE993"/>
    <a:srgbClr val="1F6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182" autoAdjust="0"/>
  </p:normalViewPr>
  <p:slideViewPr>
    <p:cSldViewPr snapToGrid="0" snapToObjects="1" showGuides="1">
      <p:cViewPr varScale="1">
        <p:scale>
          <a:sx n="95" d="100"/>
          <a:sy n="95" d="100"/>
        </p:scale>
        <p:origin x="6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'Temas más votados'!$B$3:$B$12</c:f>
              <c:strCache>
                <c:ptCount val="10"/>
                <c:pt idx="0">
                  <c:v>Zonas Digitales Rurales y Urbanas con internet gratuito</c:v>
                </c:pt>
                <c:pt idx="1">
                  <c:v>Más herramientas TIC para nuestros niños, niñas, adolescentes y docentes.</c:v>
                </c:pt>
                <c:pt idx="2">
                  <c:v>Teletrabajo</c:v>
                </c:pt>
                <c:pt idx="3">
                  <c:v>Computadores para Educar</c:v>
                </c:pt>
                <c:pt idx="4">
                  <c:v>Ley TIC</c:v>
                </c:pt>
                <c:pt idx="5">
                  <c:v>Fortalecimiento de los medios públicos regionales y nacionales</c:v>
                </c:pt>
                <c:pt idx="6">
                  <c:v>Inteligencia Artificial (IA)</c:v>
                </c:pt>
                <c:pt idx="7">
                  <c:v>Laboratorio de Transformación Digital</c:v>
                </c:pt>
                <c:pt idx="8">
                  <c:v>Colombia 4.0</c:v>
                </c:pt>
                <c:pt idx="9">
                  <c:v>Talleres de emprendimiento digital Apps.co</c:v>
                </c:pt>
              </c:strCache>
            </c:strRef>
          </c:cat>
          <c:val>
            <c:numRef>
              <c:f>'Temas más votados'!$C$3:$C$12</c:f>
              <c:numCache>
                <c:formatCode>General</c:formatCode>
                <c:ptCount val="10"/>
                <c:pt idx="0">
                  <c:v>361</c:v>
                </c:pt>
                <c:pt idx="1">
                  <c:v>353</c:v>
                </c:pt>
                <c:pt idx="2">
                  <c:v>316</c:v>
                </c:pt>
                <c:pt idx="3">
                  <c:v>270</c:v>
                </c:pt>
                <c:pt idx="4">
                  <c:v>269</c:v>
                </c:pt>
                <c:pt idx="5">
                  <c:v>232</c:v>
                </c:pt>
                <c:pt idx="6">
                  <c:v>222</c:v>
                </c:pt>
                <c:pt idx="7">
                  <c:v>217</c:v>
                </c:pt>
                <c:pt idx="8">
                  <c:v>217</c:v>
                </c:pt>
                <c:pt idx="9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D-43B5-A5E6-A7D69A3703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3648384"/>
        <c:axId val="1466898976"/>
      </c:barChart>
      <c:catAx>
        <c:axId val="11536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898976"/>
        <c:crosses val="autoZero"/>
        <c:auto val="1"/>
        <c:lblAlgn val="ctr"/>
        <c:lblOffset val="100"/>
        <c:noMultiLvlLbl val="0"/>
      </c:catAx>
      <c:valAx>
        <c:axId val="146689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36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La información suministrada durante el presente evento fue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749999999999998"/>
          <c:w val="0.93888888888888888"/>
          <c:h val="0.569744823563721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462-45AB-98C5-F8B566E60C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462-45AB-98C5-F8B566E60C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462-45AB-98C5-F8B566E60C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462-45AB-98C5-F8B566E60C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1. Malo</c:v>
                </c:pt>
                <c:pt idx="1">
                  <c:v>2. Regular</c:v>
                </c:pt>
                <c:pt idx="2">
                  <c:v>3. Bueno</c:v>
                </c:pt>
                <c:pt idx="3">
                  <c:v>4. Muy Satisfactorio</c:v>
                </c:pt>
              </c:strCache>
            </c:strRef>
          </c:cat>
          <c:val>
            <c:numRef>
              <c:f>Hoja3!$B$4:$B$7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53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62-45AB-98C5-F8B566E60C3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La información presentada en la jornada de diálogo responde a sus intereses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678-428E-A953-35D11AD3BE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678-428E-A953-35D11AD3BE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678-428E-A953-35D11AD3BE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678-428E-A953-35D11AD3BE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1. Malo</c:v>
                </c:pt>
                <c:pt idx="1">
                  <c:v>2. Regular</c:v>
                </c:pt>
                <c:pt idx="2">
                  <c:v>3. Bueno</c:v>
                </c:pt>
                <c:pt idx="3">
                  <c:v>4. Muy Satisfactorio</c:v>
                </c:pt>
              </c:strCache>
            </c:strRef>
          </c:cat>
          <c:val>
            <c:numRef>
              <c:f>Hoja3!$C$4:$C$7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66</c:v>
                </c:pt>
                <c:pt idx="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78-428E-A953-35D11AD3BE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Le fue útil la información suministrada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B5E-4703-8C5B-337C8E65AE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B5E-4703-8C5B-337C8E65AE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B5E-4703-8C5B-337C8E65AE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B5E-4703-8C5B-337C8E65AE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1. Malo</c:v>
                </c:pt>
                <c:pt idx="1">
                  <c:v>2. Regular</c:v>
                </c:pt>
                <c:pt idx="2">
                  <c:v>3. Bueno</c:v>
                </c:pt>
                <c:pt idx="3">
                  <c:v>4. Muy Satisfactorio</c:v>
                </c:pt>
              </c:strCache>
            </c:strRef>
          </c:cat>
          <c:val>
            <c:numRef>
              <c:f>Hoja3!$D$4:$D$7</c:f>
              <c:numCache>
                <c:formatCode>General</c:formatCode>
                <c:ptCount val="4"/>
                <c:pt idx="0">
                  <c:v>3</c:v>
                </c:pt>
                <c:pt idx="1">
                  <c:v>16</c:v>
                </c:pt>
                <c:pt idx="2">
                  <c:v>56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5E-4703-8C5B-337C8E65AE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La jornada de diálogo dio a conocer los resultados de la gestión de la entidad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D21-451D-B628-D41FEA3D71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D21-451D-B628-D41FEA3D71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D21-451D-B628-D41FEA3D71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D21-451D-B628-D41FEA3D71EC}"/>
              </c:ext>
            </c:extLst>
          </c:dPt>
          <c:dLbls>
            <c:dLbl>
              <c:idx val="0"/>
              <c:layout>
                <c:manualLayout>
                  <c:x val="-9.0785214348206474E-3"/>
                  <c:y val="0.116555118110236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21-451D-B628-D41FEA3D7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1. Malo</c:v>
                </c:pt>
                <c:pt idx="1">
                  <c:v>2. Regular</c:v>
                </c:pt>
                <c:pt idx="2">
                  <c:v>3. Bueno</c:v>
                </c:pt>
                <c:pt idx="3">
                  <c:v>4. Muy Satisfactorio</c:v>
                </c:pt>
              </c:strCache>
            </c:strRef>
          </c:cat>
          <c:val>
            <c:numRef>
              <c:f>Hoja3!$E$4:$E$7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65</c:v>
                </c:pt>
                <c:pt idx="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21-451D-B628-D41FEA3D71E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La presentación y la información brindada fue clara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DBB-4E23-83FE-CCA9A3D684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DBB-4E23-83FE-CCA9A3D684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DBB-4E23-83FE-CCA9A3D684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DBB-4E23-83FE-CCA9A3D684C2}"/>
              </c:ext>
            </c:extLst>
          </c:dPt>
          <c:dLbls>
            <c:dLbl>
              <c:idx val="0"/>
              <c:layout>
                <c:manualLayout>
                  <c:x val="-1.7670384951881016E-2"/>
                  <c:y val="0.11422572178477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B-4E23-83FE-CCA9A3D68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1. Malo</c:v>
                </c:pt>
                <c:pt idx="1">
                  <c:v>2. Regular</c:v>
                </c:pt>
                <c:pt idx="2">
                  <c:v>3. Bueno</c:v>
                </c:pt>
                <c:pt idx="3">
                  <c:v>4. Muy Satisfactorio</c:v>
                </c:pt>
              </c:strCache>
            </c:strRef>
          </c:cat>
          <c:val>
            <c:numRef>
              <c:f>Hoja3!$F$4:$F$7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55</c:v>
                </c:pt>
                <c:pt idx="3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BB-4E23-83FE-CCA9A3D684C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Cómo califica la logística del evento (horario, medio utilizado)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C83-4293-AE12-79B7BCBB7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C83-4293-AE12-79B7BCBB7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C83-4293-AE12-79B7BCBB70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C83-4293-AE12-79B7BCBB7037}"/>
              </c:ext>
            </c:extLst>
          </c:dPt>
          <c:dLbls>
            <c:dLbl>
              <c:idx val="0"/>
              <c:layout>
                <c:manualLayout>
                  <c:x val="-1.8982502187226597E-2"/>
                  <c:y val="0.11422572178477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83-4293-AE12-79B7BCBB7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1. Malo</c:v>
                </c:pt>
                <c:pt idx="1">
                  <c:v>2. Regular</c:v>
                </c:pt>
                <c:pt idx="2">
                  <c:v>3. Bueno</c:v>
                </c:pt>
                <c:pt idx="3">
                  <c:v>4. Muy Satisfactorio</c:v>
                </c:pt>
              </c:strCache>
            </c:strRef>
          </c:cat>
          <c:val>
            <c:numRef>
              <c:f>Hoja3!$G$4:$G$7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70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83-4293-AE12-79B7BCBB70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¿Participaría nuevamente?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804-49E5-97F9-10C3D9E144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804-49E5-97F9-10C3D9E144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Hoja3!$A$12:$A$13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Hoja3!$B$12:$B$13</c:f>
              <c:numCache>
                <c:formatCode>General</c:formatCode>
                <c:ptCount val="2"/>
                <c:pt idx="0">
                  <c:v>185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04-49E5-97F9-10C3D9E144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¿Recomendaría a otros grupos de interés a participar?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7E0-4369-AFA0-87B89999DF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7E0-4369-AFA0-87B89999D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Hoja3!$A$12:$A$13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Hoja3!$C$12:$C$13</c:f>
              <c:numCache>
                <c:formatCode>General</c:formatCode>
                <c:ptCount val="2"/>
                <c:pt idx="0">
                  <c:v>185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E0-4369-AFA0-87B89999DF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546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F42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bg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 dirty="0">
              <a:solidFill>
                <a:schemeClr val="bg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Google Shape;69;p9">
            <a:extLst>
              <a:ext uri="{FF2B5EF4-FFF2-40B4-BE49-F238E27FC236}">
                <a16:creationId xmlns:a16="http://schemas.microsoft.com/office/drawing/2014/main" id="{5351E4E9-B136-EF4F-A363-02A09F0DBDCF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1_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549751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el Ministerio de Tecnologías de la Información y las Comunicaciones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05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368CFB-F97A-724F-B866-B031A5E42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132" y="2148901"/>
            <a:ext cx="3961255" cy="8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01EB3-0F8A-EB4C-82DA-AD3685A30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132" y="2148901"/>
            <a:ext cx="3961255" cy="8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1_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549751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el Ministerio de Tecnologías de la Información y las Comunicaciones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105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368CFB-F97A-724F-B866-B031A5E42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132" y="2148901"/>
            <a:ext cx="3961255" cy="8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01EB3-0F8A-EB4C-82DA-AD3685A30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132" y="2148901"/>
            <a:ext cx="3961255" cy="8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5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4895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micrositios.mintic.gov.co/rendicion_cuentas_2020/" TargetMode="External"/><Relationship Id="rId4" Type="http://schemas.openxmlformats.org/officeDocument/2006/relationships/hyperlink" Target="https://micrositios.mintic.gov.co/rendicion_cuentas_2020/estrategi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micrositios.mintic.gov.co/rendicion_cuentas_2020/estrategia/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micrositios.mintic.gov.co/rendicion_cuentas_2020/" TargetMode="External"/><Relationship Id="rId4" Type="http://schemas.openxmlformats.org/officeDocument/2006/relationships/hyperlink" Target="https://micrositios.mintic.gov.co/rendicion_cuentas_2020/estrategi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micrositios.mintic.gov.co/rendicion_cuentas_2020/" TargetMode="External"/><Relationship Id="rId4" Type="http://schemas.openxmlformats.org/officeDocument/2006/relationships/hyperlink" Target="https://micrositios.mintic.gov.co/rendicion_cuentas_2020/estrategi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micrositios.mintic.gov.co/rendicion_cuentas_2020/estrategia/" TargetMode="External"/><Relationship Id="rId4" Type="http://schemas.openxmlformats.org/officeDocument/2006/relationships/hyperlink" Target="https://www.mintic.gov.co/portal/inicio/Ministerio/Logros/Rendicion-de-cuenta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micrositios.mintic.gov.co/rendicion_cuentas_202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micrositios.mintic.gov.co/rendicion_cuentas_202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micrositios.mintic.gov.co/rendicion_cuentas_2020/encuesta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micrositios.mintic.gov.co/rendicion_cuentas_2020/" TargetMode="External"/><Relationship Id="rId4" Type="http://schemas.openxmlformats.org/officeDocument/2006/relationships/hyperlink" Target="https://www.mintic.gov.co/portal/inicio/Ministerio/Logros/Rendicion-de-cuent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rositios.mintic.gov.co/rendicion_cuentas_2020/estrategia/" TargetMode="External"/><Relationship Id="rId5" Type="http://schemas.openxmlformats.org/officeDocument/2006/relationships/hyperlink" Target="https://www.mintic.gov.co/portal/inicio/Ministerio/Logros/Rendicion-de-cuentas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0AA556-91C7-449D-AB66-3240EF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5" y="764712"/>
            <a:ext cx="4857750" cy="333375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9B0AC5-AD61-46A4-B24F-75C15A6527FA}"/>
              </a:ext>
            </a:extLst>
          </p:cNvPr>
          <p:cNvSpPr/>
          <p:nvPr/>
        </p:nvSpPr>
        <p:spPr>
          <a:xfrm>
            <a:off x="2111399" y="2520727"/>
            <a:ext cx="3537851" cy="1652314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49C6F1-5820-4960-8210-14F05D7A6B57}"/>
              </a:ext>
            </a:extLst>
          </p:cNvPr>
          <p:cNvSpPr/>
          <p:nvPr/>
        </p:nvSpPr>
        <p:spPr>
          <a:xfrm>
            <a:off x="5623506" y="2970295"/>
            <a:ext cx="352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En la estrategia de RdC se encuentran estos ítems. Se pueden consultar en los enlaces: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4"/>
              </a:rPr>
              <a:t>https://micrositios.mintic.gov.co/rendicion_cuentas_2020/estrategia/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5"/>
              </a:rPr>
              <a:t>https://micrositios.mintic.gov.co/rendicion_cuentas_2020/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923A-684C-4F79-A0B0-4FC58F997C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84" t="38090" r="28352" b="10466"/>
          <a:stretch/>
        </p:blipFill>
        <p:spPr>
          <a:xfrm>
            <a:off x="5649250" y="798652"/>
            <a:ext cx="2810632" cy="17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06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42F6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Estrategia de RdC -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B554B34C-B71D-4342-821F-922A1ACC3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77" y="826007"/>
            <a:ext cx="7736445" cy="358168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C6F853-D2C8-4B07-8260-E9655EB376C9}"/>
              </a:ext>
            </a:extLst>
          </p:cNvPr>
          <p:cNvSpPr/>
          <p:nvPr/>
        </p:nvSpPr>
        <p:spPr>
          <a:xfrm>
            <a:off x="827485" y="3373023"/>
            <a:ext cx="3425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https://micrositios.mintic.gov.co/rendicion_cuentas_2020/estrategia/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4587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42F6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Estrategia de RdC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E06BB0A-1848-4837-BAF8-DA56DA5F0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83" y="1041512"/>
            <a:ext cx="6044557" cy="332481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8501AB6-17F0-4E2A-A8A4-3BE5BA5F091B}"/>
              </a:ext>
            </a:extLst>
          </p:cNvPr>
          <p:cNvSpPr/>
          <p:nvPr/>
        </p:nvSpPr>
        <p:spPr>
          <a:xfrm>
            <a:off x="1038180" y="2023933"/>
            <a:ext cx="2408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Se cerró el martes 1 de septiembre</a:t>
            </a:r>
          </a:p>
        </p:txBody>
      </p:sp>
    </p:spTree>
    <p:extLst>
      <p:ext uri="{BB962C8B-B14F-4D97-AF65-F5344CB8AC3E}">
        <p14:creationId xmlns:p14="http://schemas.microsoft.com/office/powerpoint/2010/main" val="28472671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C4D89F-D2EB-49C0-AA2D-01E9D663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57" y="1025662"/>
            <a:ext cx="4981575" cy="269557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09C7F6-57D3-4007-BD8C-4561ACE2B0CE}"/>
              </a:ext>
            </a:extLst>
          </p:cNvPr>
          <p:cNvSpPr/>
          <p:nvPr/>
        </p:nvSpPr>
        <p:spPr>
          <a:xfrm>
            <a:off x="5714617" y="2571750"/>
            <a:ext cx="3127261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El 21 de agosto se publicaron las estrategias de Rendición de Cuentas y Comunicaciones para comentarios de la ciudadanía. Se recibieron 10 comentarios los cuales no modificaron las estrategias por ser de felicitaciones o relacionados con otros temas. 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</a:rPr>
              <a:t>Se pueden consultar en los enlaces: 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  <a:hlinkClick r:id="rId4"/>
              </a:rPr>
              <a:t>https://micrositios.mintic.gov.co/rendicion_cuentas_2020/estrategia/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</a:rPr>
              <a:t> y 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  <a:hlinkClick r:id="rId5"/>
              </a:rPr>
              <a:t>https://micrositios.mintic.gov.co/rendicion_cuentas_2020/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</a:rPr>
              <a:t> </a:t>
            </a:r>
            <a:endParaRPr lang="es-MX" sz="105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FBBAD94-D7F4-41CD-B18F-351E2AA66FA6}"/>
              </a:ext>
            </a:extLst>
          </p:cNvPr>
          <p:cNvSpPr/>
          <p:nvPr/>
        </p:nvSpPr>
        <p:spPr>
          <a:xfrm>
            <a:off x="2296673" y="1067358"/>
            <a:ext cx="3450985" cy="1930677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6EB8BE-FC24-4EA2-8983-6D20C88FCC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65"/>
          <a:stretch/>
        </p:blipFill>
        <p:spPr>
          <a:xfrm>
            <a:off x="5798847" y="942328"/>
            <a:ext cx="3039186" cy="14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11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C4D89F-D2EB-49C0-AA2D-01E9D663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57" y="1025662"/>
            <a:ext cx="4981575" cy="269557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09C7F6-57D3-4007-BD8C-4561ACE2B0CE}"/>
              </a:ext>
            </a:extLst>
          </p:cNvPr>
          <p:cNvSpPr/>
          <p:nvPr/>
        </p:nvSpPr>
        <p:spPr>
          <a:xfrm>
            <a:off x="5549932" y="3047422"/>
            <a:ext cx="31272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Se publicó en los siguientes enlaces: 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  <a:hlinkClick r:id="rId4"/>
              </a:rPr>
              <a:t>https://micrositios.mintic.gov.co/rendicion_cuentas_2020/estrategia/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</a:rPr>
              <a:t> y 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  <a:hlinkClick r:id="rId5"/>
              </a:rPr>
              <a:t>https://micrositios.mintic.gov.co/rendicion_cuentas_2020/</a:t>
            </a:r>
            <a:r>
              <a:rPr lang="es-MX" sz="1050" b="1" dirty="0">
                <a:solidFill>
                  <a:srgbClr val="0850D2"/>
                </a:solidFill>
                <a:cs typeface="Arial" panose="020B0604020202020204" pitchFamily="34" charset="0"/>
              </a:rPr>
              <a:t> </a:t>
            </a:r>
            <a:endParaRPr lang="es-MX" sz="105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FBBAD94-D7F4-41CD-B18F-351E2AA66FA6}"/>
              </a:ext>
            </a:extLst>
          </p:cNvPr>
          <p:cNvSpPr/>
          <p:nvPr/>
        </p:nvSpPr>
        <p:spPr>
          <a:xfrm>
            <a:off x="2296673" y="2964265"/>
            <a:ext cx="3253259" cy="735806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1D0599-93BA-4E5D-A08E-C2E2AC0F5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932" y="717126"/>
            <a:ext cx="1758071" cy="10026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21CBA6-6147-4175-B46C-87C2AC832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967" y="1844265"/>
            <a:ext cx="1722522" cy="9971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580E0FF-A7A9-4165-8BA2-3C35C11F19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44" t="23123" r="30703" b="14295"/>
          <a:stretch/>
        </p:blipFill>
        <p:spPr>
          <a:xfrm>
            <a:off x="7605429" y="320801"/>
            <a:ext cx="1310473" cy="15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6317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40F09-672A-4651-9D3A-A488A5FF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2" y="711597"/>
            <a:ext cx="5610225" cy="333375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6A7164D-9EBC-48E5-903F-74477F154CBE}"/>
              </a:ext>
            </a:extLst>
          </p:cNvPr>
          <p:cNvSpPr/>
          <p:nvPr/>
        </p:nvSpPr>
        <p:spPr>
          <a:xfrm>
            <a:off x="3703002" y="3571973"/>
            <a:ext cx="27651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del micrositio de RdC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B19BC4-D373-47FD-BDEF-B1F5C16CF4F3}"/>
              </a:ext>
            </a:extLst>
          </p:cNvPr>
          <p:cNvSpPr/>
          <p:nvPr/>
        </p:nvSpPr>
        <p:spPr>
          <a:xfrm>
            <a:off x="3692954" y="3957803"/>
            <a:ext cx="207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en medios de comunicación (periódico)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08A8D16-80D1-4539-9893-028FC266350F}"/>
              </a:ext>
            </a:extLst>
          </p:cNvPr>
          <p:cNvCxnSpPr/>
          <p:nvPr/>
        </p:nvCxnSpPr>
        <p:spPr>
          <a:xfrm>
            <a:off x="2296673" y="368738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24B3CED-01D6-40AA-93D8-2C8392EE1C31}"/>
              </a:ext>
            </a:extLst>
          </p:cNvPr>
          <p:cNvCxnSpPr/>
          <p:nvPr/>
        </p:nvCxnSpPr>
        <p:spPr>
          <a:xfrm>
            <a:off x="2296673" y="414246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4FE1EBF-377A-44D1-95E1-41506091AB38}"/>
              </a:ext>
            </a:extLst>
          </p:cNvPr>
          <p:cNvSpPr/>
          <p:nvPr/>
        </p:nvSpPr>
        <p:spPr>
          <a:xfrm>
            <a:off x="2155996" y="906269"/>
            <a:ext cx="3568991" cy="453677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926F275-2F4F-4184-9101-C2A956DDB725}"/>
              </a:ext>
            </a:extLst>
          </p:cNvPr>
          <p:cNvSpPr/>
          <p:nvPr/>
        </p:nvSpPr>
        <p:spPr>
          <a:xfrm>
            <a:off x="5623506" y="3014462"/>
            <a:ext cx="3520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Se realizó la capacitación el 12 de agosto de 2020 a funcionarios, contratistas y grupos de interés. Se publicó a través de los enlaces: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4"/>
              </a:rPr>
              <a:t>https://www.mintic.gov.co/portal/inicio/Ministerio/Logros/Rendicion-de-cuentas/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5"/>
              </a:rPr>
              <a:t>https://micrositios.mintic.gov.co/rendicion_cuentas_2020/estrategia/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BD46BFE-980F-43A7-94E7-AA7E64E1C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482" r="11333" b="13487"/>
          <a:stretch/>
        </p:blipFill>
        <p:spPr>
          <a:xfrm>
            <a:off x="5725913" y="678310"/>
            <a:ext cx="3126685" cy="23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0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40F09-672A-4651-9D3A-A488A5FF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2" y="711597"/>
            <a:ext cx="5610225" cy="333375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6A7164D-9EBC-48E5-903F-74477F154CBE}"/>
              </a:ext>
            </a:extLst>
          </p:cNvPr>
          <p:cNvSpPr/>
          <p:nvPr/>
        </p:nvSpPr>
        <p:spPr>
          <a:xfrm>
            <a:off x="3703002" y="3571973"/>
            <a:ext cx="27651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del micrositio de RdC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B19BC4-D373-47FD-BDEF-B1F5C16CF4F3}"/>
              </a:ext>
            </a:extLst>
          </p:cNvPr>
          <p:cNvSpPr/>
          <p:nvPr/>
        </p:nvSpPr>
        <p:spPr>
          <a:xfrm>
            <a:off x="3692954" y="3957803"/>
            <a:ext cx="207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en medios de comunicación (periódico)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08A8D16-80D1-4539-9893-028FC266350F}"/>
              </a:ext>
            </a:extLst>
          </p:cNvPr>
          <p:cNvCxnSpPr/>
          <p:nvPr/>
        </p:nvCxnSpPr>
        <p:spPr>
          <a:xfrm>
            <a:off x="2296673" y="368738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24B3CED-01D6-40AA-93D8-2C8392EE1C31}"/>
              </a:ext>
            </a:extLst>
          </p:cNvPr>
          <p:cNvCxnSpPr/>
          <p:nvPr/>
        </p:nvCxnSpPr>
        <p:spPr>
          <a:xfrm>
            <a:off x="2296673" y="414246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4FE1EBF-377A-44D1-95E1-41506091AB38}"/>
              </a:ext>
            </a:extLst>
          </p:cNvPr>
          <p:cNvSpPr/>
          <p:nvPr/>
        </p:nvSpPr>
        <p:spPr>
          <a:xfrm>
            <a:off x="2202660" y="1630400"/>
            <a:ext cx="3568991" cy="453677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5DDB97-4A68-4CE7-967E-0DC68A44CBE5}"/>
              </a:ext>
            </a:extLst>
          </p:cNvPr>
          <p:cNvSpPr/>
          <p:nvPr/>
        </p:nvSpPr>
        <p:spPr>
          <a:xfrm>
            <a:off x="5771651" y="690133"/>
            <a:ext cx="352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Las áreas identificaron la información susceptible de publicar en la RdC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D2DB2B-70D1-4AF4-8DDF-59C86F841245}"/>
              </a:ext>
            </a:extLst>
          </p:cNvPr>
          <p:cNvSpPr/>
          <p:nvPr/>
        </p:nvSpPr>
        <p:spPr>
          <a:xfrm>
            <a:off x="5739827" y="1184549"/>
            <a:ext cx="3520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Del 14 al 25 de agosto se publicó encuesta solicitándole a la ciudadanía nos indicaran la información que querían conocer del ministerio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ECBE0D-939F-4289-9DD0-AA81220D0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69" y="3187554"/>
            <a:ext cx="2958615" cy="9996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A414BC-4DAA-4BE8-9ED6-82B4E2C1A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687" y="2023414"/>
            <a:ext cx="1404042" cy="10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088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Identificación de temas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D6C1A8E-4270-4F23-A91B-50C4A8ED5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55538"/>
              </p:ext>
            </p:extLst>
          </p:nvPr>
        </p:nvGraphicFramePr>
        <p:xfrm>
          <a:off x="457828" y="865327"/>
          <a:ext cx="8334480" cy="3400661"/>
        </p:xfrm>
        <a:graphic>
          <a:graphicData uri="http://schemas.openxmlformats.org/drawingml/2006/table">
            <a:tbl>
              <a:tblPr/>
              <a:tblGrid>
                <a:gridCol w="2682003">
                  <a:extLst>
                    <a:ext uri="{9D8B030D-6E8A-4147-A177-3AD203B41FA5}">
                      <a16:colId xmlns:a16="http://schemas.microsoft.com/office/drawing/2014/main" val="2745764475"/>
                    </a:ext>
                  </a:extLst>
                </a:gridCol>
                <a:gridCol w="140337">
                  <a:extLst>
                    <a:ext uri="{9D8B030D-6E8A-4147-A177-3AD203B41FA5}">
                      <a16:colId xmlns:a16="http://schemas.microsoft.com/office/drawing/2014/main" val="2963505175"/>
                    </a:ext>
                  </a:extLst>
                </a:gridCol>
                <a:gridCol w="2682003">
                  <a:extLst>
                    <a:ext uri="{9D8B030D-6E8A-4147-A177-3AD203B41FA5}">
                      <a16:colId xmlns:a16="http://schemas.microsoft.com/office/drawing/2014/main" val="3863955183"/>
                    </a:ext>
                  </a:extLst>
                </a:gridCol>
                <a:gridCol w="148134">
                  <a:extLst>
                    <a:ext uri="{9D8B030D-6E8A-4147-A177-3AD203B41FA5}">
                      <a16:colId xmlns:a16="http://schemas.microsoft.com/office/drawing/2014/main" val="370161284"/>
                    </a:ext>
                  </a:extLst>
                </a:gridCol>
                <a:gridCol w="2682003">
                  <a:extLst>
                    <a:ext uri="{9D8B030D-6E8A-4147-A177-3AD203B41FA5}">
                      <a16:colId xmlns:a16="http://schemas.microsoft.com/office/drawing/2014/main" val="3922305474"/>
                    </a:ext>
                  </a:extLst>
                </a:gridCol>
              </a:tblGrid>
              <a:tr h="23643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Temas Identificados por las áreas para la RdC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6838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700 MHz, 1900 MHz 2,5 GHz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Zonas digitales urbanas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Desarrollo Evolutivo GOV.CO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6736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Nuevo proceso de asignación de espectro IMT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San Andrés conectado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Integración de Trámites y Servicios de las entidades a Gov.co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941332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5G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 para remoción de barreras al despliegue de infraestructura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Portales Territoriales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589083"/>
                  </a:ext>
                </a:extLst>
              </a:tr>
              <a:tr h="522105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de espectro para nuevas emisoras comunitarias y comerciales -Convocatoria  001 de 2019 emisoras comunitarias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Sistema Nacional de Telecomunicaciones de Emergencia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 Ciudadnaos Digitales (16. Interoperabilidad SCD, 17. Autenticación Digital y 18. Carpeta Ciudadana Digital SCD)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2149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Redes Emergentes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Convertic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Datos Abiertos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165601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Desarrollo e implementación de un nuevo modelo de vigilancia y control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Centro de Relevo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Software Líbre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84519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 integral para mejorar las condiciones de prestación de prestación de servicios móviles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Formación y entretenimiento accesible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Evaluación de Impacto Política de Gobierno Digital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94820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Actualización del Glosario TIC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Tic Accesibles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Plataforma Empresario Digital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648297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Actualización del régimen de contraprestación por el uso de espectro (Punto a Punto)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 TIC Mujer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Sofistica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116715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 contra el hurto de equipos terminales móviles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Inclusión social digital de las comunidades etnicas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Transformación Digital Naranja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22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8822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Identificación de temas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E0CB935-3B93-421C-9B3F-10FDC9880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31201"/>
              </p:ext>
            </p:extLst>
          </p:nvPr>
        </p:nvGraphicFramePr>
        <p:xfrm>
          <a:off x="136281" y="770573"/>
          <a:ext cx="9007720" cy="3641559"/>
        </p:xfrm>
        <a:graphic>
          <a:graphicData uri="http://schemas.openxmlformats.org/drawingml/2006/table">
            <a:tbl>
              <a:tblPr/>
              <a:tblGrid>
                <a:gridCol w="2898649">
                  <a:extLst>
                    <a:ext uri="{9D8B030D-6E8A-4147-A177-3AD203B41FA5}">
                      <a16:colId xmlns:a16="http://schemas.microsoft.com/office/drawing/2014/main" val="2990171888"/>
                    </a:ext>
                  </a:extLst>
                </a:gridCol>
                <a:gridCol w="151673">
                  <a:extLst>
                    <a:ext uri="{9D8B030D-6E8A-4147-A177-3AD203B41FA5}">
                      <a16:colId xmlns:a16="http://schemas.microsoft.com/office/drawing/2014/main" val="1674907332"/>
                    </a:ext>
                  </a:extLst>
                </a:gridCol>
                <a:gridCol w="2898649">
                  <a:extLst>
                    <a:ext uri="{9D8B030D-6E8A-4147-A177-3AD203B41FA5}">
                      <a16:colId xmlns:a16="http://schemas.microsoft.com/office/drawing/2014/main" val="3135889669"/>
                    </a:ext>
                  </a:extLst>
                </a:gridCol>
                <a:gridCol w="160100">
                  <a:extLst>
                    <a:ext uri="{9D8B030D-6E8A-4147-A177-3AD203B41FA5}">
                      <a16:colId xmlns:a16="http://schemas.microsoft.com/office/drawing/2014/main" val="2633833247"/>
                    </a:ext>
                  </a:extLst>
                </a:gridCol>
                <a:gridCol w="2898649">
                  <a:extLst>
                    <a:ext uri="{9D8B030D-6E8A-4147-A177-3AD203B41FA5}">
                      <a16:colId xmlns:a16="http://schemas.microsoft.com/office/drawing/2014/main" val="462116918"/>
                    </a:ext>
                  </a:extLst>
                </a:gridCol>
              </a:tblGrid>
              <a:tr h="20732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Temas Identificados por las áreas para la RdC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19011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Nueva contraprestación periódica única TIC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Tic Confío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Digitalización mipyme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7866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Modernización del Sector Postal 2020-2024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Teletrabajo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Apps.co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00717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Lineamiento para el desarrollo de la cultura filatélica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Ciudadanía Digital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Crea Digital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677416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Iniciativas para el fomento del uso del código postal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Redvolución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Colombia 4.0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50625"/>
                  </a:ext>
                </a:extLst>
              </a:tr>
              <a:tr h="38009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Contraprestación Periodica para los Operadores Postales para la vigencia 2020-2022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Convivencia Digital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Promoción de la internacionalización de la industria TI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23642"/>
                  </a:ext>
                </a:extLst>
              </a:tr>
              <a:tr h="38009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Prórroga de la habilitación para Operadores postales y modalidades de pago de la contraprestación.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Televisión pública e incentivos para el desarrollo de contenidos multiplataforma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Especialización Inteligente y Especialización 4RI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30422"/>
                  </a:ext>
                </a:extLst>
              </a:tr>
              <a:tr h="38009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Habilitación para nuevos Operadores Postales.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Contenidos para fortalecer y promover la identidad cultural en todo el país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Talleres de emprendimiento digital Apps.co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764248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Emisiónes Filatélicas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Conocimiento de las audiencias tradicionales y digitales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Programación para niñas y niños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51573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Incentivos a la oferta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Formación para el desarrollo del sector audiovisual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 Pedagógica Talento Digital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60047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Incentivos a la demanda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Política integral de Tecnologías para Aprender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Ciencia de Datos 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6331"/>
                  </a:ext>
                </a:extLst>
              </a:tr>
              <a:tr h="380091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Zonas digitales urbanas (ZDU)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Lineamientos y herramientas de la Política de Gobierno Digital (CNP3975 Transformación Digital)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Talento Digital para Empresas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923126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transición a nuevas tecnologías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Marco de Interoperabilidad para Gobierno Digital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Inteligencia Artificial (IA)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226498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Zonas digitales rurales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Operación CSIRT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24744"/>
                  </a:ext>
                </a:extLst>
              </a:tr>
              <a:tr h="190046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Centros digitales rurales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Apropiación de la Política de Seguridad Digital</a:t>
                      </a: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5" marR="7375" marT="7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18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71917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EBD9ECE-1A7C-40E6-BD14-41792D9511EF}"/>
              </a:ext>
            </a:extLst>
          </p:cNvPr>
          <p:cNvSpPr/>
          <p:nvPr/>
        </p:nvSpPr>
        <p:spPr>
          <a:xfrm>
            <a:off x="269081" y="308622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Temas solicitados por los Grupos de Interés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E8A6E18-032B-4E27-8183-B4EEF6CBD8A2}"/>
              </a:ext>
            </a:extLst>
          </p:cNvPr>
          <p:cNvCxnSpPr>
            <a:cxnSpLocks/>
          </p:cNvCxnSpPr>
          <p:nvPr/>
        </p:nvCxnSpPr>
        <p:spPr>
          <a:xfrm>
            <a:off x="269081" y="668977"/>
            <a:ext cx="5297706" cy="8977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08425D5-CD8B-4518-89F0-4AFD75169B91}"/>
              </a:ext>
            </a:extLst>
          </p:cNvPr>
          <p:cNvSpPr/>
          <p:nvPr/>
        </p:nvSpPr>
        <p:spPr>
          <a:xfrm>
            <a:off x="161925" y="847047"/>
            <a:ext cx="6629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Teniendo en cuenta la encuesta realizada, los temas más votados fueron:</a:t>
            </a:r>
            <a:endParaRPr lang="es-CO" sz="18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734E3EB-4587-4AE8-8545-5DDAF093E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136895"/>
              </p:ext>
            </p:extLst>
          </p:nvPr>
        </p:nvGraphicFramePr>
        <p:xfrm>
          <a:off x="161925" y="1383317"/>
          <a:ext cx="8820150" cy="302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148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7BAEB3E-EA54-48F7-BDB3-FEBD652D6B8C}"/>
              </a:ext>
            </a:extLst>
          </p:cNvPr>
          <p:cNvSpPr/>
          <p:nvPr/>
        </p:nvSpPr>
        <p:spPr>
          <a:xfrm>
            <a:off x="1417602" y="1752901"/>
            <a:ext cx="6008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INFORME ESTRATEGIA DE RENDICIÓN DE CUENTAS 2020 - MINTIC</a:t>
            </a:r>
            <a:endParaRPr lang="es-CO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64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40F09-672A-4651-9D3A-A488A5FF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2" y="711597"/>
            <a:ext cx="5610225" cy="333375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6A7164D-9EBC-48E5-903F-74477F154CBE}"/>
              </a:ext>
            </a:extLst>
          </p:cNvPr>
          <p:cNvSpPr/>
          <p:nvPr/>
        </p:nvSpPr>
        <p:spPr>
          <a:xfrm>
            <a:off x="3703002" y="3571973"/>
            <a:ext cx="27651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del micrositio de RdC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B19BC4-D373-47FD-BDEF-B1F5C16CF4F3}"/>
              </a:ext>
            </a:extLst>
          </p:cNvPr>
          <p:cNvSpPr/>
          <p:nvPr/>
        </p:nvSpPr>
        <p:spPr>
          <a:xfrm>
            <a:off x="3692954" y="3957803"/>
            <a:ext cx="207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en medios de comunicación (periódico)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08A8D16-80D1-4539-9893-028FC266350F}"/>
              </a:ext>
            </a:extLst>
          </p:cNvPr>
          <p:cNvCxnSpPr/>
          <p:nvPr/>
        </p:nvCxnSpPr>
        <p:spPr>
          <a:xfrm>
            <a:off x="2296673" y="368738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24B3CED-01D6-40AA-93D8-2C8392EE1C31}"/>
              </a:ext>
            </a:extLst>
          </p:cNvPr>
          <p:cNvCxnSpPr/>
          <p:nvPr/>
        </p:nvCxnSpPr>
        <p:spPr>
          <a:xfrm>
            <a:off x="2296673" y="414246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4FE1EBF-377A-44D1-95E1-41506091AB38}"/>
              </a:ext>
            </a:extLst>
          </p:cNvPr>
          <p:cNvSpPr/>
          <p:nvPr/>
        </p:nvSpPr>
        <p:spPr>
          <a:xfrm>
            <a:off x="2202660" y="2407308"/>
            <a:ext cx="3568991" cy="1961740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5DDB97-4A68-4CE7-967E-0DC68A44CBE5}"/>
              </a:ext>
            </a:extLst>
          </p:cNvPr>
          <p:cNvSpPr/>
          <p:nvPr/>
        </p:nvSpPr>
        <p:spPr>
          <a:xfrm>
            <a:off x="5724987" y="1017747"/>
            <a:ext cx="3520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El 28 de septiembre se publicó el micrositio de Rendición de cuentas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4"/>
              </a:rPr>
              <a:t>https://micrositios.mintic.gov.co/rendicion_cuentas_2020/</a:t>
            </a:r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D2DB2B-70D1-4AF4-8DDF-59C86F841245}"/>
              </a:ext>
            </a:extLst>
          </p:cNvPr>
          <p:cNvSpPr/>
          <p:nvPr/>
        </p:nvSpPr>
        <p:spPr>
          <a:xfrm>
            <a:off x="5771651" y="2487867"/>
            <a:ext cx="3520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3B7856-7D79-4857-9B13-61A3690F1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855" y="1922797"/>
            <a:ext cx="1781401" cy="30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266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40F09-672A-4651-9D3A-A488A5FF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2" y="711597"/>
            <a:ext cx="5610225" cy="333375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6A7164D-9EBC-48E5-903F-74477F154CBE}"/>
              </a:ext>
            </a:extLst>
          </p:cNvPr>
          <p:cNvSpPr/>
          <p:nvPr/>
        </p:nvSpPr>
        <p:spPr>
          <a:xfrm>
            <a:off x="3703002" y="3571973"/>
            <a:ext cx="27651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del micrositio de RdC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B19BC4-D373-47FD-BDEF-B1F5C16CF4F3}"/>
              </a:ext>
            </a:extLst>
          </p:cNvPr>
          <p:cNvSpPr/>
          <p:nvPr/>
        </p:nvSpPr>
        <p:spPr>
          <a:xfrm>
            <a:off x="3692954" y="3957803"/>
            <a:ext cx="207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rgbClr val="464343"/>
                </a:solidFill>
                <a:latin typeface="+mj-lt"/>
                <a:cs typeface="Arial" panose="020B0604020202020204" pitchFamily="34" charset="0"/>
              </a:rPr>
              <a:t>Publicación en medios de comunicación (periódico)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08A8D16-80D1-4539-9893-028FC266350F}"/>
              </a:ext>
            </a:extLst>
          </p:cNvPr>
          <p:cNvCxnSpPr/>
          <p:nvPr/>
        </p:nvCxnSpPr>
        <p:spPr>
          <a:xfrm>
            <a:off x="2296673" y="368738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24B3CED-01D6-40AA-93D8-2C8392EE1C31}"/>
              </a:ext>
            </a:extLst>
          </p:cNvPr>
          <p:cNvCxnSpPr/>
          <p:nvPr/>
        </p:nvCxnSpPr>
        <p:spPr>
          <a:xfrm>
            <a:off x="2296673" y="4142469"/>
            <a:ext cx="1240347" cy="0"/>
          </a:xfrm>
          <a:prstGeom prst="straightConnector1">
            <a:avLst/>
          </a:prstGeom>
          <a:ln w="19050" cap="flat" cmpd="sng" algn="ctr">
            <a:solidFill>
              <a:srgbClr val="1FA2B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4FE1EBF-377A-44D1-95E1-41506091AB38}"/>
              </a:ext>
            </a:extLst>
          </p:cNvPr>
          <p:cNvSpPr/>
          <p:nvPr/>
        </p:nvSpPr>
        <p:spPr>
          <a:xfrm>
            <a:off x="2202660" y="2407308"/>
            <a:ext cx="3568991" cy="1961740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D2DB2B-70D1-4AF4-8DDF-59C86F841245}"/>
              </a:ext>
            </a:extLst>
          </p:cNvPr>
          <p:cNvSpPr/>
          <p:nvPr/>
        </p:nvSpPr>
        <p:spPr>
          <a:xfrm>
            <a:off x="5771651" y="2487867"/>
            <a:ext cx="3520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6BF69A7-1BCB-4F6B-A663-83A403E15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18" y="742068"/>
            <a:ext cx="1488437" cy="26461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9551B96-D42F-47B3-AD82-CE74A314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915" y="703709"/>
            <a:ext cx="1510013" cy="268446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23DB1389-F9C1-4D2E-9D0C-6A46CFC06860}"/>
              </a:ext>
            </a:extLst>
          </p:cNvPr>
          <p:cNvSpPr/>
          <p:nvPr/>
        </p:nvSpPr>
        <p:spPr>
          <a:xfrm>
            <a:off x="5762600" y="3468737"/>
            <a:ext cx="3520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El 26 de octubre se publicó en el periódico El Tiempo la invitación a participar de la RdC 2020.</a:t>
            </a: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2292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Evidencias divulgación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BF780BE-A60A-4FDC-BC0C-F517A114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99" y="3721647"/>
            <a:ext cx="2168104" cy="12364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20AC7B-1270-4769-B20D-3DD42FB0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456" y="1831584"/>
            <a:ext cx="1749152" cy="16586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88C983-CD0F-45FA-858F-8C3AC3A7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43" y="2427941"/>
            <a:ext cx="1933336" cy="174831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11DF8C6-99FD-49BE-9588-F07F23B3D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737" y="3603964"/>
            <a:ext cx="1188685" cy="11445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E33D121-6BCC-46FA-8101-914C09C78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81" y="690133"/>
            <a:ext cx="1261091" cy="12849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F71D48B-28E2-402C-9DCD-A1D7C5177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551" y="633793"/>
            <a:ext cx="1016554" cy="108207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AA6F7BE-CAAE-40AE-80C0-E7C4CCB05E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11" t="22076" r="28139" b="10486"/>
          <a:stretch/>
        </p:blipFill>
        <p:spPr>
          <a:xfrm>
            <a:off x="4163301" y="3617204"/>
            <a:ext cx="1205373" cy="146992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91AF7E1-E75E-4C11-959D-F8AA032D2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8481" y="1565239"/>
            <a:ext cx="2511818" cy="246414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388E7C0-3ED1-4EAB-9C70-369D74DB78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9263" y="1271089"/>
            <a:ext cx="1658035" cy="94818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2560999-2D91-4E74-8E9E-13731EBD0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1626" y="162886"/>
            <a:ext cx="1697345" cy="14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488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8CFA69-7D48-49F6-944D-083ACDA6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7" y="898873"/>
            <a:ext cx="5438775" cy="2990850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E09F218-4FCC-46C7-B8CF-A50F985D3080}"/>
              </a:ext>
            </a:extLst>
          </p:cNvPr>
          <p:cNvSpPr/>
          <p:nvPr/>
        </p:nvSpPr>
        <p:spPr>
          <a:xfrm>
            <a:off x="2328572" y="877611"/>
            <a:ext cx="3568991" cy="2130878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B03D49-A8E5-486A-93CF-E7CE5A6B8A54}"/>
              </a:ext>
            </a:extLst>
          </p:cNvPr>
          <p:cNvSpPr/>
          <p:nvPr/>
        </p:nvSpPr>
        <p:spPr>
          <a:xfrm>
            <a:off x="5942881" y="906835"/>
            <a:ext cx="3210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 información se entregó a través del micrositio de Rendición de Cuentas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4"/>
              </a:rPr>
              <a:t>https://micrositios.mintic.gov.co/rendicion_cuentas_2020/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El dialogo con la ciudadanía se dio a través de los comentarios en el micrositio y durante la audiencia Pública de Rendición de Cuentas</a:t>
            </a: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E51DFD-DFBB-4C66-97A1-8CBD8C546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711" y="2646194"/>
            <a:ext cx="2597192" cy="21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73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8CFA69-7D48-49F6-944D-083ACDA6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7" y="898873"/>
            <a:ext cx="5438775" cy="2990850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E09F218-4FCC-46C7-B8CF-A50F985D3080}"/>
              </a:ext>
            </a:extLst>
          </p:cNvPr>
          <p:cNvSpPr/>
          <p:nvPr/>
        </p:nvSpPr>
        <p:spPr>
          <a:xfrm>
            <a:off x="2240494" y="2974312"/>
            <a:ext cx="3568991" cy="562708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B03D49-A8E5-486A-93CF-E7CE5A6B8A54}"/>
              </a:ext>
            </a:extLst>
          </p:cNvPr>
          <p:cNvSpPr/>
          <p:nvPr/>
        </p:nvSpPr>
        <p:spPr>
          <a:xfrm>
            <a:off x="5942881" y="906835"/>
            <a:ext cx="3210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Se envío la encuesta de satisfacción sobre el espacio de participación a través de </a:t>
            </a:r>
            <a:r>
              <a:rPr lang="es-MX" sz="1200" b="1" dirty="0" err="1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mailing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a los diferentes grupos de interés: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4"/>
              </a:rPr>
              <a:t>https://micrositios.mintic.gov.co/rendicion_cuentas_2020/encuesta.php</a:t>
            </a:r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D63A75-034A-44B5-B740-06905CA72F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02" t="11543" r="24502" b="21218"/>
          <a:stretch/>
        </p:blipFill>
        <p:spPr>
          <a:xfrm>
            <a:off x="6240441" y="2394298"/>
            <a:ext cx="2204966" cy="14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999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Resultados Encuesta de Satisfacción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B03D49-A8E5-486A-93CF-E7CE5A6B8A54}"/>
              </a:ext>
            </a:extLst>
          </p:cNvPr>
          <p:cNvSpPr/>
          <p:nvPr/>
        </p:nvSpPr>
        <p:spPr>
          <a:xfrm>
            <a:off x="269080" y="753970"/>
            <a:ext cx="841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 encuesta la respondieron 198 personas, a continuación se presentan los resultados: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8CC25DE-0DB7-4051-ACA9-773C37742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845328"/>
              </p:ext>
            </p:extLst>
          </p:nvPr>
        </p:nvGraphicFramePr>
        <p:xfrm>
          <a:off x="346668" y="14120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CA8B4A8-8800-4D93-93C1-BBDD8096B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0355"/>
              </p:ext>
            </p:extLst>
          </p:nvPr>
        </p:nvGraphicFramePr>
        <p:xfrm>
          <a:off x="4581525" y="14120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839534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Resultados Encuesta de Satisfacción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B03D49-A8E5-486A-93CF-E7CE5A6B8A54}"/>
              </a:ext>
            </a:extLst>
          </p:cNvPr>
          <p:cNvSpPr/>
          <p:nvPr/>
        </p:nvSpPr>
        <p:spPr>
          <a:xfrm>
            <a:off x="269080" y="753970"/>
            <a:ext cx="841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 encuesta la respondieron 198 personas, a continuación se presentan los resultados: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21EFC1D-2EB9-4A0B-9D93-ECCAF191F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278601"/>
              </p:ext>
            </p:extLst>
          </p:nvPr>
        </p:nvGraphicFramePr>
        <p:xfrm>
          <a:off x="95459" y="14687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64DF936-F9BC-4FAF-A9CE-139C1DFB1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210691"/>
              </p:ext>
            </p:extLst>
          </p:nvPr>
        </p:nvGraphicFramePr>
        <p:xfrm>
          <a:off x="4572000" y="14687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791237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Resultados Encuesta de Satisfacción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B03D49-A8E5-486A-93CF-E7CE5A6B8A54}"/>
              </a:ext>
            </a:extLst>
          </p:cNvPr>
          <p:cNvSpPr/>
          <p:nvPr/>
        </p:nvSpPr>
        <p:spPr>
          <a:xfrm>
            <a:off x="269080" y="753970"/>
            <a:ext cx="841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 encuesta la respondieron 198 personas, a continuación se presentan los resultados: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9710FD0-9568-447E-B598-33FF8CDD0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95422"/>
              </p:ext>
            </p:extLst>
          </p:nvPr>
        </p:nvGraphicFramePr>
        <p:xfrm>
          <a:off x="145701" y="1440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CB9D5B2-C28F-4136-8203-A9720571D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213699"/>
              </p:ext>
            </p:extLst>
          </p:nvPr>
        </p:nvGraphicFramePr>
        <p:xfrm>
          <a:off x="4581525" y="1440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820003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Resultados Encuesta de Satisfacción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B03D49-A8E5-486A-93CF-E7CE5A6B8A54}"/>
              </a:ext>
            </a:extLst>
          </p:cNvPr>
          <p:cNvSpPr/>
          <p:nvPr/>
        </p:nvSpPr>
        <p:spPr>
          <a:xfrm>
            <a:off x="269080" y="753970"/>
            <a:ext cx="841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 encuesta la respondieron 198 personas, a continuación se presentan los resultados: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6D14FDF-9A5A-4105-9815-5313D6E12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93126"/>
              </p:ext>
            </p:extLst>
          </p:nvPr>
        </p:nvGraphicFramePr>
        <p:xfrm>
          <a:off x="0" y="14120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9F40B5C-D682-486C-8EA1-4487A8115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289660"/>
              </p:ext>
            </p:extLst>
          </p:nvPr>
        </p:nvGraphicFramePr>
        <p:xfrm>
          <a:off x="4572000" y="14073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218753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BA8DA1-9A9A-4E1E-AB3C-0B6B8FCF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57" y="747207"/>
            <a:ext cx="5153025" cy="32385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BC29AF2-672D-4BBC-A4D2-C6BFB975E52A}"/>
              </a:ext>
            </a:extLst>
          </p:cNvPr>
          <p:cNvSpPr/>
          <p:nvPr/>
        </p:nvSpPr>
        <p:spPr>
          <a:xfrm>
            <a:off x="2240494" y="869249"/>
            <a:ext cx="3568991" cy="3238189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1FC6618-32B8-4CC4-AF41-711D8FA2CB12}"/>
              </a:ext>
            </a:extLst>
          </p:cNvPr>
          <p:cNvSpPr/>
          <p:nvPr/>
        </p:nvSpPr>
        <p:spPr>
          <a:xfrm>
            <a:off x="5942881" y="906835"/>
            <a:ext cx="3210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Las respuestas a las preguntas se publicaron en el micrositio de transparencia y en el de Rendición de Cuentas en los términos establecidos por la Ley. </a:t>
            </a: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4"/>
              </a:rPr>
              <a:t>https://www.mintic.gov.co/portal/inicio/Ministerio/Logros/Rendicion-de-cuentas/</a:t>
            </a:r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5"/>
              </a:rPr>
              <a:t>https://micrositios.mintic.gov.co/rendicion_cuentas_2020/</a:t>
            </a:r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  <a:p>
            <a:endParaRPr lang="es-MX" sz="1200" b="1" dirty="0">
              <a:solidFill>
                <a:srgbClr val="0850D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15AA11-3BBC-4088-AB2B-5EE86F30C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354" y="3156839"/>
            <a:ext cx="3210645" cy="8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69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417602" y="285842"/>
            <a:ext cx="2948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1. Marco</a:t>
            </a:r>
            <a:r>
              <a:rPr lang="es-MX" sz="1800" b="1" dirty="0">
                <a:solidFill>
                  <a:srgbClr val="F42F6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Normativo</a:t>
            </a:r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/>
          <p:nvPr/>
        </p:nvCxnSpPr>
        <p:spPr>
          <a:xfrm>
            <a:off x="1479368" y="594832"/>
            <a:ext cx="6282756" cy="1764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DC2AA5E7-DB6F-423F-B3CA-E18B4F08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702250"/>
            <a:ext cx="6994295" cy="34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964645" y="4128475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7885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72A2B93-07A1-6B4A-8465-C1C70B743925}"/>
              </a:ext>
            </a:extLst>
          </p:cNvPr>
          <p:cNvGrpSpPr/>
          <p:nvPr/>
        </p:nvGrpSpPr>
        <p:grpSpPr>
          <a:xfrm>
            <a:off x="2422667" y="2726773"/>
            <a:ext cx="4298666" cy="923330"/>
            <a:chOff x="860709" y="901748"/>
            <a:chExt cx="4298666" cy="923330"/>
          </a:xfrm>
        </p:grpSpPr>
        <p:sp>
          <p:nvSpPr>
            <p:cNvPr id="3" name="7 CuadroTexto">
              <a:extLst>
                <a:ext uri="{FF2B5EF4-FFF2-40B4-BE49-F238E27FC236}">
                  <a16:creationId xmlns:a16="http://schemas.microsoft.com/office/drawing/2014/main" id="{B653BC52-DF99-0049-8BA2-41B61EB9A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709" y="978693"/>
              <a:ext cx="158569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ES" sz="4400" b="1" dirty="0">
                  <a:solidFill>
                    <a:schemeClr val="bg1"/>
                  </a:solidFill>
                  <a:latin typeface="Work Sans SemiBold" pitchFamily="2" charset="77"/>
                </a:rPr>
                <a:t>2020</a:t>
              </a:r>
            </a:p>
          </p:txBody>
        </p:sp>
        <p:sp>
          <p:nvSpPr>
            <p:cNvPr id="4" name="1 CuadroTexto">
              <a:extLst>
                <a:ext uri="{FF2B5EF4-FFF2-40B4-BE49-F238E27FC236}">
                  <a16:creationId xmlns:a16="http://schemas.microsoft.com/office/drawing/2014/main" id="{C1C12397-E188-7042-A17E-A23DEED3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884" y="901748"/>
              <a:ext cx="277249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Ministerio de Tecnologías de la</a:t>
              </a:r>
              <a:b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</a:b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www.mintic.gov.co</a:t>
              </a:r>
            </a:p>
          </p:txBody>
        </p:sp>
        <p:cxnSp>
          <p:nvCxnSpPr>
            <p:cNvPr id="5" name="3 Conector recto">
              <a:extLst>
                <a:ext uri="{FF2B5EF4-FFF2-40B4-BE49-F238E27FC236}">
                  <a16:creationId xmlns:a16="http://schemas.microsoft.com/office/drawing/2014/main" id="{CCCB73F5-AF37-6D41-9F5D-C218D6BC1E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48617" y="945974"/>
              <a:ext cx="2471" cy="8348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7 CuadroTexto">
            <a:extLst>
              <a:ext uri="{FF2B5EF4-FFF2-40B4-BE49-F238E27FC236}">
                <a16:creationId xmlns:a16="http://schemas.microsoft.com/office/drawing/2014/main" id="{2481BCC6-5CD2-4D02-8B80-1C819E68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093" y="1145460"/>
            <a:ext cx="51637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ES" sz="4400" b="1" dirty="0">
                <a:solidFill>
                  <a:schemeClr val="bg1"/>
                </a:solidFill>
                <a:latin typeface="Work Sans SemiBold" pitchFamily="2" charset="77"/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91373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055863" y="300379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2. ¿Cuáles son los elementos de la Rendición de Cuentas?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FA587B7-0597-402A-8CD0-82C79E76A4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96" y="691023"/>
            <a:ext cx="5972175" cy="370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58454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5A91624-3E75-45CE-A987-578B5FDC1B13}"/>
              </a:ext>
            </a:extLst>
          </p:cNvPr>
          <p:cNvSpPr txBox="1"/>
          <p:nvPr/>
        </p:nvSpPr>
        <p:spPr>
          <a:xfrm>
            <a:off x="-19050" y="141685"/>
            <a:ext cx="9163050" cy="707886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 Comparados de Autodiagnóstico </a:t>
            </a:r>
            <a:r>
              <a:rPr lang="es-E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MiPG</a:t>
            </a:r>
            <a:endParaRPr lang="es-E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Rendición de Cuentas 2020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74E56CC-FB28-4CDC-BDED-DED6F5D0D927}"/>
              </a:ext>
            </a:extLst>
          </p:cNvPr>
          <p:cNvSpPr/>
          <p:nvPr/>
        </p:nvSpPr>
        <p:spPr>
          <a:xfrm>
            <a:off x="231011" y="857081"/>
            <a:ext cx="80236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kern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Evolución de la Calificación global de implementación de la Política de Transparencia y Participación Ciudadana, con el componente de Rendición de Cuentas</a:t>
            </a:r>
            <a:r>
              <a:rPr lang="es-ES" sz="1600" kern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9EF92AF-AA00-4775-BC24-C9C82462FE2E}"/>
              </a:ext>
            </a:extLst>
          </p:cNvPr>
          <p:cNvSpPr/>
          <p:nvPr/>
        </p:nvSpPr>
        <p:spPr>
          <a:xfrm>
            <a:off x="4875736" y="2077334"/>
            <a:ext cx="42777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kern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 entidad ha avanzado significativamente en la implementación de herramientas y buenas prácticas entorno a la rendición de cuentas y la participación ciudadana, dando transparencia a la gestión institucional de la entidad. Sin embargo, aún tenemos acciones por emprender para cumplir al 100%</a:t>
            </a:r>
          </a:p>
        </p:txBody>
      </p:sp>
      <p:sp>
        <p:nvSpPr>
          <p:cNvPr id="39" name="3 CuadroTexto">
            <a:extLst>
              <a:ext uri="{FF2B5EF4-FFF2-40B4-BE49-F238E27FC236}">
                <a16:creationId xmlns:a16="http://schemas.microsoft.com/office/drawing/2014/main" id="{95DCDB0B-1CF4-433E-8FD5-91B9577FB301}"/>
              </a:ext>
            </a:extLst>
          </p:cNvPr>
          <p:cNvSpPr txBox="1"/>
          <p:nvPr/>
        </p:nvSpPr>
        <p:spPr>
          <a:xfrm>
            <a:off x="231011" y="6280070"/>
            <a:ext cx="4343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sz="1050" kern="1200" dirty="0">
                <a:solidFill>
                  <a:prstClr val="black"/>
                </a:solidFill>
                <a:latin typeface="Century Gothic"/>
                <a:ea typeface="MS PGothic" panose="020B0600070205080204" pitchFamily="34" charset="-128"/>
                <a:cs typeface="Century Gothic"/>
              </a:rPr>
              <a:t>Puntaje automático obtenido como resultado de la </a:t>
            </a:r>
            <a:r>
              <a:rPr lang="es-CO" sz="1050" kern="1200" dirty="0" err="1">
                <a:solidFill>
                  <a:prstClr val="black"/>
                </a:solidFill>
                <a:latin typeface="Century Gothic"/>
                <a:ea typeface="MS PGothic" panose="020B0600070205080204" pitchFamily="34" charset="-128"/>
                <a:cs typeface="Century Gothic"/>
              </a:rPr>
              <a:t>autocalificación</a:t>
            </a:r>
            <a:endParaRPr lang="es-CO" sz="1050" kern="1200" dirty="0">
              <a:solidFill>
                <a:prstClr val="black"/>
              </a:solidFill>
              <a:latin typeface="Century Gothic"/>
              <a:ea typeface="MS PGothic" panose="020B0600070205080204" pitchFamily="34" charset="-128"/>
              <a:cs typeface="Century Gothic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C95E398-89F0-44F2-8A2D-5BDD9DD7FBE9}"/>
              </a:ext>
            </a:extLst>
          </p:cNvPr>
          <p:cNvSpPr txBox="1"/>
          <p:nvPr/>
        </p:nvSpPr>
        <p:spPr>
          <a:xfrm>
            <a:off x="290825" y="1469439"/>
            <a:ext cx="162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kern="12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OAPES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kern="12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Diciembre 2019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3E96256-4F6C-4792-8A87-280D52FBC9AA}"/>
              </a:ext>
            </a:extLst>
          </p:cNvPr>
          <p:cNvSpPr txBox="1"/>
          <p:nvPr/>
        </p:nvSpPr>
        <p:spPr>
          <a:xfrm>
            <a:off x="2571224" y="1481603"/>
            <a:ext cx="160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kern="12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OAPES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kern="12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Noviembre 2020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0051674B-FF58-466B-BDAA-186E23255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4" y="2278226"/>
            <a:ext cx="1639286" cy="1720148"/>
          </a:xfrm>
          <a:prstGeom prst="rect">
            <a:avLst/>
          </a:prstGeom>
        </p:spPr>
      </p:pic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CC64088-7067-46CD-9723-E0C5B68D0444}"/>
              </a:ext>
            </a:extLst>
          </p:cNvPr>
          <p:cNvSpPr/>
          <p:nvPr/>
        </p:nvSpPr>
        <p:spPr>
          <a:xfrm>
            <a:off x="2397957" y="1501166"/>
            <a:ext cx="2176886" cy="2785253"/>
          </a:xfrm>
          <a:prstGeom prst="roundRect">
            <a:avLst/>
          </a:prstGeom>
          <a:noFill/>
          <a:ln w="25400" cap="flat" cmpd="sng" algn="ctr">
            <a:solidFill>
              <a:srgbClr val="F42F6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02E2C772-82A1-4AC5-B756-AAE83BD52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013" y="2263524"/>
            <a:ext cx="1646637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1409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5A91624-3E75-45CE-A987-578B5FDC1B13}"/>
              </a:ext>
            </a:extLst>
          </p:cNvPr>
          <p:cNvSpPr txBox="1"/>
          <p:nvPr/>
        </p:nvSpPr>
        <p:spPr>
          <a:xfrm>
            <a:off x="-19050" y="141685"/>
            <a:ext cx="9163050" cy="707886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 Comparados de Autodiagnóstico </a:t>
            </a:r>
            <a:r>
              <a:rPr lang="es-E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MiPG</a:t>
            </a:r>
            <a:endParaRPr lang="es-E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Rendición de Cuentas 2020</a:t>
            </a:r>
          </a:p>
        </p:txBody>
      </p:sp>
      <p:sp>
        <p:nvSpPr>
          <p:cNvPr id="39" name="3 CuadroTexto">
            <a:extLst>
              <a:ext uri="{FF2B5EF4-FFF2-40B4-BE49-F238E27FC236}">
                <a16:creationId xmlns:a16="http://schemas.microsoft.com/office/drawing/2014/main" id="{95DCDB0B-1CF4-433E-8FD5-91B9577FB301}"/>
              </a:ext>
            </a:extLst>
          </p:cNvPr>
          <p:cNvSpPr txBox="1"/>
          <p:nvPr/>
        </p:nvSpPr>
        <p:spPr>
          <a:xfrm>
            <a:off x="-390839" y="4153778"/>
            <a:ext cx="5786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sz="1050" kern="1200" dirty="0">
                <a:solidFill>
                  <a:prstClr val="black"/>
                </a:solidFill>
                <a:latin typeface="Century Gothic"/>
                <a:ea typeface="MS PGothic" panose="020B0600070205080204" pitchFamily="34" charset="-128"/>
                <a:cs typeface="Century Gothic"/>
              </a:rPr>
              <a:t>Puntaje automático obtenido como resultado de la </a:t>
            </a:r>
            <a:r>
              <a:rPr lang="es-CO" sz="1050" kern="1200" dirty="0" err="1">
                <a:solidFill>
                  <a:prstClr val="black"/>
                </a:solidFill>
                <a:latin typeface="Century Gothic"/>
                <a:ea typeface="MS PGothic" panose="020B0600070205080204" pitchFamily="34" charset="-128"/>
                <a:cs typeface="Century Gothic"/>
              </a:rPr>
              <a:t>autocalificación</a:t>
            </a:r>
            <a:endParaRPr lang="es-CO" sz="1050" kern="1200" dirty="0">
              <a:solidFill>
                <a:prstClr val="black"/>
              </a:solidFill>
              <a:latin typeface="Century Gothic"/>
              <a:ea typeface="MS PGothic" panose="020B0600070205080204" pitchFamily="34" charset="-128"/>
              <a:cs typeface="Century Gothic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0B65515-D21A-4CAA-BFF1-6F1CBAC9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" y="1046025"/>
            <a:ext cx="8091148" cy="29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009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0AA556-91C7-449D-AB66-3240EF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5" y="764712"/>
            <a:ext cx="4857750" cy="33337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161365-B912-4CE8-A6C0-9F3A79B53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95" y="690133"/>
            <a:ext cx="1878230" cy="937694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9B0AC5-AD61-46A4-B24F-75C15A6527FA}"/>
              </a:ext>
            </a:extLst>
          </p:cNvPr>
          <p:cNvSpPr/>
          <p:nvPr/>
        </p:nvSpPr>
        <p:spPr>
          <a:xfrm>
            <a:off x="2069960" y="690133"/>
            <a:ext cx="3537851" cy="613949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E2C5FC3-AF42-403C-BA59-E9DDF8D33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717" y="700932"/>
            <a:ext cx="1570483" cy="169691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9AFB62F-61EE-4C2D-BC2D-B3A9B8E827BE}"/>
              </a:ext>
            </a:extLst>
          </p:cNvPr>
          <p:cNvSpPr/>
          <p:nvPr/>
        </p:nvSpPr>
        <p:spPr>
          <a:xfrm>
            <a:off x="5497187" y="2699980"/>
            <a:ext cx="3456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Se realizó la conformación del grupo líder el 17 de julio de 2020</a:t>
            </a:r>
          </a:p>
        </p:txBody>
      </p:sp>
    </p:spTree>
    <p:extLst>
      <p:ext uri="{BB962C8B-B14F-4D97-AF65-F5344CB8AC3E}">
        <p14:creationId xmlns:p14="http://schemas.microsoft.com/office/powerpoint/2010/main" val="18123402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0AA556-91C7-449D-AB66-3240EF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5" y="764712"/>
            <a:ext cx="4857750" cy="333375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9B0AC5-AD61-46A4-B24F-75C15A6527FA}"/>
              </a:ext>
            </a:extLst>
          </p:cNvPr>
          <p:cNvSpPr/>
          <p:nvPr/>
        </p:nvSpPr>
        <p:spPr>
          <a:xfrm>
            <a:off x="2085655" y="1304082"/>
            <a:ext cx="3537851" cy="613949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AB6A1E-4624-4B06-80FC-FDB582903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82" r="11333" b="13487"/>
          <a:stretch/>
        </p:blipFill>
        <p:spPr>
          <a:xfrm>
            <a:off x="5725913" y="678310"/>
            <a:ext cx="3126685" cy="231867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214BF73-E645-4C6B-827A-7792D6740D09}"/>
              </a:ext>
            </a:extLst>
          </p:cNvPr>
          <p:cNvSpPr/>
          <p:nvPr/>
        </p:nvSpPr>
        <p:spPr>
          <a:xfrm>
            <a:off x="5623506" y="3014462"/>
            <a:ext cx="3520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Se realizó la capacitación el 12 de agosto de 2020 a funcionarios, contratistas y grupos de interés. Se publicó a través de los enlaces: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5"/>
              </a:rPr>
              <a:t>https://www.mintic.gov.co/portal/inicio/Ministerio/Logros/Rendicion-de-cuentas/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  <a:hlinkClick r:id="rId6"/>
              </a:rPr>
              <a:t>https://micrositios.mintic.gov.co/rendicion_cuentas_2020/estrategia/</a:t>
            </a:r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81961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C26A3-6309-4346-9362-F81C53181593}"/>
              </a:ext>
            </a:extLst>
          </p:cNvPr>
          <p:cNvSpPr/>
          <p:nvPr/>
        </p:nvSpPr>
        <p:spPr>
          <a:xfrm>
            <a:off x="-9525" y="4407694"/>
            <a:ext cx="9163050" cy="735806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FD18500D-2301-4C1B-A414-DB742E71290F}"/>
              </a:ext>
            </a:extLst>
          </p:cNvPr>
          <p:cNvSpPr/>
          <p:nvPr/>
        </p:nvSpPr>
        <p:spPr>
          <a:xfrm>
            <a:off x="0" y="0"/>
            <a:ext cx="9144000" cy="14168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 dirty="0"/>
          </a:p>
        </p:txBody>
      </p:sp>
      <p:pic>
        <p:nvPicPr>
          <p:cNvPr id="9347" name="Imagen 6">
            <a:extLst>
              <a:ext uri="{FF2B5EF4-FFF2-40B4-BE49-F238E27FC236}">
                <a16:creationId xmlns:a16="http://schemas.microsoft.com/office/drawing/2014/main" id="{982B2E85-8A6B-4619-83E0-1DE837BF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604148"/>
            <a:ext cx="284440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DDB09F-7EAE-4C95-B406-75A87951D80F}"/>
              </a:ext>
            </a:extLst>
          </p:cNvPr>
          <p:cNvSpPr/>
          <p:nvPr/>
        </p:nvSpPr>
        <p:spPr>
          <a:xfrm>
            <a:off x="1217375" y="320801"/>
            <a:ext cx="773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42F63"/>
                </a:solidFill>
                <a:latin typeface="+mj-lt"/>
                <a:cs typeface="Arial" panose="020B0604020202020204" pitchFamily="34" charset="0"/>
              </a:rPr>
              <a:t>3. Etapas de la Rendición de Cuentas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F6A1DF-F800-4CBF-B7FD-10E66ED8D45B}"/>
              </a:ext>
            </a:extLst>
          </p:cNvPr>
          <p:cNvCxnSpPr>
            <a:cxnSpLocks/>
          </p:cNvCxnSpPr>
          <p:nvPr/>
        </p:nvCxnSpPr>
        <p:spPr>
          <a:xfrm>
            <a:off x="1217375" y="681156"/>
            <a:ext cx="7228032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66BF6C4-52F5-47BE-A317-2073B2BA659D}"/>
              </a:ext>
            </a:extLst>
          </p:cNvPr>
          <p:cNvSpPr txBox="1"/>
          <p:nvPr/>
        </p:nvSpPr>
        <p:spPr>
          <a:xfrm>
            <a:off x="568357" y="4107438"/>
            <a:ext cx="345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 Narrow" panose="020B0606020202030204" pitchFamily="34" charset="0"/>
              </a:rPr>
              <a:t>Fuente: Función Pública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0AA556-91C7-449D-AB66-3240EF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5" y="764712"/>
            <a:ext cx="4857750" cy="333375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9B0AC5-AD61-46A4-B24F-75C15A6527FA}"/>
              </a:ext>
            </a:extLst>
          </p:cNvPr>
          <p:cNvSpPr/>
          <p:nvPr/>
        </p:nvSpPr>
        <p:spPr>
          <a:xfrm>
            <a:off x="2111399" y="1906778"/>
            <a:ext cx="3537851" cy="613949"/>
          </a:xfrm>
          <a:prstGeom prst="roundRect">
            <a:avLst/>
          </a:prstGeom>
          <a:noFill/>
          <a:ln>
            <a:solidFill>
              <a:srgbClr val="F42F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B0050E9-39F5-4699-9D3D-E7E8C4022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709" y="1753995"/>
            <a:ext cx="2837358" cy="104138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749C6F1-5820-4960-8210-14F05D7A6B57}"/>
              </a:ext>
            </a:extLst>
          </p:cNvPr>
          <p:cNvSpPr/>
          <p:nvPr/>
        </p:nvSpPr>
        <p:spPr>
          <a:xfrm>
            <a:off x="5623506" y="2970295"/>
            <a:ext cx="3520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850D2"/>
                </a:solidFill>
                <a:latin typeface="+mj-lt"/>
                <a:cs typeface="Arial" panose="020B0604020202020204" pitchFamily="34" charset="0"/>
              </a:rPr>
              <a:t>Obtuvimos 99/100 en el autodiagnóstico de 2020, incrementando  en 1,9 puntos porcentuales en comparación con la vigencia 2019.</a:t>
            </a:r>
          </a:p>
        </p:txBody>
      </p:sp>
    </p:spTree>
    <p:extLst>
      <p:ext uri="{BB962C8B-B14F-4D97-AF65-F5344CB8AC3E}">
        <p14:creationId xmlns:p14="http://schemas.microsoft.com/office/powerpoint/2010/main" val="39107906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10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3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Violeta rojo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A120AD63D0E84CA45B0B79E3EDC41B" ma:contentTypeVersion="11" ma:contentTypeDescription="Crear nuevo documento." ma:contentTypeScope="" ma:versionID="945de6684dfae4754a4f4c6086ebed68">
  <xsd:schema xmlns:xsd="http://www.w3.org/2001/XMLSchema" xmlns:xs="http://www.w3.org/2001/XMLSchema" xmlns:p="http://schemas.microsoft.com/office/2006/metadata/properties" xmlns:ns3="f1c02a96-1f85-4276-9b6a-904a665958d3" xmlns:ns4="14ec6f3f-b51e-433c-a497-66751b2f47b5" targetNamespace="http://schemas.microsoft.com/office/2006/metadata/properties" ma:root="true" ma:fieldsID="6d6862e12bc7092378b93cba081511f3" ns3:_="" ns4:_="">
    <xsd:import namespace="f1c02a96-1f85-4276-9b6a-904a665958d3"/>
    <xsd:import namespace="14ec6f3f-b51e-433c-a497-66751b2f47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02a96-1f85-4276-9b6a-904a665958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c6f3f-b51e-433c-a497-66751b2f4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D4863B-F93C-421A-9350-61D93F600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02a96-1f85-4276-9b6a-904a665958d3"/>
    <ds:schemaRef ds:uri="14ec6f3f-b51e-433c-a497-66751b2f4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8D07C2-B475-42EB-ACDE-0B45E3703105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14ec6f3f-b51e-433c-a497-66751b2f47b5"/>
    <ds:schemaRef ds:uri="http://www.w3.org/XML/1998/namespace"/>
    <ds:schemaRef ds:uri="f1c02a96-1f85-4276-9b6a-904a665958d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91D313-B95C-49F2-BDEE-33132E274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9210</TotalTime>
  <Words>1577</Words>
  <Application>Microsoft Office PowerPoint</Application>
  <PresentationFormat>Presentación en pantalla (16:9)</PresentationFormat>
  <Paragraphs>182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Work Sans</vt:lpstr>
      <vt:lpstr>Work Sans Light</vt:lpstr>
      <vt:lpstr>Arial Narrow</vt:lpstr>
      <vt:lpstr>Calibri</vt:lpstr>
      <vt:lpstr>Century Gothic</vt:lpstr>
      <vt:lpstr>Work Sans SemiBold</vt:lpstr>
      <vt:lpstr>Arial</vt:lpstr>
      <vt:lpstr>Presidencia de Colomba</vt:lpstr>
      <vt:lpstr>1_Presidencia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Libia Marlen Alba Lopez</dc:creator>
  <cp:lastModifiedBy>Cindy Johana Orjuela Rodriguez</cp:lastModifiedBy>
  <cp:revision>410</cp:revision>
  <dcterms:modified xsi:type="dcterms:W3CDTF">2020-11-10T01:27:13Z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0x010100D0A120AD63D0E84CA45B0B79E3EDC41B</vt:lpwstr>
  </property>
</Properties>
</file>