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theme/themeOverride1.xml" ContentType="application/vnd.openxmlformats-officedocument.themeOverride+xml"/>
  <Override PartName="/ppt/notesSlides/notesSlide48.xml" ContentType="application/vnd.openxmlformats-officedocument.presentationml.notesSlide+xml"/>
  <Override PartName="/ppt/charts/chart3.xml" ContentType="application/vnd.openxmlformats-officedocument.drawingml.chart+xml"/>
  <Override PartName="/ppt/theme/themeOverride2.xml" ContentType="application/vnd.openxmlformats-officedocument.themeOverride+xml"/>
  <Override PartName="/ppt/charts/chart4.xml" ContentType="application/vnd.openxmlformats-officedocument.drawingml.chart+xml"/>
  <Override PartName="/ppt/theme/themeOverride3.xml" ContentType="application/vnd.openxmlformats-officedocument.themeOverride+xml"/>
  <Override PartName="/ppt/charts/chart5.xml" ContentType="application/vnd.openxmlformats-officedocument.drawingml.chart+xml"/>
  <Override PartName="/ppt/theme/themeOverride4.xml" ContentType="application/vnd.openxmlformats-officedocument.themeOverride+xml"/>
  <Override PartName="/ppt/notesSlides/notesSlide49.xml" ContentType="application/vnd.openxmlformats-officedocument.presentationml.notesSlide+xml"/>
  <Override PartName="/ppt/charts/chart6.xml" ContentType="application/vnd.openxmlformats-officedocument.drawingml.chart+xml"/>
  <Override PartName="/ppt/theme/themeOverride5.xml" ContentType="application/vnd.openxmlformats-officedocument.themeOverride+xml"/>
  <Override PartName="/ppt/charts/chart7.xml" ContentType="application/vnd.openxmlformats-officedocument.drawingml.chart+xml"/>
  <Override PartName="/ppt/theme/themeOverride6.xml" ContentType="application/vnd.openxmlformats-officedocument.themeOverride+xml"/>
  <Override PartName="/ppt/charts/chart8.xml" ContentType="application/vnd.openxmlformats-officedocument.drawingml.chart+xml"/>
  <Override PartName="/ppt/theme/themeOverride7.xml" ContentType="application/vnd.openxmlformats-officedocument.themeOverr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62" r:id="rId1"/>
  </p:sldMasterIdLst>
  <p:notesMasterIdLst>
    <p:notesMasterId r:id="rId61"/>
  </p:notesMasterIdLst>
  <p:sldIdLst>
    <p:sldId id="258" r:id="rId2"/>
    <p:sldId id="260" r:id="rId3"/>
    <p:sldId id="266" r:id="rId4"/>
    <p:sldId id="268" r:id="rId5"/>
    <p:sldId id="281" r:id="rId6"/>
    <p:sldId id="271" r:id="rId7"/>
    <p:sldId id="286" r:id="rId8"/>
    <p:sldId id="282" r:id="rId9"/>
    <p:sldId id="262" r:id="rId10"/>
    <p:sldId id="288" r:id="rId11"/>
    <p:sldId id="292" r:id="rId12"/>
    <p:sldId id="285" r:id="rId13"/>
    <p:sldId id="289" r:id="rId14"/>
    <p:sldId id="287" r:id="rId15"/>
    <p:sldId id="284" r:id="rId16"/>
    <p:sldId id="290" r:id="rId17"/>
    <p:sldId id="291" r:id="rId18"/>
    <p:sldId id="293" r:id="rId19"/>
    <p:sldId id="294" r:id="rId20"/>
    <p:sldId id="295" r:id="rId21"/>
    <p:sldId id="283" r:id="rId22"/>
    <p:sldId id="272" r:id="rId23"/>
    <p:sldId id="274" r:id="rId24"/>
    <p:sldId id="296" r:id="rId25"/>
    <p:sldId id="297" r:id="rId26"/>
    <p:sldId id="298" r:id="rId27"/>
    <p:sldId id="299" r:id="rId28"/>
    <p:sldId id="301" r:id="rId29"/>
    <p:sldId id="303" r:id="rId30"/>
    <p:sldId id="305" r:id="rId31"/>
    <p:sldId id="306" r:id="rId32"/>
    <p:sldId id="307" r:id="rId33"/>
    <p:sldId id="300" r:id="rId34"/>
    <p:sldId id="308" r:id="rId35"/>
    <p:sldId id="310" r:id="rId36"/>
    <p:sldId id="311" r:id="rId37"/>
    <p:sldId id="312" r:id="rId38"/>
    <p:sldId id="313" r:id="rId39"/>
    <p:sldId id="309" r:id="rId40"/>
    <p:sldId id="315" r:id="rId41"/>
    <p:sldId id="314" r:id="rId42"/>
    <p:sldId id="317" r:id="rId43"/>
    <p:sldId id="318" r:id="rId44"/>
    <p:sldId id="319" r:id="rId45"/>
    <p:sldId id="321" r:id="rId46"/>
    <p:sldId id="323" r:id="rId47"/>
    <p:sldId id="325" r:id="rId48"/>
    <p:sldId id="326" r:id="rId49"/>
    <p:sldId id="320" r:id="rId50"/>
    <p:sldId id="328" r:id="rId51"/>
    <p:sldId id="327" r:id="rId52"/>
    <p:sldId id="329" r:id="rId53"/>
    <p:sldId id="330" r:id="rId54"/>
    <p:sldId id="331" r:id="rId55"/>
    <p:sldId id="332" r:id="rId56"/>
    <p:sldId id="333" r:id="rId57"/>
    <p:sldId id="334" r:id="rId58"/>
    <p:sldId id="280" r:id="rId59"/>
    <p:sldId id="279" r:id="rId60"/>
  </p:sldIdLst>
  <p:sldSz cx="9144000" cy="5143500" type="screen16x9"/>
  <p:notesSz cx="6858000" cy="9144000"/>
  <p:embeddedFontLst>
    <p:embeddedFont>
      <p:font typeface="Work Sans Medium" panose="020B0604020202020204" charset="0"/>
      <p:regular r:id="rId62"/>
      <p:bold r:id="rId63"/>
    </p:embeddedFont>
    <p:embeddedFont>
      <p:font typeface="Work Sans" panose="020B0604020202020204" charset="0"/>
      <p:regular r:id="rId64"/>
      <p:bold r:id="rId65"/>
    </p:embeddedFont>
    <p:embeddedFont>
      <p:font typeface="Work Sans Light" panose="020B0604020202020204" charset="0"/>
      <p:regular r:id="rId66"/>
      <p:bold r:id="rId67"/>
    </p:embeddedFont>
    <p:embeddedFont>
      <p:font typeface="Work Sans SemiBold" panose="020B0604020202020204" charset="0"/>
      <p:regular r:id="rId68"/>
      <p:bold r:id="rId69"/>
    </p:embeddedFont>
    <p:embeddedFont>
      <p:font typeface="Arial Narrow" panose="020B0606020202030204" pitchFamily="34" charset="0"/>
      <p:regular r:id="rId70"/>
      <p:bold r:id="rId71"/>
      <p:italic r:id="rId72"/>
      <p:boldItalic r:id="rId73"/>
    </p:embeddedFont>
    <p:embeddedFont>
      <p:font typeface="MS PGothic" panose="020B0600070205080204" pitchFamily="34" charset="-128"/>
      <p:regular r:id="rId74"/>
    </p:embeddedFont>
    <p:embeddedFont>
      <p:font typeface="Century Gothic" panose="020B0502020202020204" pitchFamily="34" charset="0"/>
      <p:regular r:id="rId75"/>
      <p:bold r:id="rId76"/>
      <p:italic r:id="rId77"/>
      <p:boldItalic r:id="rId7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2F6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snapVertSplitter="1" vertBarState="minimized" horzBarState="maximized">
    <p:restoredLeft sz="13800"/>
    <p:restoredTop sz="94631"/>
  </p:normalViewPr>
  <p:slideViewPr>
    <p:cSldViewPr snapToGrid="0" snapToObjects="1" showGuides="1">
      <p:cViewPr varScale="1">
        <p:scale>
          <a:sx n="90" d="100"/>
          <a:sy n="90" d="100"/>
        </p:scale>
        <p:origin x="940" y="56"/>
      </p:cViewPr>
      <p:guideLst>
        <p:guide orient="horz" pos="1620"/>
        <p:guide pos="288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2.fntdata"/><Relationship Id="rId68" Type="http://schemas.openxmlformats.org/officeDocument/2006/relationships/font" Target="fonts/font7.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13.fntdata"/><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notesMaster" Target="notesMasters/notesMaster1.xml"/><Relationship Id="rId82"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3.fntdata"/><Relationship Id="rId69" Type="http://schemas.openxmlformats.org/officeDocument/2006/relationships/font" Target="fonts/font8.fntdata"/><Relationship Id="rId77" Type="http://schemas.openxmlformats.org/officeDocument/2006/relationships/font" Target="fonts/font16.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11.fntdata"/><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6.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1.fntdata"/><Relationship Id="rId70" Type="http://schemas.openxmlformats.org/officeDocument/2006/relationships/font" Target="fonts/font9.fntdata"/><Relationship Id="rId75" Type="http://schemas.openxmlformats.org/officeDocument/2006/relationships/font" Target="fonts/font14.fntdata"/><Relationship Id="rId83"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font" Target="fonts/font4.fntdata"/><Relationship Id="rId73" Type="http://schemas.openxmlformats.org/officeDocument/2006/relationships/font" Target="fonts/font12.fntdata"/><Relationship Id="rId78" Type="http://schemas.openxmlformats.org/officeDocument/2006/relationships/font" Target="fonts/font17.fntdata"/><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15.fntdata"/><Relationship Id="rId7" Type="http://schemas.openxmlformats.org/officeDocument/2006/relationships/slide" Target="slides/slide6.xml"/><Relationship Id="rId71" Type="http://schemas.openxmlformats.org/officeDocument/2006/relationships/font" Target="fonts/font10.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font" Target="fonts/font5.fntdata"/></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3.xlsx"/><Relationship Id="rId1" Type="http://schemas.openxmlformats.org/officeDocument/2006/relationships/themeOverride" Target="../theme/themeOverride3.xml"/></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Worksheet4.xlsx"/><Relationship Id="rId1" Type="http://schemas.openxmlformats.org/officeDocument/2006/relationships/themeOverride" Target="../theme/themeOverride4.xml"/></Relationships>
</file>

<file path=ppt/charts/_rels/chart6.xml.rels><?xml version="1.0" encoding="UTF-8" standalone="yes"?>
<Relationships xmlns="http://schemas.openxmlformats.org/package/2006/relationships"><Relationship Id="rId2" Type="http://schemas.openxmlformats.org/officeDocument/2006/relationships/package" Target="../embeddings/Microsoft_Excel_Worksheet5.xlsx"/><Relationship Id="rId1" Type="http://schemas.openxmlformats.org/officeDocument/2006/relationships/themeOverride" Target="../theme/themeOverride5.xml"/></Relationships>
</file>

<file path=ppt/charts/_rels/chart7.xml.rels><?xml version="1.0" encoding="UTF-8" standalone="yes"?>
<Relationships xmlns="http://schemas.openxmlformats.org/package/2006/relationships"><Relationship Id="rId2" Type="http://schemas.openxmlformats.org/officeDocument/2006/relationships/package" Target="../embeddings/Microsoft_Excel_Worksheet6.xlsx"/><Relationship Id="rId1" Type="http://schemas.openxmlformats.org/officeDocument/2006/relationships/themeOverride" Target="../theme/themeOverride6.xml"/></Relationships>
</file>

<file path=ppt/charts/_rels/chart8.xml.rels><?xml version="1.0" encoding="UTF-8" standalone="yes"?>
<Relationships xmlns="http://schemas.openxmlformats.org/package/2006/relationships"><Relationship Id="rId2" Type="http://schemas.openxmlformats.org/officeDocument/2006/relationships/package" Target="../embeddings/Microsoft_Excel_Worksheet7.xlsx"/><Relationship Id="rId1" Type="http://schemas.openxmlformats.org/officeDocument/2006/relationships/themeOverride" Target="../theme/themeOverrid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600"/>
            </a:pPr>
            <a:r>
              <a:rPr lang="es-CO" sz="1600" dirty="0"/>
              <a:t>Grupo</a:t>
            </a:r>
            <a:r>
              <a:rPr lang="es-CO" sz="1600" baseline="0" dirty="0"/>
              <a:t> de Interés?</a:t>
            </a:r>
            <a:endParaRPr lang="es-CO" sz="1600" dirty="0"/>
          </a:p>
        </c:rich>
      </c:tx>
      <c:overlay val="0"/>
    </c:title>
    <c:autoTitleDeleted val="0"/>
    <c:view3D>
      <c:rotX val="30"/>
      <c:rotY val="0"/>
      <c:rAngAx val="0"/>
    </c:view3D>
    <c:floor>
      <c:thickness val="0"/>
    </c:floor>
    <c:sideWall>
      <c:thickness val="0"/>
    </c:sideWall>
    <c:backWall>
      <c:thickness val="0"/>
    </c:backWall>
    <c:plotArea>
      <c:layout>
        <c:manualLayout>
          <c:layoutTarget val="inner"/>
          <c:xMode val="edge"/>
          <c:yMode val="edge"/>
          <c:x val="9.30555555555556E-2"/>
          <c:y val="0.43362642169728799"/>
          <c:w val="0.81388888888888899"/>
          <c:h val="0.48293635170603699"/>
        </c:manualLayout>
      </c:layout>
      <c:pie3DChart>
        <c:varyColors val="1"/>
        <c:ser>
          <c:idx val="0"/>
          <c:order val="0"/>
          <c:dLbls>
            <c:spPr>
              <a:noFill/>
              <a:ln>
                <a:noFill/>
              </a:ln>
              <a:effectLst/>
            </c:spPr>
            <c:showLegendKey val="0"/>
            <c:showVal val="0"/>
            <c:showCatName val="0"/>
            <c:showSerName val="0"/>
            <c:showPercent val="1"/>
            <c:showBubbleSize val="0"/>
            <c:showLeaderLines val="1"/>
            <c:extLst>
              <c:ext xmlns:c15="http://schemas.microsoft.com/office/drawing/2012/chart" uri="{CE6537A1-D6FC-4f65-9D91-7224C49458BB}"/>
            </c:extLst>
          </c:dLbls>
          <c:cat>
            <c:strRef>
              <c:f>Hoja1!$C$8:$C$13</c:f>
              <c:strCache>
                <c:ptCount val="6"/>
                <c:pt idx="0">
                  <c:v>Gobierno</c:v>
                </c:pt>
                <c:pt idx="1">
                  <c:v>Sector TIC</c:v>
                </c:pt>
                <c:pt idx="2">
                  <c:v>Ciudadanía </c:v>
                </c:pt>
                <c:pt idx="3">
                  <c:v>Veeduría C.</c:v>
                </c:pt>
                <c:pt idx="4">
                  <c:v>Organización S.</c:v>
                </c:pt>
                <c:pt idx="5">
                  <c:v>Servidor Público</c:v>
                </c:pt>
              </c:strCache>
            </c:strRef>
          </c:cat>
          <c:val>
            <c:numRef>
              <c:f>Hoja1!$D$8:$D$13</c:f>
              <c:numCache>
                <c:formatCode>General</c:formatCode>
                <c:ptCount val="6"/>
                <c:pt idx="0">
                  <c:v>2</c:v>
                </c:pt>
                <c:pt idx="1">
                  <c:v>3</c:v>
                </c:pt>
                <c:pt idx="2">
                  <c:v>11</c:v>
                </c:pt>
                <c:pt idx="3">
                  <c:v>1</c:v>
                </c:pt>
                <c:pt idx="4">
                  <c:v>1</c:v>
                </c:pt>
                <c:pt idx="5">
                  <c:v>8</c:v>
                </c:pt>
              </c:numCache>
            </c:numRef>
          </c:val>
          <c:extLst>
            <c:ext xmlns:c16="http://schemas.microsoft.com/office/drawing/2014/chart" uri="{C3380CC4-5D6E-409C-BE32-E72D297353CC}">
              <c16:uniqueId val="{00000000-453C-4BEB-B4E0-E139376EB8FB}"/>
            </c:ext>
          </c:extLst>
        </c:ser>
        <c:dLbls>
          <c:showLegendKey val="0"/>
          <c:showVal val="0"/>
          <c:showCatName val="0"/>
          <c:showSerName val="0"/>
          <c:showPercent val="1"/>
          <c:showBubbleSize val="0"/>
          <c:showLeaderLines val="1"/>
        </c:dLbls>
      </c:pie3DChart>
    </c:plotArea>
    <c:legend>
      <c:legendPos val="t"/>
      <c:overlay val="0"/>
    </c:legend>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s-CO" sz="1400" dirty="0"/>
              <a:t>Medio</a:t>
            </a:r>
            <a:r>
              <a:rPr lang="es-CO" sz="1400" baseline="0" dirty="0"/>
              <a:t> por el que se enteró del Evento?</a:t>
            </a:r>
            <a:endParaRPr lang="es-CO" sz="1400" dirty="0"/>
          </a:p>
        </c:rich>
      </c:tx>
      <c:overlay val="0"/>
    </c:title>
    <c:autoTitleDeleted val="0"/>
    <c:view3D>
      <c:rotX val="30"/>
      <c:rotY val="0"/>
      <c:rAngAx val="0"/>
    </c:view3D>
    <c:floor>
      <c:thickness val="0"/>
    </c:floor>
    <c:sideWall>
      <c:thickness val="0"/>
    </c:sideWall>
    <c:backWall>
      <c:thickness val="0"/>
    </c:backWall>
    <c:plotArea>
      <c:layout>
        <c:manualLayout>
          <c:layoutTarget val="inner"/>
          <c:xMode val="edge"/>
          <c:yMode val="edge"/>
          <c:x val="4.30555555555555E-2"/>
          <c:y val="0.35239246135899699"/>
          <c:w val="0.81388888888888899"/>
          <c:h val="0.55011300670749497"/>
        </c:manualLayout>
      </c:layout>
      <c:pie3DChart>
        <c:varyColors val="1"/>
        <c:ser>
          <c:idx val="0"/>
          <c:order val="0"/>
          <c:dLbls>
            <c:spPr>
              <a:noFill/>
              <a:ln>
                <a:noFill/>
              </a:ln>
              <a:effectLst/>
            </c:spPr>
            <c:showLegendKey val="0"/>
            <c:showVal val="0"/>
            <c:showCatName val="0"/>
            <c:showSerName val="0"/>
            <c:showPercent val="1"/>
            <c:showBubbleSize val="0"/>
            <c:showLeaderLines val="1"/>
            <c:extLst>
              <c:ext xmlns:c15="http://schemas.microsoft.com/office/drawing/2012/chart" uri="{CE6537A1-D6FC-4f65-9D91-7224C49458BB}"/>
            </c:extLst>
          </c:dLbls>
          <c:cat>
            <c:strRef>
              <c:f>Hoja1!$C$27:$C$32</c:f>
              <c:strCache>
                <c:ptCount val="6"/>
                <c:pt idx="0">
                  <c:v>Página Web</c:v>
                </c:pt>
                <c:pt idx="1">
                  <c:v>Redes Sociales</c:v>
                </c:pt>
                <c:pt idx="2">
                  <c:v>Otro</c:v>
                </c:pt>
                <c:pt idx="3">
                  <c:v>Teléfono</c:v>
                </c:pt>
                <c:pt idx="4">
                  <c:v>Radio </c:v>
                </c:pt>
                <c:pt idx="5">
                  <c:v>Televisión</c:v>
                </c:pt>
              </c:strCache>
            </c:strRef>
          </c:cat>
          <c:val>
            <c:numRef>
              <c:f>Hoja1!$D$27:$D$32</c:f>
              <c:numCache>
                <c:formatCode>General</c:formatCode>
                <c:ptCount val="6"/>
                <c:pt idx="0">
                  <c:v>6</c:v>
                </c:pt>
                <c:pt idx="1">
                  <c:v>16</c:v>
                </c:pt>
                <c:pt idx="2">
                  <c:v>4</c:v>
                </c:pt>
                <c:pt idx="3">
                  <c:v>0</c:v>
                </c:pt>
                <c:pt idx="4">
                  <c:v>0</c:v>
                </c:pt>
                <c:pt idx="5">
                  <c:v>0</c:v>
                </c:pt>
              </c:numCache>
            </c:numRef>
          </c:val>
          <c:extLst>
            <c:ext xmlns:c16="http://schemas.microsoft.com/office/drawing/2014/chart" uri="{C3380CC4-5D6E-409C-BE32-E72D297353CC}">
              <c16:uniqueId val="{00000000-EBC6-42A0-8B8C-1ED43202BF5A}"/>
            </c:ext>
          </c:extLst>
        </c:ser>
        <c:dLbls>
          <c:showLegendKey val="0"/>
          <c:showVal val="0"/>
          <c:showCatName val="0"/>
          <c:showSerName val="0"/>
          <c:showPercent val="1"/>
          <c:showBubbleSize val="0"/>
          <c:showLeaderLines val="1"/>
        </c:dLbls>
      </c:pie3DChart>
    </c:plotArea>
    <c:legend>
      <c:legendPos val="t"/>
      <c:layout>
        <c:manualLayout>
          <c:xMode val="edge"/>
          <c:yMode val="edge"/>
          <c:x val="0.75277777777777799"/>
          <c:y val="0.22673629337999399"/>
          <c:w val="0.22222222222222199"/>
          <c:h val="0.35686533974919799"/>
        </c:manualLayout>
      </c:layout>
      <c:overlay val="0"/>
    </c:legend>
    <c:plotVisOnly val="1"/>
    <c:dispBlanksAs val="gap"/>
    <c:showDLblsOverMax val="0"/>
  </c:chart>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800"/>
            </a:pPr>
            <a:r>
              <a:rPr lang="es-CO" sz="1800" dirty="0"/>
              <a:t>Información</a:t>
            </a:r>
            <a:r>
              <a:rPr lang="es-CO" sz="1800" baseline="0" dirty="0"/>
              <a:t> suministrada durante el evento</a:t>
            </a:r>
            <a:endParaRPr lang="es-CO" sz="1800" dirty="0"/>
          </a:p>
        </c:rich>
      </c:tx>
      <c:overlay val="0"/>
    </c:title>
    <c:autoTitleDeleted val="0"/>
    <c:view3D>
      <c:rotX val="30"/>
      <c:rotY val="0"/>
      <c:rAngAx val="0"/>
    </c:view3D>
    <c:floor>
      <c:thickness val="0"/>
    </c:floor>
    <c:sideWall>
      <c:thickness val="0"/>
    </c:sideWall>
    <c:backWall>
      <c:thickness val="0"/>
    </c:backWall>
    <c:plotArea>
      <c:layout/>
      <c:pie3DChart>
        <c:varyColors val="1"/>
        <c:ser>
          <c:idx val="0"/>
          <c:order val="0"/>
          <c:dLbls>
            <c:spPr>
              <a:noFill/>
              <a:ln>
                <a:noFill/>
              </a:ln>
              <a:effectLst/>
            </c:spPr>
            <c:showLegendKey val="0"/>
            <c:showVal val="0"/>
            <c:showCatName val="0"/>
            <c:showSerName val="0"/>
            <c:showPercent val="1"/>
            <c:showBubbleSize val="0"/>
            <c:showLeaderLines val="1"/>
            <c:extLst>
              <c:ext xmlns:c15="http://schemas.microsoft.com/office/drawing/2012/chart" uri="{CE6537A1-D6FC-4f65-9D91-7224C49458BB}"/>
            </c:extLst>
          </c:dLbls>
          <c:cat>
            <c:strRef>
              <c:f>Hoja1!$C$43:$C$46</c:f>
              <c:strCache>
                <c:ptCount val="4"/>
                <c:pt idx="0">
                  <c:v>Muy Satisfecho</c:v>
                </c:pt>
                <c:pt idx="1">
                  <c:v>Bueno</c:v>
                </c:pt>
                <c:pt idx="2">
                  <c:v>Regular</c:v>
                </c:pt>
                <c:pt idx="3">
                  <c:v>Malo</c:v>
                </c:pt>
              </c:strCache>
            </c:strRef>
          </c:cat>
          <c:val>
            <c:numRef>
              <c:f>Hoja1!$D$43:$D$46</c:f>
              <c:numCache>
                <c:formatCode>General</c:formatCode>
                <c:ptCount val="4"/>
                <c:pt idx="0">
                  <c:v>21</c:v>
                </c:pt>
                <c:pt idx="1">
                  <c:v>5</c:v>
                </c:pt>
                <c:pt idx="2">
                  <c:v>0</c:v>
                </c:pt>
                <c:pt idx="3">
                  <c:v>0</c:v>
                </c:pt>
              </c:numCache>
            </c:numRef>
          </c:val>
          <c:extLst>
            <c:ext xmlns:c16="http://schemas.microsoft.com/office/drawing/2014/chart" uri="{C3380CC4-5D6E-409C-BE32-E72D297353CC}">
              <c16:uniqueId val="{00000000-9085-4540-B081-7DC641176776}"/>
            </c:ext>
          </c:extLst>
        </c:ser>
        <c:dLbls>
          <c:showLegendKey val="0"/>
          <c:showVal val="0"/>
          <c:showCatName val="0"/>
          <c:showSerName val="0"/>
          <c:showPercent val="1"/>
          <c:showBubbleSize val="0"/>
          <c:showLeaderLines val="1"/>
        </c:dLbls>
      </c:pie3DChart>
    </c:plotArea>
    <c:legend>
      <c:legendPos val="r"/>
      <c:overlay val="0"/>
    </c:legend>
    <c:plotVisOnly val="1"/>
    <c:dispBlanksAs val="gap"/>
    <c:showDLblsOverMax val="0"/>
  </c:chart>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34"/>
    </mc:Choice>
    <mc:Fallback>
      <c:style val="34"/>
    </mc:Fallback>
  </mc:AlternateContent>
  <c:clrMapOvr bg1="lt1" tx1="dk1" bg2="lt2" tx2="dk2" accent1="accent1" accent2="accent2" accent3="accent3" accent4="accent4" accent5="accent5" accent6="accent6" hlink="hlink" folHlink="folHlink"/>
  <c:chart>
    <c:title>
      <c:tx>
        <c:rich>
          <a:bodyPr/>
          <a:lstStyle/>
          <a:p>
            <a:pPr>
              <a:defRPr/>
            </a:pPr>
            <a:r>
              <a:rPr lang="es-CO" dirty="0"/>
              <a:t>Presentación en lenguaje claro?</a:t>
            </a:r>
          </a:p>
        </c:rich>
      </c:tx>
      <c:overlay val="0"/>
    </c:title>
    <c:autoTitleDeleted val="0"/>
    <c:view3D>
      <c:rotX val="30"/>
      <c:rotY val="0"/>
      <c:rAngAx val="0"/>
    </c:view3D>
    <c:floor>
      <c:thickness val="0"/>
    </c:floor>
    <c:sideWall>
      <c:thickness val="0"/>
    </c:sideWall>
    <c:backWall>
      <c:thickness val="0"/>
    </c:backWall>
    <c:plotArea>
      <c:layout/>
      <c:pie3DChart>
        <c:varyColors val="1"/>
        <c:ser>
          <c:idx val="0"/>
          <c:order val="0"/>
          <c:dLbls>
            <c:spPr>
              <a:noFill/>
              <a:ln>
                <a:noFill/>
              </a:ln>
              <a:effectLst/>
            </c:spPr>
            <c:showLegendKey val="0"/>
            <c:showVal val="0"/>
            <c:showCatName val="0"/>
            <c:showSerName val="0"/>
            <c:showPercent val="1"/>
            <c:showBubbleSize val="0"/>
            <c:showLeaderLines val="1"/>
            <c:extLst>
              <c:ext xmlns:c15="http://schemas.microsoft.com/office/drawing/2012/chart" uri="{CE6537A1-D6FC-4f65-9D91-7224C49458BB}"/>
            </c:extLst>
          </c:dLbls>
          <c:cat>
            <c:strRef>
              <c:f>Hoja1!$C$78:$C$81</c:f>
              <c:strCache>
                <c:ptCount val="4"/>
                <c:pt idx="0">
                  <c:v>Muy Satisfecho</c:v>
                </c:pt>
                <c:pt idx="1">
                  <c:v>Bueno</c:v>
                </c:pt>
                <c:pt idx="2">
                  <c:v>Regular</c:v>
                </c:pt>
                <c:pt idx="3">
                  <c:v>Malo</c:v>
                </c:pt>
              </c:strCache>
            </c:strRef>
          </c:cat>
          <c:val>
            <c:numRef>
              <c:f>Hoja1!$D$78:$D$81</c:f>
              <c:numCache>
                <c:formatCode>General</c:formatCode>
                <c:ptCount val="4"/>
                <c:pt idx="0">
                  <c:v>20</c:v>
                </c:pt>
                <c:pt idx="1">
                  <c:v>6</c:v>
                </c:pt>
                <c:pt idx="2">
                  <c:v>0</c:v>
                </c:pt>
                <c:pt idx="3">
                  <c:v>0</c:v>
                </c:pt>
              </c:numCache>
            </c:numRef>
          </c:val>
          <c:extLst>
            <c:ext xmlns:c16="http://schemas.microsoft.com/office/drawing/2014/chart" uri="{C3380CC4-5D6E-409C-BE32-E72D297353CC}">
              <c16:uniqueId val="{00000000-AE21-4D45-B3A0-5D1557D42C53}"/>
            </c:ext>
          </c:extLst>
        </c:ser>
        <c:dLbls>
          <c:showLegendKey val="0"/>
          <c:showVal val="0"/>
          <c:showCatName val="0"/>
          <c:showSerName val="0"/>
          <c:showPercent val="1"/>
          <c:showBubbleSize val="0"/>
          <c:showLeaderLines val="1"/>
        </c:dLbls>
      </c:pie3DChart>
    </c:plotArea>
    <c:legend>
      <c:legendPos val="r"/>
      <c:overlay val="0"/>
    </c:legend>
    <c:plotVisOnly val="1"/>
    <c:dispBlanksAs val="gap"/>
    <c:showDLblsOverMax val="0"/>
  </c:chart>
  <c:spPr>
    <a:ln>
      <a:noFill/>
    </a:ln>
  </c:sp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s-CO" dirty="0"/>
              <a:t> Utilidad de la Información suministrada?</a:t>
            </a:r>
          </a:p>
        </c:rich>
      </c:tx>
      <c:overlay val="0"/>
    </c:title>
    <c:autoTitleDeleted val="0"/>
    <c:view3D>
      <c:rotX val="30"/>
      <c:rotY val="0"/>
      <c:rAngAx val="0"/>
    </c:view3D>
    <c:floor>
      <c:thickness val="0"/>
    </c:floor>
    <c:sideWall>
      <c:thickness val="0"/>
    </c:sideWall>
    <c:backWall>
      <c:thickness val="0"/>
    </c:backWall>
    <c:plotArea>
      <c:layout/>
      <c:pie3DChart>
        <c:varyColors val="1"/>
        <c:ser>
          <c:idx val="0"/>
          <c:order val="0"/>
          <c:explosion val="1"/>
          <c:dLbls>
            <c:spPr>
              <a:noFill/>
              <a:ln>
                <a:noFill/>
              </a:ln>
              <a:effectLst/>
            </c:spPr>
            <c:showLegendKey val="0"/>
            <c:showVal val="0"/>
            <c:showCatName val="0"/>
            <c:showSerName val="0"/>
            <c:showPercent val="1"/>
            <c:showBubbleSize val="0"/>
            <c:showLeaderLines val="1"/>
            <c:extLst>
              <c:ext xmlns:c15="http://schemas.microsoft.com/office/drawing/2012/chart" uri="{CE6537A1-D6FC-4f65-9D91-7224C49458BB}"/>
            </c:extLst>
          </c:dLbls>
          <c:cat>
            <c:strRef>
              <c:f>Hoja1!$C$59:$C$62</c:f>
              <c:strCache>
                <c:ptCount val="4"/>
                <c:pt idx="0">
                  <c:v>Muy Satisfecho</c:v>
                </c:pt>
                <c:pt idx="1">
                  <c:v>Bueno</c:v>
                </c:pt>
                <c:pt idx="2">
                  <c:v>Regular</c:v>
                </c:pt>
                <c:pt idx="3">
                  <c:v>Malo</c:v>
                </c:pt>
              </c:strCache>
            </c:strRef>
          </c:cat>
          <c:val>
            <c:numRef>
              <c:f>Hoja1!$D$59:$D$62</c:f>
              <c:numCache>
                <c:formatCode>General</c:formatCode>
                <c:ptCount val="4"/>
                <c:pt idx="0">
                  <c:v>19</c:v>
                </c:pt>
                <c:pt idx="1">
                  <c:v>7</c:v>
                </c:pt>
                <c:pt idx="2">
                  <c:v>0</c:v>
                </c:pt>
                <c:pt idx="3">
                  <c:v>0</c:v>
                </c:pt>
              </c:numCache>
            </c:numRef>
          </c:val>
          <c:extLst>
            <c:ext xmlns:c16="http://schemas.microsoft.com/office/drawing/2014/chart" uri="{C3380CC4-5D6E-409C-BE32-E72D297353CC}">
              <c16:uniqueId val="{00000000-4082-4850-AEA9-9BC76AF8E615}"/>
            </c:ext>
          </c:extLst>
        </c:ser>
        <c:dLbls>
          <c:showLegendKey val="0"/>
          <c:showVal val="0"/>
          <c:showCatName val="0"/>
          <c:showSerName val="0"/>
          <c:showPercent val="1"/>
          <c:showBubbleSize val="0"/>
          <c:showLeaderLines val="1"/>
        </c:dLbls>
      </c:pie3DChart>
    </c:plotArea>
    <c:legend>
      <c:legendPos val="r"/>
      <c:overlay val="0"/>
    </c:legend>
    <c:plotVisOnly val="1"/>
    <c:dispBlanksAs val="gap"/>
    <c:showDLblsOverMax val="0"/>
  </c:chart>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600"/>
            </a:pPr>
            <a:r>
              <a:rPr lang="es-CO" sz="1600" dirty="0"/>
              <a:t>Logística del evento (horario, medios utilizados)</a:t>
            </a:r>
          </a:p>
        </c:rich>
      </c:tx>
      <c:overlay val="0"/>
    </c:title>
    <c:autoTitleDeleted val="0"/>
    <c:view3D>
      <c:rotX val="30"/>
      <c:rotY val="0"/>
      <c:rAngAx val="0"/>
    </c:view3D>
    <c:floor>
      <c:thickness val="0"/>
    </c:floor>
    <c:sideWall>
      <c:thickness val="0"/>
    </c:sideWall>
    <c:backWall>
      <c:thickness val="0"/>
    </c:backWall>
    <c:plotArea>
      <c:layout/>
      <c:pie3DChart>
        <c:varyColors val="1"/>
        <c:ser>
          <c:idx val="0"/>
          <c:order val="0"/>
          <c:dLbls>
            <c:spPr>
              <a:noFill/>
              <a:ln>
                <a:noFill/>
              </a:ln>
              <a:effectLst/>
            </c:spPr>
            <c:showLegendKey val="0"/>
            <c:showVal val="0"/>
            <c:showCatName val="0"/>
            <c:showSerName val="0"/>
            <c:showPercent val="1"/>
            <c:showBubbleSize val="0"/>
            <c:showLeaderLines val="1"/>
            <c:extLst>
              <c:ext xmlns:c15="http://schemas.microsoft.com/office/drawing/2012/chart" uri="{CE6537A1-D6FC-4f65-9D91-7224C49458BB}"/>
            </c:extLst>
          </c:dLbls>
          <c:cat>
            <c:strRef>
              <c:f>Hoja1!$C$93:$C$96</c:f>
              <c:strCache>
                <c:ptCount val="4"/>
                <c:pt idx="0">
                  <c:v>Muy Satisfecho</c:v>
                </c:pt>
                <c:pt idx="1">
                  <c:v>Bueno</c:v>
                </c:pt>
                <c:pt idx="2">
                  <c:v>Regular</c:v>
                </c:pt>
                <c:pt idx="3">
                  <c:v>Malo</c:v>
                </c:pt>
              </c:strCache>
            </c:strRef>
          </c:cat>
          <c:val>
            <c:numRef>
              <c:f>Hoja1!$D$93:$D$96</c:f>
              <c:numCache>
                <c:formatCode>General</c:formatCode>
                <c:ptCount val="4"/>
                <c:pt idx="0">
                  <c:v>18</c:v>
                </c:pt>
                <c:pt idx="1">
                  <c:v>8</c:v>
                </c:pt>
                <c:pt idx="2">
                  <c:v>0</c:v>
                </c:pt>
                <c:pt idx="3">
                  <c:v>0</c:v>
                </c:pt>
              </c:numCache>
            </c:numRef>
          </c:val>
          <c:extLst>
            <c:ext xmlns:c16="http://schemas.microsoft.com/office/drawing/2014/chart" uri="{C3380CC4-5D6E-409C-BE32-E72D297353CC}">
              <c16:uniqueId val="{00000000-F1D2-47D2-84C4-8B7F259CF059}"/>
            </c:ext>
          </c:extLst>
        </c:ser>
        <c:dLbls>
          <c:showLegendKey val="0"/>
          <c:showVal val="0"/>
          <c:showCatName val="0"/>
          <c:showSerName val="0"/>
          <c:showPercent val="1"/>
          <c:showBubbleSize val="0"/>
          <c:showLeaderLines val="1"/>
        </c:dLbls>
      </c:pie3DChart>
    </c:plotArea>
    <c:legend>
      <c:legendPos val="r"/>
      <c:overlay val="0"/>
    </c:legend>
    <c:plotVisOnly val="1"/>
    <c:dispBlanksAs val="gap"/>
    <c:showDLblsOverMax val="0"/>
  </c:chart>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600"/>
            </a:pPr>
            <a:r>
              <a:rPr lang="en-US" sz="1600" dirty="0"/>
              <a:t>Participaría Nuevamente?</a:t>
            </a:r>
          </a:p>
        </c:rich>
      </c:tx>
      <c:overlay val="0"/>
    </c:title>
    <c:autoTitleDeleted val="0"/>
    <c:plotArea>
      <c:layout/>
      <c:doughnutChart>
        <c:varyColors val="1"/>
        <c:ser>
          <c:idx val="0"/>
          <c:order val="0"/>
          <c:dLbls>
            <c:spPr>
              <a:noFill/>
              <a:ln>
                <a:noFill/>
              </a:ln>
              <a:effectLst/>
            </c:spPr>
            <c:showLegendKey val="0"/>
            <c:showVal val="0"/>
            <c:showCatName val="0"/>
            <c:showSerName val="0"/>
            <c:showPercent val="1"/>
            <c:showBubbleSize val="0"/>
            <c:showLeaderLines val="1"/>
            <c:extLst>
              <c:ext xmlns:c15="http://schemas.microsoft.com/office/drawing/2012/chart" uri="{CE6537A1-D6FC-4f65-9D91-7224C49458BB}"/>
            </c:extLst>
          </c:dLbls>
          <c:cat>
            <c:strRef>
              <c:f>Hoja1!$C$107:$C$108</c:f>
              <c:strCache>
                <c:ptCount val="2"/>
                <c:pt idx="0">
                  <c:v>SI</c:v>
                </c:pt>
                <c:pt idx="1">
                  <c:v>NO</c:v>
                </c:pt>
              </c:strCache>
            </c:strRef>
          </c:cat>
          <c:val>
            <c:numRef>
              <c:f>Hoja1!$D$107:$D$108</c:f>
              <c:numCache>
                <c:formatCode>General</c:formatCode>
                <c:ptCount val="2"/>
                <c:pt idx="0">
                  <c:v>26</c:v>
                </c:pt>
                <c:pt idx="1">
                  <c:v>0</c:v>
                </c:pt>
              </c:numCache>
            </c:numRef>
          </c:val>
          <c:extLst>
            <c:ext xmlns:c16="http://schemas.microsoft.com/office/drawing/2014/chart" uri="{C3380CC4-5D6E-409C-BE32-E72D297353CC}">
              <c16:uniqueId val="{00000000-7825-427B-A7EE-E56DC24155E0}"/>
            </c:ext>
          </c:extLst>
        </c:ser>
        <c:dLbls>
          <c:showLegendKey val="0"/>
          <c:showVal val="0"/>
          <c:showCatName val="0"/>
          <c:showSerName val="0"/>
          <c:showPercent val="1"/>
          <c:showBubbleSize val="0"/>
          <c:showLeaderLines val="1"/>
        </c:dLbls>
        <c:firstSliceAng val="0"/>
        <c:holeSize val="50"/>
      </c:doughnutChart>
    </c:plotArea>
    <c:legend>
      <c:legendPos val="r"/>
      <c:overlay val="0"/>
    </c:legend>
    <c:plotVisOnly val="1"/>
    <c:dispBlanksAs val="gap"/>
    <c:showDLblsOverMax val="0"/>
  </c:chart>
  <c:externalData r:id="rId2">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34"/>
    </mc:Choice>
    <mc:Fallback>
      <c:style val="34"/>
    </mc:Fallback>
  </mc:AlternateContent>
  <c:clrMapOvr bg1="lt1" tx1="dk1" bg2="lt2" tx2="dk2" accent1="accent1" accent2="accent2" accent3="accent3" accent4="accent4" accent5="accent5" accent6="accent6" hlink="hlink" folHlink="folHlink"/>
  <c:chart>
    <c:title>
      <c:tx>
        <c:rich>
          <a:bodyPr/>
          <a:lstStyle/>
          <a:p>
            <a:pPr>
              <a:defRPr/>
            </a:pPr>
            <a:r>
              <a:rPr lang="es-CO" sz="1600" dirty="0"/>
              <a:t>Recomendaría</a:t>
            </a:r>
            <a:r>
              <a:rPr lang="es-CO" sz="1600" baseline="0" dirty="0"/>
              <a:t> a otros participar?</a:t>
            </a:r>
            <a:endParaRPr lang="es-CO" sz="1600" dirty="0"/>
          </a:p>
        </c:rich>
      </c:tx>
      <c:layout>
        <c:manualLayout>
          <c:xMode val="edge"/>
          <c:yMode val="edge"/>
          <c:x val="0.21089217662578305"/>
          <c:y val="4.6978390946835494E-2"/>
        </c:manualLayout>
      </c:layout>
      <c:overlay val="0"/>
    </c:title>
    <c:autoTitleDeleted val="0"/>
    <c:plotArea>
      <c:layout/>
      <c:doughnutChart>
        <c:varyColors val="1"/>
        <c:ser>
          <c:idx val="0"/>
          <c:order val="0"/>
          <c:dLbls>
            <c:spPr>
              <a:noFill/>
              <a:ln>
                <a:noFill/>
              </a:ln>
              <a:effectLst/>
            </c:spPr>
            <c:showLegendKey val="0"/>
            <c:showVal val="0"/>
            <c:showCatName val="0"/>
            <c:showSerName val="0"/>
            <c:showPercent val="1"/>
            <c:showBubbleSize val="0"/>
            <c:showLeaderLines val="1"/>
            <c:extLst>
              <c:ext xmlns:c15="http://schemas.microsoft.com/office/drawing/2012/chart" uri="{CE6537A1-D6FC-4f65-9D91-7224C49458BB}"/>
            </c:extLst>
          </c:dLbls>
          <c:cat>
            <c:strRef>
              <c:f>Hoja1!$C$124:$C$125</c:f>
              <c:strCache>
                <c:ptCount val="2"/>
                <c:pt idx="0">
                  <c:v>SI</c:v>
                </c:pt>
                <c:pt idx="1">
                  <c:v>NO</c:v>
                </c:pt>
              </c:strCache>
            </c:strRef>
          </c:cat>
          <c:val>
            <c:numRef>
              <c:f>Hoja1!$D$124:$D$125</c:f>
              <c:numCache>
                <c:formatCode>General</c:formatCode>
                <c:ptCount val="2"/>
                <c:pt idx="0">
                  <c:v>26</c:v>
                </c:pt>
                <c:pt idx="1">
                  <c:v>0</c:v>
                </c:pt>
              </c:numCache>
            </c:numRef>
          </c:val>
          <c:extLst>
            <c:ext xmlns:c16="http://schemas.microsoft.com/office/drawing/2014/chart" uri="{C3380CC4-5D6E-409C-BE32-E72D297353CC}">
              <c16:uniqueId val="{00000000-ED0D-4E4F-B801-04E73F92D5A6}"/>
            </c:ext>
          </c:extLst>
        </c:ser>
        <c:dLbls>
          <c:showLegendKey val="0"/>
          <c:showVal val="0"/>
          <c:showCatName val="0"/>
          <c:showSerName val="0"/>
          <c:showPercent val="1"/>
          <c:showBubbleSize val="0"/>
          <c:showLeaderLines val="1"/>
        </c:dLbls>
        <c:firstSliceAng val="0"/>
        <c:holeSize val="50"/>
      </c:doughnutChart>
    </c:plotArea>
    <c:legend>
      <c:legendPos val="r"/>
      <c:overlay val="0"/>
    </c:legend>
    <c:plotVisOnly val="1"/>
    <c:dispBlanksAs val="gap"/>
    <c:showDLblsOverMax val="0"/>
  </c:chart>
  <c:spPr>
    <a:ln>
      <a:noFill/>
    </a:ln>
  </c:spPr>
  <c:externalData r:id="rId2">
    <c:autoUpdate val="0"/>
  </c:externalData>
</c:chartSpace>
</file>

<file path=ppt/diagrams/_rels/data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image" Target="../media/image3.png"/><Relationship Id="rId4" Type="http://schemas.openxmlformats.org/officeDocument/2006/relationships/image" Target="../media/image6.png"/></Relationships>
</file>

<file path=ppt/diagrams/_rels/drawing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image" Target="../media/image3.png"/><Relationship Id="rId4" Type="http://schemas.openxmlformats.org/officeDocument/2006/relationships/image" Target="../media/image6.png"/></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7E82CF5-654A-4595-BD5B-F8C055E91656}" type="doc">
      <dgm:prSet loTypeId="urn:microsoft.com/office/officeart/2008/layout/AlternatingPictureBlocks" loCatId="picture" qsTypeId="urn:microsoft.com/office/officeart/2005/8/quickstyle/simple1" qsCatId="simple" csTypeId="urn:microsoft.com/office/officeart/2005/8/colors/colorful4" csCatId="colorful" phldr="1"/>
      <dgm:spPr/>
      <dgm:t>
        <a:bodyPr/>
        <a:lstStyle/>
        <a:p>
          <a:endParaRPr lang="es-CO"/>
        </a:p>
      </dgm:t>
    </dgm:pt>
    <dgm:pt modelId="{BDBE2B4D-AB79-4616-8DA5-AE233D460B7B}">
      <dgm:prSet phldrT="[Texto]" custT="1"/>
      <dgm:spPr/>
      <dgm:t>
        <a:bodyPr/>
        <a:lstStyle/>
        <a:p>
          <a:pPr algn="just"/>
          <a:r>
            <a:rPr lang="es-CO" sz="1200" dirty="0"/>
            <a:t>Incentivar un diálogo participativo: Ciudadanía - MinTI</a:t>
          </a:r>
          <a:r>
            <a:rPr lang="es-CO" sz="1400" dirty="0"/>
            <a:t>C</a:t>
          </a:r>
        </a:p>
      </dgm:t>
    </dgm:pt>
    <dgm:pt modelId="{B4E2C3C7-A4C9-49CF-B6C4-01D9A33E157C}" type="parTrans" cxnId="{285FD150-0C2A-4E77-9E3A-469D643E70F7}">
      <dgm:prSet/>
      <dgm:spPr/>
      <dgm:t>
        <a:bodyPr/>
        <a:lstStyle/>
        <a:p>
          <a:pPr algn="ctr"/>
          <a:endParaRPr lang="es-CO"/>
        </a:p>
      </dgm:t>
    </dgm:pt>
    <dgm:pt modelId="{2B893FA7-DE80-4AB0-8492-CB4EC4C64576}" type="sibTrans" cxnId="{285FD150-0C2A-4E77-9E3A-469D643E70F7}">
      <dgm:prSet/>
      <dgm:spPr/>
      <dgm:t>
        <a:bodyPr/>
        <a:lstStyle/>
        <a:p>
          <a:pPr algn="ctr"/>
          <a:endParaRPr lang="es-CO"/>
        </a:p>
      </dgm:t>
    </dgm:pt>
    <dgm:pt modelId="{CBEB09B5-F557-4953-B09D-F1913654CCAF}">
      <dgm:prSet phldrT="[Texto]" custT="1"/>
      <dgm:spPr/>
      <dgm:t>
        <a:bodyPr/>
        <a:lstStyle/>
        <a:p>
          <a:pPr algn="just"/>
          <a:r>
            <a:rPr lang="es-CO" sz="1200" dirty="0"/>
            <a:t>Es una obligación de la administración pública</a:t>
          </a:r>
        </a:p>
      </dgm:t>
    </dgm:pt>
    <dgm:pt modelId="{7DAB6E26-2754-41EF-B76D-1534E0A4A5C9}" type="parTrans" cxnId="{0AAC3B89-4DAB-4B49-8773-427E355DE4C5}">
      <dgm:prSet/>
      <dgm:spPr/>
      <dgm:t>
        <a:bodyPr/>
        <a:lstStyle/>
        <a:p>
          <a:pPr algn="ctr"/>
          <a:endParaRPr lang="es-CO"/>
        </a:p>
      </dgm:t>
    </dgm:pt>
    <dgm:pt modelId="{AAA83953-66C4-4FCA-BE06-571980D1C0F4}" type="sibTrans" cxnId="{0AAC3B89-4DAB-4B49-8773-427E355DE4C5}">
      <dgm:prSet/>
      <dgm:spPr/>
      <dgm:t>
        <a:bodyPr/>
        <a:lstStyle/>
        <a:p>
          <a:pPr algn="ctr"/>
          <a:endParaRPr lang="es-CO"/>
        </a:p>
      </dgm:t>
    </dgm:pt>
    <dgm:pt modelId="{D16AD50A-F502-4925-BEDC-FF6D7F792E55}">
      <dgm:prSet custT="1"/>
      <dgm:spPr/>
      <dgm:t>
        <a:bodyPr/>
        <a:lstStyle/>
        <a:p>
          <a:pPr algn="just"/>
          <a:r>
            <a:rPr lang="es-CO" sz="1200" dirty="0"/>
            <a:t>Su objetivo es la transparencia de la gestión pública</a:t>
          </a:r>
        </a:p>
      </dgm:t>
    </dgm:pt>
    <dgm:pt modelId="{3813C6A1-4C87-45F2-B697-AD164DD2AE53}" type="parTrans" cxnId="{416524D6-1C47-40C1-B700-BDF06026925C}">
      <dgm:prSet/>
      <dgm:spPr/>
      <dgm:t>
        <a:bodyPr/>
        <a:lstStyle/>
        <a:p>
          <a:pPr algn="ctr"/>
          <a:endParaRPr lang="es-CO"/>
        </a:p>
      </dgm:t>
    </dgm:pt>
    <dgm:pt modelId="{3BF5F2B5-8D6C-412D-B781-DE50D925550C}" type="sibTrans" cxnId="{416524D6-1C47-40C1-B700-BDF06026925C}">
      <dgm:prSet/>
      <dgm:spPr/>
      <dgm:t>
        <a:bodyPr/>
        <a:lstStyle/>
        <a:p>
          <a:pPr algn="ctr"/>
          <a:endParaRPr lang="es-CO"/>
        </a:p>
      </dgm:t>
    </dgm:pt>
    <dgm:pt modelId="{C5030151-BD0A-4F07-B121-094F6BD3C4F7}">
      <dgm:prSet custT="1"/>
      <dgm:spPr/>
      <dgm:t>
        <a:bodyPr/>
        <a:lstStyle/>
        <a:p>
          <a:pPr algn="ctr"/>
          <a:r>
            <a:rPr lang="es-CO" sz="1200" dirty="0"/>
            <a:t>Expresión del control social : Acciones de Petición de información y explicación</a:t>
          </a:r>
        </a:p>
      </dgm:t>
    </dgm:pt>
    <dgm:pt modelId="{D983A5EA-58C6-425A-AA61-0668C33E8B94}" type="parTrans" cxnId="{48B02EB2-9070-48BE-86A0-C3295DC5E729}">
      <dgm:prSet/>
      <dgm:spPr/>
      <dgm:t>
        <a:bodyPr/>
        <a:lstStyle/>
        <a:p>
          <a:pPr algn="ctr"/>
          <a:endParaRPr lang="es-CO"/>
        </a:p>
      </dgm:t>
    </dgm:pt>
    <dgm:pt modelId="{9927BC15-E51D-4429-9F95-95D6DDE737C0}" type="sibTrans" cxnId="{48B02EB2-9070-48BE-86A0-C3295DC5E729}">
      <dgm:prSet/>
      <dgm:spPr/>
      <dgm:t>
        <a:bodyPr/>
        <a:lstStyle/>
        <a:p>
          <a:pPr algn="ctr"/>
          <a:endParaRPr lang="es-CO"/>
        </a:p>
      </dgm:t>
    </dgm:pt>
    <dgm:pt modelId="{A81F59CE-3150-4BFB-8CD8-F289EC8E7544}" type="pres">
      <dgm:prSet presAssocID="{87E82CF5-654A-4595-BD5B-F8C055E91656}" presName="linearFlow" presStyleCnt="0">
        <dgm:presLayoutVars>
          <dgm:dir/>
          <dgm:resizeHandles val="exact"/>
        </dgm:presLayoutVars>
      </dgm:prSet>
      <dgm:spPr/>
    </dgm:pt>
    <dgm:pt modelId="{61B71536-3A73-42D0-A990-F4019102AF9A}" type="pres">
      <dgm:prSet presAssocID="{BDBE2B4D-AB79-4616-8DA5-AE233D460B7B}" presName="comp" presStyleCnt="0"/>
      <dgm:spPr/>
    </dgm:pt>
    <dgm:pt modelId="{6C712CE7-90CD-4947-92F7-8AD29891D71A}" type="pres">
      <dgm:prSet presAssocID="{BDBE2B4D-AB79-4616-8DA5-AE233D460B7B}" presName="rect2" presStyleLbl="node1" presStyleIdx="0" presStyleCnt="4">
        <dgm:presLayoutVars>
          <dgm:bulletEnabled val="1"/>
        </dgm:presLayoutVars>
      </dgm:prSet>
      <dgm:spPr/>
    </dgm:pt>
    <dgm:pt modelId="{D7110012-DEE1-4379-BE52-78EF0F9314C5}" type="pres">
      <dgm:prSet presAssocID="{BDBE2B4D-AB79-4616-8DA5-AE233D460B7B}" presName="rect1" presStyleLbl="lnNode1" presStyleIdx="0" presStyleCnt="4" custLinFactNeighborX="-4535" custLinFactNeighborY="-7510"/>
      <dgm:spPr>
        <a:blipFill rotWithShape="1">
          <a:blip xmlns:r="http://schemas.openxmlformats.org/officeDocument/2006/relationships" r:embed="rId1">
            <a:extLst>
              <a:ext uri="{28A0092B-C50C-407E-A947-70E740481C1C}">
                <a14:useLocalDpi xmlns:a14="http://schemas.microsoft.com/office/drawing/2010/main" val="0"/>
              </a:ext>
            </a:extLst>
          </a:blip>
          <a:srcRect/>
          <a:stretch>
            <a:fillRect l="-47000" r="-47000"/>
          </a:stretch>
        </a:blipFill>
      </dgm:spPr>
    </dgm:pt>
    <dgm:pt modelId="{A29A063A-022F-45EE-9A69-ECA5B529E557}" type="pres">
      <dgm:prSet presAssocID="{2B893FA7-DE80-4AB0-8492-CB4EC4C64576}" presName="sibTrans" presStyleCnt="0"/>
      <dgm:spPr/>
    </dgm:pt>
    <dgm:pt modelId="{EE4AB214-C12B-40B4-92A5-AB4E1B809937}" type="pres">
      <dgm:prSet presAssocID="{CBEB09B5-F557-4953-B09D-F1913654CCAF}" presName="comp" presStyleCnt="0"/>
      <dgm:spPr/>
    </dgm:pt>
    <dgm:pt modelId="{B6ED546C-975A-4085-82AB-F331CBF98AB4}" type="pres">
      <dgm:prSet presAssocID="{CBEB09B5-F557-4953-B09D-F1913654CCAF}" presName="rect2" presStyleLbl="node1" presStyleIdx="1" presStyleCnt="4" custLinFactNeighborX="-833" custLinFactNeighborY="-3848">
        <dgm:presLayoutVars>
          <dgm:bulletEnabled val="1"/>
        </dgm:presLayoutVars>
      </dgm:prSet>
      <dgm:spPr/>
    </dgm:pt>
    <dgm:pt modelId="{37DAC116-E463-4DF7-975E-2B6DED3FF364}" type="pres">
      <dgm:prSet presAssocID="{CBEB09B5-F557-4953-B09D-F1913654CCAF}" presName="rect1" presStyleLbl="lnNode1" presStyleIdx="1" presStyleCnt="4"/>
      <dgm:spPr>
        <a:blipFill rotWithShape="1">
          <a:blip xmlns:r="http://schemas.openxmlformats.org/officeDocument/2006/relationships" r:embed="rId2">
            <a:extLst>
              <a:ext uri="{28A0092B-C50C-407E-A947-70E740481C1C}">
                <a14:useLocalDpi xmlns:a14="http://schemas.microsoft.com/office/drawing/2010/main" val="0"/>
              </a:ext>
            </a:extLst>
          </a:blip>
          <a:srcRect/>
          <a:stretch>
            <a:fillRect l="-1000" r="-1000"/>
          </a:stretch>
        </a:blipFill>
      </dgm:spPr>
    </dgm:pt>
    <dgm:pt modelId="{BC98896D-E6AF-4D09-873F-2B6237D20CC9}" type="pres">
      <dgm:prSet presAssocID="{AAA83953-66C4-4FCA-BE06-571980D1C0F4}" presName="sibTrans" presStyleCnt="0"/>
      <dgm:spPr/>
    </dgm:pt>
    <dgm:pt modelId="{C8A6CBBA-E42E-4404-80E8-9BA914E0AB88}" type="pres">
      <dgm:prSet presAssocID="{D16AD50A-F502-4925-BEDC-FF6D7F792E55}" presName="comp" presStyleCnt="0"/>
      <dgm:spPr/>
    </dgm:pt>
    <dgm:pt modelId="{43244C86-3B81-4E31-9755-1F7EF80CE6F8}" type="pres">
      <dgm:prSet presAssocID="{D16AD50A-F502-4925-BEDC-FF6D7F792E55}" presName="rect2" presStyleLbl="node1" presStyleIdx="2" presStyleCnt="4">
        <dgm:presLayoutVars>
          <dgm:bulletEnabled val="1"/>
        </dgm:presLayoutVars>
      </dgm:prSet>
      <dgm:spPr/>
    </dgm:pt>
    <dgm:pt modelId="{21099A73-A22E-4C50-B5B9-B0BE12B7B496}" type="pres">
      <dgm:prSet presAssocID="{D16AD50A-F502-4925-BEDC-FF6D7F792E55}" presName="rect1" presStyleLbl="lnNode1" presStyleIdx="2" presStyleCnt="4"/>
      <dgm:spPr>
        <a:blipFill rotWithShape="1">
          <a:blip xmlns:r="http://schemas.openxmlformats.org/officeDocument/2006/relationships" r:embed="rId3">
            <a:extLst>
              <a:ext uri="{28A0092B-C50C-407E-A947-70E740481C1C}">
                <a14:useLocalDpi xmlns:a14="http://schemas.microsoft.com/office/drawing/2010/main" val="0"/>
              </a:ext>
            </a:extLst>
          </a:blip>
          <a:srcRect/>
          <a:stretch>
            <a:fillRect l="-26000" r="-26000"/>
          </a:stretch>
        </a:blipFill>
      </dgm:spPr>
    </dgm:pt>
    <dgm:pt modelId="{3CD5C282-9073-43FA-80C6-77BA238683B0}" type="pres">
      <dgm:prSet presAssocID="{3BF5F2B5-8D6C-412D-B781-DE50D925550C}" presName="sibTrans" presStyleCnt="0"/>
      <dgm:spPr/>
    </dgm:pt>
    <dgm:pt modelId="{ADEABFDE-670B-40AA-ACE2-18FCA2674E4A}" type="pres">
      <dgm:prSet presAssocID="{C5030151-BD0A-4F07-B121-094F6BD3C4F7}" presName="comp" presStyleCnt="0"/>
      <dgm:spPr/>
    </dgm:pt>
    <dgm:pt modelId="{A87ED416-74F6-4C49-81E9-4FAE7BF4C289}" type="pres">
      <dgm:prSet presAssocID="{C5030151-BD0A-4F07-B121-094F6BD3C4F7}" presName="rect2" presStyleLbl="node1" presStyleIdx="3" presStyleCnt="4">
        <dgm:presLayoutVars>
          <dgm:bulletEnabled val="1"/>
        </dgm:presLayoutVars>
      </dgm:prSet>
      <dgm:spPr/>
    </dgm:pt>
    <dgm:pt modelId="{47D8FD69-A7A6-40F2-9F6C-7C803DABEB96}" type="pres">
      <dgm:prSet presAssocID="{C5030151-BD0A-4F07-B121-094F6BD3C4F7}" presName="rect1" presStyleLbl="lnNode1" presStyleIdx="3" presStyleCnt="4"/>
      <dgm:spPr>
        <a:blipFill rotWithShape="1">
          <a:blip xmlns:r="http://schemas.openxmlformats.org/officeDocument/2006/relationships" r:embed="rId4">
            <a:extLst>
              <a:ext uri="{28A0092B-C50C-407E-A947-70E740481C1C}">
                <a14:useLocalDpi xmlns:a14="http://schemas.microsoft.com/office/drawing/2010/main" val="0"/>
              </a:ext>
            </a:extLst>
          </a:blip>
          <a:srcRect/>
          <a:stretch>
            <a:fillRect l="-1000" r="-1000"/>
          </a:stretch>
        </a:blipFill>
      </dgm:spPr>
    </dgm:pt>
  </dgm:ptLst>
  <dgm:cxnLst>
    <dgm:cxn modelId="{9732FC5F-65CB-4983-82B1-6414AC71454C}" type="presOf" srcId="{D16AD50A-F502-4925-BEDC-FF6D7F792E55}" destId="{43244C86-3B81-4E31-9755-1F7EF80CE6F8}" srcOrd="0" destOrd="0" presId="urn:microsoft.com/office/officeart/2008/layout/AlternatingPictureBlocks"/>
    <dgm:cxn modelId="{285FD150-0C2A-4E77-9E3A-469D643E70F7}" srcId="{87E82CF5-654A-4595-BD5B-F8C055E91656}" destId="{BDBE2B4D-AB79-4616-8DA5-AE233D460B7B}" srcOrd="0" destOrd="0" parTransId="{B4E2C3C7-A4C9-49CF-B6C4-01D9A33E157C}" sibTransId="{2B893FA7-DE80-4AB0-8492-CB4EC4C64576}"/>
    <dgm:cxn modelId="{6CAEEF78-2F83-44EE-893C-691F9AFD7D01}" type="presOf" srcId="{CBEB09B5-F557-4953-B09D-F1913654CCAF}" destId="{B6ED546C-975A-4085-82AB-F331CBF98AB4}" srcOrd="0" destOrd="0" presId="urn:microsoft.com/office/officeart/2008/layout/AlternatingPictureBlocks"/>
    <dgm:cxn modelId="{0AAC3B89-4DAB-4B49-8773-427E355DE4C5}" srcId="{87E82CF5-654A-4595-BD5B-F8C055E91656}" destId="{CBEB09B5-F557-4953-B09D-F1913654CCAF}" srcOrd="1" destOrd="0" parTransId="{7DAB6E26-2754-41EF-B76D-1534E0A4A5C9}" sibTransId="{AAA83953-66C4-4FCA-BE06-571980D1C0F4}"/>
    <dgm:cxn modelId="{D4CC4095-882A-4E3A-BC45-FA3A6169DFB1}" type="presOf" srcId="{BDBE2B4D-AB79-4616-8DA5-AE233D460B7B}" destId="{6C712CE7-90CD-4947-92F7-8AD29891D71A}" srcOrd="0" destOrd="0" presId="urn:microsoft.com/office/officeart/2008/layout/AlternatingPictureBlocks"/>
    <dgm:cxn modelId="{48B02EB2-9070-48BE-86A0-C3295DC5E729}" srcId="{87E82CF5-654A-4595-BD5B-F8C055E91656}" destId="{C5030151-BD0A-4F07-B121-094F6BD3C4F7}" srcOrd="3" destOrd="0" parTransId="{D983A5EA-58C6-425A-AA61-0668C33E8B94}" sibTransId="{9927BC15-E51D-4429-9F95-95D6DDE737C0}"/>
    <dgm:cxn modelId="{9A0C38C7-5F86-4FAE-99C6-DDCCA6281511}" type="presOf" srcId="{87E82CF5-654A-4595-BD5B-F8C055E91656}" destId="{A81F59CE-3150-4BFB-8CD8-F289EC8E7544}" srcOrd="0" destOrd="0" presId="urn:microsoft.com/office/officeart/2008/layout/AlternatingPictureBlocks"/>
    <dgm:cxn modelId="{416524D6-1C47-40C1-B700-BDF06026925C}" srcId="{87E82CF5-654A-4595-BD5B-F8C055E91656}" destId="{D16AD50A-F502-4925-BEDC-FF6D7F792E55}" srcOrd="2" destOrd="0" parTransId="{3813C6A1-4C87-45F2-B697-AD164DD2AE53}" sibTransId="{3BF5F2B5-8D6C-412D-B781-DE50D925550C}"/>
    <dgm:cxn modelId="{2B65E7F7-678F-44CB-A9F2-299F931E28D1}" type="presOf" srcId="{C5030151-BD0A-4F07-B121-094F6BD3C4F7}" destId="{A87ED416-74F6-4C49-81E9-4FAE7BF4C289}" srcOrd="0" destOrd="0" presId="urn:microsoft.com/office/officeart/2008/layout/AlternatingPictureBlocks"/>
    <dgm:cxn modelId="{091DFA83-E22D-41E9-83D4-42C1502E0A18}" type="presParOf" srcId="{A81F59CE-3150-4BFB-8CD8-F289EC8E7544}" destId="{61B71536-3A73-42D0-A990-F4019102AF9A}" srcOrd="0" destOrd="0" presId="urn:microsoft.com/office/officeart/2008/layout/AlternatingPictureBlocks"/>
    <dgm:cxn modelId="{C705234B-9B78-4943-BD40-615F44ED69B8}" type="presParOf" srcId="{61B71536-3A73-42D0-A990-F4019102AF9A}" destId="{6C712CE7-90CD-4947-92F7-8AD29891D71A}" srcOrd="0" destOrd="0" presId="urn:microsoft.com/office/officeart/2008/layout/AlternatingPictureBlocks"/>
    <dgm:cxn modelId="{C1C6AC53-D0FE-4D7B-B9CA-A6BC6F1E77B5}" type="presParOf" srcId="{61B71536-3A73-42D0-A990-F4019102AF9A}" destId="{D7110012-DEE1-4379-BE52-78EF0F9314C5}" srcOrd="1" destOrd="0" presId="urn:microsoft.com/office/officeart/2008/layout/AlternatingPictureBlocks"/>
    <dgm:cxn modelId="{5B2990FF-AD4A-48A0-AD0D-0731F9976D34}" type="presParOf" srcId="{A81F59CE-3150-4BFB-8CD8-F289EC8E7544}" destId="{A29A063A-022F-45EE-9A69-ECA5B529E557}" srcOrd="1" destOrd="0" presId="urn:microsoft.com/office/officeart/2008/layout/AlternatingPictureBlocks"/>
    <dgm:cxn modelId="{82250088-20A5-4C1D-82F8-A2B904662C67}" type="presParOf" srcId="{A81F59CE-3150-4BFB-8CD8-F289EC8E7544}" destId="{EE4AB214-C12B-40B4-92A5-AB4E1B809937}" srcOrd="2" destOrd="0" presId="urn:microsoft.com/office/officeart/2008/layout/AlternatingPictureBlocks"/>
    <dgm:cxn modelId="{3A1A6254-C9AE-4B4D-AD06-A618DFAA1ED2}" type="presParOf" srcId="{EE4AB214-C12B-40B4-92A5-AB4E1B809937}" destId="{B6ED546C-975A-4085-82AB-F331CBF98AB4}" srcOrd="0" destOrd="0" presId="urn:microsoft.com/office/officeart/2008/layout/AlternatingPictureBlocks"/>
    <dgm:cxn modelId="{03A26EB1-5222-44DB-BC2A-5FAA7AE94015}" type="presParOf" srcId="{EE4AB214-C12B-40B4-92A5-AB4E1B809937}" destId="{37DAC116-E463-4DF7-975E-2B6DED3FF364}" srcOrd="1" destOrd="0" presId="urn:microsoft.com/office/officeart/2008/layout/AlternatingPictureBlocks"/>
    <dgm:cxn modelId="{ED781170-3F47-425C-907C-E98EE13D27D1}" type="presParOf" srcId="{A81F59CE-3150-4BFB-8CD8-F289EC8E7544}" destId="{BC98896D-E6AF-4D09-873F-2B6237D20CC9}" srcOrd="3" destOrd="0" presId="urn:microsoft.com/office/officeart/2008/layout/AlternatingPictureBlocks"/>
    <dgm:cxn modelId="{9AFB4A04-7C88-45F8-91DE-760C799217E0}" type="presParOf" srcId="{A81F59CE-3150-4BFB-8CD8-F289EC8E7544}" destId="{C8A6CBBA-E42E-4404-80E8-9BA914E0AB88}" srcOrd="4" destOrd="0" presId="urn:microsoft.com/office/officeart/2008/layout/AlternatingPictureBlocks"/>
    <dgm:cxn modelId="{84C384DA-FA78-40C6-9B36-A09479BE1191}" type="presParOf" srcId="{C8A6CBBA-E42E-4404-80E8-9BA914E0AB88}" destId="{43244C86-3B81-4E31-9755-1F7EF80CE6F8}" srcOrd="0" destOrd="0" presId="urn:microsoft.com/office/officeart/2008/layout/AlternatingPictureBlocks"/>
    <dgm:cxn modelId="{0C61543D-42AD-4341-91A9-E3831F2154A3}" type="presParOf" srcId="{C8A6CBBA-E42E-4404-80E8-9BA914E0AB88}" destId="{21099A73-A22E-4C50-B5B9-B0BE12B7B496}" srcOrd="1" destOrd="0" presId="urn:microsoft.com/office/officeart/2008/layout/AlternatingPictureBlocks"/>
    <dgm:cxn modelId="{3FF7FC09-A029-4B51-AE93-A0A2EB50481B}" type="presParOf" srcId="{A81F59CE-3150-4BFB-8CD8-F289EC8E7544}" destId="{3CD5C282-9073-43FA-80C6-77BA238683B0}" srcOrd="5" destOrd="0" presId="urn:microsoft.com/office/officeart/2008/layout/AlternatingPictureBlocks"/>
    <dgm:cxn modelId="{481D29C6-19FF-4EC2-97A8-EB07BBCE05C3}" type="presParOf" srcId="{A81F59CE-3150-4BFB-8CD8-F289EC8E7544}" destId="{ADEABFDE-670B-40AA-ACE2-18FCA2674E4A}" srcOrd="6" destOrd="0" presId="urn:microsoft.com/office/officeart/2008/layout/AlternatingPictureBlocks"/>
    <dgm:cxn modelId="{B7568C07-4A84-4D80-9FE6-520F6E40E7B7}" type="presParOf" srcId="{ADEABFDE-670B-40AA-ACE2-18FCA2674E4A}" destId="{A87ED416-74F6-4C49-81E9-4FAE7BF4C289}" srcOrd="0" destOrd="0" presId="urn:microsoft.com/office/officeart/2008/layout/AlternatingPictureBlocks"/>
    <dgm:cxn modelId="{D79697E1-E259-4145-901E-69996A2CEFF1}" type="presParOf" srcId="{ADEABFDE-670B-40AA-ACE2-18FCA2674E4A}" destId="{47D8FD69-A7A6-40F2-9F6C-7C803DABEB96}" srcOrd="1" destOrd="0" presId="urn:microsoft.com/office/officeart/2008/layout/AlternatingPictureBlock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712CE7-90CD-4947-92F7-8AD29891D71A}">
      <dsp:nvSpPr>
        <dsp:cNvPr id="0" name=""/>
        <dsp:cNvSpPr/>
      </dsp:nvSpPr>
      <dsp:spPr>
        <a:xfrm>
          <a:off x="2036121" y="1549"/>
          <a:ext cx="1918062" cy="867509"/>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just" defTabSz="533400">
            <a:lnSpc>
              <a:spcPct val="90000"/>
            </a:lnSpc>
            <a:spcBef>
              <a:spcPct val="0"/>
            </a:spcBef>
            <a:spcAft>
              <a:spcPct val="35000"/>
            </a:spcAft>
            <a:buNone/>
          </a:pPr>
          <a:r>
            <a:rPr lang="es-CO" sz="1200" kern="1200" dirty="0"/>
            <a:t>Incentivar un diálogo participativo: Ciudadanía - MinTI</a:t>
          </a:r>
          <a:r>
            <a:rPr lang="es-CO" sz="1400" kern="1200" dirty="0"/>
            <a:t>C</a:t>
          </a:r>
        </a:p>
      </dsp:txBody>
      <dsp:txXfrm>
        <a:off x="2036121" y="1549"/>
        <a:ext cx="1918062" cy="867509"/>
      </dsp:txXfrm>
    </dsp:sp>
    <dsp:sp modelId="{D7110012-DEE1-4379-BE52-78EF0F9314C5}">
      <dsp:nvSpPr>
        <dsp:cNvPr id="0" name=""/>
        <dsp:cNvSpPr/>
      </dsp:nvSpPr>
      <dsp:spPr>
        <a:xfrm>
          <a:off x="1052455" y="0"/>
          <a:ext cx="858833" cy="867509"/>
        </a:xfrm>
        <a:prstGeom prst="rect">
          <a:avLst/>
        </a:prstGeom>
        <a:blipFill rotWithShape="1">
          <a:blip xmlns:r="http://schemas.openxmlformats.org/officeDocument/2006/relationships" r:embed="rId1">
            <a:extLst>
              <a:ext uri="{28A0092B-C50C-407E-A947-70E740481C1C}">
                <a14:useLocalDpi xmlns:a14="http://schemas.microsoft.com/office/drawing/2010/main" val="0"/>
              </a:ext>
            </a:extLst>
          </a:blip>
          <a:srcRect/>
          <a:stretch>
            <a:fillRect l="-47000" r="-47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6ED546C-975A-4085-82AB-F331CBF98AB4}">
      <dsp:nvSpPr>
        <dsp:cNvPr id="0" name=""/>
        <dsp:cNvSpPr/>
      </dsp:nvSpPr>
      <dsp:spPr>
        <a:xfrm>
          <a:off x="1075426" y="978815"/>
          <a:ext cx="1918062" cy="867509"/>
        </a:xfrm>
        <a:prstGeom prst="rect">
          <a:avLst/>
        </a:prstGeom>
        <a:solidFill>
          <a:schemeClr val="accent4">
            <a:hueOff val="-2213"/>
            <a:satOff val="0"/>
            <a:lumOff val="117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just" defTabSz="533400">
            <a:lnSpc>
              <a:spcPct val="90000"/>
            </a:lnSpc>
            <a:spcBef>
              <a:spcPct val="0"/>
            </a:spcBef>
            <a:spcAft>
              <a:spcPct val="35000"/>
            </a:spcAft>
            <a:buNone/>
          </a:pPr>
          <a:r>
            <a:rPr lang="es-CO" sz="1200" kern="1200" dirty="0"/>
            <a:t>Es una obligación de la administración pública</a:t>
          </a:r>
        </a:p>
      </dsp:txBody>
      <dsp:txXfrm>
        <a:off x="1075426" y="978815"/>
        <a:ext cx="1918062" cy="867509"/>
      </dsp:txXfrm>
    </dsp:sp>
    <dsp:sp modelId="{37DAC116-E463-4DF7-975E-2B6DED3FF364}">
      <dsp:nvSpPr>
        <dsp:cNvPr id="0" name=""/>
        <dsp:cNvSpPr/>
      </dsp:nvSpPr>
      <dsp:spPr>
        <a:xfrm>
          <a:off x="3095349" y="1012197"/>
          <a:ext cx="858833" cy="867509"/>
        </a:xfrm>
        <a:prstGeom prst="rect">
          <a:avLst/>
        </a:prstGeom>
        <a:blipFill rotWithShape="1">
          <a:blip xmlns:r="http://schemas.openxmlformats.org/officeDocument/2006/relationships" r:embed="rId2">
            <a:extLst>
              <a:ext uri="{28A0092B-C50C-407E-A947-70E740481C1C}">
                <a14:useLocalDpi xmlns:a14="http://schemas.microsoft.com/office/drawing/2010/main" val="0"/>
              </a:ext>
            </a:extLst>
          </a:blip>
          <a:srcRect/>
          <a:stretch>
            <a:fillRect l="-1000" r="-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3244C86-3B81-4E31-9755-1F7EF80CE6F8}">
      <dsp:nvSpPr>
        <dsp:cNvPr id="0" name=""/>
        <dsp:cNvSpPr/>
      </dsp:nvSpPr>
      <dsp:spPr>
        <a:xfrm>
          <a:off x="2036121" y="2022845"/>
          <a:ext cx="1918062" cy="867509"/>
        </a:xfrm>
        <a:prstGeom prst="rect">
          <a:avLst/>
        </a:prstGeom>
        <a:solidFill>
          <a:schemeClr val="accent4">
            <a:hueOff val="-4426"/>
            <a:satOff val="0"/>
            <a:lumOff val="235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just" defTabSz="533400">
            <a:lnSpc>
              <a:spcPct val="90000"/>
            </a:lnSpc>
            <a:spcBef>
              <a:spcPct val="0"/>
            </a:spcBef>
            <a:spcAft>
              <a:spcPct val="35000"/>
            </a:spcAft>
            <a:buNone/>
          </a:pPr>
          <a:r>
            <a:rPr lang="es-CO" sz="1200" kern="1200" dirty="0"/>
            <a:t>Su objetivo es la transparencia de la gestión pública</a:t>
          </a:r>
        </a:p>
      </dsp:txBody>
      <dsp:txXfrm>
        <a:off x="2036121" y="2022845"/>
        <a:ext cx="1918062" cy="867509"/>
      </dsp:txXfrm>
    </dsp:sp>
    <dsp:sp modelId="{21099A73-A22E-4C50-B5B9-B0BE12B7B496}">
      <dsp:nvSpPr>
        <dsp:cNvPr id="0" name=""/>
        <dsp:cNvSpPr/>
      </dsp:nvSpPr>
      <dsp:spPr>
        <a:xfrm>
          <a:off x="1091404" y="2022845"/>
          <a:ext cx="858833" cy="867509"/>
        </a:xfrm>
        <a:prstGeom prst="rect">
          <a:avLst/>
        </a:prstGeom>
        <a:blipFill rotWithShape="1">
          <a:blip xmlns:r="http://schemas.openxmlformats.org/officeDocument/2006/relationships" r:embed="rId3">
            <a:extLst>
              <a:ext uri="{28A0092B-C50C-407E-A947-70E740481C1C}">
                <a14:useLocalDpi xmlns:a14="http://schemas.microsoft.com/office/drawing/2010/main" val="0"/>
              </a:ext>
            </a:extLst>
          </a:blip>
          <a:srcRect/>
          <a:stretch>
            <a:fillRect l="-26000" r="-26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87ED416-74F6-4C49-81E9-4FAE7BF4C289}">
      <dsp:nvSpPr>
        <dsp:cNvPr id="0" name=""/>
        <dsp:cNvSpPr/>
      </dsp:nvSpPr>
      <dsp:spPr>
        <a:xfrm>
          <a:off x="1091404" y="3033493"/>
          <a:ext cx="1918062" cy="867509"/>
        </a:xfrm>
        <a:prstGeom prst="rect">
          <a:avLst/>
        </a:prstGeom>
        <a:solidFill>
          <a:schemeClr val="accent4">
            <a:hueOff val="-6639"/>
            <a:satOff val="0"/>
            <a:lumOff val="353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s-CO" sz="1200" kern="1200" dirty="0"/>
            <a:t>Expresión del control social : Acciones de Petición de información y explicación</a:t>
          </a:r>
        </a:p>
      </dsp:txBody>
      <dsp:txXfrm>
        <a:off x="1091404" y="3033493"/>
        <a:ext cx="1918062" cy="867509"/>
      </dsp:txXfrm>
    </dsp:sp>
    <dsp:sp modelId="{47D8FD69-A7A6-40F2-9F6C-7C803DABEB96}">
      <dsp:nvSpPr>
        <dsp:cNvPr id="0" name=""/>
        <dsp:cNvSpPr/>
      </dsp:nvSpPr>
      <dsp:spPr>
        <a:xfrm>
          <a:off x="3095349" y="3033493"/>
          <a:ext cx="858833" cy="867509"/>
        </a:xfrm>
        <a:prstGeom prst="rect">
          <a:avLst/>
        </a:prstGeom>
        <a:blipFill rotWithShape="1">
          <a:blip xmlns:r="http://schemas.openxmlformats.org/officeDocument/2006/relationships" r:embed="rId4">
            <a:extLst>
              <a:ext uri="{28A0092B-C50C-407E-A947-70E740481C1C}">
                <a14:useLocalDpi xmlns:a14="http://schemas.microsoft.com/office/drawing/2010/main" val="0"/>
              </a:ext>
            </a:extLst>
          </a:blip>
          <a:srcRect/>
          <a:stretch>
            <a:fillRect l="-1000" r="-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8/layout/AlternatingPictureBlocks">
  <dgm:title val=""/>
  <dgm:desc val=""/>
  <dgm:catLst>
    <dgm:cat type="picture" pri="15000"/>
    <dgm:cat type="pictureconvert" pri="15000"/>
    <dgm:cat type="list" pri="135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primFontSz" for="des" ptType="node" op="equ" val="65"/>
      <dgm:constr type="w" for="ch" forName="comp" refType="w"/>
      <dgm:constr type="h" for="ch" forName="comp" refType="h"/>
      <dgm:constr type="h" for="ch" forName="sibTrans" refType="w" refFor="ch" refForName="comp" op="equ" fact="0.05"/>
    </dgm:constrLst>
    <dgm:ruleLst/>
    <dgm:forEach name="Name0" axis="ch" ptType="node">
      <dgm:layoutNode name="comp" styleLbl="node1">
        <dgm:alg type="composite">
          <dgm:param type="ar" val="3.30"/>
        </dgm:alg>
        <dgm:shape xmlns:r="http://schemas.openxmlformats.org/officeDocument/2006/relationships" r:blip="">
          <dgm:adjLst/>
        </dgm:shape>
        <dgm:presOf/>
        <dgm:choose name="Name1">
          <dgm:if name="Name2" func="var" arg="dir" op="equ" val="norm">
            <dgm:choose name="Name4">
              <dgm:if name="Name5" axis="desOrSelf" ptType="node" func="posOdd" op="equ" val="1">
                <dgm:constrLst>
                  <dgm:constr type="l" for="ch" forName="rect1" refType="w" fact="0"/>
                  <dgm:constr type="t" for="ch" forName="rect1" refType="h" fact="0"/>
                  <dgm:constr type="w" for="ch" forName="rect1" refType="w" fact="0.3"/>
                  <dgm:constr type="h" for="ch" forName="rect1" refType="h"/>
                  <dgm:constr type="l" for="ch" forName="rect2" refType="w" fact="0.33"/>
                  <dgm:constr type="t" for="ch" forName="rect2" refType="h" fact="0"/>
                  <dgm:constr type="w" for="ch" forName="rect2" refType="w" fact="0.67"/>
                  <dgm:constr type="h" for="ch" forName="rect2" refType="h"/>
                </dgm:constrLst>
              </dgm:if>
              <dgm:else name="Name6">
                <dgm:constrLst>
                  <dgm:constr type="l" for="ch" forName="rect1" refType="w" fact="0.7"/>
                  <dgm:constr type="t" for="ch" forName="rect1" refType="h" fact="0"/>
                  <dgm:constr type="w" for="ch" forName="rect1" refType="w" fact="0.3"/>
                  <dgm:constr type="h" for="ch" forName="rect1" refType="h"/>
                  <dgm:constr type="l" for="ch" forName="rect2" refType="w" fact="0"/>
                  <dgm:constr type="t" for="ch" forName="rect2" refType="h" fact="0"/>
                  <dgm:constr type="w" for="ch" forName="rect2" refType="w" fact="0.67"/>
                  <dgm:constr type="h" for="ch" forName="rect2" refType="h"/>
                </dgm:constrLst>
              </dgm:else>
            </dgm:choose>
          </dgm:if>
          <dgm:else name="Name3">
            <dgm:choose name="Name7">
              <dgm:if name="Name8" axis="desOrSelf" ptType="node" func="posOdd" op="equ" val="1">
                <dgm:constrLst>
                  <dgm:constr type="l" for="ch" forName="rect1" refType="w" fact="0.7"/>
                  <dgm:constr type="t" for="ch" forName="rect1" refType="h" fact="0"/>
                  <dgm:constr type="w" for="ch" forName="rect1" refType="w" fact="0.3"/>
                  <dgm:constr type="h" for="ch" forName="rect1" refType="h"/>
                  <dgm:constr type="l" for="ch" forName="rect2" refType="w" fact="0"/>
                  <dgm:constr type="t" for="ch" forName="rect2" refType="h" fact="0"/>
                  <dgm:constr type="w" for="ch" forName="rect2" refType="w" fact="0.67"/>
                  <dgm:constr type="h" for="ch" forName="rect2" refType="h"/>
                </dgm:constrLst>
              </dgm:if>
              <dgm:else name="Name9">
                <dgm:constrLst>
                  <dgm:constr type="l" for="ch" forName="rect1" refType="w" fact="0"/>
                  <dgm:constr type="t" for="ch" forName="rect1" refType="h" fact="0"/>
                  <dgm:constr type="w" for="ch" forName="rect1" refType="w" fact="0.3"/>
                  <dgm:constr type="h" for="ch" forName="rect1" refType="h"/>
                  <dgm:constr type="l" for="ch" forName="rect2" refType="w" fact="0.33"/>
                  <dgm:constr type="t" for="ch" forName="rect2" refType="h" fact="0"/>
                  <dgm:constr type="w" for="ch" forName="rect2" refType="w" fact="0.67"/>
                  <dgm:constr type="h" for="ch" forName="rect2" refType="h"/>
                </dgm:constrLst>
              </dgm:else>
            </dgm:choose>
          </dgm:else>
        </dgm:choose>
        <dgm:ruleLst/>
        <dgm:layoutNode name="rect2" styleLbl="node1">
          <dgm:varLst>
            <dgm:bulletEnabled val="1"/>
          </dgm:varLst>
          <dgm:alg type="tx"/>
          <dgm:shape xmlns:r="http://schemas.openxmlformats.org/officeDocument/2006/relationships" type="rect" r:blip="">
            <dgm:adjLst/>
          </dgm:shape>
          <dgm:presOf axis="desOrSelf" ptType="node"/>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 styleLbl="lnNod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06"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92381184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495ef59f35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 name="Google Shape;116;g495ef59f35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0530912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12" name="Google Shape;21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519019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12" name="Google Shape;21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612378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12" name="Google Shape;21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336452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12" name="Google Shape;21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314525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12" name="Google Shape;21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396835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8" name="Google Shape;138;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28381476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12" name="Google Shape;21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019410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12" name="Google Shape;21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951706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12" name="Google Shape;21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159762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12" name="Google Shape;21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373918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4" name="Google Shape;124;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12" name="Google Shape;21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845997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8" name="Google Shape;138;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34416292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61050eefc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1" name="Google Shape;241;g461050eefc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461050eefc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7" name="Google Shape;257;g461050eefc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461050eefc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7" name="Google Shape;257;g461050eefc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8956000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461050eefc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7" name="Google Shape;257;g461050eefc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2832175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461050eefc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7" name="Google Shape;257;g461050eefc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3689888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461050eefc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7" name="Google Shape;257;g461050eefc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1542771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461050eefc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7" name="Google Shape;257;g461050eefc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6547918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461050eefc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7" name="Google Shape;257;g461050eefc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690698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99" name="Google Shape;199;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461050eefc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7" name="Google Shape;257;g461050eefc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5583476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461050eefc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7" name="Google Shape;257;g461050eefc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0114132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461050eefc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7" name="Google Shape;257;g461050eefc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8090650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12" name="Google Shape;21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462812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8" name="Google Shape;138;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22316707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12" name="Google Shape;21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671372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12" name="Google Shape;21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444716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12" name="Google Shape;21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816298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12" name="Google Shape;21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3266968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461050eefc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7" name="Google Shape;257;g461050eefc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4888586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12" name="Google Shape;21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461050eefc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7" name="Google Shape;257;g461050eefc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3299313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12" name="Google Shape;21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667574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8" name="Google Shape;138;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71810020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12" name="Google Shape;21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2505188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12" name="Google Shape;21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5145744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461050eefc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7" name="Google Shape;257;g461050eefc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88494412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461050eefc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7" name="Google Shape;257;g461050eefc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90077168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461050eefc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7" name="Google Shape;257;g461050eefc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78379912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461050eefc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7" name="Google Shape;257;g461050eefc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1955480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12" name="Google Shape;21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464086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12" name="Google Shape;21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6206437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12" name="Google Shape;21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7703312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12" name="Google Shape;21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4666686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12" name="Google Shape;21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0850055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12" name="Google Shape;21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1413603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12" name="Google Shape;21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9209398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12" name="Google Shape;21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1338961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12" name="Google Shape;21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6449211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12" name="Google Shape;21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593937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35" name="Google Shape;235;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12" name="Google Shape;21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050076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12" name="Google Shape;21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021325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8" name="Google Shape;138;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ítulo y texto">
  <p:cSld name="Título complejo">
    <p:bg>
      <p:bgPr>
        <a:solidFill>
          <a:srgbClr val="2D6DF3"/>
        </a:solidFill>
        <a:effectLst/>
      </p:bgPr>
    </p:bg>
    <p:spTree>
      <p:nvGrpSpPr>
        <p:cNvPr id="1" name="Shape 35"/>
        <p:cNvGrpSpPr/>
        <p:nvPr/>
      </p:nvGrpSpPr>
      <p:grpSpPr>
        <a:xfrm>
          <a:off x="0" y="0"/>
          <a:ext cx="0" cy="0"/>
          <a:chOff x="0" y="0"/>
          <a:chExt cx="0" cy="0"/>
        </a:xfrm>
      </p:grpSpPr>
      <p:sp>
        <p:nvSpPr>
          <p:cNvPr id="38" name="Google Shape;38;p6"/>
          <p:cNvSpPr txBox="1">
            <a:spLocks noGrp="1"/>
          </p:cNvSpPr>
          <p:nvPr>
            <p:ph type="title"/>
          </p:nvPr>
        </p:nvSpPr>
        <p:spPr>
          <a:xfrm>
            <a:off x="3768725" y="1733025"/>
            <a:ext cx="4752600" cy="643800"/>
          </a:xfrm>
          <a:prstGeom prst="rect">
            <a:avLst/>
          </a:prstGeom>
          <a:noFill/>
          <a:ln>
            <a:noFill/>
          </a:ln>
        </p:spPr>
        <p:txBody>
          <a:bodyPr spcFirstLastPara="1" wrap="square" lIns="68575" tIns="34275" rIns="68575" bIns="34275" anchor="ctr" anchorCtr="0"/>
          <a:lstStyle>
            <a:lvl1pPr lvl="0" algn="l">
              <a:lnSpc>
                <a:spcPct val="90000"/>
              </a:lnSpc>
              <a:spcBef>
                <a:spcPts val="0"/>
              </a:spcBef>
              <a:spcAft>
                <a:spcPts val="0"/>
              </a:spcAft>
              <a:buClr>
                <a:srgbClr val="FFFFFF"/>
              </a:buClr>
              <a:buSzPts val="1400"/>
              <a:buFont typeface="Work Sans SemiBold"/>
              <a:buNone/>
              <a:defRPr sz="3000">
                <a:solidFill>
                  <a:srgbClr val="FFFFFF"/>
                </a:solidFill>
                <a:latin typeface="Work Sans Light"/>
                <a:ea typeface="Work Sans Light"/>
                <a:cs typeface="Work Sans Light"/>
                <a:sym typeface="Work Sans Light"/>
              </a:defRPr>
            </a:lvl1pPr>
            <a:lvl2pPr lvl="1" algn="l">
              <a:lnSpc>
                <a:spcPct val="100000"/>
              </a:lnSpc>
              <a:spcBef>
                <a:spcPts val="0"/>
              </a:spcBef>
              <a:spcAft>
                <a:spcPts val="0"/>
              </a:spcAft>
              <a:buClr>
                <a:srgbClr val="FFFFFF"/>
              </a:buClr>
              <a:buSzPts val="1100"/>
              <a:buNone/>
              <a:defRPr>
                <a:solidFill>
                  <a:srgbClr val="FFFFFF"/>
                </a:solidFill>
              </a:defRPr>
            </a:lvl2pPr>
            <a:lvl3pPr lvl="2" algn="l">
              <a:lnSpc>
                <a:spcPct val="100000"/>
              </a:lnSpc>
              <a:spcBef>
                <a:spcPts val="0"/>
              </a:spcBef>
              <a:spcAft>
                <a:spcPts val="0"/>
              </a:spcAft>
              <a:buClr>
                <a:srgbClr val="FFFFFF"/>
              </a:buClr>
              <a:buSzPts val="1100"/>
              <a:buNone/>
              <a:defRPr>
                <a:solidFill>
                  <a:srgbClr val="FFFFFF"/>
                </a:solidFill>
              </a:defRPr>
            </a:lvl3pPr>
            <a:lvl4pPr lvl="3" algn="l">
              <a:lnSpc>
                <a:spcPct val="100000"/>
              </a:lnSpc>
              <a:spcBef>
                <a:spcPts val="0"/>
              </a:spcBef>
              <a:spcAft>
                <a:spcPts val="0"/>
              </a:spcAft>
              <a:buClr>
                <a:srgbClr val="FFFFFF"/>
              </a:buClr>
              <a:buSzPts val="1100"/>
              <a:buNone/>
              <a:defRPr>
                <a:solidFill>
                  <a:srgbClr val="FFFFFF"/>
                </a:solidFill>
              </a:defRPr>
            </a:lvl4pPr>
            <a:lvl5pPr lvl="4" algn="l">
              <a:lnSpc>
                <a:spcPct val="100000"/>
              </a:lnSpc>
              <a:spcBef>
                <a:spcPts val="0"/>
              </a:spcBef>
              <a:spcAft>
                <a:spcPts val="0"/>
              </a:spcAft>
              <a:buClr>
                <a:srgbClr val="FFFFFF"/>
              </a:buClr>
              <a:buSzPts val="1100"/>
              <a:buNone/>
              <a:defRPr>
                <a:solidFill>
                  <a:srgbClr val="FFFFFF"/>
                </a:solidFill>
              </a:defRPr>
            </a:lvl5pPr>
            <a:lvl6pPr lvl="5" algn="l">
              <a:lnSpc>
                <a:spcPct val="100000"/>
              </a:lnSpc>
              <a:spcBef>
                <a:spcPts val="0"/>
              </a:spcBef>
              <a:spcAft>
                <a:spcPts val="0"/>
              </a:spcAft>
              <a:buClr>
                <a:srgbClr val="FFFFFF"/>
              </a:buClr>
              <a:buSzPts val="1100"/>
              <a:buNone/>
              <a:defRPr>
                <a:solidFill>
                  <a:srgbClr val="FFFFFF"/>
                </a:solidFill>
              </a:defRPr>
            </a:lvl6pPr>
            <a:lvl7pPr lvl="6" algn="l">
              <a:lnSpc>
                <a:spcPct val="100000"/>
              </a:lnSpc>
              <a:spcBef>
                <a:spcPts val="0"/>
              </a:spcBef>
              <a:spcAft>
                <a:spcPts val="0"/>
              </a:spcAft>
              <a:buClr>
                <a:srgbClr val="FFFFFF"/>
              </a:buClr>
              <a:buSzPts val="1100"/>
              <a:buNone/>
              <a:defRPr>
                <a:solidFill>
                  <a:srgbClr val="FFFFFF"/>
                </a:solidFill>
              </a:defRPr>
            </a:lvl7pPr>
            <a:lvl8pPr lvl="7" algn="l">
              <a:lnSpc>
                <a:spcPct val="100000"/>
              </a:lnSpc>
              <a:spcBef>
                <a:spcPts val="0"/>
              </a:spcBef>
              <a:spcAft>
                <a:spcPts val="0"/>
              </a:spcAft>
              <a:buClr>
                <a:srgbClr val="FFFFFF"/>
              </a:buClr>
              <a:buSzPts val="1100"/>
              <a:buNone/>
              <a:defRPr>
                <a:solidFill>
                  <a:srgbClr val="FFFFFF"/>
                </a:solidFill>
              </a:defRPr>
            </a:lvl8pPr>
            <a:lvl9pPr lvl="8" algn="l">
              <a:lnSpc>
                <a:spcPct val="100000"/>
              </a:lnSpc>
              <a:spcBef>
                <a:spcPts val="0"/>
              </a:spcBef>
              <a:spcAft>
                <a:spcPts val="0"/>
              </a:spcAft>
              <a:buClr>
                <a:srgbClr val="FFFFFF"/>
              </a:buClr>
              <a:buSzPts val="1100"/>
              <a:buNone/>
              <a:defRPr>
                <a:solidFill>
                  <a:srgbClr val="FFFFFF"/>
                </a:solidFill>
              </a:defRPr>
            </a:lvl9pPr>
          </a:lstStyle>
          <a:p>
            <a:endParaRPr/>
          </a:p>
        </p:txBody>
      </p:sp>
      <p:sp>
        <p:nvSpPr>
          <p:cNvPr id="39" name="Google Shape;39;p6"/>
          <p:cNvSpPr txBox="1">
            <a:spLocks noGrp="1"/>
          </p:cNvSpPr>
          <p:nvPr>
            <p:ph type="body" idx="1"/>
          </p:nvPr>
        </p:nvSpPr>
        <p:spPr>
          <a:xfrm>
            <a:off x="3761125" y="2553350"/>
            <a:ext cx="4760200" cy="1328400"/>
          </a:xfrm>
          <a:prstGeom prst="rect">
            <a:avLst/>
          </a:prstGeom>
          <a:noFill/>
          <a:ln>
            <a:noFill/>
          </a:ln>
        </p:spPr>
        <p:txBody>
          <a:bodyPr spcFirstLastPara="1" wrap="square" lIns="68575" tIns="34275" rIns="68575" bIns="34275" anchor="t" anchorCtr="0"/>
          <a:lstStyle>
            <a:lvl1pPr marL="457200" lvl="0" indent="-228600" algn="l">
              <a:lnSpc>
                <a:spcPct val="90000"/>
              </a:lnSpc>
              <a:spcBef>
                <a:spcPts val="800"/>
              </a:spcBef>
              <a:spcAft>
                <a:spcPts val="0"/>
              </a:spcAft>
              <a:buClr>
                <a:srgbClr val="FFFFFF"/>
              </a:buClr>
              <a:buSzPts val="1400"/>
              <a:buNone/>
              <a:defRPr sz="1500">
                <a:solidFill>
                  <a:srgbClr val="FFFFFF"/>
                </a:solidFill>
              </a:defRPr>
            </a:lvl1pPr>
            <a:lvl2pPr marL="914400" lvl="1" indent="-317500" algn="l">
              <a:lnSpc>
                <a:spcPct val="90000"/>
              </a:lnSpc>
              <a:spcBef>
                <a:spcPts val="400"/>
              </a:spcBef>
              <a:spcAft>
                <a:spcPts val="0"/>
              </a:spcAft>
              <a:buClr>
                <a:srgbClr val="FFFFFF"/>
              </a:buClr>
              <a:buSzPts val="1400"/>
              <a:buChar char="•"/>
              <a:defRPr>
                <a:solidFill>
                  <a:srgbClr val="FFFFFF"/>
                </a:solidFill>
              </a:defRPr>
            </a:lvl2pPr>
            <a:lvl3pPr marL="1371600" lvl="2" indent="-317500" algn="l">
              <a:lnSpc>
                <a:spcPct val="90000"/>
              </a:lnSpc>
              <a:spcBef>
                <a:spcPts val="400"/>
              </a:spcBef>
              <a:spcAft>
                <a:spcPts val="0"/>
              </a:spcAft>
              <a:buClr>
                <a:srgbClr val="FFFFFF"/>
              </a:buClr>
              <a:buSzPts val="1400"/>
              <a:buChar char="•"/>
              <a:defRPr>
                <a:solidFill>
                  <a:srgbClr val="FFFFFF"/>
                </a:solidFill>
              </a:defRPr>
            </a:lvl3pPr>
            <a:lvl4pPr marL="1828800" lvl="3" indent="-317500" algn="l">
              <a:lnSpc>
                <a:spcPct val="90000"/>
              </a:lnSpc>
              <a:spcBef>
                <a:spcPts val="400"/>
              </a:spcBef>
              <a:spcAft>
                <a:spcPts val="0"/>
              </a:spcAft>
              <a:buClr>
                <a:srgbClr val="FFFFFF"/>
              </a:buClr>
              <a:buSzPts val="1400"/>
              <a:buChar char="•"/>
              <a:defRPr>
                <a:solidFill>
                  <a:srgbClr val="FFFFFF"/>
                </a:solidFill>
              </a:defRPr>
            </a:lvl4pPr>
            <a:lvl5pPr marL="2286000" lvl="4" indent="-317500" algn="l">
              <a:lnSpc>
                <a:spcPct val="90000"/>
              </a:lnSpc>
              <a:spcBef>
                <a:spcPts val="400"/>
              </a:spcBef>
              <a:spcAft>
                <a:spcPts val="0"/>
              </a:spcAft>
              <a:buClr>
                <a:srgbClr val="FFFFFF"/>
              </a:buClr>
              <a:buSzPts val="1400"/>
              <a:buChar char="•"/>
              <a:defRPr>
                <a:solidFill>
                  <a:srgbClr val="FFFFFF"/>
                </a:solidFill>
              </a:defRPr>
            </a:lvl5pPr>
            <a:lvl6pPr marL="2743200" lvl="5" indent="-317500" algn="l">
              <a:lnSpc>
                <a:spcPct val="90000"/>
              </a:lnSpc>
              <a:spcBef>
                <a:spcPts val="400"/>
              </a:spcBef>
              <a:spcAft>
                <a:spcPts val="0"/>
              </a:spcAft>
              <a:buClr>
                <a:srgbClr val="FFFFFF"/>
              </a:buClr>
              <a:buSzPts val="1400"/>
              <a:buChar char="•"/>
              <a:defRPr>
                <a:solidFill>
                  <a:srgbClr val="FFFFFF"/>
                </a:solidFill>
              </a:defRPr>
            </a:lvl6pPr>
            <a:lvl7pPr marL="3200400" lvl="6" indent="-317500" algn="l">
              <a:lnSpc>
                <a:spcPct val="90000"/>
              </a:lnSpc>
              <a:spcBef>
                <a:spcPts val="400"/>
              </a:spcBef>
              <a:spcAft>
                <a:spcPts val="0"/>
              </a:spcAft>
              <a:buClr>
                <a:srgbClr val="FFFFFF"/>
              </a:buClr>
              <a:buSzPts val="1400"/>
              <a:buChar char="•"/>
              <a:defRPr>
                <a:solidFill>
                  <a:srgbClr val="FFFFFF"/>
                </a:solidFill>
              </a:defRPr>
            </a:lvl7pPr>
            <a:lvl8pPr marL="3657600" lvl="7" indent="-317500" algn="l">
              <a:lnSpc>
                <a:spcPct val="90000"/>
              </a:lnSpc>
              <a:spcBef>
                <a:spcPts val="400"/>
              </a:spcBef>
              <a:spcAft>
                <a:spcPts val="0"/>
              </a:spcAft>
              <a:buClr>
                <a:srgbClr val="FFFFFF"/>
              </a:buClr>
              <a:buSzPts val="1400"/>
              <a:buChar char="•"/>
              <a:defRPr>
                <a:solidFill>
                  <a:srgbClr val="FFFFFF"/>
                </a:solidFill>
              </a:defRPr>
            </a:lvl8pPr>
            <a:lvl9pPr marL="4114800" lvl="8" indent="-317500" algn="l">
              <a:lnSpc>
                <a:spcPct val="90000"/>
              </a:lnSpc>
              <a:spcBef>
                <a:spcPts val="400"/>
              </a:spcBef>
              <a:spcAft>
                <a:spcPts val="0"/>
              </a:spcAft>
              <a:buClr>
                <a:srgbClr val="FFFFFF"/>
              </a:buClr>
              <a:buSzPts val="1400"/>
              <a:buChar char="•"/>
              <a:defRPr>
                <a:solidFill>
                  <a:srgbClr val="FFFFFF"/>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Diapositiva de título 1 1">
  <p:cSld name="Diapositiva de título 1 1">
    <p:bg>
      <p:bgPr>
        <a:solidFill>
          <a:srgbClr val="F42F63"/>
        </a:solidFill>
        <a:effectLst/>
      </p:bgPr>
    </p:bg>
    <p:spTree>
      <p:nvGrpSpPr>
        <p:cNvPr id="1" name="Shape 23"/>
        <p:cNvGrpSpPr/>
        <p:nvPr/>
      </p:nvGrpSpPr>
      <p:grpSpPr>
        <a:xfrm>
          <a:off x="0" y="0"/>
          <a:ext cx="0" cy="0"/>
          <a:chOff x="0" y="0"/>
          <a:chExt cx="0" cy="0"/>
        </a:xfrm>
      </p:grpSpPr>
      <p:sp>
        <p:nvSpPr>
          <p:cNvPr id="24" name="Google Shape;24;p4"/>
          <p:cNvSpPr txBox="1"/>
          <p:nvPr/>
        </p:nvSpPr>
        <p:spPr>
          <a:xfrm>
            <a:off x="8336496" y="54646"/>
            <a:ext cx="548700" cy="3936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700"/>
              <a:buFont typeface="Arial"/>
              <a:buNone/>
            </a:pPr>
            <a:fld id="{00000000-1234-1234-1234-123412341234}" type="slidenum">
              <a:rPr lang="es-CO" sz="700" b="0" i="0" u="none" strike="noStrike" cap="none">
                <a:solidFill>
                  <a:srgbClr val="0054BC"/>
                </a:solidFill>
                <a:latin typeface="Work Sans"/>
                <a:ea typeface="Work Sans"/>
                <a:cs typeface="Work Sans"/>
                <a:sym typeface="Work Sans"/>
              </a:rPr>
              <a:t>‹Nº›</a:t>
            </a:fld>
            <a:endParaRPr sz="700" b="0" i="0" u="none" strike="noStrike" cap="none" dirty="0">
              <a:solidFill>
                <a:srgbClr val="0054BC"/>
              </a:solidFill>
              <a:latin typeface="Work Sans"/>
              <a:ea typeface="Work Sans"/>
              <a:cs typeface="Work Sans"/>
              <a:sym typeface="Work Sans"/>
            </a:endParaRPr>
          </a:p>
        </p:txBody>
      </p:sp>
      <p:sp>
        <p:nvSpPr>
          <p:cNvPr id="25" name="Google Shape;25;p4"/>
          <p:cNvSpPr txBox="1"/>
          <p:nvPr/>
        </p:nvSpPr>
        <p:spPr>
          <a:xfrm>
            <a:off x="8336496" y="-21554"/>
            <a:ext cx="548700" cy="3936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700"/>
              <a:buFont typeface="Arial"/>
              <a:buNone/>
            </a:pPr>
            <a:fld id="{00000000-1234-1234-1234-123412341234}" type="slidenum">
              <a:rPr lang="es-CO" sz="700" b="0" i="0" u="none" strike="noStrike" cap="none">
                <a:solidFill>
                  <a:srgbClr val="FFFFFF"/>
                </a:solidFill>
                <a:latin typeface="Work Sans"/>
                <a:ea typeface="Work Sans"/>
                <a:cs typeface="Work Sans"/>
                <a:sym typeface="Work Sans"/>
              </a:rPr>
              <a:t>‹Nº›</a:t>
            </a:fld>
            <a:endParaRPr sz="700" b="0" i="0" u="none" strike="noStrike" cap="none" dirty="0">
              <a:solidFill>
                <a:srgbClr val="FFFFFF"/>
              </a:solidFill>
              <a:latin typeface="Work Sans"/>
              <a:ea typeface="Work Sans"/>
              <a:cs typeface="Work Sans"/>
              <a:sym typeface="Work Sans"/>
            </a:endParaRPr>
          </a:p>
        </p:txBody>
      </p:sp>
      <p:sp>
        <p:nvSpPr>
          <p:cNvPr id="26" name="Google Shape;26;p4"/>
          <p:cNvSpPr/>
          <p:nvPr/>
        </p:nvSpPr>
        <p:spPr>
          <a:xfrm>
            <a:off x="6482817" y="0"/>
            <a:ext cx="2666100" cy="51435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pic>
        <p:nvPicPr>
          <p:cNvPr id="7" name="Imagen 6">
            <a:extLst>
              <a:ext uri="{FF2B5EF4-FFF2-40B4-BE49-F238E27FC236}">
                <a16:creationId xmlns:a16="http://schemas.microsoft.com/office/drawing/2014/main" id="{E4701EB3-0F8A-EB4C-82DA-AD3685A30F21}"/>
              </a:ext>
            </a:extLst>
          </p:cNvPr>
          <p:cNvPicPr>
            <a:picLocks noChangeAspect="1"/>
          </p:cNvPicPr>
          <p:nvPr userDrawn="1"/>
        </p:nvPicPr>
        <p:blipFill>
          <a:blip r:embed="rId2"/>
          <a:stretch>
            <a:fillRect/>
          </a:stretch>
        </p:blipFill>
        <p:spPr>
          <a:xfrm>
            <a:off x="3561132" y="2148901"/>
            <a:ext cx="3961255" cy="845699"/>
          </a:xfrm>
          <a:prstGeom prst="rect">
            <a:avLst/>
          </a:prstGeom>
        </p:spPr>
      </p:pic>
    </p:spTree>
    <p:extLst>
      <p:ext uri="{BB962C8B-B14F-4D97-AF65-F5344CB8AC3E}">
        <p14:creationId xmlns:p14="http://schemas.microsoft.com/office/powerpoint/2010/main" val="599543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ítulo y texto">
  <p:cSld name="1_Título y texto">
    <p:bg>
      <p:bgPr>
        <a:solidFill>
          <a:srgbClr val="DCEAFB"/>
        </a:solidFill>
        <a:effectLst/>
      </p:bgPr>
    </p:bg>
    <p:spTree>
      <p:nvGrpSpPr>
        <p:cNvPr id="1" name="Shape 66"/>
        <p:cNvGrpSpPr/>
        <p:nvPr/>
      </p:nvGrpSpPr>
      <p:grpSpPr>
        <a:xfrm>
          <a:off x="0" y="0"/>
          <a:ext cx="0" cy="0"/>
          <a:chOff x="0" y="0"/>
          <a:chExt cx="0" cy="0"/>
        </a:xfrm>
      </p:grpSpPr>
      <p:sp>
        <p:nvSpPr>
          <p:cNvPr id="67" name="Google Shape;67;p9"/>
          <p:cNvSpPr txBox="1">
            <a:spLocks noGrp="1"/>
          </p:cNvSpPr>
          <p:nvPr>
            <p:ph type="body" idx="1"/>
          </p:nvPr>
        </p:nvSpPr>
        <p:spPr>
          <a:xfrm>
            <a:off x="3768286" y="2553350"/>
            <a:ext cx="4540639" cy="1712100"/>
          </a:xfrm>
          <a:prstGeom prst="rect">
            <a:avLst/>
          </a:prstGeom>
          <a:noFill/>
          <a:ln>
            <a:noFill/>
          </a:ln>
        </p:spPr>
        <p:txBody>
          <a:bodyPr spcFirstLastPara="1" wrap="square" lIns="68575" tIns="34275" rIns="68575" bIns="34275" anchor="t" anchorCtr="0"/>
          <a:lstStyle>
            <a:lvl1pPr marL="457200" lvl="0" indent="-228600" algn="l">
              <a:lnSpc>
                <a:spcPct val="90000"/>
              </a:lnSpc>
              <a:spcBef>
                <a:spcPts val="800"/>
              </a:spcBef>
              <a:spcAft>
                <a:spcPts val="0"/>
              </a:spcAft>
              <a:buClr>
                <a:srgbClr val="0066CD"/>
              </a:buClr>
              <a:buSzPts val="1100"/>
              <a:buNone/>
              <a:defRPr sz="1100">
                <a:solidFill>
                  <a:srgbClr val="0066CD"/>
                </a:solidFill>
              </a:defRPr>
            </a:lvl1pPr>
            <a:lvl2pPr marL="914400" lvl="1" indent="-298450" algn="l">
              <a:lnSpc>
                <a:spcPct val="90000"/>
              </a:lnSpc>
              <a:spcBef>
                <a:spcPts val="400"/>
              </a:spcBef>
              <a:spcAft>
                <a:spcPts val="0"/>
              </a:spcAft>
              <a:buClr>
                <a:srgbClr val="0066CD"/>
              </a:buClr>
              <a:buSzPts val="1100"/>
              <a:buChar char="•"/>
              <a:defRPr sz="1100">
                <a:solidFill>
                  <a:srgbClr val="0066CD"/>
                </a:solidFill>
              </a:defRPr>
            </a:lvl2pPr>
            <a:lvl3pPr marL="1371600" lvl="2" indent="-298450" algn="l">
              <a:lnSpc>
                <a:spcPct val="90000"/>
              </a:lnSpc>
              <a:spcBef>
                <a:spcPts val="400"/>
              </a:spcBef>
              <a:spcAft>
                <a:spcPts val="0"/>
              </a:spcAft>
              <a:buClr>
                <a:srgbClr val="0066CD"/>
              </a:buClr>
              <a:buSzPts val="1100"/>
              <a:buChar char="•"/>
              <a:defRPr sz="1100">
                <a:solidFill>
                  <a:srgbClr val="0066CD"/>
                </a:solidFill>
              </a:defRPr>
            </a:lvl3pPr>
            <a:lvl4pPr marL="1828800" lvl="3" indent="-298450" algn="l">
              <a:lnSpc>
                <a:spcPct val="90000"/>
              </a:lnSpc>
              <a:spcBef>
                <a:spcPts val="400"/>
              </a:spcBef>
              <a:spcAft>
                <a:spcPts val="0"/>
              </a:spcAft>
              <a:buClr>
                <a:srgbClr val="0066CD"/>
              </a:buClr>
              <a:buSzPts val="1100"/>
              <a:buChar char="•"/>
              <a:defRPr sz="1100">
                <a:solidFill>
                  <a:srgbClr val="0066CD"/>
                </a:solidFill>
              </a:defRPr>
            </a:lvl4pPr>
            <a:lvl5pPr marL="2286000" lvl="4" indent="-298450" algn="l">
              <a:lnSpc>
                <a:spcPct val="90000"/>
              </a:lnSpc>
              <a:spcBef>
                <a:spcPts val="400"/>
              </a:spcBef>
              <a:spcAft>
                <a:spcPts val="0"/>
              </a:spcAft>
              <a:buClr>
                <a:srgbClr val="0066CD"/>
              </a:buClr>
              <a:buSzPts val="1100"/>
              <a:buChar char="•"/>
              <a:defRPr sz="1100">
                <a:solidFill>
                  <a:srgbClr val="0066CD"/>
                </a:solidFill>
              </a:defRPr>
            </a:lvl5pPr>
            <a:lvl6pPr marL="2743200" lvl="5" indent="-298450" algn="l">
              <a:lnSpc>
                <a:spcPct val="90000"/>
              </a:lnSpc>
              <a:spcBef>
                <a:spcPts val="400"/>
              </a:spcBef>
              <a:spcAft>
                <a:spcPts val="0"/>
              </a:spcAft>
              <a:buClr>
                <a:srgbClr val="0066CD"/>
              </a:buClr>
              <a:buSzPts val="1100"/>
              <a:buChar char="•"/>
              <a:defRPr sz="1100">
                <a:solidFill>
                  <a:srgbClr val="0066CD"/>
                </a:solidFill>
              </a:defRPr>
            </a:lvl6pPr>
            <a:lvl7pPr marL="3200400" lvl="6" indent="-298450" algn="l">
              <a:lnSpc>
                <a:spcPct val="90000"/>
              </a:lnSpc>
              <a:spcBef>
                <a:spcPts val="400"/>
              </a:spcBef>
              <a:spcAft>
                <a:spcPts val="0"/>
              </a:spcAft>
              <a:buClr>
                <a:srgbClr val="0066CD"/>
              </a:buClr>
              <a:buSzPts val="1100"/>
              <a:buChar char="•"/>
              <a:defRPr sz="1100">
                <a:solidFill>
                  <a:srgbClr val="0066CD"/>
                </a:solidFill>
              </a:defRPr>
            </a:lvl7pPr>
            <a:lvl8pPr marL="3657600" lvl="7" indent="-298450" algn="l">
              <a:lnSpc>
                <a:spcPct val="90000"/>
              </a:lnSpc>
              <a:spcBef>
                <a:spcPts val="400"/>
              </a:spcBef>
              <a:spcAft>
                <a:spcPts val="0"/>
              </a:spcAft>
              <a:buClr>
                <a:srgbClr val="0066CD"/>
              </a:buClr>
              <a:buSzPts val="1100"/>
              <a:buChar char="•"/>
              <a:defRPr sz="1100">
                <a:solidFill>
                  <a:srgbClr val="0066CD"/>
                </a:solidFill>
              </a:defRPr>
            </a:lvl8pPr>
            <a:lvl9pPr marL="4114800" lvl="8" indent="-298450" algn="l">
              <a:lnSpc>
                <a:spcPct val="90000"/>
              </a:lnSpc>
              <a:spcBef>
                <a:spcPts val="400"/>
              </a:spcBef>
              <a:spcAft>
                <a:spcPts val="0"/>
              </a:spcAft>
              <a:buClr>
                <a:srgbClr val="0066CD"/>
              </a:buClr>
              <a:buSzPts val="1100"/>
              <a:buChar char="•"/>
              <a:defRPr sz="1100">
                <a:solidFill>
                  <a:srgbClr val="0066CD"/>
                </a:solidFill>
              </a:defRPr>
            </a:lvl9pPr>
          </a:lstStyle>
          <a:p>
            <a:endParaRPr/>
          </a:p>
        </p:txBody>
      </p:sp>
      <p:sp>
        <p:nvSpPr>
          <p:cNvPr id="68" name="Google Shape;68;p9"/>
          <p:cNvSpPr txBox="1">
            <a:spLocks noGrp="1"/>
          </p:cNvSpPr>
          <p:nvPr>
            <p:ph type="title"/>
          </p:nvPr>
        </p:nvSpPr>
        <p:spPr>
          <a:xfrm>
            <a:off x="3768725" y="1733025"/>
            <a:ext cx="4307700" cy="640198"/>
          </a:xfrm>
          <a:prstGeom prst="rect">
            <a:avLst/>
          </a:prstGeom>
          <a:noFill/>
          <a:ln>
            <a:noFill/>
          </a:ln>
        </p:spPr>
        <p:txBody>
          <a:bodyPr spcFirstLastPara="1" wrap="square" lIns="68575" tIns="34275" rIns="68575" bIns="34275" anchor="ctr" anchorCtr="0"/>
          <a:lstStyle>
            <a:lvl1pPr lvl="0" algn="l">
              <a:lnSpc>
                <a:spcPct val="90000"/>
              </a:lnSpc>
              <a:spcBef>
                <a:spcPts val="0"/>
              </a:spcBef>
              <a:spcAft>
                <a:spcPts val="0"/>
              </a:spcAft>
              <a:buClr>
                <a:srgbClr val="FFFFFF"/>
              </a:buClr>
              <a:buSzPts val="1400"/>
              <a:buFont typeface="Work Sans SemiBold"/>
              <a:buNone/>
              <a:defRPr sz="3000">
                <a:solidFill>
                  <a:srgbClr val="0066CD"/>
                </a:solidFill>
                <a:latin typeface="Work Sans Light"/>
                <a:ea typeface="Work Sans Light"/>
                <a:cs typeface="Work Sans Light"/>
                <a:sym typeface="Work Sans Light"/>
              </a:defRPr>
            </a:lvl1pPr>
            <a:lvl2pPr lvl="1" algn="l">
              <a:lnSpc>
                <a:spcPct val="100000"/>
              </a:lnSpc>
              <a:spcBef>
                <a:spcPts val="0"/>
              </a:spcBef>
              <a:spcAft>
                <a:spcPts val="0"/>
              </a:spcAft>
              <a:buClr>
                <a:srgbClr val="FFFFFF"/>
              </a:buClr>
              <a:buSzPts val="1100"/>
              <a:buNone/>
              <a:defRPr>
                <a:solidFill>
                  <a:srgbClr val="FFFFFF"/>
                </a:solidFill>
              </a:defRPr>
            </a:lvl2pPr>
            <a:lvl3pPr lvl="2" algn="l">
              <a:lnSpc>
                <a:spcPct val="100000"/>
              </a:lnSpc>
              <a:spcBef>
                <a:spcPts val="0"/>
              </a:spcBef>
              <a:spcAft>
                <a:spcPts val="0"/>
              </a:spcAft>
              <a:buClr>
                <a:srgbClr val="FFFFFF"/>
              </a:buClr>
              <a:buSzPts val="1100"/>
              <a:buNone/>
              <a:defRPr>
                <a:solidFill>
                  <a:srgbClr val="FFFFFF"/>
                </a:solidFill>
              </a:defRPr>
            </a:lvl3pPr>
            <a:lvl4pPr lvl="3" algn="l">
              <a:lnSpc>
                <a:spcPct val="100000"/>
              </a:lnSpc>
              <a:spcBef>
                <a:spcPts val="0"/>
              </a:spcBef>
              <a:spcAft>
                <a:spcPts val="0"/>
              </a:spcAft>
              <a:buClr>
                <a:srgbClr val="FFFFFF"/>
              </a:buClr>
              <a:buSzPts val="1100"/>
              <a:buNone/>
              <a:defRPr>
                <a:solidFill>
                  <a:srgbClr val="FFFFFF"/>
                </a:solidFill>
              </a:defRPr>
            </a:lvl4pPr>
            <a:lvl5pPr lvl="4" algn="l">
              <a:lnSpc>
                <a:spcPct val="100000"/>
              </a:lnSpc>
              <a:spcBef>
                <a:spcPts val="0"/>
              </a:spcBef>
              <a:spcAft>
                <a:spcPts val="0"/>
              </a:spcAft>
              <a:buClr>
                <a:srgbClr val="FFFFFF"/>
              </a:buClr>
              <a:buSzPts val="1100"/>
              <a:buNone/>
              <a:defRPr>
                <a:solidFill>
                  <a:srgbClr val="FFFFFF"/>
                </a:solidFill>
              </a:defRPr>
            </a:lvl5pPr>
            <a:lvl6pPr lvl="5" algn="l">
              <a:lnSpc>
                <a:spcPct val="100000"/>
              </a:lnSpc>
              <a:spcBef>
                <a:spcPts val="0"/>
              </a:spcBef>
              <a:spcAft>
                <a:spcPts val="0"/>
              </a:spcAft>
              <a:buClr>
                <a:srgbClr val="FFFFFF"/>
              </a:buClr>
              <a:buSzPts val="1100"/>
              <a:buNone/>
              <a:defRPr>
                <a:solidFill>
                  <a:srgbClr val="FFFFFF"/>
                </a:solidFill>
              </a:defRPr>
            </a:lvl6pPr>
            <a:lvl7pPr lvl="6" algn="l">
              <a:lnSpc>
                <a:spcPct val="100000"/>
              </a:lnSpc>
              <a:spcBef>
                <a:spcPts val="0"/>
              </a:spcBef>
              <a:spcAft>
                <a:spcPts val="0"/>
              </a:spcAft>
              <a:buClr>
                <a:srgbClr val="FFFFFF"/>
              </a:buClr>
              <a:buSzPts val="1100"/>
              <a:buNone/>
              <a:defRPr>
                <a:solidFill>
                  <a:srgbClr val="FFFFFF"/>
                </a:solidFill>
              </a:defRPr>
            </a:lvl7pPr>
            <a:lvl8pPr lvl="7" algn="l">
              <a:lnSpc>
                <a:spcPct val="100000"/>
              </a:lnSpc>
              <a:spcBef>
                <a:spcPts val="0"/>
              </a:spcBef>
              <a:spcAft>
                <a:spcPts val="0"/>
              </a:spcAft>
              <a:buClr>
                <a:srgbClr val="FFFFFF"/>
              </a:buClr>
              <a:buSzPts val="1100"/>
              <a:buNone/>
              <a:defRPr>
                <a:solidFill>
                  <a:srgbClr val="FFFFFF"/>
                </a:solidFill>
              </a:defRPr>
            </a:lvl8pPr>
            <a:lvl9pPr lvl="8" algn="l">
              <a:lnSpc>
                <a:spcPct val="100000"/>
              </a:lnSpc>
              <a:spcBef>
                <a:spcPts val="0"/>
              </a:spcBef>
              <a:spcAft>
                <a:spcPts val="0"/>
              </a:spcAft>
              <a:buClr>
                <a:srgbClr val="FFFFFF"/>
              </a:buClr>
              <a:buSzPts val="1100"/>
              <a:buNone/>
              <a:defRPr>
                <a:solidFill>
                  <a:srgbClr val="FFFFFF"/>
                </a:solidFill>
              </a:defRPr>
            </a:lvl9pPr>
          </a:lstStyle>
          <a:p>
            <a:endParaRPr/>
          </a:p>
        </p:txBody>
      </p:sp>
      <p:sp>
        <p:nvSpPr>
          <p:cNvPr id="5" name="Google Shape;69;p9">
            <a:extLst>
              <a:ext uri="{FF2B5EF4-FFF2-40B4-BE49-F238E27FC236}">
                <a16:creationId xmlns:a16="http://schemas.microsoft.com/office/drawing/2014/main" id="{B0FD530D-AD5C-A249-8103-BC5722B3A05C}"/>
              </a:ext>
            </a:extLst>
          </p:cNvPr>
          <p:cNvSpPr txBox="1"/>
          <p:nvPr userDrawn="1"/>
        </p:nvSpPr>
        <p:spPr>
          <a:xfrm>
            <a:off x="325914" y="106350"/>
            <a:ext cx="2674738" cy="180900"/>
          </a:xfrm>
          <a:prstGeom prst="rect">
            <a:avLst/>
          </a:prstGeom>
          <a:noFill/>
          <a:ln>
            <a:noFill/>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100"/>
              <a:buFont typeface="Arial"/>
              <a:buNone/>
            </a:pPr>
            <a:r>
              <a:rPr lang="es-CO" sz="600" b="0" i="0" u="none" strike="noStrike" cap="none" dirty="0">
                <a:solidFill>
                  <a:srgbClr val="0066CD"/>
                </a:solidFill>
                <a:latin typeface="Work Sans Light"/>
                <a:ea typeface="Work Sans Light"/>
                <a:cs typeface="Work Sans Light"/>
                <a:sym typeface="Work Sans Light"/>
              </a:rPr>
              <a:t>Ministerio de Tecnologías de la Información y las Comunicaciones</a:t>
            </a:r>
            <a:endParaRPr sz="600" b="0" i="0" u="none" strike="noStrike" cap="none" dirty="0">
              <a:solidFill>
                <a:srgbClr val="0066CD"/>
              </a:solidFill>
              <a:latin typeface="Work Sans Light"/>
              <a:ea typeface="Work Sans Light"/>
              <a:cs typeface="Work Sans Light"/>
              <a:sym typeface="Work Sans Light"/>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bg>
      <p:bgPr>
        <a:solidFill>
          <a:srgbClr val="DCEAFB"/>
        </a:solidFill>
        <a:effectLst/>
      </p:bgPr>
    </p:bg>
    <p:spTree>
      <p:nvGrpSpPr>
        <p:cNvPr id="1" name="Shape 71"/>
        <p:cNvGrpSpPr/>
        <p:nvPr/>
      </p:nvGrpSpPr>
      <p:grpSpPr>
        <a:xfrm>
          <a:off x="0" y="0"/>
          <a:ext cx="0" cy="0"/>
          <a:chOff x="0" y="0"/>
          <a:chExt cx="0" cy="0"/>
        </a:xfrm>
      </p:grpSpPr>
      <p:sp>
        <p:nvSpPr>
          <p:cNvPr id="72" name="Google Shape;72;p10"/>
          <p:cNvSpPr txBox="1">
            <a:spLocks noGrp="1"/>
          </p:cNvSpPr>
          <p:nvPr>
            <p:ph type="body" idx="1"/>
          </p:nvPr>
        </p:nvSpPr>
        <p:spPr>
          <a:xfrm>
            <a:off x="6336126" y="2553350"/>
            <a:ext cx="2352000" cy="2049600"/>
          </a:xfrm>
          <a:prstGeom prst="rect">
            <a:avLst/>
          </a:prstGeom>
          <a:noFill/>
          <a:ln>
            <a:noFill/>
          </a:ln>
        </p:spPr>
        <p:txBody>
          <a:bodyPr spcFirstLastPara="1" wrap="square" lIns="68575" tIns="34275" rIns="68575" bIns="34275" anchor="t" anchorCtr="0"/>
          <a:lstStyle>
            <a:lvl1pPr marL="457200" lvl="0" indent="-228600" algn="l">
              <a:lnSpc>
                <a:spcPct val="90000"/>
              </a:lnSpc>
              <a:spcBef>
                <a:spcPts val="800"/>
              </a:spcBef>
              <a:spcAft>
                <a:spcPts val="0"/>
              </a:spcAft>
              <a:buSzPts val="1100"/>
              <a:buFont typeface="Work Sans Light"/>
              <a:buNone/>
              <a:defRPr sz="1000">
                <a:solidFill>
                  <a:srgbClr val="0066CD"/>
                </a:solidFill>
                <a:latin typeface="Work Sans"/>
                <a:ea typeface="Work Sans"/>
                <a:cs typeface="Work Sans"/>
                <a:sym typeface="Work Sans"/>
              </a:defRPr>
            </a:lvl1pPr>
            <a:lvl2pPr marL="914400" lvl="1" indent="-298450" algn="l">
              <a:lnSpc>
                <a:spcPct val="90000"/>
              </a:lnSpc>
              <a:spcBef>
                <a:spcPts val="400"/>
              </a:spcBef>
              <a:spcAft>
                <a:spcPts val="0"/>
              </a:spcAft>
              <a:buSzPts val="1100"/>
              <a:buFont typeface="Work Sans Light"/>
              <a:buChar char="•"/>
              <a:defRPr sz="1100">
                <a:latin typeface="Work Sans Light"/>
                <a:ea typeface="Work Sans Light"/>
                <a:cs typeface="Work Sans Light"/>
                <a:sym typeface="Work Sans Light"/>
              </a:defRPr>
            </a:lvl2pPr>
            <a:lvl3pPr marL="1371600" lvl="2" indent="-298450" algn="l">
              <a:lnSpc>
                <a:spcPct val="90000"/>
              </a:lnSpc>
              <a:spcBef>
                <a:spcPts val="400"/>
              </a:spcBef>
              <a:spcAft>
                <a:spcPts val="0"/>
              </a:spcAft>
              <a:buSzPts val="1100"/>
              <a:buFont typeface="Work Sans Light"/>
              <a:buChar char="•"/>
              <a:defRPr sz="1100">
                <a:latin typeface="Work Sans Light"/>
                <a:ea typeface="Work Sans Light"/>
                <a:cs typeface="Work Sans Light"/>
                <a:sym typeface="Work Sans Light"/>
              </a:defRPr>
            </a:lvl3pPr>
            <a:lvl4pPr marL="1828800" lvl="3" indent="-298450" algn="l">
              <a:lnSpc>
                <a:spcPct val="90000"/>
              </a:lnSpc>
              <a:spcBef>
                <a:spcPts val="400"/>
              </a:spcBef>
              <a:spcAft>
                <a:spcPts val="0"/>
              </a:spcAft>
              <a:buSzPts val="1100"/>
              <a:buFont typeface="Work Sans Light"/>
              <a:buChar char="•"/>
              <a:defRPr sz="1100">
                <a:latin typeface="Work Sans Light"/>
                <a:ea typeface="Work Sans Light"/>
                <a:cs typeface="Work Sans Light"/>
                <a:sym typeface="Work Sans Light"/>
              </a:defRPr>
            </a:lvl4pPr>
            <a:lvl5pPr marL="2286000" lvl="4" indent="-298450" algn="l">
              <a:lnSpc>
                <a:spcPct val="90000"/>
              </a:lnSpc>
              <a:spcBef>
                <a:spcPts val="400"/>
              </a:spcBef>
              <a:spcAft>
                <a:spcPts val="0"/>
              </a:spcAft>
              <a:buSzPts val="1100"/>
              <a:buFont typeface="Work Sans Light"/>
              <a:buChar char="•"/>
              <a:defRPr sz="1100">
                <a:latin typeface="Work Sans Light"/>
                <a:ea typeface="Work Sans Light"/>
                <a:cs typeface="Work Sans Light"/>
                <a:sym typeface="Work Sans Light"/>
              </a:defRPr>
            </a:lvl5pPr>
            <a:lvl6pPr marL="2743200" lvl="5" indent="-298450" algn="l">
              <a:lnSpc>
                <a:spcPct val="90000"/>
              </a:lnSpc>
              <a:spcBef>
                <a:spcPts val="400"/>
              </a:spcBef>
              <a:spcAft>
                <a:spcPts val="0"/>
              </a:spcAft>
              <a:buSzPts val="1100"/>
              <a:buFont typeface="Work Sans Light"/>
              <a:buChar char="•"/>
              <a:defRPr sz="1100">
                <a:latin typeface="Work Sans Light"/>
                <a:ea typeface="Work Sans Light"/>
                <a:cs typeface="Work Sans Light"/>
                <a:sym typeface="Work Sans Light"/>
              </a:defRPr>
            </a:lvl6pPr>
            <a:lvl7pPr marL="3200400" lvl="6" indent="-298450" algn="l">
              <a:lnSpc>
                <a:spcPct val="90000"/>
              </a:lnSpc>
              <a:spcBef>
                <a:spcPts val="400"/>
              </a:spcBef>
              <a:spcAft>
                <a:spcPts val="0"/>
              </a:spcAft>
              <a:buSzPts val="1100"/>
              <a:buFont typeface="Work Sans Light"/>
              <a:buChar char="•"/>
              <a:defRPr sz="1100">
                <a:latin typeface="Work Sans Light"/>
                <a:ea typeface="Work Sans Light"/>
                <a:cs typeface="Work Sans Light"/>
                <a:sym typeface="Work Sans Light"/>
              </a:defRPr>
            </a:lvl7pPr>
            <a:lvl8pPr marL="3657600" lvl="7" indent="-298450" algn="l">
              <a:lnSpc>
                <a:spcPct val="90000"/>
              </a:lnSpc>
              <a:spcBef>
                <a:spcPts val="400"/>
              </a:spcBef>
              <a:spcAft>
                <a:spcPts val="0"/>
              </a:spcAft>
              <a:buSzPts val="1100"/>
              <a:buFont typeface="Work Sans Light"/>
              <a:buChar char="•"/>
              <a:defRPr sz="1100">
                <a:latin typeface="Work Sans Light"/>
                <a:ea typeface="Work Sans Light"/>
                <a:cs typeface="Work Sans Light"/>
                <a:sym typeface="Work Sans Light"/>
              </a:defRPr>
            </a:lvl8pPr>
            <a:lvl9pPr marL="4114800" lvl="8" indent="-298450" algn="l">
              <a:lnSpc>
                <a:spcPct val="90000"/>
              </a:lnSpc>
              <a:spcBef>
                <a:spcPts val="400"/>
              </a:spcBef>
              <a:spcAft>
                <a:spcPts val="0"/>
              </a:spcAft>
              <a:buSzPts val="1100"/>
              <a:buFont typeface="Work Sans Light"/>
              <a:buChar char="•"/>
              <a:defRPr sz="1100">
                <a:latin typeface="Work Sans Light"/>
                <a:ea typeface="Work Sans Light"/>
                <a:cs typeface="Work Sans Light"/>
                <a:sym typeface="Work Sans Light"/>
              </a:defRPr>
            </a:lvl9pPr>
          </a:lstStyle>
          <a:p>
            <a:endParaRPr/>
          </a:p>
        </p:txBody>
      </p:sp>
      <p:sp>
        <p:nvSpPr>
          <p:cNvPr id="73" name="Google Shape;73;p10"/>
          <p:cNvSpPr>
            <a:spLocks noGrp="1"/>
          </p:cNvSpPr>
          <p:nvPr>
            <p:ph type="pic" idx="2"/>
          </p:nvPr>
        </p:nvSpPr>
        <p:spPr>
          <a:xfrm>
            <a:off x="-1" y="943597"/>
            <a:ext cx="5314401" cy="3557649"/>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Work Sans"/>
                <a:ea typeface="Work Sans"/>
                <a:cs typeface="Work Sans"/>
                <a:sym typeface="Work Sans"/>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Work Sans"/>
                <a:ea typeface="Work Sans"/>
                <a:cs typeface="Work Sans"/>
                <a:sym typeface="Work Sans"/>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Work Sans"/>
                <a:ea typeface="Work Sans"/>
                <a:cs typeface="Work Sans"/>
                <a:sym typeface="Work Sans"/>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Work Sans"/>
                <a:ea typeface="Work Sans"/>
                <a:cs typeface="Work Sans"/>
                <a:sym typeface="Work Sans"/>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Work Sans"/>
                <a:ea typeface="Work Sans"/>
                <a:cs typeface="Work Sans"/>
                <a:sym typeface="Work Sans"/>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Work Sans"/>
                <a:ea typeface="Work Sans"/>
                <a:cs typeface="Work Sans"/>
                <a:sym typeface="Work Sans"/>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Work Sans"/>
                <a:ea typeface="Work Sans"/>
                <a:cs typeface="Work Sans"/>
                <a:sym typeface="Work Sans"/>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Work Sans"/>
                <a:ea typeface="Work Sans"/>
                <a:cs typeface="Work Sans"/>
                <a:sym typeface="Work Sans"/>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Work Sans"/>
                <a:ea typeface="Work Sans"/>
                <a:cs typeface="Work Sans"/>
                <a:sym typeface="Work Sans"/>
              </a:defRPr>
            </a:lvl9pPr>
          </a:lstStyle>
          <a:p>
            <a:endParaRPr dirty="0"/>
          </a:p>
        </p:txBody>
      </p:sp>
      <p:sp>
        <p:nvSpPr>
          <p:cNvPr id="75" name="Google Shape;75;p10"/>
          <p:cNvSpPr txBox="1">
            <a:spLocks noGrp="1"/>
          </p:cNvSpPr>
          <p:nvPr>
            <p:ph type="title"/>
          </p:nvPr>
        </p:nvSpPr>
        <p:spPr>
          <a:xfrm>
            <a:off x="6336126" y="1741117"/>
            <a:ext cx="2351999" cy="643800"/>
          </a:xfrm>
          <a:prstGeom prst="rect">
            <a:avLst/>
          </a:prstGeom>
          <a:noFill/>
          <a:ln>
            <a:noFill/>
          </a:ln>
        </p:spPr>
        <p:txBody>
          <a:bodyPr spcFirstLastPara="1" wrap="square" lIns="68575" tIns="34275" rIns="68575" bIns="34275" anchor="ctr" anchorCtr="0"/>
          <a:lstStyle>
            <a:lvl1pPr lvl="0" algn="l">
              <a:lnSpc>
                <a:spcPct val="90000"/>
              </a:lnSpc>
              <a:spcBef>
                <a:spcPts val="0"/>
              </a:spcBef>
              <a:spcAft>
                <a:spcPts val="0"/>
              </a:spcAft>
              <a:buClr>
                <a:srgbClr val="FFFFFF"/>
              </a:buClr>
              <a:buSzPts val="1400"/>
              <a:buFont typeface="Work Sans SemiBold"/>
              <a:buNone/>
              <a:defRPr sz="3000">
                <a:solidFill>
                  <a:srgbClr val="0066CD"/>
                </a:solidFill>
                <a:latin typeface="Work Sans Light"/>
                <a:ea typeface="Work Sans Light"/>
                <a:cs typeface="Work Sans Light"/>
                <a:sym typeface="Work Sans Light"/>
              </a:defRPr>
            </a:lvl1pPr>
            <a:lvl2pPr lvl="1" algn="l">
              <a:lnSpc>
                <a:spcPct val="100000"/>
              </a:lnSpc>
              <a:spcBef>
                <a:spcPts val="0"/>
              </a:spcBef>
              <a:spcAft>
                <a:spcPts val="0"/>
              </a:spcAft>
              <a:buClr>
                <a:srgbClr val="FFFFFF"/>
              </a:buClr>
              <a:buSzPts val="1100"/>
              <a:buNone/>
              <a:defRPr>
                <a:solidFill>
                  <a:srgbClr val="FFFFFF"/>
                </a:solidFill>
              </a:defRPr>
            </a:lvl2pPr>
            <a:lvl3pPr lvl="2" algn="l">
              <a:lnSpc>
                <a:spcPct val="100000"/>
              </a:lnSpc>
              <a:spcBef>
                <a:spcPts val="0"/>
              </a:spcBef>
              <a:spcAft>
                <a:spcPts val="0"/>
              </a:spcAft>
              <a:buClr>
                <a:srgbClr val="FFFFFF"/>
              </a:buClr>
              <a:buSzPts val="1100"/>
              <a:buNone/>
              <a:defRPr>
                <a:solidFill>
                  <a:srgbClr val="FFFFFF"/>
                </a:solidFill>
              </a:defRPr>
            </a:lvl3pPr>
            <a:lvl4pPr lvl="3" algn="l">
              <a:lnSpc>
                <a:spcPct val="100000"/>
              </a:lnSpc>
              <a:spcBef>
                <a:spcPts val="0"/>
              </a:spcBef>
              <a:spcAft>
                <a:spcPts val="0"/>
              </a:spcAft>
              <a:buClr>
                <a:srgbClr val="FFFFFF"/>
              </a:buClr>
              <a:buSzPts val="1100"/>
              <a:buNone/>
              <a:defRPr>
                <a:solidFill>
                  <a:srgbClr val="FFFFFF"/>
                </a:solidFill>
              </a:defRPr>
            </a:lvl4pPr>
            <a:lvl5pPr lvl="4" algn="l">
              <a:lnSpc>
                <a:spcPct val="100000"/>
              </a:lnSpc>
              <a:spcBef>
                <a:spcPts val="0"/>
              </a:spcBef>
              <a:spcAft>
                <a:spcPts val="0"/>
              </a:spcAft>
              <a:buClr>
                <a:srgbClr val="FFFFFF"/>
              </a:buClr>
              <a:buSzPts val="1100"/>
              <a:buNone/>
              <a:defRPr>
                <a:solidFill>
                  <a:srgbClr val="FFFFFF"/>
                </a:solidFill>
              </a:defRPr>
            </a:lvl5pPr>
            <a:lvl6pPr lvl="5" algn="l">
              <a:lnSpc>
                <a:spcPct val="100000"/>
              </a:lnSpc>
              <a:spcBef>
                <a:spcPts val="0"/>
              </a:spcBef>
              <a:spcAft>
                <a:spcPts val="0"/>
              </a:spcAft>
              <a:buClr>
                <a:srgbClr val="FFFFFF"/>
              </a:buClr>
              <a:buSzPts val="1100"/>
              <a:buNone/>
              <a:defRPr>
                <a:solidFill>
                  <a:srgbClr val="FFFFFF"/>
                </a:solidFill>
              </a:defRPr>
            </a:lvl6pPr>
            <a:lvl7pPr lvl="6" algn="l">
              <a:lnSpc>
                <a:spcPct val="100000"/>
              </a:lnSpc>
              <a:spcBef>
                <a:spcPts val="0"/>
              </a:spcBef>
              <a:spcAft>
                <a:spcPts val="0"/>
              </a:spcAft>
              <a:buClr>
                <a:srgbClr val="FFFFFF"/>
              </a:buClr>
              <a:buSzPts val="1100"/>
              <a:buNone/>
              <a:defRPr>
                <a:solidFill>
                  <a:srgbClr val="FFFFFF"/>
                </a:solidFill>
              </a:defRPr>
            </a:lvl7pPr>
            <a:lvl8pPr lvl="7" algn="l">
              <a:lnSpc>
                <a:spcPct val="100000"/>
              </a:lnSpc>
              <a:spcBef>
                <a:spcPts val="0"/>
              </a:spcBef>
              <a:spcAft>
                <a:spcPts val="0"/>
              </a:spcAft>
              <a:buClr>
                <a:srgbClr val="FFFFFF"/>
              </a:buClr>
              <a:buSzPts val="1100"/>
              <a:buNone/>
              <a:defRPr>
                <a:solidFill>
                  <a:srgbClr val="FFFFFF"/>
                </a:solidFill>
              </a:defRPr>
            </a:lvl8pPr>
            <a:lvl9pPr lvl="8" algn="l">
              <a:lnSpc>
                <a:spcPct val="100000"/>
              </a:lnSpc>
              <a:spcBef>
                <a:spcPts val="0"/>
              </a:spcBef>
              <a:spcAft>
                <a:spcPts val="0"/>
              </a:spcAft>
              <a:buClr>
                <a:srgbClr val="FFFFFF"/>
              </a:buClr>
              <a:buSzPts val="1100"/>
              <a:buNone/>
              <a:defRPr>
                <a:solidFill>
                  <a:srgbClr val="FFFFFF"/>
                </a:solidFill>
              </a:defRPr>
            </a:lvl9pPr>
          </a:lstStyle>
          <a:p>
            <a:endParaRPr/>
          </a:p>
        </p:txBody>
      </p:sp>
      <p:sp>
        <p:nvSpPr>
          <p:cNvPr id="6" name="Google Shape;69;p9">
            <a:extLst>
              <a:ext uri="{FF2B5EF4-FFF2-40B4-BE49-F238E27FC236}">
                <a16:creationId xmlns:a16="http://schemas.microsoft.com/office/drawing/2014/main" id="{8DAA48C1-319E-4249-B3E6-01E8BCCF8C99}"/>
              </a:ext>
            </a:extLst>
          </p:cNvPr>
          <p:cNvSpPr txBox="1"/>
          <p:nvPr userDrawn="1"/>
        </p:nvSpPr>
        <p:spPr>
          <a:xfrm>
            <a:off x="325914" y="106350"/>
            <a:ext cx="2674738" cy="180900"/>
          </a:xfrm>
          <a:prstGeom prst="rect">
            <a:avLst/>
          </a:prstGeom>
          <a:noFill/>
          <a:ln>
            <a:noFill/>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100"/>
              <a:buFont typeface="Arial"/>
              <a:buNone/>
            </a:pPr>
            <a:r>
              <a:rPr lang="es-CO" sz="600" b="0" i="0" u="none" strike="noStrike" cap="none" dirty="0">
                <a:solidFill>
                  <a:srgbClr val="0066CD"/>
                </a:solidFill>
                <a:latin typeface="Work Sans Light"/>
                <a:ea typeface="Work Sans Light"/>
                <a:cs typeface="Work Sans Light"/>
                <a:sym typeface="Work Sans Light"/>
              </a:rPr>
              <a:t>Ministerio de Tecnologías de la Información y las Comunicaciones</a:t>
            </a:r>
            <a:endParaRPr sz="600" b="0" i="0" u="none" strike="noStrike" cap="none" dirty="0">
              <a:solidFill>
                <a:srgbClr val="0066CD"/>
              </a:solidFill>
              <a:latin typeface="Work Sans Light"/>
              <a:ea typeface="Work Sans Light"/>
              <a:cs typeface="Work Sans Light"/>
              <a:sym typeface="Work Sans Light"/>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Imagen con título 1">
  <p:cSld name="PICTURE_WITH_CAPTION_TEXT_1">
    <p:bg>
      <p:bgPr>
        <a:solidFill>
          <a:srgbClr val="DCEAFB"/>
        </a:solidFill>
        <a:effectLst/>
      </p:bgPr>
    </p:bg>
    <p:spTree>
      <p:nvGrpSpPr>
        <p:cNvPr id="1" name="Shape 77"/>
        <p:cNvGrpSpPr/>
        <p:nvPr/>
      </p:nvGrpSpPr>
      <p:grpSpPr>
        <a:xfrm>
          <a:off x="0" y="0"/>
          <a:ext cx="0" cy="0"/>
          <a:chOff x="0" y="0"/>
          <a:chExt cx="0" cy="0"/>
        </a:xfrm>
      </p:grpSpPr>
      <p:sp>
        <p:nvSpPr>
          <p:cNvPr id="78" name="Google Shape;78;p11"/>
          <p:cNvSpPr txBox="1">
            <a:spLocks noGrp="1"/>
          </p:cNvSpPr>
          <p:nvPr>
            <p:ph type="body" idx="1"/>
          </p:nvPr>
        </p:nvSpPr>
        <p:spPr>
          <a:xfrm>
            <a:off x="3768726" y="2553350"/>
            <a:ext cx="2352000" cy="2049600"/>
          </a:xfrm>
          <a:prstGeom prst="rect">
            <a:avLst/>
          </a:prstGeom>
          <a:noFill/>
          <a:ln>
            <a:noFill/>
          </a:ln>
        </p:spPr>
        <p:txBody>
          <a:bodyPr spcFirstLastPara="1" wrap="square" lIns="68575" tIns="34275" rIns="68575" bIns="34275" anchor="t" anchorCtr="0"/>
          <a:lstStyle>
            <a:lvl1pPr marL="457200" lvl="0" indent="-228600" algn="l" rtl="0">
              <a:lnSpc>
                <a:spcPct val="90000"/>
              </a:lnSpc>
              <a:spcBef>
                <a:spcPts val="800"/>
              </a:spcBef>
              <a:spcAft>
                <a:spcPts val="0"/>
              </a:spcAft>
              <a:buSzPts val="1100"/>
              <a:buFont typeface="Work Sans Light"/>
              <a:buNone/>
              <a:defRPr sz="1000">
                <a:solidFill>
                  <a:srgbClr val="0066CD"/>
                </a:solidFill>
                <a:latin typeface="Work Sans"/>
                <a:ea typeface="Work Sans"/>
                <a:cs typeface="Work Sans"/>
                <a:sym typeface="Work Sans"/>
              </a:defRPr>
            </a:lvl1pPr>
            <a:lvl2pPr marL="914400" lvl="1" indent="-298450" algn="l" rtl="0">
              <a:lnSpc>
                <a:spcPct val="90000"/>
              </a:lnSpc>
              <a:spcBef>
                <a:spcPts val="400"/>
              </a:spcBef>
              <a:spcAft>
                <a:spcPts val="0"/>
              </a:spcAft>
              <a:buSzPts val="1100"/>
              <a:buFont typeface="Work Sans Light"/>
              <a:buChar char="•"/>
              <a:defRPr sz="1100">
                <a:latin typeface="Work Sans Light"/>
                <a:ea typeface="Work Sans Light"/>
                <a:cs typeface="Work Sans Light"/>
                <a:sym typeface="Work Sans Light"/>
              </a:defRPr>
            </a:lvl2pPr>
            <a:lvl3pPr marL="1371600" lvl="2" indent="-298450" algn="l" rtl="0">
              <a:lnSpc>
                <a:spcPct val="90000"/>
              </a:lnSpc>
              <a:spcBef>
                <a:spcPts val="400"/>
              </a:spcBef>
              <a:spcAft>
                <a:spcPts val="0"/>
              </a:spcAft>
              <a:buSzPts val="1100"/>
              <a:buFont typeface="Work Sans Light"/>
              <a:buChar char="•"/>
              <a:defRPr sz="1100">
                <a:latin typeface="Work Sans Light"/>
                <a:ea typeface="Work Sans Light"/>
                <a:cs typeface="Work Sans Light"/>
                <a:sym typeface="Work Sans Light"/>
              </a:defRPr>
            </a:lvl3pPr>
            <a:lvl4pPr marL="1828800" lvl="3" indent="-298450" algn="l" rtl="0">
              <a:lnSpc>
                <a:spcPct val="90000"/>
              </a:lnSpc>
              <a:spcBef>
                <a:spcPts val="400"/>
              </a:spcBef>
              <a:spcAft>
                <a:spcPts val="0"/>
              </a:spcAft>
              <a:buSzPts val="1100"/>
              <a:buFont typeface="Work Sans Light"/>
              <a:buChar char="•"/>
              <a:defRPr sz="1100">
                <a:latin typeface="Work Sans Light"/>
                <a:ea typeface="Work Sans Light"/>
                <a:cs typeface="Work Sans Light"/>
                <a:sym typeface="Work Sans Light"/>
              </a:defRPr>
            </a:lvl4pPr>
            <a:lvl5pPr marL="2286000" lvl="4" indent="-298450" algn="l" rtl="0">
              <a:lnSpc>
                <a:spcPct val="90000"/>
              </a:lnSpc>
              <a:spcBef>
                <a:spcPts val="400"/>
              </a:spcBef>
              <a:spcAft>
                <a:spcPts val="0"/>
              </a:spcAft>
              <a:buSzPts val="1100"/>
              <a:buFont typeface="Work Sans Light"/>
              <a:buChar char="•"/>
              <a:defRPr sz="1100">
                <a:latin typeface="Work Sans Light"/>
                <a:ea typeface="Work Sans Light"/>
                <a:cs typeface="Work Sans Light"/>
                <a:sym typeface="Work Sans Light"/>
              </a:defRPr>
            </a:lvl5pPr>
            <a:lvl6pPr marL="2743200" lvl="5" indent="-298450" algn="l" rtl="0">
              <a:lnSpc>
                <a:spcPct val="90000"/>
              </a:lnSpc>
              <a:spcBef>
                <a:spcPts val="400"/>
              </a:spcBef>
              <a:spcAft>
                <a:spcPts val="0"/>
              </a:spcAft>
              <a:buSzPts val="1100"/>
              <a:buFont typeface="Work Sans Light"/>
              <a:buChar char="•"/>
              <a:defRPr sz="1100">
                <a:latin typeface="Work Sans Light"/>
                <a:ea typeface="Work Sans Light"/>
                <a:cs typeface="Work Sans Light"/>
                <a:sym typeface="Work Sans Light"/>
              </a:defRPr>
            </a:lvl6pPr>
            <a:lvl7pPr marL="3200400" lvl="6" indent="-298450" algn="l" rtl="0">
              <a:lnSpc>
                <a:spcPct val="90000"/>
              </a:lnSpc>
              <a:spcBef>
                <a:spcPts val="400"/>
              </a:spcBef>
              <a:spcAft>
                <a:spcPts val="0"/>
              </a:spcAft>
              <a:buSzPts val="1100"/>
              <a:buFont typeface="Work Sans Light"/>
              <a:buChar char="•"/>
              <a:defRPr sz="1100">
                <a:latin typeface="Work Sans Light"/>
                <a:ea typeface="Work Sans Light"/>
                <a:cs typeface="Work Sans Light"/>
                <a:sym typeface="Work Sans Light"/>
              </a:defRPr>
            </a:lvl7pPr>
            <a:lvl8pPr marL="3657600" lvl="7" indent="-298450" algn="l" rtl="0">
              <a:lnSpc>
                <a:spcPct val="90000"/>
              </a:lnSpc>
              <a:spcBef>
                <a:spcPts val="400"/>
              </a:spcBef>
              <a:spcAft>
                <a:spcPts val="0"/>
              </a:spcAft>
              <a:buSzPts val="1100"/>
              <a:buFont typeface="Work Sans Light"/>
              <a:buChar char="•"/>
              <a:defRPr sz="1100">
                <a:latin typeface="Work Sans Light"/>
                <a:ea typeface="Work Sans Light"/>
                <a:cs typeface="Work Sans Light"/>
                <a:sym typeface="Work Sans Light"/>
              </a:defRPr>
            </a:lvl8pPr>
            <a:lvl9pPr marL="4114800" lvl="8" indent="-298450" algn="l" rtl="0">
              <a:lnSpc>
                <a:spcPct val="90000"/>
              </a:lnSpc>
              <a:spcBef>
                <a:spcPts val="400"/>
              </a:spcBef>
              <a:spcAft>
                <a:spcPts val="0"/>
              </a:spcAft>
              <a:buSzPts val="1100"/>
              <a:buFont typeface="Work Sans Light"/>
              <a:buChar char="•"/>
              <a:defRPr sz="1100">
                <a:latin typeface="Work Sans Light"/>
                <a:ea typeface="Work Sans Light"/>
                <a:cs typeface="Work Sans Light"/>
                <a:sym typeface="Work Sans Light"/>
              </a:defRPr>
            </a:lvl9pPr>
          </a:lstStyle>
          <a:p>
            <a:endParaRPr/>
          </a:p>
        </p:txBody>
      </p:sp>
      <p:sp>
        <p:nvSpPr>
          <p:cNvPr id="79" name="Google Shape;79;p11"/>
          <p:cNvSpPr>
            <a:spLocks noGrp="1"/>
          </p:cNvSpPr>
          <p:nvPr>
            <p:ph type="pic" idx="2"/>
          </p:nvPr>
        </p:nvSpPr>
        <p:spPr>
          <a:xfrm>
            <a:off x="0" y="0"/>
            <a:ext cx="3423000" cy="51435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Work Sans"/>
                <a:ea typeface="Work Sans"/>
                <a:cs typeface="Work Sans"/>
                <a:sym typeface="Work Sans"/>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Work Sans"/>
                <a:ea typeface="Work Sans"/>
                <a:cs typeface="Work Sans"/>
                <a:sym typeface="Work Sans"/>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Work Sans"/>
                <a:ea typeface="Work Sans"/>
                <a:cs typeface="Work Sans"/>
                <a:sym typeface="Work Sans"/>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Work Sans"/>
                <a:ea typeface="Work Sans"/>
                <a:cs typeface="Work Sans"/>
                <a:sym typeface="Work Sans"/>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Work Sans"/>
                <a:ea typeface="Work Sans"/>
                <a:cs typeface="Work Sans"/>
                <a:sym typeface="Work Sans"/>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Work Sans"/>
                <a:ea typeface="Work Sans"/>
                <a:cs typeface="Work Sans"/>
                <a:sym typeface="Work Sans"/>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Work Sans"/>
                <a:ea typeface="Work Sans"/>
                <a:cs typeface="Work Sans"/>
                <a:sym typeface="Work Sans"/>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Work Sans"/>
                <a:ea typeface="Work Sans"/>
                <a:cs typeface="Work Sans"/>
                <a:sym typeface="Work Sans"/>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Work Sans"/>
                <a:ea typeface="Work Sans"/>
                <a:cs typeface="Work Sans"/>
                <a:sym typeface="Work Sans"/>
              </a:defRPr>
            </a:lvl9pPr>
          </a:lstStyle>
          <a:p>
            <a:endParaRPr dirty="0"/>
          </a:p>
        </p:txBody>
      </p:sp>
      <p:sp>
        <p:nvSpPr>
          <p:cNvPr id="81" name="Google Shape;81;p11"/>
          <p:cNvSpPr txBox="1">
            <a:spLocks noGrp="1"/>
          </p:cNvSpPr>
          <p:nvPr>
            <p:ph type="title"/>
          </p:nvPr>
        </p:nvSpPr>
        <p:spPr>
          <a:xfrm>
            <a:off x="3768724" y="1733025"/>
            <a:ext cx="4307700" cy="643800"/>
          </a:xfrm>
          <a:prstGeom prst="rect">
            <a:avLst/>
          </a:prstGeom>
          <a:noFill/>
          <a:ln>
            <a:noFill/>
          </a:ln>
        </p:spPr>
        <p:txBody>
          <a:bodyPr spcFirstLastPara="1" wrap="square" lIns="68575" tIns="34275" rIns="68575" bIns="34275" anchor="ctr" anchorCtr="0"/>
          <a:lstStyle>
            <a:lvl1pPr lvl="0" algn="l" rtl="0">
              <a:lnSpc>
                <a:spcPct val="90000"/>
              </a:lnSpc>
              <a:spcBef>
                <a:spcPts val="0"/>
              </a:spcBef>
              <a:spcAft>
                <a:spcPts val="0"/>
              </a:spcAft>
              <a:buClr>
                <a:srgbClr val="FFFFFF"/>
              </a:buClr>
              <a:buSzPts val="1400"/>
              <a:buFont typeface="Work Sans SemiBold"/>
              <a:buNone/>
              <a:defRPr sz="3000">
                <a:solidFill>
                  <a:srgbClr val="0066CD"/>
                </a:solidFill>
                <a:latin typeface="Work Sans Light"/>
                <a:ea typeface="Work Sans Light"/>
                <a:cs typeface="Work Sans Light"/>
                <a:sym typeface="Work Sans Light"/>
              </a:defRPr>
            </a:lvl1pPr>
            <a:lvl2pPr lvl="1" algn="l" rtl="0">
              <a:lnSpc>
                <a:spcPct val="100000"/>
              </a:lnSpc>
              <a:spcBef>
                <a:spcPts val="0"/>
              </a:spcBef>
              <a:spcAft>
                <a:spcPts val="0"/>
              </a:spcAft>
              <a:buClr>
                <a:srgbClr val="FFFFFF"/>
              </a:buClr>
              <a:buSzPts val="1100"/>
              <a:buNone/>
              <a:defRPr>
                <a:solidFill>
                  <a:srgbClr val="FFFFFF"/>
                </a:solidFill>
              </a:defRPr>
            </a:lvl2pPr>
            <a:lvl3pPr lvl="2" algn="l" rtl="0">
              <a:lnSpc>
                <a:spcPct val="100000"/>
              </a:lnSpc>
              <a:spcBef>
                <a:spcPts val="0"/>
              </a:spcBef>
              <a:spcAft>
                <a:spcPts val="0"/>
              </a:spcAft>
              <a:buClr>
                <a:srgbClr val="FFFFFF"/>
              </a:buClr>
              <a:buSzPts val="1100"/>
              <a:buNone/>
              <a:defRPr>
                <a:solidFill>
                  <a:srgbClr val="FFFFFF"/>
                </a:solidFill>
              </a:defRPr>
            </a:lvl3pPr>
            <a:lvl4pPr lvl="3" algn="l" rtl="0">
              <a:lnSpc>
                <a:spcPct val="100000"/>
              </a:lnSpc>
              <a:spcBef>
                <a:spcPts val="0"/>
              </a:spcBef>
              <a:spcAft>
                <a:spcPts val="0"/>
              </a:spcAft>
              <a:buClr>
                <a:srgbClr val="FFFFFF"/>
              </a:buClr>
              <a:buSzPts val="1100"/>
              <a:buNone/>
              <a:defRPr>
                <a:solidFill>
                  <a:srgbClr val="FFFFFF"/>
                </a:solidFill>
              </a:defRPr>
            </a:lvl4pPr>
            <a:lvl5pPr lvl="4" algn="l" rtl="0">
              <a:lnSpc>
                <a:spcPct val="100000"/>
              </a:lnSpc>
              <a:spcBef>
                <a:spcPts val="0"/>
              </a:spcBef>
              <a:spcAft>
                <a:spcPts val="0"/>
              </a:spcAft>
              <a:buClr>
                <a:srgbClr val="FFFFFF"/>
              </a:buClr>
              <a:buSzPts val="1100"/>
              <a:buNone/>
              <a:defRPr>
                <a:solidFill>
                  <a:srgbClr val="FFFFFF"/>
                </a:solidFill>
              </a:defRPr>
            </a:lvl5pPr>
            <a:lvl6pPr lvl="5" algn="l" rtl="0">
              <a:lnSpc>
                <a:spcPct val="100000"/>
              </a:lnSpc>
              <a:spcBef>
                <a:spcPts val="0"/>
              </a:spcBef>
              <a:spcAft>
                <a:spcPts val="0"/>
              </a:spcAft>
              <a:buClr>
                <a:srgbClr val="FFFFFF"/>
              </a:buClr>
              <a:buSzPts val="1100"/>
              <a:buNone/>
              <a:defRPr>
                <a:solidFill>
                  <a:srgbClr val="FFFFFF"/>
                </a:solidFill>
              </a:defRPr>
            </a:lvl6pPr>
            <a:lvl7pPr lvl="6" algn="l" rtl="0">
              <a:lnSpc>
                <a:spcPct val="100000"/>
              </a:lnSpc>
              <a:spcBef>
                <a:spcPts val="0"/>
              </a:spcBef>
              <a:spcAft>
                <a:spcPts val="0"/>
              </a:spcAft>
              <a:buClr>
                <a:srgbClr val="FFFFFF"/>
              </a:buClr>
              <a:buSzPts val="1100"/>
              <a:buNone/>
              <a:defRPr>
                <a:solidFill>
                  <a:srgbClr val="FFFFFF"/>
                </a:solidFill>
              </a:defRPr>
            </a:lvl7pPr>
            <a:lvl8pPr lvl="7" algn="l" rtl="0">
              <a:lnSpc>
                <a:spcPct val="100000"/>
              </a:lnSpc>
              <a:spcBef>
                <a:spcPts val="0"/>
              </a:spcBef>
              <a:spcAft>
                <a:spcPts val="0"/>
              </a:spcAft>
              <a:buClr>
                <a:srgbClr val="FFFFFF"/>
              </a:buClr>
              <a:buSzPts val="1100"/>
              <a:buNone/>
              <a:defRPr>
                <a:solidFill>
                  <a:srgbClr val="FFFFFF"/>
                </a:solidFill>
              </a:defRPr>
            </a:lvl8pPr>
            <a:lvl9pPr lvl="8" algn="l" rtl="0">
              <a:lnSpc>
                <a:spcPct val="100000"/>
              </a:lnSpc>
              <a:spcBef>
                <a:spcPts val="0"/>
              </a:spcBef>
              <a:spcAft>
                <a:spcPts val="0"/>
              </a:spcAft>
              <a:buClr>
                <a:srgbClr val="FFFFFF"/>
              </a:buClr>
              <a:buSzPts val="1100"/>
              <a:buNone/>
              <a:defRPr>
                <a:solidFill>
                  <a:srgbClr val="FFFFFF"/>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ita o destacado">
  <p:cSld name="VERTICAL_TITLE_AND_VERTICAL_TEXT_1">
    <p:bg>
      <p:bgPr>
        <a:solidFill>
          <a:srgbClr val="0856E8"/>
        </a:solidFill>
        <a:effectLst/>
      </p:bgPr>
    </p:bg>
    <p:spTree>
      <p:nvGrpSpPr>
        <p:cNvPr id="1" name="Shape 82"/>
        <p:cNvGrpSpPr/>
        <p:nvPr/>
      </p:nvGrpSpPr>
      <p:grpSpPr>
        <a:xfrm>
          <a:off x="0" y="0"/>
          <a:ext cx="0" cy="0"/>
          <a:chOff x="0" y="0"/>
          <a:chExt cx="0" cy="0"/>
        </a:xfrm>
      </p:grpSpPr>
      <p:sp>
        <p:nvSpPr>
          <p:cNvPr id="83" name="Google Shape;83;p12"/>
          <p:cNvSpPr txBox="1">
            <a:spLocks noGrp="1"/>
          </p:cNvSpPr>
          <p:nvPr>
            <p:ph type="title"/>
          </p:nvPr>
        </p:nvSpPr>
        <p:spPr>
          <a:xfrm>
            <a:off x="3854150" y="887300"/>
            <a:ext cx="4025100" cy="3678600"/>
          </a:xfrm>
          <a:prstGeom prst="rect">
            <a:avLst/>
          </a:prstGeom>
          <a:noFill/>
          <a:ln>
            <a:noFill/>
          </a:ln>
        </p:spPr>
        <p:txBody>
          <a:bodyPr spcFirstLastPara="1" wrap="square" lIns="68575" tIns="34275" rIns="68575" bIns="34275" anchor="ctr" anchorCtr="0"/>
          <a:lstStyle>
            <a:lvl1pPr lvl="0" algn="l">
              <a:lnSpc>
                <a:spcPct val="90000"/>
              </a:lnSpc>
              <a:spcBef>
                <a:spcPts val="0"/>
              </a:spcBef>
              <a:spcAft>
                <a:spcPts val="0"/>
              </a:spcAft>
              <a:buClr>
                <a:srgbClr val="FFFFFF"/>
              </a:buClr>
              <a:buSzPts val="3500"/>
              <a:buFont typeface="Work Sans SemiBold"/>
              <a:buNone/>
              <a:defRPr sz="3500">
                <a:solidFill>
                  <a:srgbClr val="FFFFFF"/>
                </a:solidFill>
                <a:latin typeface="Work Sans SemiBold"/>
                <a:ea typeface="Work Sans SemiBold"/>
                <a:cs typeface="Work Sans SemiBold"/>
                <a:sym typeface="Work Sans SemiBold"/>
              </a:defRPr>
            </a:lvl1pPr>
            <a:lvl2pPr lvl="1" algn="l">
              <a:lnSpc>
                <a:spcPct val="100000"/>
              </a:lnSpc>
              <a:spcBef>
                <a:spcPts val="0"/>
              </a:spcBef>
              <a:spcAft>
                <a:spcPts val="0"/>
              </a:spcAft>
              <a:buClr>
                <a:srgbClr val="FFFFFF"/>
              </a:buClr>
              <a:buSzPts val="1100"/>
              <a:buNone/>
              <a:defRPr>
                <a:solidFill>
                  <a:srgbClr val="FFFFFF"/>
                </a:solidFill>
              </a:defRPr>
            </a:lvl2pPr>
            <a:lvl3pPr lvl="2" algn="l">
              <a:lnSpc>
                <a:spcPct val="100000"/>
              </a:lnSpc>
              <a:spcBef>
                <a:spcPts val="0"/>
              </a:spcBef>
              <a:spcAft>
                <a:spcPts val="0"/>
              </a:spcAft>
              <a:buClr>
                <a:srgbClr val="FFFFFF"/>
              </a:buClr>
              <a:buSzPts val="1100"/>
              <a:buNone/>
              <a:defRPr>
                <a:solidFill>
                  <a:srgbClr val="FFFFFF"/>
                </a:solidFill>
              </a:defRPr>
            </a:lvl3pPr>
            <a:lvl4pPr lvl="3" algn="l">
              <a:lnSpc>
                <a:spcPct val="100000"/>
              </a:lnSpc>
              <a:spcBef>
                <a:spcPts val="0"/>
              </a:spcBef>
              <a:spcAft>
                <a:spcPts val="0"/>
              </a:spcAft>
              <a:buClr>
                <a:srgbClr val="FFFFFF"/>
              </a:buClr>
              <a:buSzPts val="1100"/>
              <a:buNone/>
              <a:defRPr>
                <a:solidFill>
                  <a:srgbClr val="FFFFFF"/>
                </a:solidFill>
              </a:defRPr>
            </a:lvl4pPr>
            <a:lvl5pPr lvl="4" algn="l">
              <a:lnSpc>
                <a:spcPct val="100000"/>
              </a:lnSpc>
              <a:spcBef>
                <a:spcPts val="0"/>
              </a:spcBef>
              <a:spcAft>
                <a:spcPts val="0"/>
              </a:spcAft>
              <a:buClr>
                <a:srgbClr val="FFFFFF"/>
              </a:buClr>
              <a:buSzPts val="1100"/>
              <a:buNone/>
              <a:defRPr>
                <a:solidFill>
                  <a:srgbClr val="FFFFFF"/>
                </a:solidFill>
              </a:defRPr>
            </a:lvl5pPr>
            <a:lvl6pPr lvl="5" algn="l">
              <a:lnSpc>
                <a:spcPct val="100000"/>
              </a:lnSpc>
              <a:spcBef>
                <a:spcPts val="0"/>
              </a:spcBef>
              <a:spcAft>
                <a:spcPts val="0"/>
              </a:spcAft>
              <a:buClr>
                <a:srgbClr val="FFFFFF"/>
              </a:buClr>
              <a:buSzPts val="1100"/>
              <a:buNone/>
              <a:defRPr>
                <a:solidFill>
                  <a:srgbClr val="FFFFFF"/>
                </a:solidFill>
              </a:defRPr>
            </a:lvl6pPr>
            <a:lvl7pPr lvl="6" algn="l">
              <a:lnSpc>
                <a:spcPct val="100000"/>
              </a:lnSpc>
              <a:spcBef>
                <a:spcPts val="0"/>
              </a:spcBef>
              <a:spcAft>
                <a:spcPts val="0"/>
              </a:spcAft>
              <a:buClr>
                <a:srgbClr val="FFFFFF"/>
              </a:buClr>
              <a:buSzPts val="1100"/>
              <a:buNone/>
              <a:defRPr>
                <a:solidFill>
                  <a:srgbClr val="FFFFFF"/>
                </a:solidFill>
              </a:defRPr>
            </a:lvl7pPr>
            <a:lvl8pPr lvl="7" algn="l">
              <a:lnSpc>
                <a:spcPct val="100000"/>
              </a:lnSpc>
              <a:spcBef>
                <a:spcPts val="0"/>
              </a:spcBef>
              <a:spcAft>
                <a:spcPts val="0"/>
              </a:spcAft>
              <a:buClr>
                <a:srgbClr val="FFFFFF"/>
              </a:buClr>
              <a:buSzPts val="1100"/>
              <a:buNone/>
              <a:defRPr>
                <a:solidFill>
                  <a:srgbClr val="FFFFFF"/>
                </a:solidFill>
              </a:defRPr>
            </a:lvl8pPr>
            <a:lvl9pPr lvl="8" algn="l">
              <a:lnSpc>
                <a:spcPct val="100000"/>
              </a:lnSpc>
              <a:spcBef>
                <a:spcPts val="0"/>
              </a:spcBef>
              <a:spcAft>
                <a:spcPts val="0"/>
              </a:spcAft>
              <a:buClr>
                <a:srgbClr val="FFFFFF"/>
              </a:buClr>
              <a:buSzPts val="1100"/>
              <a:buNone/>
              <a:defRPr>
                <a:solidFill>
                  <a:srgbClr val="FFFFFF"/>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Dos objetos" type="twoObj">
  <p:cSld name="TWO_OBJECTS">
    <p:bg>
      <p:bgPr>
        <a:solidFill>
          <a:srgbClr val="DCEAFB"/>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body" idx="1"/>
          </p:nvPr>
        </p:nvSpPr>
        <p:spPr>
          <a:xfrm>
            <a:off x="6336125" y="2553348"/>
            <a:ext cx="2352000" cy="2049600"/>
          </a:xfrm>
          <a:prstGeom prst="rect">
            <a:avLst/>
          </a:prstGeom>
          <a:noFill/>
          <a:ln>
            <a:noFill/>
          </a:ln>
        </p:spPr>
        <p:txBody>
          <a:bodyPr spcFirstLastPara="1" wrap="square" lIns="68575" tIns="34275" rIns="68575" bIns="34275" anchor="t" anchorCtr="0"/>
          <a:lstStyle>
            <a:lvl1pPr marL="457200" lvl="0" indent="-298450" algn="l">
              <a:lnSpc>
                <a:spcPct val="90000"/>
              </a:lnSpc>
              <a:spcBef>
                <a:spcPts val="800"/>
              </a:spcBef>
              <a:spcAft>
                <a:spcPts val="0"/>
              </a:spcAft>
              <a:buClr>
                <a:srgbClr val="0054BC"/>
              </a:buClr>
              <a:buSzPts val="1100"/>
              <a:buFont typeface="Work Sans Light"/>
              <a:buChar char="•"/>
              <a:defRPr sz="1100">
                <a:solidFill>
                  <a:srgbClr val="0054BC"/>
                </a:solidFill>
                <a:latin typeface="Work Sans Light"/>
                <a:ea typeface="Work Sans Light"/>
                <a:cs typeface="Work Sans Light"/>
                <a:sym typeface="Work Sans Light"/>
              </a:defRPr>
            </a:lvl1pPr>
            <a:lvl2pPr marL="914400" lvl="1" indent="-298450" algn="l">
              <a:lnSpc>
                <a:spcPct val="90000"/>
              </a:lnSpc>
              <a:spcBef>
                <a:spcPts val="400"/>
              </a:spcBef>
              <a:spcAft>
                <a:spcPts val="0"/>
              </a:spcAft>
              <a:buClr>
                <a:srgbClr val="0054BC"/>
              </a:buClr>
              <a:buSzPts val="1100"/>
              <a:buFont typeface="Work Sans Light"/>
              <a:buChar char="•"/>
              <a:defRPr sz="1100">
                <a:solidFill>
                  <a:srgbClr val="0054BC"/>
                </a:solidFill>
                <a:latin typeface="Work Sans Light"/>
                <a:ea typeface="Work Sans Light"/>
                <a:cs typeface="Work Sans Light"/>
                <a:sym typeface="Work Sans Light"/>
              </a:defRPr>
            </a:lvl2pPr>
            <a:lvl3pPr marL="1371600" lvl="2" indent="-298450" algn="l">
              <a:lnSpc>
                <a:spcPct val="90000"/>
              </a:lnSpc>
              <a:spcBef>
                <a:spcPts val="400"/>
              </a:spcBef>
              <a:spcAft>
                <a:spcPts val="0"/>
              </a:spcAft>
              <a:buClr>
                <a:srgbClr val="0054BC"/>
              </a:buClr>
              <a:buSzPts val="1100"/>
              <a:buFont typeface="Work Sans Light"/>
              <a:buChar char="•"/>
              <a:defRPr sz="1100">
                <a:solidFill>
                  <a:srgbClr val="0054BC"/>
                </a:solidFill>
                <a:latin typeface="Work Sans Light"/>
                <a:ea typeface="Work Sans Light"/>
                <a:cs typeface="Work Sans Light"/>
                <a:sym typeface="Work Sans Light"/>
              </a:defRPr>
            </a:lvl3pPr>
            <a:lvl4pPr marL="1828800" lvl="3" indent="-298450" algn="l">
              <a:lnSpc>
                <a:spcPct val="90000"/>
              </a:lnSpc>
              <a:spcBef>
                <a:spcPts val="400"/>
              </a:spcBef>
              <a:spcAft>
                <a:spcPts val="0"/>
              </a:spcAft>
              <a:buClr>
                <a:srgbClr val="0054BC"/>
              </a:buClr>
              <a:buSzPts val="1100"/>
              <a:buFont typeface="Work Sans Light"/>
              <a:buChar char="•"/>
              <a:defRPr sz="1100">
                <a:solidFill>
                  <a:srgbClr val="0054BC"/>
                </a:solidFill>
                <a:latin typeface="Work Sans Light"/>
                <a:ea typeface="Work Sans Light"/>
                <a:cs typeface="Work Sans Light"/>
                <a:sym typeface="Work Sans Light"/>
              </a:defRPr>
            </a:lvl4pPr>
            <a:lvl5pPr marL="2286000" lvl="4" indent="-298450" algn="l">
              <a:lnSpc>
                <a:spcPct val="90000"/>
              </a:lnSpc>
              <a:spcBef>
                <a:spcPts val="400"/>
              </a:spcBef>
              <a:spcAft>
                <a:spcPts val="0"/>
              </a:spcAft>
              <a:buClr>
                <a:srgbClr val="0054BC"/>
              </a:buClr>
              <a:buSzPts val="1100"/>
              <a:buFont typeface="Work Sans Light"/>
              <a:buChar char="•"/>
              <a:defRPr sz="1100">
                <a:solidFill>
                  <a:srgbClr val="0054BC"/>
                </a:solidFill>
                <a:latin typeface="Work Sans Light"/>
                <a:ea typeface="Work Sans Light"/>
                <a:cs typeface="Work Sans Light"/>
                <a:sym typeface="Work Sans Light"/>
              </a:defRPr>
            </a:lvl5pPr>
            <a:lvl6pPr marL="2743200" lvl="5" indent="-298450" algn="l">
              <a:lnSpc>
                <a:spcPct val="90000"/>
              </a:lnSpc>
              <a:spcBef>
                <a:spcPts val="400"/>
              </a:spcBef>
              <a:spcAft>
                <a:spcPts val="0"/>
              </a:spcAft>
              <a:buClr>
                <a:srgbClr val="0054BC"/>
              </a:buClr>
              <a:buSzPts val="1100"/>
              <a:buFont typeface="Work Sans Light"/>
              <a:buChar char="•"/>
              <a:defRPr sz="1100">
                <a:solidFill>
                  <a:srgbClr val="0054BC"/>
                </a:solidFill>
                <a:latin typeface="Work Sans Light"/>
                <a:ea typeface="Work Sans Light"/>
                <a:cs typeface="Work Sans Light"/>
                <a:sym typeface="Work Sans Light"/>
              </a:defRPr>
            </a:lvl6pPr>
            <a:lvl7pPr marL="3200400" lvl="6" indent="-298450" algn="l">
              <a:lnSpc>
                <a:spcPct val="90000"/>
              </a:lnSpc>
              <a:spcBef>
                <a:spcPts val="400"/>
              </a:spcBef>
              <a:spcAft>
                <a:spcPts val="0"/>
              </a:spcAft>
              <a:buClr>
                <a:srgbClr val="0054BC"/>
              </a:buClr>
              <a:buSzPts val="1100"/>
              <a:buFont typeface="Work Sans Light"/>
              <a:buChar char="•"/>
              <a:defRPr sz="1100">
                <a:solidFill>
                  <a:srgbClr val="0054BC"/>
                </a:solidFill>
                <a:latin typeface="Work Sans Light"/>
                <a:ea typeface="Work Sans Light"/>
                <a:cs typeface="Work Sans Light"/>
                <a:sym typeface="Work Sans Light"/>
              </a:defRPr>
            </a:lvl7pPr>
            <a:lvl8pPr marL="3657600" lvl="7" indent="-298450" algn="l">
              <a:lnSpc>
                <a:spcPct val="90000"/>
              </a:lnSpc>
              <a:spcBef>
                <a:spcPts val="400"/>
              </a:spcBef>
              <a:spcAft>
                <a:spcPts val="0"/>
              </a:spcAft>
              <a:buClr>
                <a:srgbClr val="0054BC"/>
              </a:buClr>
              <a:buSzPts val="1100"/>
              <a:buFont typeface="Work Sans Light"/>
              <a:buChar char="•"/>
              <a:defRPr sz="1100">
                <a:solidFill>
                  <a:srgbClr val="0054BC"/>
                </a:solidFill>
                <a:latin typeface="Work Sans Light"/>
                <a:ea typeface="Work Sans Light"/>
                <a:cs typeface="Work Sans Light"/>
                <a:sym typeface="Work Sans Light"/>
              </a:defRPr>
            </a:lvl8pPr>
            <a:lvl9pPr marL="4114800" lvl="8" indent="-298450" algn="l">
              <a:lnSpc>
                <a:spcPct val="90000"/>
              </a:lnSpc>
              <a:spcBef>
                <a:spcPts val="400"/>
              </a:spcBef>
              <a:spcAft>
                <a:spcPts val="0"/>
              </a:spcAft>
              <a:buClr>
                <a:srgbClr val="0054BC"/>
              </a:buClr>
              <a:buSzPts val="1100"/>
              <a:buFont typeface="Work Sans Light"/>
              <a:buChar char="•"/>
              <a:defRPr sz="1100">
                <a:solidFill>
                  <a:srgbClr val="0054BC"/>
                </a:solidFill>
                <a:latin typeface="Work Sans Light"/>
                <a:ea typeface="Work Sans Light"/>
                <a:cs typeface="Work Sans Light"/>
                <a:sym typeface="Work Sans Light"/>
              </a:defRPr>
            </a:lvl9pPr>
          </a:lstStyle>
          <a:p>
            <a:endParaRPr/>
          </a:p>
        </p:txBody>
      </p:sp>
      <p:sp>
        <p:nvSpPr>
          <p:cNvPr id="88" name="Google Shape;88;p13"/>
          <p:cNvSpPr txBox="1">
            <a:spLocks noGrp="1"/>
          </p:cNvSpPr>
          <p:nvPr>
            <p:ph type="body" idx="2"/>
          </p:nvPr>
        </p:nvSpPr>
        <p:spPr>
          <a:xfrm>
            <a:off x="3768725" y="2553348"/>
            <a:ext cx="2352000" cy="2049600"/>
          </a:xfrm>
          <a:prstGeom prst="rect">
            <a:avLst/>
          </a:prstGeom>
          <a:noFill/>
          <a:ln>
            <a:noFill/>
          </a:ln>
        </p:spPr>
        <p:txBody>
          <a:bodyPr spcFirstLastPara="1" wrap="square" lIns="68575" tIns="34275" rIns="68575" bIns="34275" anchor="t" anchorCtr="0"/>
          <a:lstStyle>
            <a:lvl1pPr marL="457200" lvl="0" indent="-298450" algn="l">
              <a:lnSpc>
                <a:spcPct val="90000"/>
              </a:lnSpc>
              <a:spcBef>
                <a:spcPts val="800"/>
              </a:spcBef>
              <a:spcAft>
                <a:spcPts val="0"/>
              </a:spcAft>
              <a:buClr>
                <a:srgbClr val="0054BC"/>
              </a:buClr>
              <a:buSzPts val="1100"/>
              <a:buFont typeface="Work Sans Light"/>
              <a:buChar char="•"/>
              <a:defRPr sz="1100">
                <a:solidFill>
                  <a:srgbClr val="0054BC"/>
                </a:solidFill>
                <a:latin typeface="Work Sans Light"/>
                <a:ea typeface="Work Sans Light"/>
                <a:cs typeface="Work Sans Light"/>
                <a:sym typeface="Work Sans Light"/>
              </a:defRPr>
            </a:lvl1pPr>
            <a:lvl2pPr marL="914400" lvl="1" indent="-298450" algn="l">
              <a:lnSpc>
                <a:spcPct val="90000"/>
              </a:lnSpc>
              <a:spcBef>
                <a:spcPts val="400"/>
              </a:spcBef>
              <a:spcAft>
                <a:spcPts val="0"/>
              </a:spcAft>
              <a:buClr>
                <a:srgbClr val="0054BC"/>
              </a:buClr>
              <a:buSzPts val="1100"/>
              <a:buFont typeface="Work Sans Light"/>
              <a:buChar char="•"/>
              <a:defRPr sz="1100">
                <a:solidFill>
                  <a:srgbClr val="0054BC"/>
                </a:solidFill>
                <a:latin typeface="Work Sans Light"/>
                <a:ea typeface="Work Sans Light"/>
                <a:cs typeface="Work Sans Light"/>
                <a:sym typeface="Work Sans Light"/>
              </a:defRPr>
            </a:lvl2pPr>
            <a:lvl3pPr marL="1371600" lvl="2" indent="-298450" algn="l">
              <a:lnSpc>
                <a:spcPct val="90000"/>
              </a:lnSpc>
              <a:spcBef>
                <a:spcPts val="400"/>
              </a:spcBef>
              <a:spcAft>
                <a:spcPts val="0"/>
              </a:spcAft>
              <a:buClr>
                <a:srgbClr val="0054BC"/>
              </a:buClr>
              <a:buSzPts val="1100"/>
              <a:buFont typeface="Work Sans Light"/>
              <a:buChar char="•"/>
              <a:defRPr sz="1100">
                <a:solidFill>
                  <a:srgbClr val="0054BC"/>
                </a:solidFill>
                <a:latin typeface="Work Sans Light"/>
                <a:ea typeface="Work Sans Light"/>
                <a:cs typeface="Work Sans Light"/>
                <a:sym typeface="Work Sans Light"/>
              </a:defRPr>
            </a:lvl3pPr>
            <a:lvl4pPr marL="1828800" lvl="3" indent="-298450" algn="l">
              <a:lnSpc>
                <a:spcPct val="90000"/>
              </a:lnSpc>
              <a:spcBef>
                <a:spcPts val="400"/>
              </a:spcBef>
              <a:spcAft>
                <a:spcPts val="0"/>
              </a:spcAft>
              <a:buClr>
                <a:srgbClr val="0054BC"/>
              </a:buClr>
              <a:buSzPts val="1100"/>
              <a:buFont typeface="Work Sans Light"/>
              <a:buChar char="•"/>
              <a:defRPr sz="1100">
                <a:solidFill>
                  <a:srgbClr val="0054BC"/>
                </a:solidFill>
                <a:latin typeface="Work Sans Light"/>
                <a:ea typeface="Work Sans Light"/>
                <a:cs typeface="Work Sans Light"/>
                <a:sym typeface="Work Sans Light"/>
              </a:defRPr>
            </a:lvl4pPr>
            <a:lvl5pPr marL="2286000" lvl="4" indent="-298450" algn="l">
              <a:lnSpc>
                <a:spcPct val="90000"/>
              </a:lnSpc>
              <a:spcBef>
                <a:spcPts val="400"/>
              </a:spcBef>
              <a:spcAft>
                <a:spcPts val="0"/>
              </a:spcAft>
              <a:buClr>
                <a:srgbClr val="0054BC"/>
              </a:buClr>
              <a:buSzPts val="1100"/>
              <a:buFont typeface="Work Sans Light"/>
              <a:buChar char="•"/>
              <a:defRPr sz="1100">
                <a:solidFill>
                  <a:srgbClr val="0054BC"/>
                </a:solidFill>
                <a:latin typeface="Work Sans Light"/>
                <a:ea typeface="Work Sans Light"/>
                <a:cs typeface="Work Sans Light"/>
                <a:sym typeface="Work Sans Light"/>
              </a:defRPr>
            </a:lvl5pPr>
            <a:lvl6pPr marL="2743200" lvl="5" indent="-298450" algn="l">
              <a:lnSpc>
                <a:spcPct val="90000"/>
              </a:lnSpc>
              <a:spcBef>
                <a:spcPts val="400"/>
              </a:spcBef>
              <a:spcAft>
                <a:spcPts val="0"/>
              </a:spcAft>
              <a:buClr>
                <a:srgbClr val="0054BC"/>
              </a:buClr>
              <a:buSzPts val="1100"/>
              <a:buFont typeface="Work Sans Light"/>
              <a:buChar char="•"/>
              <a:defRPr sz="1100">
                <a:solidFill>
                  <a:srgbClr val="0054BC"/>
                </a:solidFill>
                <a:latin typeface="Work Sans Light"/>
                <a:ea typeface="Work Sans Light"/>
                <a:cs typeface="Work Sans Light"/>
                <a:sym typeface="Work Sans Light"/>
              </a:defRPr>
            </a:lvl6pPr>
            <a:lvl7pPr marL="3200400" lvl="6" indent="-298450" algn="l">
              <a:lnSpc>
                <a:spcPct val="90000"/>
              </a:lnSpc>
              <a:spcBef>
                <a:spcPts val="400"/>
              </a:spcBef>
              <a:spcAft>
                <a:spcPts val="0"/>
              </a:spcAft>
              <a:buClr>
                <a:srgbClr val="0054BC"/>
              </a:buClr>
              <a:buSzPts val="1100"/>
              <a:buFont typeface="Work Sans Light"/>
              <a:buChar char="•"/>
              <a:defRPr sz="1100">
                <a:solidFill>
                  <a:srgbClr val="0054BC"/>
                </a:solidFill>
                <a:latin typeface="Work Sans Light"/>
                <a:ea typeface="Work Sans Light"/>
                <a:cs typeface="Work Sans Light"/>
                <a:sym typeface="Work Sans Light"/>
              </a:defRPr>
            </a:lvl7pPr>
            <a:lvl8pPr marL="3657600" lvl="7" indent="-298450" algn="l">
              <a:lnSpc>
                <a:spcPct val="90000"/>
              </a:lnSpc>
              <a:spcBef>
                <a:spcPts val="400"/>
              </a:spcBef>
              <a:spcAft>
                <a:spcPts val="0"/>
              </a:spcAft>
              <a:buClr>
                <a:srgbClr val="0054BC"/>
              </a:buClr>
              <a:buSzPts val="1100"/>
              <a:buFont typeface="Work Sans Light"/>
              <a:buChar char="•"/>
              <a:defRPr sz="1100">
                <a:solidFill>
                  <a:srgbClr val="0054BC"/>
                </a:solidFill>
                <a:latin typeface="Work Sans Light"/>
                <a:ea typeface="Work Sans Light"/>
                <a:cs typeface="Work Sans Light"/>
                <a:sym typeface="Work Sans Light"/>
              </a:defRPr>
            </a:lvl8pPr>
            <a:lvl9pPr marL="4114800" lvl="8" indent="-298450" algn="l">
              <a:lnSpc>
                <a:spcPct val="90000"/>
              </a:lnSpc>
              <a:spcBef>
                <a:spcPts val="400"/>
              </a:spcBef>
              <a:spcAft>
                <a:spcPts val="0"/>
              </a:spcAft>
              <a:buClr>
                <a:srgbClr val="0054BC"/>
              </a:buClr>
              <a:buSzPts val="1100"/>
              <a:buFont typeface="Work Sans Light"/>
              <a:buChar char="•"/>
              <a:defRPr sz="1100">
                <a:solidFill>
                  <a:srgbClr val="0054BC"/>
                </a:solidFill>
                <a:latin typeface="Work Sans Light"/>
                <a:ea typeface="Work Sans Light"/>
                <a:cs typeface="Work Sans Light"/>
                <a:sym typeface="Work Sans Light"/>
              </a:defRPr>
            </a:lvl9pPr>
          </a:lstStyle>
          <a:p>
            <a:endParaRPr/>
          </a:p>
        </p:txBody>
      </p:sp>
      <p:sp>
        <p:nvSpPr>
          <p:cNvPr id="89" name="Google Shape;89;p13"/>
          <p:cNvSpPr txBox="1">
            <a:spLocks noGrp="1"/>
          </p:cNvSpPr>
          <p:nvPr>
            <p:ph type="title"/>
          </p:nvPr>
        </p:nvSpPr>
        <p:spPr>
          <a:xfrm>
            <a:off x="3768725" y="1733023"/>
            <a:ext cx="4307700" cy="643800"/>
          </a:xfrm>
          <a:prstGeom prst="rect">
            <a:avLst/>
          </a:prstGeom>
          <a:noFill/>
          <a:ln>
            <a:noFill/>
          </a:ln>
        </p:spPr>
        <p:txBody>
          <a:bodyPr spcFirstLastPara="1" wrap="square" lIns="68575" tIns="34275" rIns="68575" bIns="34275" anchor="ctr" anchorCtr="0"/>
          <a:lstStyle>
            <a:lvl1pPr lvl="0" algn="l">
              <a:lnSpc>
                <a:spcPct val="90000"/>
              </a:lnSpc>
              <a:spcBef>
                <a:spcPts val="0"/>
              </a:spcBef>
              <a:spcAft>
                <a:spcPts val="0"/>
              </a:spcAft>
              <a:buClr>
                <a:srgbClr val="0054BC"/>
              </a:buClr>
              <a:buSzPts val="3000"/>
              <a:buFont typeface="Work Sans Light"/>
              <a:buNone/>
              <a:defRPr sz="3000">
                <a:solidFill>
                  <a:srgbClr val="0054BC"/>
                </a:solidFill>
                <a:latin typeface="Work Sans Light"/>
                <a:ea typeface="Work Sans Light"/>
                <a:cs typeface="Work Sans Light"/>
                <a:sym typeface="Work Sans Light"/>
              </a:defRPr>
            </a:lvl1pPr>
            <a:lvl2pPr lvl="1" algn="l">
              <a:lnSpc>
                <a:spcPct val="100000"/>
              </a:lnSpc>
              <a:spcBef>
                <a:spcPts val="0"/>
              </a:spcBef>
              <a:spcAft>
                <a:spcPts val="0"/>
              </a:spcAft>
              <a:buClr>
                <a:srgbClr val="0054BC"/>
              </a:buClr>
              <a:buSzPts val="1100"/>
              <a:buNone/>
              <a:defRPr>
                <a:solidFill>
                  <a:srgbClr val="0054BC"/>
                </a:solidFill>
              </a:defRPr>
            </a:lvl2pPr>
            <a:lvl3pPr lvl="2" algn="l">
              <a:lnSpc>
                <a:spcPct val="100000"/>
              </a:lnSpc>
              <a:spcBef>
                <a:spcPts val="0"/>
              </a:spcBef>
              <a:spcAft>
                <a:spcPts val="0"/>
              </a:spcAft>
              <a:buClr>
                <a:srgbClr val="0054BC"/>
              </a:buClr>
              <a:buSzPts val="1100"/>
              <a:buNone/>
              <a:defRPr>
                <a:solidFill>
                  <a:srgbClr val="0054BC"/>
                </a:solidFill>
              </a:defRPr>
            </a:lvl3pPr>
            <a:lvl4pPr lvl="3" algn="l">
              <a:lnSpc>
                <a:spcPct val="100000"/>
              </a:lnSpc>
              <a:spcBef>
                <a:spcPts val="0"/>
              </a:spcBef>
              <a:spcAft>
                <a:spcPts val="0"/>
              </a:spcAft>
              <a:buClr>
                <a:srgbClr val="0054BC"/>
              </a:buClr>
              <a:buSzPts val="1100"/>
              <a:buNone/>
              <a:defRPr>
                <a:solidFill>
                  <a:srgbClr val="0054BC"/>
                </a:solidFill>
              </a:defRPr>
            </a:lvl4pPr>
            <a:lvl5pPr lvl="4" algn="l">
              <a:lnSpc>
                <a:spcPct val="100000"/>
              </a:lnSpc>
              <a:spcBef>
                <a:spcPts val="0"/>
              </a:spcBef>
              <a:spcAft>
                <a:spcPts val="0"/>
              </a:spcAft>
              <a:buClr>
                <a:srgbClr val="0054BC"/>
              </a:buClr>
              <a:buSzPts val="1100"/>
              <a:buNone/>
              <a:defRPr>
                <a:solidFill>
                  <a:srgbClr val="0054BC"/>
                </a:solidFill>
              </a:defRPr>
            </a:lvl5pPr>
            <a:lvl6pPr lvl="5" algn="l">
              <a:lnSpc>
                <a:spcPct val="100000"/>
              </a:lnSpc>
              <a:spcBef>
                <a:spcPts val="0"/>
              </a:spcBef>
              <a:spcAft>
                <a:spcPts val="0"/>
              </a:spcAft>
              <a:buClr>
                <a:srgbClr val="0054BC"/>
              </a:buClr>
              <a:buSzPts val="1100"/>
              <a:buNone/>
              <a:defRPr>
                <a:solidFill>
                  <a:srgbClr val="0054BC"/>
                </a:solidFill>
              </a:defRPr>
            </a:lvl6pPr>
            <a:lvl7pPr lvl="6" algn="l">
              <a:lnSpc>
                <a:spcPct val="100000"/>
              </a:lnSpc>
              <a:spcBef>
                <a:spcPts val="0"/>
              </a:spcBef>
              <a:spcAft>
                <a:spcPts val="0"/>
              </a:spcAft>
              <a:buClr>
                <a:srgbClr val="0054BC"/>
              </a:buClr>
              <a:buSzPts val="1100"/>
              <a:buNone/>
              <a:defRPr>
                <a:solidFill>
                  <a:srgbClr val="0054BC"/>
                </a:solidFill>
              </a:defRPr>
            </a:lvl7pPr>
            <a:lvl8pPr lvl="7" algn="l">
              <a:lnSpc>
                <a:spcPct val="100000"/>
              </a:lnSpc>
              <a:spcBef>
                <a:spcPts val="0"/>
              </a:spcBef>
              <a:spcAft>
                <a:spcPts val="0"/>
              </a:spcAft>
              <a:buClr>
                <a:srgbClr val="0054BC"/>
              </a:buClr>
              <a:buSzPts val="1100"/>
              <a:buNone/>
              <a:defRPr>
                <a:solidFill>
                  <a:srgbClr val="0054BC"/>
                </a:solidFill>
              </a:defRPr>
            </a:lvl8pPr>
            <a:lvl9pPr lvl="8" algn="l">
              <a:lnSpc>
                <a:spcPct val="100000"/>
              </a:lnSpc>
              <a:spcBef>
                <a:spcPts val="0"/>
              </a:spcBef>
              <a:spcAft>
                <a:spcPts val="0"/>
              </a:spcAft>
              <a:buClr>
                <a:srgbClr val="0054BC"/>
              </a:buClr>
              <a:buSzPts val="1100"/>
              <a:buNone/>
              <a:defRPr>
                <a:solidFill>
                  <a:srgbClr val="0054BC"/>
                </a:solidFill>
              </a:defRPr>
            </a:lvl9pPr>
          </a:lstStyle>
          <a:p>
            <a:endParaRPr/>
          </a:p>
        </p:txBody>
      </p:sp>
      <p:sp>
        <p:nvSpPr>
          <p:cNvPr id="6" name="Google Shape;69;p9">
            <a:extLst>
              <a:ext uri="{FF2B5EF4-FFF2-40B4-BE49-F238E27FC236}">
                <a16:creationId xmlns:a16="http://schemas.microsoft.com/office/drawing/2014/main" id="{0B1724E9-2138-3A42-9837-BCDDBB5D2ECA}"/>
              </a:ext>
            </a:extLst>
          </p:cNvPr>
          <p:cNvSpPr txBox="1"/>
          <p:nvPr userDrawn="1"/>
        </p:nvSpPr>
        <p:spPr>
          <a:xfrm>
            <a:off x="325914" y="106350"/>
            <a:ext cx="2674738" cy="180900"/>
          </a:xfrm>
          <a:prstGeom prst="rect">
            <a:avLst/>
          </a:prstGeom>
          <a:noFill/>
          <a:ln>
            <a:noFill/>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100"/>
              <a:buFont typeface="Arial"/>
              <a:buNone/>
            </a:pPr>
            <a:r>
              <a:rPr lang="es-CO" sz="600" b="0" i="0" u="none" strike="noStrike" cap="none" dirty="0">
                <a:solidFill>
                  <a:srgbClr val="0066CD"/>
                </a:solidFill>
                <a:latin typeface="Work Sans Light"/>
                <a:ea typeface="Work Sans Light"/>
                <a:cs typeface="Work Sans Light"/>
                <a:sym typeface="Work Sans Light"/>
              </a:rPr>
              <a:t>Ministerio de Tecnologías de la Información y las Comunicaciones</a:t>
            </a:r>
            <a:endParaRPr sz="600" b="0" i="0" u="none" strike="noStrike" cap="none" dirty="0">
              <a:solidFill>
                <a:srgbClr val="0066CD"/>
              </a:solidFill>
              <a:latin typeface="Work Sans Light"/>
              <a:ea typeface="Work Sans Light"/>
              <a:cs typeface="Work Sans Light"/>
              <a:sym typeface="Work Sans Light"/>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En blanco" type="blank">
  <p:cSld name="BLANK">
    <p:bg>
      <p:bgPr>
        <a:solidFill>
          <a:srgbClr val="F42F63"/>
        </a:solidFill>
        <a:effectLst/>
      </p:bgPr>
    </p:bg>
    <p:spTree>
      <p:nvGrpSpPr>
        <p:cNvPr id="1" name="Shape 92"/>
        <p:cNvGrpSpPr/>
        <p:nvPr/>
      </p:nvGrpSpPr>
      <p:grpSpPr>
        <a:xfrm>
          <a:off x="0" y="0"/>
          <a:ext cx="0" cy="0"/>
          <a:chOff x="0" y="0"/>
          <a:chExt cx="0" cy="0"/>
        </a:xfrm>
      </p:grpSpPr>
      <p:sp>
        <p:nvSpPr>
          <p:cNvPr id="93" name="Google Shape;93;p14"/>
          <p:cNvSpPr txBox="1"/>
          <p:nvPr/>
        </p:nvSpPr>
        <p:spPr>
          <a:xfrm>
            <a:off x="1644575" y="4802700"/>
            <a:ext cx="4577100" cy="340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600"/>
              <a:buFont typeface="Arial"/>
              <a:buNone/>
            </a:pPr>
            <a:r>
              <a:rPr lang="es-CO" sz="600" b="0" i="0" u="none" strike="noStrike" cap="none" dirty="0">
                <a:solidFill>
                  <a:schemeClr val="bg1"/>
                </a:solidFill>
                <a:latin typeface="Work Sans"/>
                <a:ea typeface="Work Sans"/>
                <a:cs typeface="Work Sans"/>
                <a:sym typeface="Work Sans"/>
              </a:rPr>
              <a:t>Esta presentación es propiedad intelectual controlada y producida por la Presidencia de la República.</a:t>
            </a:r>
            <a:endParaRPr sz="600" b="0" i="0" u="none" strike="noStrike" cap="none" dirty="0">
              <a:solidFill>
                <a:schemeClr val="bg1"/>
              </a:solidFill>
              <a:latin typeface="Work Sans"/>
              <a:ea typeface="Work Sans"/>
              <a:cs typeface="Work Sans"/>
              <a:sym typeface="Work Sans"/>
            </a:endParaRPr>
          </a:p>
        </p:txBody>
      </p:sp>
      <p:sp>
        <p:nvSpPr>
          <p:cNvPr id="4" name="Google Shape;69;p9">
            <a:extLst>
              <a:ext uri="{FF2B5EF4-FFF2-40B4-BE49-F238E27FC236}">
                <a16:creationId xmlns:a16="http://schemas.microsoft.com/office/drawing/2014/main" id="{5351E4E9-B136-EF4F-A363-02A09F0DBDCF}"/>
              </a:ext>
            </a:extLst>
          </p:cNvPr>
          <p:cNvSpPr txBox="1"/>
          <p:nvPr userDrawn="1"/>
        </p:nvSpPr>
        <p:spPr>
          <a:xfrm>
            <a:off x="325914" y="106350"/>
            <a:ext cx="2674738" cy="180900"/>
          </a:xfrm>
          <a:prstGeom prst="rect">
            <a:avLst/>
          </a:prstGeom>
          <a:noFill/>
          <a:ln>
            <a:noFill/>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100"/>
              <a:buFont typeface="Arial"/>
              <a:buNone/>
            </a:pPr>
            <a:r>
              <a:rPr lang="es-CO" sz="600" b="0" i="0" u="none" strike="noStrike" cap="none" dirty="0">
                <a:solidFill>
                  <a:schemeClr val="bg1"/>
                </a:solidFill>
                <a:latin typeface="Work Sans Light"/>
                <a:ea typeface="Work Sans Light"/>
                <a:cs typeface="Work Sans Light"/>
                <a:sym typeface="Work Sans Light"/>
              </a:rPr>
              <a:t>Ministerio de Tecnologías de la Información y las Comunicaciones</a:t>
            </a:r>
            <a:endParaRPr sz="600" b="0" i="0" u="none" strike="noStrike" cap="none" dirty="0">
              <a:solidFill>
                <a:schemeClr val="bg1"/>
              </a:solidFill>
              <a:latin typeface="Work Sans Light"/>
              <a:ea typeface="Work Sans Light"/>
              <a:cs typeface="Work Sans Light"/>
              <a:sym typeface="Work Sans Light"/>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En blanco" type="blank" preserve="1">
  <p:cSld name="1_En blanco">
    <p:bg>
      <p:bgPr>
        <a:solidFill>
          <a:srgbClr val="DCEAFB"/>
        </a:solidFill>
        <a:effectLst/>
      </p:bgPr>
    </p:bg>
    <p:spTree>
      <p:nvGrpSpPr>
        <p:cNvPr id="1" name="Shape 92"/>
        <p:cNvGrpSpPr/>
        <p:nvPr/>
      </p:nvGrpSpPr>
      <p:grpSpPr>
        <a:xfrm>
          <a:off x="0" y="0"/>
          <a:ext cx="0" cy="0"/>
          <a:chOff x="0" y="0"/>
          <a:chExt cx="0" cy="0"/>
        </a:xfrm>
      </p:grpSpPr>
      <p:sp>
        <p:nvSpPr>
          <p:cNvPr id="93" name="Google Shape;93;p14"/>
          <p:cNvSpPr txBox="1"/>
          <p:nvPr/>
        </p:nvSpPr>
        <p:spPr>
          <a:xfrm>
            <a:off x="1644575" y="4802700"/>
            <a:ext cx="5497510" cy="340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600"/>
              <a:buFont typeface="Arial"/>
              <a:buNone/>
            </a:pPr>
            <a:r>
              <a:rPr lang="es-CO" sz="600" b="0" i="0" u="none" strike="noStrike" cap="none" dirty="0">
                <a:solidFill>
                  <a:srgbClr val="0054BC"/>
                </a:solidFill>
                <a:latin typeface="Work Sans"/>
                <a:ea typeface="Work Sans"/>
                <a:cs typeface="Work Sans"/>
                <a:sym typeface="Work Sans"/>
              </a:rPr>
              <a:t>Esta presentación es propiedad intelectual controlada y producida por el Ministerio de Tecnologías de la Información y las Comunicaciones</a:t>
            </a:r>
            <a:endParaRPr sz="600" b="0" i="0" u="none" strike="noStrike" cap="none" dirty="0">
              <a:solidFill>
                <a:srgbClr val="0054BC"/>
              </a:solidFill>
              <a:latin typeface="Work Sans"/>
              <a:ea typeface="Work Sans"/>
              <a:cs typeface="Work Sans"/>
              <a:sym typeface="Work Sans"/>
            </a:endParaRPr>
          </a:p>
        </p:txBody>
      </p:sp>
      <p:sp>
        <p:nvSpPr>
          <p:cNvPr id="6" name="Google Shape;69;p9">
            <a:extLst>
              <a:ext uri="{FF2B5EF4-FFF2-40B4-BE49-F238E27FC236}">
                <a16:creationId xmlns:a16="http://schemas.microsoft.com/office/drawing/2014/main" id="{2878297F-D1F8-3A48-B1CC-2D20ABA28118}"/>
              </a:ext>
            </a:extLst>
          </p:cNvPr>
          <p:cNvSpPr txBox="1"/>
          <p:nvPr userDrawn="1"/>
        </p:nvSpPr>
        <p:spPr>
          <a:xfrm>
            <a:off x="325914" y="106350"/>
            <a:ext cx="2674738" cy="180900"/>
          </a:xfrm>
          <a:prstGeom prst="rect">
            <a:avLst/>
          </a:prstGeom>
          <a:noFill/>
          <a:ln>
            <a:noFill/>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100"/>
              <a:buFont typeface="Arial"/>
              <a:buNone/>
            </a:pPr>
            <a:r>
              <a:rPr lang="es-CO" sz="600" b="0" i="0" u="none" strike="noStrike" cap="none" dirty="0">
                <a:solidFill>
                  <a:srgbClr val="0066CD"/>
                </a:solidFill>
                <a:latin typeface="Work Sans Light"/>
                <a:ea typeface="Work Sans Light"/>
                <a:cs typeface="Work Sans Light"/>
                <a:sym typeface="Work Sans Light"/>
              </a:rPr>
              <a:t>Ministerio de Tecnologías de la Información y las Comunicaciones</a:t>
            </a:r>
            <a:endParaRPr sz="600" b="0" i="0" u="none" strike="noStrike" cap="none" dirty="0">
              <a:solidFill>
                <a:srgbClr val="0066CD"/>
              </a:solidFill>
              <a:latin typeface="Work Sans Light"/>
              <a:ea typeface="Work Sans Light"/>
              <a:cs typeface="Work Sans Light"/>
              <a:sym typeface="Work Sans Light"/>
            </a:endParaRPr>
          </a:p>
        </p:txBody>
      </p:sp>
    </p:spTree>
    <p:extLst>
      <p:ext uri="{BB962C8B-B14F-4D97-AF65-F5344CB8AC3E}">
        <p14:creationId xmlns:p14="http://schemas.microsoft.com/office/powerpoint/2010/main" val="3400568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Diapositiva de título" preserve="1">
  <p:cSld name="1_Diapositiva de título">
    <p:bg>
      <p:bgPr>
        <a:solidFill>
          <a:srgbClr val="2D6DF3"/>
        </a:solidFill>
        <a:effectLst/>
      </p:bgPr>
    </p:bg>
    <p:spTree>
      <p:nvGrpSpPr>
        <p:cNvPr id="1" name="Shape 11"/>
        <p:cNvGrpSpPr/>
        <p:nvPr/>
      </p:nvGrpSpPr>
      <p:grpSpPr>
        <a:xfrm>
          <a:off x="0" y="0"/>
          <a:ext cx="0" cy="0"/>
          <a:chOff x="0" y="0"/>
          <a:chExt cx="0" cy="0"/>
        </a:xfrm>
      </p:grpSpPr>
      <p:sp>
        <p:nvSpPr>
          <p:cNvPr id="12" name="Google Shape;12;p2"/>
          <p:cNvSpPr txBox="1"/>
          <p:nvPr/>
        </p:nvSpPr>
        <p:spPr>
          <a:xfrm>
            <a:off x="8336496" y="54646"/>
            <a:ext cx="548700" cy="3936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700"/>
              <a:buFont typeface="Arial"/>
              <a:buNone/>
            </a:pPr>
            <a:fld id="{00000000-1234-1234-1234-123412341234}" type="slidenum">
              <a:rPr lang="es-CO" sz="700" b="0" i="0" u="none" strike="noStrike" cap="none">
                <a:solidFill>
                  <a:srgbClr val="0054BC"/>
                </a:solidFill>
                <a:latin typeface="Work Sans"/>
                <a:ea typeface="Work Sans"/>
                <a:cs typeface="Work Sans"/>
                <a:sym typeface="Work Sans"/>
              </a:rPr>
              <a:t>‹Nº›</a:t>
            </a:fld>
            <a:endParaRPr sz="700" b="0" i="0" u="none" strike="noStrike" cap="none" dirty="0">
              <a:solidFill>
                <a:srgbClr val="0054BC"/>
              </a:solidFill>
              <a:latin typeface="Work Sans"/>
              <a:ea typeface="Work Sans"/>
              <a:cs typeface="Work Sans"/>
              <a:sym typeface="Work Sans"/>
            </a:endParaRPr>
          </a:p>
        </p:txBody>
      </p:sp>
      <p:sp>
        <p:nvSpPr>
          <p:cNvPr id="13" name="Google Shape;13;p2"/>
          <p:cNvSpPr txBox="1"/>
          <p:nvPr/>
        </p:nvSpPr>
        <p:spPr>
          <a:xfrm>
            <a:off x="8336496" y="-21554"/>
            <a:ext cx="548700" cy="3936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700"/>
              <a:buFont typeface="Arial"/>
              <a:buNone/>
            </a:pPr>
            <a:fld id="{00000000-1234-1234-1234-123412341234}" type="slidenum">
              <a:rPr lang="es-CO" sz="700" b="0" i="0" u="none" strike="noStrike" cap="none">
                <a:solidFill>
                  <a:srgbClr val="FFFFFF"/>
                </a:solidFill>
                <a:latin typeface="Work Sans"/>
                <a:ea typeface="Work Sans"/>
                <a:cs typeface="Work Sans"/>
                <a:sym typeface="Work Sans"/>
              </a:rPr>
              <a:t>‹Nº›</a:t>
            </a:fld>
            <a:endParaRPr sz="700" b="0" i="0" u="none" strike="noStrike" cap="none" dirty="0">
              <a:solidFill>
                <a:srgbClr val="FFFFFF"/>
              </a:solidFill>
              <a:latin typeface="Work Sans"/>
              <a:ea typeface="Work Sans"/>
              <a:cs typeface="Work Sans"/>
              <a:sym typeface="Work Sans"/>
            </a:endParaRPr>
          </a:p>
        </p:txBody>
      </p:sp>
      <p:sp>
        <p:nvSpPr>
          <p:cNvPr id="14" name="Google Shape;14;p2"/>
          <p:cNvSpPr/>
          <p:nvPr/>
        </p:nvSpPr>
        <p:spPr>
          <a:xfrm>
            <a:off x="6482817" y="0"/>
            <a:ext cx="2666100" cy="51435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sp>
        <p:nvSpPr>
          <p:cNvPr id="15" name="Google Shape;15;p2"/>
          <p:cNvSpPr txBox="1"/>
          <p:nvPr/>
        </p:nvSpPr>
        <p:spPr>
          <a:xfrm>
            <a:off x="1098468" y="4856142"/>
            <a:ext cx="4292929" cy="340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600"/>
              <a:buFont typeface="Arial"/>
              <a:buNone/>
            </a:pPr>
            <a:r>
              <a:rPr lang="es-CO" sz="600" b="0" i="0" u="none" strike="noStrike" cap="none" dirty="0">
                <a:solidFill>
                  <a:schemeClr val="lt1"/>
                </a:solidFill>
                <a:latin typeface="Work Sans"/>
                <a:ea typeface="Work Sans"/>
                <a:cs typeface="Work Sans"/>
                <a:sym typeface="Work Sans"/>
              </a:rPr>
              <a:t>Esta presentación es propiedad intelectual controlada y producida por la Presidencia de la República.</a:t>
            </a:r>
            <a:endParaRPr sz="600" b="0" i="0" u="none" strike="noStrike" cap="none" dirty="0">
              <a:solidFill>
                <a:schemeClr val="lt1"/>
              </a:solidFill>
              <a:latin typeface="Work Sans"/>
              <a:ea typeface="Work Sans"/>
              <a:cs typeface="Work Sans"/>
              <a:sym typeface="Work Sans"/>
            </a:endParaRPr>
          </a:p>
        </p:txBody>
      </p:sp>
      <p:pic>
        <p:nvPicPr>
          <p:cNvPr id="7" name="Imagen 6">
            <a:extLst>
              <a:ext uri="{FF2B5EF4-FFF2-40B4-BE49-F238E27FC236}">
                <a16:creationId xmlns:a16="http://schemas.microsoft.com/office/drawing/2014/main" id="{B1368CFB-F97A-724F-B866-B031A5E42B24}"/>
              </a:ext>
            </a:extLst>
          </p:cNvPr>
          <p:cNvPicPr>
            <a:picLocks noChangeAspect="1"/>
          </p:cNvPicPr>
          <p:nvPr userDrawn="1"/>
        </p:nvPicPr>
        <p:blipFill>
          <a:blip r:embed="rId2"/>
          <a:stretch>
            <a:fillRect/>
          </a:stretch>
        </p:blipFill>
        <p:spPr>
          <a:xfrm>
            <a:off x="3561132" y="2148901"/>
            <a:ext cx="3961255" cy="845699"/>
          </a:xfrm>
          <a:prstGeom prst="rect">
            <a:avLst/>
          </a:prstGeom>
        </p:spPr>
      </p:pic>
    </p:spTree>
    <p:extLst>
      <p:ext uri="{BB962C8B-B14F-4D97-AF65-F5344CB8AC3E}">
        <p14:creationId xmlns:p14="http://schemas.microsoft.com/office/powerpoint/2010/main" val="8697935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5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rgbClr val="0054BC"/>
              </a:buClr>
              <a:buSzPts val="3300"/>
              <a:buFont typeface="Work Sans"/>
              <a:buNone/>
              <a:defRPr sz="3300" b="0" i="0" u="none" strike="noStrike" cap="none">
                <a:solidFill>
                  <a:srgbClr val="0054BC"/>
                </a:solidFill>
                <a:latin typeface="Work Sans"/>
                <a:ea typeface="Work Sans"/>
                <a:cs typeface="Work Sans"/>
                <a:sym typeface="Work Sans"/>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rgbClr val="0054BC"/>
              </a:buClr>
              <a:buSzPts val="2100"/>
              <a:buFont typeface="Arial"/>
              <a:buChar char="•"/>
              <a:defRPr sz="2100" b="0" i="0" u="none" strike="noStrike" cap="none">
                <a:solidFill>
                  <a:srgbClr val="0054BC"/>
                </a:solidFill>
                <a:latin typeface="Work Sans"/>
                <a:ea typeface="Work Sans"/>
                <a:cs typeface="Work Sans"/>
                <a:sym typeface="Work Sans"/>
              </a:defRPr>
            </a:lvl1pPr>
            <a:lvl2pPr marL="914400" marR="0" lvl="1" indent="-342900" algn="l" rtl="0">
              <a:lnSpc>
                <a:spcPct val="90000"/>
              </a:lnSpc>
              <a:spcBef>
                <a:spcPts val="400"/>
              </a:spcBef>
              <a:spcAft>
                <a:spcPts val="0"/>
              </a:spcAft>
              <a:buClr>
                <a:srgbClr val="0054BC"/>
              </a:buClr>
              <a:buSzPts val="1800"/>
              <a:buFont typeface="Arial"/>
              <a:buChar char="•"/>
              <a:defRPr sz="1800" b="0" i="0" u="none" strike="noStrike" cap="none">
                <a:solidFill>
                  <a:srgbClr val="0054BC"/>
                </a:solidFill>
                <a:latin typeface="Work Sans"/>
                <a:ea typeface="Work Sans"/>
                <a:cs typeface="Work Sans"/>
                <a:sym typeface="Work Sans"/>
              </a:defRPr>
            </a:lvl2pPr>
            <a:lvl3pPr marL="1371600" marR="0" lvl="2" indent="-323850" algn="l" rtl="0">
              <a:lnSpc>
                <a:spcPct val="90000"/>
              </a:lnSpc>
              <a:spcBef>
                <a:spcPts val="400"/>
              </a:spcBef>
              <a:spcAft>
                <a:spcPts val="0"/>
              </a:spcAft>
              <a:buClr>
                <a:srgbClr val="0054BC"/>
              </a:buClr>
              <a:buSzPts val="1500"/>
              <a:buFont typeface="Arial"/>
              <a:buChar char="•"/>
              <a:defRPr sz="1500" b="0" i="0" u="none" strike="noStrike" cap="none">
                <a:solidFill>
                  <a:srgbClr val="0054BC"/>
                </a:solidFill>
                <a:latin typeface="Work Sans"/>
                <a:ea typeface="Work Sans"/>
                <a:cs typeface="Work Sans"/>
                <a:sym typeface="Work Sans"/>
              </a:defRPr>
            </a:lvl3pPr>
            <a:lvl4pPr marL="1828800" marR="0" lvl="3" indent="-317500" algn="l" rtl="0">
              <a:lnSpc>
                <a:spcPct val="90000"/>
              </a:lnSpc>
              <a:spcBef>
                <a:spcPts val="400"/>
              </a:spcBef>
              <a:spcAft>
                <a:spcPts val="0"/>
              </a:spcAft>
              <a:buClr>
                <a:srgbClr val="0054BC"/>
              </a:buClr>
              <a:buSzPts val="1400"/>
              <a:buFont typeface="Arial"/>
              <a:buChar char="•"/>
              <a:defRPr sz="1400" b="0" i="0" u="none" strike="noStrike" cap="none">
                <a:solidFill>
                  <a:srgbClr val="0054BC"/>
                </a:solidFill>
                <a:latin typeface="Work Sans"/>
                <a:ea typeface="Work Sans"/>
                <a:cs typeface="Work Sans"/>
                <a:sym typeface="Work Sans"/>
              </a:defRPr>
            </a:lvl4pPr>
            <a:lvl5pPr marL="2286000" marR="0" lvl="4" indent="-317500" algn="l" rtl="0">
              <a:lnSpc>
                <a:spcPct val="90000"/>
              </a:lnSpc>
              <a:spcBef>
                <a:spcPts val="400"/>
              </a:spcBef>
              <a:spcAft>
                <a:spcPts val="0"/>
              </a:spcAft>
              <a:buClr>
                <a:srgbClr val="0054BC"/>
              </a:buClr>
              <a:buSzPts val="1400"/>
              <a:buFont typeface="Arial"/>
              <a:buChar char="•"/>
              <a:defRPr sz="1400" b="0" i="0" u="none" strike="noStrike" cap="none">
                <a:solidFill>
                  <a:srgbClr val="0054BC"/>
                </a:solidFill>
                <a:latin typeface="Work Sans"/>
                <a:ea typeface="Work Sans"/>
                <a:cs typeface="Work Sans"/>
                <a:sym typeface="Work Sans"/>
              </a:defRPr>
            </a:lvl5pPr>
            <a:lvl6pPr marL="2743200" marR="0" lvl="5" indent="-317500" algn="l" rtl="0">
              <a:lnSpc>
                <a:spcPct val="90000"/>
              </a:lnSpc>
              <a:spcBef>
                <a:spcPts val="400"/>
              </a:spcBef>
              <a:spcAft>
                <a:spcPts val="0"/>
              </a:spcAft>
              <a:buClr>
                <a:srgbClr val="0054BC"/>
              </a:buClr>
              <a:buSzPts val="1400"/>
              <a:buFont typeface="Arial"/>
              <a:buChar char="•"/>
              <a:defRPr sz="1400" b="0" i="0" u="none" strike="noStrike" cap="none">
                <a:solidFill>
                  <a:srgbClr val="0054BC"/>
                </a:solidFill>
                <a:latin typeface="Work Sans"/>
                <a:ea typeface="Work Sans"/>
                <a:cs typeface="Work Sans"/>
                <a:sym typeface="Work Sans"/>
              </a:defRPr>
            </a:lvl6pPr>
            <a:lvl7pPr marL="3200400" marR="0" lvl="6" indent="-317500" algn="l" rtl="0">
              <a:lnSpc>
                <a:spcPct val="90000"/>
              </a:lnSpc>
              <a:spcBef>
                <a:spcPts val="400"/>
              </a:spcBef>
              <a:spcAft>
                <a:spcPts val="0"/>
              </a:spcAft>
              <a:buClr>
                <a:srgbClr val="0054BC"/>
              </a:buClr>
              <a:buSzPts val="1400"/>
              <a:buFont typeface="Arial"/>
              <a:buChar char="•"/>
              <a:defRPr sz="1400" b="0" i="0" u="none" strike="noStrike" cap="none">
                <a:solidFill>
                  <a:srgbClr val="0054BC"/>
                </a:solidFill>
                <a:latin typeface="Work Sans"/>
                <a:ea typeface="Work Sans"/>
                <a:cs typeface="Work Sans"/>
                <a:sym typeface="Work Sans"/>
              </a:defRPr>
            </a:lvl7pPr>
            <a:lvl8pPr marL="3657600" marR="0" lvl="7" indent="-317500" algn="l" rtl="0">
              <a:lnSpc>
                <a:spcPct val="90000"/>
              </a:lnSpc>
              <a:spcBef>
                <a:spcPts val="400"/>
              </a:spcBef>
              <a:spcAft>
                <a:spcPts val="0"/>
              </a:spcAft>
              <a:buClr>
                <a:srgbClr val="0054BC"/>
              </a:buClr>
              <a:buSzPts val="1400"/>
              <a:buFont typeface="Arial"/>
              <a:buChar char="•"/>
              <a:defRPr sz="1400" b="0" i="0" u="none" strike="noStrike" cap="none">
                <a:solidFill>
                  <a:srgbClr val="0054BC"/>
                </a:solidFill>
                <a:latin typeface="Work Sans"/>
                <a:ea typeface="Work Sans"/>
                <a:cs typeface="Work Sans"/>
                <a:sym typeface="Work Sans"/>
              </a:defRPr>
            </a:lvl8pPr>
            <a:lvl9pPr marL="4114800" marR="0" lvl="8" indent="-317500" algn="l" rtl="0">
              <a:lnSpc>
                <a:spcPct val="90000"/>
              </a:lnSpc>
              <a:spcBef>
                <a:spcPts val="400"/>
              </a:spcBef>
              <a:spcAft>
                <a:spcPts val="0"/>
              </a:spcAft>
              <a:buClr>
                <a:srgbClr val="0054BC"/>
              </a:buClr>
              <a:buSzPts val="1400"/>
              <a:buFont typeface="Arial"/>
              <a:buChar char="•"/>
              <a:defRPr sz="1400" b="0" i="0" u="none" strike="noStrike" cap="none">
                <a:solidFill>
                  <a:srgbClr val="0054BC"/>
                </a:solidFill>
                <a:latin typeface="Work Sans"/>
                <a:ea typeface="Work Sans"/>
                <a:cs typeface="Work Sans"/>
                <a:sym typeface="Work Sans"/>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E9D"/>
                </a:solidFill>
                <a:latin typeface="Work Sans"/>
                <a:ea typeface="Work Sans"/>
                <a:cs typeface="Work Sans"/>
                <a:sym typeface="Work Sans"/>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Work Sans"/>
                <a:ea typeface="Work Sans"/>
                <a:cs typeface="Work Sans"/>
                <a:sym typeface="Work Sans"/>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Work Sans"/>
                <a:ea typeface="Work Sans"/>
                <a:cs typeface="Work Sans"/>
                <a:sym typeface="Work Sans"/>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Work Sans"/>
                <a:ea typeface="Work Sans"/>
                <a:cs typeface="Work Sans"/>
                <a:sym typeface="Work Sans"/>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Work Sans"/>
                <a:ea typeface="Work Sans"/>
                <a:cs typeface="Work Sans"/>
                <a:sym typeface="Work Sans"/>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Work Sans"/>
                <a:ea typeface="Work Sans"/>
                <a:cs typeface="Work Sans"/>
                <a:sym typeface="Work Sans"/>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Work Sans"/>
                <a:ea typeface="Work Sans"/>
                <a:cs typeface="Work Sans"/>
                <a:sym typeface="Work Sans"/>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Work Sans"/>
                <a:ea typeface="Work Sans"/>
                <a:cs typeface="Work Sans"/>
                <a:sym typeface="Work Sans"/>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Work Sans"/>
                <a:ea typeface="Work Sans"/>
                <a:cs typeface="Work Sans"/>
                <a:sym typeface="Work Sans"/>
              </a:defRPr>
            </a:lvl9pPr>
          </a:lstStyle>
          <a:p>
            <a:endParaRPr dirty="0"/>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E9D"/>
                </a:solidFill>
                <a:latin typeface="Work Sans"/>
                <a:ea typeface="Work Sans"/>
                <a:cs typeface="Work Sans"/>
                <a:sym typeface="Work Sans"/>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Work Sans"/>
                <a:ea typeface="Work Sans"/>
                <a:cs typeface="Work Sans"/>
                <a:sym typeface="Work Sans"/>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Work Sans"/>
                <a:ea typeface="Work Sans"/>
                <a:cs typeface="Work Sans"/>
                <a:sym typeface="Work Sans"/>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Work Sans"/>
                <a:ea typeface="Work Sans"/>
                <a:cs typeface="Work Sans"/>
                <a:sym typeface="Work Sans"/>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Work Sans"/>
                <a:ea typeface="Work Sans"/>
                <a:cs typeface="Work Sans"/>
                <a:sym typeface="Work Sans"/>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Work Sans"/>
                <a:ea typeface="Work Sans"/>
                <a:cs typeface="Work Sans"/>
                <a:sym typeface="Work Sans"/>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Work Sans"/>
                <a:ea typeface="Work Sans"/>
                <a:cs typeface="Work Sans"/>
                <a:sym typeface="Work Sans"/>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Work Sans"/>
                <a:ea typeface="Work Sans"/>
                <a:cs typeface="Work Sans"/>
                <a:sym typeface="Work Sans"/>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Work Sans"/>
                <a:ea typeface="Work Sans"/>
                <a:cs typeface="Work Sans"/>
                <a:sym typeface="Work Sans"/>
              </a:defRPr>
            </a:lvl9pPr>
          </a:lstStyle>
          <a:p>
            <a:endParaRPr dirty="0"/>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E9D"/>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E9D"/>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E9D"/>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E9D"/>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E9D"/>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E9D"/>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E9D"/>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E9D"/>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E9D"/>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s-CO"/>
              <a:t>‹Nº›</a:t>
            </a:fld>
            <a:endParaRPr dirty="0"/>
          </a:p>
        </p:txBody>
      </p:sp>
    </p:spTree>
  </p:cSld>
  <p:clrMap bg1="lt1" tx1="dk1" bg2="dk2" tx2="lt2" accent1="accent1" accent2="accent2" accent3="accent3" accent4="accent4" accent5="accent5" accent6="accent6" hlink="hlink" folHlink="folHlink"/>
  <p:sldLayoutIdLst>
    <p:sldLayoutId id="2147483652" r:id="rId1"/>
    <p:sldLayoutId id="2147483655" r:id="rId2"/>
    <p:sldLayoutId id="2147483656" r:id="rId3"/>
    <p:sldLayoutId id="2147483657" r:id="rId4"/>
    <p:sldLayoutId id="2147483658" r:id="rId5"/>
    <p:sldLayoutId id="2147483659" r:id="rId6"/>
    <p:sldLayoutId id="2147483660" r:id="rId7"/>
    <p:sldLayoutId id="2147483665" r:id="rId8"/>
    <p:sldLayoutId id="2147483663" r:id="rId9"/>
    <p:sldLayoutId id="2147483664"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microsoft.com/office/2007/relationships/hdphoto" Target="../media/hdphoto1.wdp"/><Relationship Id="rId5" Type="http://schemas.openxmlformats.org/officeDocument/2006/relationships/image" Target="../media/image17.pn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openxmlformats.org/officeDocument/2006/relationships/image" Target="../media/image23.pn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microsoft.com/office/2007/relationships/hdphoto" Target="../media/hdphoto1.wdp"/><Relationship Id="rId5" Type="http://schemas.openxmlformats.org/officeDocument/2006/relationships/image" Target="../media/image17.pn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hyperlink" Target="http://micrositios.mintic.gov.co/rendicion_cuentas_2018/" TargetMode="External"/><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microsoft.com/office/2007/relationships/hdphoto" Target="../media/hdphoto2.wdp"/><Relationship Id="rId5" Type="http://schemas.openxmlformats.org/officeDocument/2006/relationships/image" Target="../media/image27.jpeg"/><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4.xml"/><Relationship Id="rId5" Type="http://schemas.openxmlformats.org/officeDocument/2006/relationships/image" Target="../media/image30.png"/><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7.xml"/><Relationship Id="rId1" Type="http://schemas.openxmlformats.org/officeDocument/2006/relationships/slideLayout" Target="../slideLayouts/slideLayout4.xml"/><Relationship Id="rId5" Type="http://schemas.openxmlformats.org/officeDocument/2006/relationships/image" Target="../media/image34.JPG"/><Relationship Id="rId4" Type="http://schemas.openxmlformats.org/officeDocument/2006/relationships/image" Target="../media/image33.JPG"/></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8.xml"/><Relationship Id="rId1" Type="http://schemas.openxmlformats.org/officeDocument/2006/relationships/slideLayout" Target="../slideLayouts/slideLayout4.xml"/><Relationship Id="rId5" Type="http://schemas.openxmlformats.org/officeDocument/2006/relationships/image" Target="../media/image37.png"/><Relationship Id="rId4" Type="http://schemas.openxmlformats.org/officeDocument/2006/relationships/image" Target="../media/image36.png"/></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41.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hyperlink" Target="https://www.mintic.gov.co/portal/604/articles-4323_respuestas_preguntas_ciudadanas_audiencia_publica_rendicion_cuentas_mintic_8anios.xlsx" TargetMode="External"/><Relationship Id="rId2" Type="http://schemas.openxmlformats.org/officeDocument/2006/relationships/notesSlide" Target="../notesSlides/notesSlide33.xml"/><Relationship Id="rId1" Type="http://schemas.openxmlformats.org/officeDocument/2006/relationships/slideLayout" Target="../slideLayouts/slideLayout3.xml"/><Relationship Id="rId6" Type="http://schemas.microsoft.com/office/2007/relationships/hdphoto" Target="../media/hdphoto1.wdp"/><Relationship Id="rId5" Type="http://schemas.openxmlformats.org/officeDocument/2006/relationships/image" Target="../media/image17.png"/><Relationship Id="rId4" Type="http://schemas.openxmlformats.org/officeDocument/2006/relationships/image" Target="../media/image6.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image" Target="../media/image43.png"/></Relationships>
</file>

<file path=ppt/slides/_rels/slide3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image" Target="../media/image46.png"/></Relationships>
</file>

<file path=ppt/slides/_rels/slide3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1.xml"/><Relationship Id="rId1" Type="http://schemas.openxmlformats.org/officeDocument/2006/relationships/slideLayout" Target="../slideLayouts/slideLayout3.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5.xml"/><Relationship Id="rId1" Type="http://schemas.openxmlformats.org/officeDocument/2006/relationships/slideLayout" Target="../slideLayouts/slideLayout4.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46.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46.xml"/><Relationship Id="rId1" Type="http://schemas.openxmlformats.org/officeDocument/2006/relationships/slideLayout" Target="../slideLayouts/slideLayout4.xml"/><Relationship Id="rId4" Type="http://schemas.openxmlformats.org/officeDocument/2006/relationships/image" Target="../media/image57.emf"/></Relationships>
</file>

<file path=ppt/slides/_rels/slide4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7.xml"/><Relationship Id="rId1" Type="http://schemas.openxmlformats.org/officeDocument/2006/relationships/slideLayout" Target="../slideLayouts/slideLayout4.xml"/><Relationship Id="rId4" Type="http://schemas.openxmlformats.org/officeDocument/2006/relationships/chart" Target="../charts/chart2.xml"/></Relationships>
</file>

<file path=ppt/slides/_rels/slide4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8.xml"/><Relationship Id="rId1" Type="http://schemas.openxmlformats.org/officeDocument/2006/relationships/slideLayout" Target="../slideLayouts/slideLayout4.xml"/><Relationship Id="rId5" Type="http://schemas.openxmlformats.org/officeDocument/2006/relationships/chart" Target="../charts/chart5.xml"/><Relationship Id="rId4" Type="http://schemas.openxmlformats.org/officeDocument/2006/relationships/chart" Target="../charts/chart4.xml"/></Relationships>
</file>

<file path=ppt/slides/_rels/slide4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49.xml"/><Relationship Id="rId1" Type="http://schemas.openxmlformats.org/officeDocument/2006/relationships/slideLayout" Target="../slideLayouts/slideLayout3.xml"/><Relationship Id="rId5" Type="http://schemas.openxmlformats.org/officeDocument/2006/relationships/chart" Target="../charts/chart8.xml"/><Relationship Id="rId4" Type="http://schemas.openxmlformats.org/officeDocument/2006/relationships/chart" Target="../charts/chart7.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8.png"/><Relationship Id="rId2" Type="http://schemas.openxmlformats.org/officeDocument/2006/relationships/notesSlide" Target="../notesSlides/notesSlide50.xml"/><Relationship Id="rId1" Type="http://schemas.openxmlformats.org/officeDocument/2006/relationships/slideLayout" Target="../slideLayouts/slideLayout3.xml"/><Relationship Id="rId6" Type="http://schemas.microsoft.com/office/2007/relationships/hdphoto" Target="../media/hdphoto1.wdp"/><Relationship Id="rId5" Type="http://schemas.openxmlformats.org/officeDocument/2006/relationships/image" Target="../media/image17.png"/><Relationship Id="rId4" Type="http://schemas.openxmlformats.org/officeDocument/2006/relationships/image" Target="../media/image6.png"/></Relationships>
</file>

<file path=ppt/slides/_rels/slide5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1.xml"/><Relationship Id="rId1" Type="http://schemas.openxmlformats.org/officeDocument/2006/relationships/slideLayout" Target="../slideLayouts/slideLayout3.xml"/><Relationship Id="rId4" Type="http://schemas.openxmlformats.org/officeDocument/2006/relationships/image" Target="../media/image59.png"/></Relationships>
</file>

<file path=ppt/slides/_rels/slide5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2.xml"/><Relationship Id="rId1" Type="http://schemas.openxmlformats.org/officeDocument/2006/relationships/slideLayout" Target="../slideLayouts/slideLayout3.xml"/><Relationship Id="rId4" Type="http://schemas.openxmlformats.org/officeDocument/2006/relationships/image" Target="../media/image61.png"/></Relationships>
</file>

<file path=ppt/slides/_rels/slide5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3.xml"/><Relationship Id="rId1" Type="http://schemas.openxmlformats.org/officeDocument/2006/relationships/slideLayout" Target="../slideLayouts/slideLayout3.xml"/><Relationship Id="rId4" Type="http://schemas.openxmlformats.org/officeDocument/2006/relationships/image" Target="../media/image63.png"/></Relationships>
</file>

<file path=ppt/slides/_rels/slide54.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hyperlink" Target="https://www.mintic.gov.co/portal/604/articles-63895_Respuestas_ejercicio_dialogo_llego_hora.xlsx" TargetMode="External"/><Relationship Id="rId2" Type="http://schemas.openxmlformats.org/officeDocument/2006/relationships/notesSlide" Target="../notesSlides/notesSlide54.xml"/><Relationship Id="rId1" Type="http://schemas.openxmlformats.org/officeDocument/2006/relationships/slideLayout" Target="../slideLayouts/slideLayout3.xml"/><Relationship Id="rId6" Type="http://schemas.microsoft.com/office/2007/relationships/hdphoto" Target="../media/hdphoto1.wdp"/><Relationship Id="rId5" Type="http://schemas.openxmlformats.org/officeDocument/2006/relationships/image" Target="../media/image17.png"/><Relationship Id="rId4" Type="http://schemas.openxmlformats.org/officeDocument/2006/relationships/image" Target="../media/image6.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Tree>
    <p:extLst>
      <p:ext uri="{BB962C8B-B14F-4D97-AF65-F5344CB8AC3E}">
        <p14:creationId xmlns:p14="http://schemas.microsoft.com/office/powerpoint/2010/main" val="32727129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8" name="7 CuadroTexto">
            <a:extLst>
              <a:ext uri="{FF2B5EF4-FFF2-40B4-BE49-F238E27FC236}">
                <a16:creationId xmlns:a16="http://schemas.microsoft.com/office/drawing/2014/main" id="{69BE36CF-A482-4EC0-A904-EE97FC85BD7D}"/>
              </a:ext>
            </a:extLst>
          </p:cNvPr>
          <p:cNvSpPr txBox="1">
            <a:spLocks noChangeArrowheads="1"/>
          </p:cNvSpPr>
          <p:nvPr/>
        </p:nvSpPr>
        <p:spPr bwMode="auto">
          <a:xfrm>
            <a:off x="190099" y="574914"/>
            <a:ext cx="8785066"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indent="0" algn="just">
              <a:spcBef>
                <a:spcPct val="0"/>
              </a:spcBef>
              <a:buNone/>
            </a:pPr>
            <a:r>
              <a:rPr lang="es-ES" sz="1600" dirty="0">
                <a:solidFill>
                  <a:srgbClr val="0066CD"/>
                </a:solidFill>
                <a:latin typeface="Work Sans"/>
              </a:rPr>
              <a:t>MinTIC a través de la dirección de comercio Electrónico participó en el evento Expo digital 2018, como herramienta para la socialización de la estrategia Nacional MiPyme de la Subdirección de Comercio Electrónico.</a:t>
            </a:r>
          </a:p>
          <a:p>
            <a:pPr marL="0" indent="0" algn="just">
              <a:spcBef>
                <a:spcPct val="0"/>
              </a:spcBef>
              <a:buNone/>
            </a:pPr>
            <a:endParaRPr lang="es-ES" sz="1600" dirty="0">
              <a:solidFill>
                <a:srgbClr val="0066CD"/>
              </a:solidFill>
              <a:latin typeface="Work Sans"/>
            </a:endParaRPr>
          </a:p>
          <a:p>
            <a:pPr marL="0" indent="0" algn="just">
              <a:spcBef>
                <a:spcPct val="0"/>
              </a:spcBef>
              <a:buNone/>
            </a:pPr>
            <a:endParaRPr lang="es-ES" sz="1600" dirty="0">
              <a:solidFill>
                <a:srgbClr val="0066CD"/>
              </a:solidFill>
              <a:latin typeface="Work Sans"/>
            </a:endParaRPr>
          </a:p>
          <a:p>
            <a:pPr marL="0" indent="0" algn="just">
              <a:spcBef>
                <a:spcPct val="0"/>
              </a:spcBef>
              <a:buNone/>
            </a:pPr>
            <a:r>
              <a:rPr lang="es-CO" sz="1600" dirty="0">
                <a:solidFill>
                  <a:srgbClr val="0066CD"/>
                </a:solidFill>
                <a:latin typeface="Work Sans"/>
              </a:rPr>
              <a:t>La estrategia contempla 5 líneas de acción:</a:t>
            </a:r>
          </a:p>
          <a:p>
            <a:pPr marL="0" indent="0" algn="just">
              <a:spcBef>
                <a:spcPct val="0"/>
              </a:spcBef>
              <a:buNone/>
            </a:pPr>
            <a:endParaRPr lang="es-CO" sz="1600" dirty="0">
              <a:solidFill>
                <a:srgbClr val="0066CD"/>
              </a:solidFill>
              <a:latin typeface="Work Sans"/>
            </a:endParaRPr>
          </a:p>
          <a:p>
            <a:pPr marL="0" indent="0" algn="just">
              <a:spcBef>
                <a:spcPct val="0"/>
              </a:spcBef>
              <a:buNone/>
            </a:pPr>
            <a:r>
              <a:rPr lang="es-CO" sz="1600" dirty="0">
                <a:solidFill>
                  <a:srgbClr val="0066CD"/>
                </a:solidFill>
                <a:latin typeface="Work Sans"/>
              </a:rPr>
              <a:t>1. Programa de Formación Empresario Digital</a:t>
            </a:r>
          </a:p>
          <a:p>
            <a:pPr marL="0" indent="0" algn="just">
              <a:spcBef>
                <a:spcPct val="0"/>
              </a:spcBef>
              <a:buNone/>
            </a:pPr>
            <a:r>
              <a:rPr lang="es-CO" sz="1600" dirty="0">
                <a:solidFill>
                  <a:srgbClr val="0066CD"/>
                </a:solidFill>
                <a:latin typeface="Work Sans"/>
              </a:rPr>
              <a:t>2. Mentalidad y Cultura </a:t>
            </a:r>
          </a:p>
          <a:p>
            <a:pPr marL="0" indent="0" algn="just">
              <a:spcBef>
                <a:spcPct val="0"/>
              </a:spcBef>
              <a:buNone/>
            </a:pPr>
            <a:r>
              <a:rPr lang="es-CO" sz="1600" dirty="0">
                <a:solidFill>
                  <a:srgbClr val="0066CD"/>
                </a:solidFill>
                <a:latin typeface="Work Sans"/>
              </a:rPr>
              <a:t>3. Masificación de Soluciones TIC para MiPyme</a:t>
            </a:r>
          </a:p>
          <a:p>
            <a:pPr marL="0" indent="0" algn="just">
              <a:spcBef>
                <a:spcPct val="0"/>
              </a:spcBef>
              <a:buNone/>
            </a:pPr>
            <a:r>
              <a:rPr lang="es-CO" sz="1600" dirty="0">
                <a:solidFill>
                  <a:srgbClr val="0066CD"/>
                </a:solidFill>
                <a:latin typeface="Work Sans"/>
              </a:rPr>
              <a:t>4. Centros de Transformación Digital</a:t>
            </a:r>
          </a:p>
          <a:p>
            <a:pPr marL="0" indent="0" algn="just">
              <a:spcBef>
                <a:spcPct val="0"/>
              </a:spcBef>
              <a:buNone/>
            </a:pPr>
            <a:r>
              <a:rPr lang="es-CO" sz="1600" dirty="0">
                <a:solidFill>
                  <a:srgbClr val="0066CD"/>
                </a:solidFill>
                <a:latin typeface="Work Sans"/>
              </a:rPr>
              <a:t>5. Línea de masificación del eCommerce </a:t>
            </a:r>
          </a:p>
        </p:txBody>
      </p:sp>
    </p:spTree>
    <p:extLst>
      <p:ext uri="{BB962C8B-B14F-4D97-AF65-F5344CB8AC3E}">
        <p14:creationId xmlns:p14="http://schemas.microsoft.com/office/powerpoint/2010/main" val="30364857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8" name="7 CuadroTexto">
            <a:extLst>
              <a:ext uri="{FF2B5EF4-FFF2-40B4-BE49-F238E27FC236}">
                <a16:creationId xmlns:a16="http://schemas.microsoft.com/office/drawing/2014/main" id="{69BE36CF-A482-4EC0-A904-EE97FC85BD7D}"/>
              </a:ext>
            </a:extLst>
          </p:cNvPr>
          <p:cNvSpPr txBox="1">
            <a:spLocks noChangeArrowheads="1"/>
          </p:cNvSpPr>
          <p:nvPr/>
        </p:nvSpPr>
        <p:spPr bwMode="auto">
          <a:xfrm>
            <a:off x="190098" y="574914"/>
            <a:ext cx="5128661"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indent="0" algn="just">
              <a:spcBef>
                <a:spcPct val="0"/>
              </a:spcBef>
              <a:buNone/>
            </a:pPr>
            <a:r>
              <a:rPr lang="es-ES" sz="1600" dirty="0">
                <a:solidFill>
                  <a:srgbClr val="0066CD"/>
                </a:solidFill>
                <a:latin typeface="Work Sans"/>
              </a:rPr>
              <a:t>La actividad estaba dirigida al sector TIC empresarial Colombiano realizada el 2 y 3 de agosto de 2018, se invitó a los participantes a través de la página web del ministerio y de los aliados, por redes sociales y plataformas virtuales.</a:t>
            </a:r>
          </a:p>
          <a:p>
            <a:pPr marL="0" indent="0" algn="just">
              <a:spcBef>
                <a:spcPct val="0"/>
              </a:spcBef>
              <a:buNone/>
            </a:pPr>
            <a:endParaRPr lang="es-ES" sz="1600" dirty="0">
              <a:solidFill>
                <a:srgbClr val="0066CD"/>
              </a:solidFill>
              <a:latin typeface="Work Sans"/>
            </a:endParaRPr>
          </a:p>
          <a:p>
            <a:pPr marL="0" indent="0" algn="just">
              <a:spcBef>
                <a:spcPct val="0"/>
              </a:spcBef>
              <a:buNone/>
            </a:pPr>
            <a:endParaRPr lang="es-CO" sz="1600" dirty="0">
              <a:solidFill>
                <a:srgbClr val="0066CD"/>
              </a:solidFill>
              <a:latin typeface="Work Sans"/>
            </a:endParaRPr>
          </a:p>
        </p:txBody>
      </p:sp>
      <p:sp>
        <p:nvSpPr>
          <p:cNvPr id="9" name="Rectángulo 8">
            <a:extLst>
              <a:ext uri="{FF2B5EF4-FFF2-40B4-BE49-F238E27FC236}">
                <a16:creationId xmlns:a16="http://schemas.microsoft.com/office/drawing/2014/main" id="{19A0E922-8ABF-460A-A624-7325C1C2B02C}"/>
              </a:ext>
            </a:extLst>
          </p:cNvPr>
          <p:cNvSpPr/>
          <p:nvPr/>
        </p:nvSpPr>
        <p:spPr>
          <a:xfrm>
            <a:off x="86832" y="2341662"/>
            <a:ext cx="5231928" cy="1569660"/>
          </a:xfrm>
          <a:prstGeom prst="rect">
            <a:avLst/>
          </a:prstGeom>
        </p:spPr>
        <p:txBody>
          <a:bodyPr wrap="square">
            <a:spAutoFit/>
          </a:bodyPr>
          <a:lstStyle/>
          <a:p>
            <a:pPr lvl="0" algn="just">
              <a:defRPr/>
            </a:pPr>
            <a:r>
              <a:rPr lang="es-ES" sz="1600" dirty="0">
                <a:solidFill>
                  <a:srgbClr val="0066CD"/>
                </a:solidFill>
                <a:latin typeface="Work Sans"/>
                <a:ea typeface="MS PGothic" panose="020B0600070205080204" pitchFamily="34" charset="-128"/>
              </a:rPr>
              <a:t>En el ejercicio de Participación Ciudadana asistieron un total de 480 empresarios. Las preguntas sobre la estrategia fueron resueltas directamente en el stand del Ministerio TIC por parte de los expositores y el equipo de trabajo de la subdirección.</a:t>
            </a:r>
          </a:p>
        </p:txBody>
      </p:sp>
      <p:pic>
        <p:nvPicPr>
          <p:cNvPr id="5" name="Imagen 4">
            <a:extLst>
              <a:ext uri="{FF2B5EF4-FFF2-40B4-BE49-F238E27FC236}">
                <a16:creationId xmlns:a16="http://schemas.microsoft.com/office/drawing/2014/main" id="{542D39EA-F1EF-419E-A331-80E4EE22D47B}"/>
              </a:ext>
            </a:extLst>
          </p:cNvPr>
          <p:cNvPicPr>
            <a:picLocks noChangeAspect="1"/>
          </p:cNvPicPr>
          <p:nvPr/>
        </p:nvPicPr>
        <p:blipFill>
          <a:blip r:embed="rId3"/>
          <a:stretch>
            <a:fillRect/>
          </a:stretch>
        </p:blipFill>
        <p:spPr>
          <a:xfrm>
            <a:off x="5857432" y="746760"/>
            <a:ext cx="2945331" cy="3057178"/>
          </a:xfrm>
          <a:prstGeom prst="rect">
            <a:avLst/>
          </a:prstGeom>
        </p:spPr>
      </p:pic>
    </p:spTree>
    <p:extLst>
      <p:ext uri="{BB962C8B-B14F-4D97-AF65-F5344CB8AC3E}">
        <p14:creationId xmlns:p14="http://schemas.microsoft.com/office/powerpoint/2010/main" val="5182516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9" name="Rectángulo 8">
            <a:extLst>
              <a:ext uri="{FF2B5EF4-FFF2-40B4-BE49-F238E27FC236}">
                <a16:creationId xmlns:a16="http://schemas.microsoft.com/office/drawing/2014/main" id="{19A0E922-8ABF-460A-A624-7325C1C2B02C}"/>
              </a:ext>
            </a:extLst>
          </p:cNvPr>
          <p:cNvSpPr/>
          <p:nvPr/>
        </p:nvSpPr>
        <p:spPr>
          <a:xfrm>
            <a:off x="4290059" y="596682"/>
            <a:ext cx="4427221" cy="830997"/>
          </a:xfrm>
          <a:prstGeom prst="rect">
            <a:avLst/>
          </a:prstGeom>
        </p:spPr>
        <p:txBody>
          <a:bodyPr wrap="square">
            <a:spAutoFit/>
          </a:bodyPr>
          <a:lstStyle/>
          <a:p>
            <a:pPr lvl="0" algn="just">
              <a:defRPr/>
            </a:pPr>
            <a:r>
              <a:rPr lang="es-ES" sz="1600" dirty="0">
                <a:solidFill>
                  <a:srgbClr val="0066CD"/>
                </a:solidFill>
                <a:latin typeface="Work Sans"/>
                <a:ea typeface="MS PGothic" panose="020B0600070205080204" pitchFamily="34" charset="-128"/>
              </a:rPr>
              <a:t>En el ejercicio de Participación Ciudadana o Rendición de Cuentas Participó un total de 480 empresarios. </a:t>
            </a:r>
          </a:p>
        </p:txBody>
      </p:sp>
      <p:pic>
        <p:nvPicPr>
          <p:cNvPr id="12" name="Imagen 11">
            <a:extLst>
              <a:ext uri="{FF2B5EF4-FFF2-40B4-BE49-F238E27FC236}">
                <a16:creationId xmlns:a16="http://schemas.microsoft.com/office/drawing/2014/main" id="{BA4856A2-C889-49ED-9493-9DBCECECF30B}"/>
              </a:ext>
            </a:extLst>
          </p:cNvPr>
          <p:cNvPicPr>
            <a:picLocks noChangeAspect="1"/>
          </p:cNvPicPr>
          <p:nvPr/>
        </p:nvPicPr>
        <p:blipFill>
          <a:blip r:embed="rId3"/>
          <a:stretch>
            <a:fillRect/>
          </a:stretch>
        </p:blipFill>
        <p:spPr>
          <a:xfrm>
            <a:off x="366640" y="2964696"/>
            <a:ext cx="3618619" cy="1954208"/>
          </a:xfrm>
          <a:prstGeom prst="rect">
            <a:avLst/>
          </a:prstGeom>
        </p:spPr>
      </p:pic>
      <p:pic>
        <p:nvPicPr>
          <p:cNvPr id="14" name="Imagen 13">
            <a:extLst>
              <a:ext uri="{FF2B5EF4-FFF2-40B4-BE49-F238E27FC236}">
                <a16:creationId xmlns:a16="http://schemas.microsoft.com/office/drawing/2014/main" id="{1CE06681-5DD9-4D9B-9897-E714D2E8D002}"/>
              </a:ext>
            </a:extLst>
          </p:cNvPr>
          <p:cNvPicPr>
            <a:picLocks noChangeAspect="1"/>
          </p:cNvPicPr>
          <p:nvPr/>
        </p:nvPicPr>
        <p:blipFill>
          <a:blip r:embed="rId4"/>
          <a:stretch>
            <a:fillRect/>
          </a:stretch>
        </p:blipFill>
        <p:spPr>
          <a:xfrm>
            <a:off x="366640" y="596682"/>
            <a:ext cx="3550040" cy="2195085"/>
          </a:xfrm>
          <a:prstGeom prst="rect">
            <a:avLst/>
          </a:prstGeom>
        </p:spPr>
      </p:pic>
      <p:pic>
        <p:nvPicPr>
          <p:cNvPr id="15" name="Imagen 14">
            <a:extLst>
              <a:ext uri="{FF2B5EF4-FFF2-40B4-BE49-F238E27FC236}">
                <a16:creationId xmlns:a16="http://schemas.microsoft.com/office/drawing/2014/main" id="{79FAD595-1F37-4032-9739-9BFF256122A5}"/>
              </a:ext>
            </a:extLst>
          </p:cNvPr>
          <p:cNvPicPr>
            <a:picLocks noChangeAspect="1"/>
          </p:cNvPicPr>
          <p:nvPr/>
        </p:nvPicPr>
        <p:blipFill>
          <a:blip r:embed="rId5"/>
          <a:stretch>
            <a:fillRect/>
          </a:stretch>
        </p:blipFill>
        <p:spPr>
          <a:xfrm>
            <a:off x="4061864" y="1851660"/>
            <a:ext cx="4998315" cy="2635542"/>
          </a:xfrm>
          <a:prstGeom prst="rect">
            <a:avLst/>
          </a:prstGeom>
        </p:spPr>
      </p:pic>
    </p:spTree>
    <p:extLst>
      <p:ext uri="{BB962C8B-B14F-4D97-AF65-F5344CB8AC3E}">
        <p14:creationId xmlns:p14="http://schemas.microsoft.com/office/powerpoint/2010/main" val="40760678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3" name="Rectángulo 2">
            <a:extLst>
              <a:ext uri="{FF2B5EF4-FFF2-40B4-BE49-F238E27FC236}">
                <a16:creationId xmlns:a16="http://schemas.microsoft.com/office/drawing/2014/main" id="{CA773146-DB03-4A12-800E-8337B16F0179}"/>
              </a:ext>
            </a:extLst>
          </p:cNvPr>
          <p:cNvSpPr/>
          <p:nvPr/>
        </p:nvSpPr>
        <p:spPr>
          <a:xfrm>
            <a:off x="4411980" y="662137"/>
            <a:ext cx="3802380" cy="1169551"/>
          </a:xfrm>
          <a:prstGeom prst="rect">
            <a:avLst/>
          </a:prstGeom>
        </p:spPr>
        <p:txBody>
          <a:bodyPr wrap="square">
            <a:spAutoFit/>
          </a:bodyPr>
          <a:lstStyle/>
          <a:p>
            <a:pPr algn="just"/>
            <a:r>
              <a:rPr lang="es-ES" dirty="0">
                <a:solidFill>
                  <a:srgbClr val="0066CD"/>
                </a:solidFill>
                <a:latin typeface="Work Sans"/>
                <a:ea typeface="MS PGothic" panose="020B0600070205080204" pitchFamily="34" charset="-128"/>
              </a:rPr>
              <a:t>Las preguntas sobre la estrategia fueron resueltas directamente en el stand del Ministerio TIC por parte de los expositores y el equipo de trabajo de la subdirección.</a:t>
            </a:r>
            <a:endParaRPr lang="es-CO" dirty="0"/>
          </a:p>
        </p:txBody>
      </p:sp>
      <p:pic>
        <p:nvPicPr>
          <p:cNvPr id="8" name="Imagen 7">
            <a:extLst>
              <a:ext uri="{FF2B5EF4-FFF2-40B4-BE49-F238E27FC236}">
                <a16:creationId xmlns:a16="http://schemas.microsoft.com/office/drawing/2014/main" id="{88573E83-78F7-467E-A9DA-A344B5D5A164}"/>
              </a:ext>
            </a:extLst>
          </p:cNvPr>
          <p:cNvPicPr>
            <a:picLocks noChangeAspect="1"/>
          </p:cNvPicPr>
          <p:nvPr/>
        </p:nvPicPr>
        <p:blipFill>
          <a:blip r:embed="rId3"/>
          <a:stretch>
            <a:fillRect/>
          </a:stretch>
        </p:blipFill>
        <p:spPr>
          <a:xfrm>
            <a:off x="614202" y="449898"/>
            <a:ext cx="3332958" cy="3229610"/>
          </a:xfrm>
          <a:prstGeom prst="rect">
            <a:avLst/>
          </a:prstGeom>
        </p:spPr>
      </p:pic>
      <p:pic>
        <p:nvPicPr>
          <p:cNvPr id="4" name="Imagen 3">
            <a:extLst>
              <a:ext uri="{FF2B5EF4-FFF2-40B4-BE49-F238E27FC236}">
                <a16:creationId xmlns:a16="http://schemas.microsoft.com/office/drawing/2014/main" id="{B0F83386-C16B-4EA2-87BC-0DAC95D1416D}"/>
              </a:ext>
            </a:extLst>
          </p:cNvPr>
          <p:cNvPicPr>
            <a:picLocks noChangeAspect="1"/>
          </p:cNvPicPr>
          <p:nvPr/>
        </p:nvPicPr>
        <p:blipFill>
          <a:blip r:embed="rId4"/>
          <a:stretch>
            <a:fillRect/>
          </a:stretch>
        </p:blipFill>
        <p:spPr>
          <a:xfrm>
            <a:off x="4411980" y="2072640"/>
            <a:ext cx="3866992" cy="2712720"/>
          </a:xfrm>
          <a:prstGeom prst="rect">
            <a:avLst/>
          </a:prstGeom>
        </p:spPr>
      </p:pic>
    </p:spTree>
    <p:extLst>
      <p:ext uri="{BB962C8B-B14F-4D97-AF65-F5344CB8AC3E}">
        <p14:creationId xmlns:p14="http://schemas.microsoft.com/office/powerpoint/2010/main" val="35105424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4" name="Rectángulo 2">
            <a:extLst>
              <a:ext uri="{FF2B5EF4-FFF2-40B4-BE49-F238E27FC236}">
                <a16:creationId xmlns:a16="http://schemas.microsoft.com/office/drawing/2014/main" id="{FE08CD98-D573-4F8D-9B66-3C43D64A3925}"/>
              </a:ext>
            </a:extLst>
          </p:cNvPr>
          <p:cNvSpPr>
            <a:spLocks noChangeArrowheads="1"/>
          </p:cNvSpPr>
          <p:nvPr/>
        </p:nvSpPr>
        <p:spPr bwMode="auto">
          <a:xfrm>
            <a:off x="214630" y="469265"/>
            <a:ext cx="784381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 altLang="es-CO" sz="1800" b="1" dirty="0">
                <a:solidFill>
                  <a:srgbClr val="0066CD"/>
                </a:solidFill>
                <a:latin typeface="Work Sans"/>
              </a:rPr>
              <a:t>La evaluación de este ejercicio se resumen en los siguientes datos:</a:t>
            </a:r>
            <a:endParaRPr lang="es-CO" altLang="es-CO" sz="1800" b="1" dirty="0">
              <a:solidFill>
                <a:srgbClr val="0066CD"/>
              </a:solidFill>
              <a:latin typeface="Work Sans"/>
            </a:endParaRPr>
          </a:p>
        </p:txBody>
      </p:sp>
      <p:cxnSp>
        <p:nvCxnSpPr>
          <p:cNvPr id="5" name="Conector recto 4">
            <a:extLst>
              <a:ext uri="{FF2B5EF4-FFF2-40B4-BE49-F238E27FC236}">
                <a16:creationId xmlns:a16="http://schemas.microsoft.com/office/drawing/2014/main" id="{4B861C58-9801-4A4C-9727-B9FC9C18136B}"/>
              </a:ext>
            </a:extLst>
          </p:cNvPr>
          <p:cNvCxnSpPr>
            <a:cxnSpLocks/>
          </p:cNvCxnSpPr>
          <p:nvPr/>
        </p:nvCxnSpPr>
        <p:spPr>
          <a:xfrm>
            <a:off x="4488180" y="838597"/>
            <a:ext cx="60960" cy="4120852"/>
          </a:xfrm>
          <a:prstGeom prst="line">
            <a:avLst/>
          </a:prstGeom>
          <a:ln w="57150" cmpd="sng">
            <a:solidFill>
              <a:schemeClr val="accent5"/>
            </a:solidFill>
          </a:ln>
        </p:spPr>
        <p:style>
          <a:lnRef idx="2">
            <a:schemeClr val="accent1"/>
          </a:lnRef>
          <a:fillRef idx="0">
            <a:schemeClr val="accent1"/>
          </a:fillRef>
          <a:effectRef idx="1">
            <a:schemeClr val="accent1"/>
          </a:effectRef>
          <a:fontRef idx="minor">
            <a:schemeClr val="tx1"/>
          </a:fontRef>
        </p:style>
      </p:cxnSp>
      <p:cxnSp>
        <p:nvCxnSpPr>
          <p:cNvPr id="10" name="Conector recto 9">
            <a:extLst>
              <a:ext uri="{FF2B5EF4-FFF2-40B4-BE49-F238E27FC236}">
                <a16:creationId xmlns:a16="http://schemas.microsoft.com/office/drawing/2014/main" id="{D002E6F7-DD82-4CB3-8260-0434B9A5DEB1}"/>
              </a:ext>
            </a:extLst>
          </p:cNvPr>
          <p:cNvCxnSpPr>
            <a:cxnSpLocks/>
          </p:cNvCxnSpPr>
          <p:nvPr/>
        </p:nvCxnSpPr>
        <p:spPr>
          <a:xfrm flipH="1">
            <a:off x="482283" y="3002784"/>
            <a:ext cx="8277827" cy="0"/>
          </a:xfrm>
          <a:prstGeom prst="line">
            <a:avLst/>
          </a:prstGeom>
          <a:ln w="57150" cmpd="sng">
            <a:solidFill>
              <a:schemeClr val="accent5"/>
            </a:solidFill>
          </a:ln>
        </p:spPr>
        <p:style>
          <a:lnRef idx="2">
            <a:schemeClr val="accent1"/>
          </a:lnRef>
          <a:fillRef idx="0">
            <a:schemeClr val="accent1"/>
          </a:fillRef>
          <a:effectRef idx="1">
            <a:schemeClr val="accent1"/>
          </a:effectRef>
          <a:fontRef idx="minor">
            <a:schemeClr val="tx1"/>
          </a:fontRef>
        </p:style>
      </p:cxnSp>
      <p:pic>
        <p:nvPicPr>
          <p:cNvPr id="11" name="Imagen 10" descr="xMensajes_de_texto_masivos.png.pagespeed.ic.ni4aI5L6Bw.png">
            <a:extLst>
              <a:ext uri="{FF2B5EF4-FFF2-40B4-BE49-F238E27FC236}">
                <a16:creationId xmlns:a16="http://schemas.microsoft.com/office/drawing/2014/main" id="{26A67B4D-110A-49CB-A3A9-DE73A66C05B0}"/>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28568" y="944879"/>
            <a:ext cx="1566342" cy="1717923"/>
          </a:xfrm>
          <a:prstGeom prst="rect">
            <a:avLst/>
          </a:prstGeom>
        </p:spPr>
      </p:pic>
      <p:pic>
        <p:nvPicPr>
          <p:cNvPr id="12" name="Imagen 11" descr="comunicacion_cohabitare.png">
            <a:extLst>
              <a:ext uri="{FF2B5EF4-FFF2-40B4-BE49-F238E27FC236}">
                <a16:creationId xmlns:a16="http://schemas.microsoft.com/office/drawing/2014/main" id="{C1100FEF-AA63-491D-8264-D5E0350B3260}"/>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182475" y="992881"/>
            <a:ext cx="1751856" cy="1751856"/>
          </a:xfrm>
          <a:prstGeom prst="rect">
            <a:avLst/>
          </a:prstGeom>
        </p:spPr>
      </p:pic>
      <p:pic>
        <p:nvPicPr>
          <p:cNvPr id="13" name="Imagen 12" descr="1_F90RgC5qsazvMyuwOoNqtw.jpeg">
            <a:extLst>
              <a:ext uri="{FF2B5EF4-FFF2-40B4-BE49-F238E27FC236}">
                <a16:creationId xmlns:a16="http://schemas.microsoft.com/office/drawing/2014/main" id="{ECAE34E9-6BEB-4B9A-88C5-E5B051C7A55F}"/>
              </a:ext>
            </a:extLst>
          </p:cNvPr>
          <p:cNvPicPr>
            <a:picLocks noChangeAspect="1"/>
          </p:cNvPicPr>
          <p:nvPr/>
        </p:nvPicPr>
        <p:blipFill>
          <a:blip r:embed="rId5" cstate="email">
            <a:extLst>
              <a:ext uri="{BEBA8EAE-BF5A-486C-A8C5-ECC9F3942E4B}">
                <a14:imgProps xmlns:a14="http://schemas.microsoft.com/office/drawing/2010/main">
                  <a14:imgLayer r:embed="rId6">
                    <a14:imgEffect>
                      <a14:sharpenSoften amount="-25000"/>
                    </a14:imgEffect>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173016" y="3271033"/>
            <a:ext cx="2055736" cy="1538865"/>
          </a:xfrm>
          <a:prstGeom prst="rect">
            <a:avLst/>
          </a:prstGeom>
        </p:spPr>
      </p:pic>
      <p:pic>
        <p:nvPicPr>
          <p:cNvPr id="14" name="Imagen 13" descr="icon-analysis2_mycdcl.png">
            <a:extLst>
              <a:ext uri="{FF2B5EF4-FFF2-40B4-BE49-F238E27FC236}">
                <a16:creationId xmlns:a16="http://schemas.microsoft.com/office/drawing/2014/main" id="{27DA8863-6F8E-4A9E-B24E-7B1EDC44624F}"/>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4786498" y="3380311"/>
            <a:ext cx="2255912" cy="1579138"/>
          </a:xfrm>
          <a:prstGeom prst="rect">
            <a:avLst/>
          </a:prstGeom>
        </p:spPr>
      </p:pic>
      <p:sp>
        <p:nvSpPr>
          <p:cNvPr id="15" name="CuadroTexto 14">
            <a:extLst>
              <a:ext uri="{FF2B5EF4-FFF2-40B4-BE49-F238E27FC236}">
                <a16:creationId xmlns:a16="http://schemas.microsoft.com/office/drawing/2014/main" id="{8062D84F-2767-40BC-B102-D60330E18273}"/>
              </a:ext>
            </a:extLst>
          </p:cNvPr>
          <p:cNvSpPr txBox="1"/>
          <p:nvPr/>
        </p:nvSpPr>
        <p:spPr>
          <a:xfrm>
            <a:off x="2291645" y="929638"/>
            <a:ext cx="2016224" cy="2062103"/>
          </a:xfrm>
          <a:prstGeom prst="rect">
            <a:avLst/>
          </a:prstGeom>
          <a:noFill/>
        </p:spPr>
        <p:txBody>
          <a:bodyPr wrap="square" rtlCol="0">
            <a:spAutoFit/>
          </a:bodyPr>
          <a:lstStyle/>
          <a:p>
            <a:pPr algn="just"/>
            <a:r>
              <a:rPr lang="es-ES" sz="1600" b="1" dirty="0">
                <a:solidFill>
                  <a:srgbClr val="0066CD"/>
                </a:solidFill>
                <a:latin typeface="Work Sans"/>
                <a:ea typeface="MS PGothic" panose="020B0600070205080204" pitchFamily="34" charset="-128"/>
              </a:rPr>
              <a:t>Convocatoria</a:t>
            </a:r>
            <a:r>
              <a:rPr lang="es-ES" sz="1600" dirty="0">
                <a:solidFill>
                  <a:srgbClr val="0066CD"/>
                </a:solidFill>
                <a:latin typeface="Work Sans"/>
                <a:ea typeface="MS PGothic" panose="020B0600070205080204" pitchFamily="34" charset="-128"/>
              </a:rPr>
              <a:t> por múltiples canales virtuales, Plataformas virtuales, grupos focales, página web propia y de aliados.</a:t>
            </a:r>
          </a:p>
        </p:txBody>
      </p:sp>
      <p:sp>
        <p:nvSpPr>
          <p:cNvPr id="7" name="Rectángulo 6">
            <a:extLst>
              <a:ext uri="{FF2B5EF4-FFF2-40B4-BE49-F238E27FC236}">
                <a16:creationId xmlns:a16="http://schemas.microsoft.com/office/drawing/2014/main" id="{12AE0887-5046-4CAE-8B83-04E9B21CA339}"/>
              </a:ext>
            </a:extLst>
          </p:cNvPr>
          <p:cNvSpPr/>
          <p:nvPr/>
        </p:nvSpPr>
        <p:spPr>
          <a:xfrm>
            <a:off x="4729451" y="883026"/>
            <a:ext cx="1965960" cy="2062103"/>
          </a:xfrm>
          <a:prstGeom prst="rect">
            <a:avLst/>
          </a:prstGeom>
        </p:spPr>
        <p:txBody>
          <a:bodyPr wrap="square">
            <a:spAutoFit/>
          </a:bodyPr>
          <a:lstStyle/>
          <a:p>
            <a:pPr algn="just"/>
            <a:r>
              <a:rPr lang="es-ES" sz="1600" b="1" dirty="0">
                <a:solidFill>
                  <a:srgbClr val="0066CD"/>
                </a:solidFill>
                <a:latin typeface="Work Sans"/>
                <a:ea typeface="MS PGothic" panose="020B0600070205080204" pitchFamily="34" charset="-128"/>
              </a:rPr>
              <a:t>Evento. </a:t>
            </a:r>
            <a:r>
              <a:rPr lang="es-ES" sz="1600" dirty="0">
                <a:solidFill>
                  <a:srgbClr val="0066CD"/>
                </a:solidFill>
                <a:latin typeface="Work Sans"/>
                <a:ea typeface="MS PGothic" panose="020B0600070205080204" pitchFamily="34" charset="-128"/>
              </a:rPr>
              <a:t>El público que participó en el evento fue presencial, no hubo servicio de streaming, FBLive o similares.</a:t>
            </a:r>
          </a:p>
        </p:txBody>
      </p:sp>
      <p:sp>
        <p:nvSpPr>
          <p:cNvPr id="16" name="CuadroTexto 15">
            <a:extLst>
              <a:ext uri="{FF2B5EF4-FFF2-40B4-BE49-F238E27FC236}">
                <a16:creationId xmlns:a16="http://schemas.microsoft.com/office/drawing/2014/main" id="{34F2FF55-F30A-4DD2-B816-E92F0EDF3709}"/>
              </a:ext>
            </a:extLst>
          </p:cNvPr>
          <p:cNvSpPr txBox="1"/>
          <p:nvPr/>
        </p:nvSpPr>
        <p:spPr>
          <a:xfrm>
            <a:off x="2466110" y="3209460"/>
            <a:ext cx="1945870" cy="1815882"/>
          </a:xfrm>
          <a:prstGeom prst="rect">
            <a:avLst/>
          </a:prstGeom>
          <a:noFill/>
        </p:spPr>
        <p:txBody>
          <a:bodyPr wrap="square" rtlCol="0">
            <a:spAutoFit/>
          </a:bodyPr>
          <a:lstStyle/>
          <a:p>
            <a:pPr algn="just"/>
            <a:r>
              <a:rPr lang="es-ES" sz="1600" b="1" dirty="0">
                <a:solidFill>
                  <a:srgbClr val="0066CD"/>
                </a:solidFill>
                <a:latin typeface="Work Sans"/>
                <a:ea typeface="MS PGothic" panose="020B0600070205080204" pitchFamily="34" charset="-128"/>
              </a:rPr>
              <a:t>Número de participantes en la actividad. </a:t>
            </a:r>
            <a:r>
              <a:rPr lang="es-ES" sz="1600" dirty="0">
                <a:solidFill>
                  <a:srgbClr val="0066CD"/>
                </a:solidFill>
                <a:latin typeface="Work Sans"/>
                <a:ea typeface="MS PGothic" panose="020B0600070205080204" pitchFamily="34" charset="-128"/>
              </a:rPr>
              <a:t>Participaron un total de 480 ciudadanos de forma presencial</a:t>
            </a:r>
          </a:p>
        </p:txBody>
      </p:sp>
      <p:sp>
        <p:nvSpPr>
          <p:cNvPr id="17" name="CuadroTexto 16">
            <a:extLst>
              <a:ext uri="{FF2B5EF4-FFF2-40B4-BE49-F238E27FC236}">
                <a16:creationId xmlns:a16="http://schemas.microsoft.com/office/drawing/2014/main" id="{2951344D-538C-4991-A91F-DBB3F4A7987B}"/>
              </a:ext>
            </a:extLst>
          </p:cNvPr>
          <p:cNvSpPr txBox="1"/>
          <p:nvPr/>
        </p:nvSpPr>
        <p:spPr>
          <a:xfrm>
            <a:off x="6960096" y="3342767"/>
            <a:ext cx="2016224" cy="1077218"/>
          </a:xfrm>
          <a:prstGeom prst="rect">
            <a:avLst/>
          </a:prstGeom>
          <a:noFill/>
        </p:spPr>
        <p:txBody>
          <a:bodyPr wrap="square" rtlCol="0">
            <a:spAutoFit/>
          </a:bodyPr>
          <a:lstStyle/>
          <a:p>
            <a:pPr algn="just"/>
            <a:r>
              <a:rPr lang="es-ES" sz="1600" b="1" dirty="0">
                <a:solidFill>
                  <a:srgbClr val="0066CD"/>
                </a:solidFill>
                <a:latin typeface="Work Sans"/>
                <a:ea typeface="MS PGothic" panose="020B0600070205080204" pitchFamily="34" charset="-128"/>
              </a:rPr>
              <a:t>Respuesta </a:t>
            </a:r>
          </a:p>
          <a:p>
            <a:pPr algn="just"/>
            <a:r>
              <a:rPr lang="es-ES" sz="1600" dirty="0">
                <a:solidFill>
                  <a:srgbClr val="0066CD"/>
                </a:solidFill>
                <a:latin typeface="Work Sans"/>
                <a:ea typeface="MS PGothic" panose="020B0600070205080204" pitchFamily="34" charset="-128"/>
              </a:rPr>
              <a:t>al 100% de las participaciones recibidas</a:t>
            </a:r>
          </a:p>
        </p:txBody>
      </p:sp>
    </p:spTree>
    <p:extLst>
      <p:ext uri="{BB962C8B-B14F-4D97-AF65-F5344CB8AC3E}">
        <p14:creationId xmlns:p14="http://schemas.microsoft.com/office/powerpoint/2010/main" val="36864304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2D6CF2"/>
        </a:solidFill>
        <a:effectLst/>
      </p:bgPr>
    </p:bg>
    <p:spTree>
      <p:nvGrpSpPr>
        <p:cNvPr id="1" name="Shape 139"/>
        <p:cNvGrpSpPr/>
        <p:nvPr/>
      </p:nvGrpSpPr>
      <p:grpSpPr>
        <a:xfrm>
          <a:off x="0" y="0"/>
          <a:ext cx="0" cy="0"/>
          <a:chOff x="0" y="0"/>
          <a:chExt cx="0" cy="0"/>
        </a:xfrm>
      </p:grpSpPr>
      <p:sp>
        <p:nvSpPr>
          <p:cNvPr id="141" name="Google Shape;141;p22"/>
          <p:cNvSpPr txBox="1">
            <a:spLocks noGrp="1"/>
          </p:cNvSpPr>
          <p:nvPr>
            <p:ph type="title"/>
          </p:nvPr>
        </p:nvSpPr>
        <p:spPr>
          <a:xfrm>
            <a:off x="3479990" y="1639011"/>
            <a:ext cx="5587810" cy="2112876"/>
          </a:xfrm>
          <a:prstGeom prst="rect">
            <a:avLst/>
          </a:prstGeom>
          <a:noFill/>
          <a:ln>
            <a:noFill/>
          </a:ln>
        </p:spPr>
        <p:txBody>
          <a:bodyPr spcFirstLastPara="1" wrap="square" lIns="68575" tIns="34275" rIns="68575" bIns="34275" anchor="ctr" anchorCtr="0">
            <a:noAutofit/>
          </a:bodyPr>
          <a:lstStyle/>
          <a:p>
            <a:pPr>
              <a:lnSpc>
                <a:spcPct val="115000"/>
              </a:lnSpc>
            </a:pPr>
            <a:r>
              <a:rPr lang="es-ES" sz="2800" b="1" dirty="0"/>
              <a:t>Talleres Regionales de Rendición de Cuentas en temas TIC para MiPymes (</a:t>
            </a:r>
            <a:r>
              <a:rPr lang="es-ES" sz="2600" b="1" dirty="0"/>
              <a:t>Encuentro Empresario Digital </a:t>
            </a:r>
            <a:r>
              <a:rPr lang="es-ES" sz="2800" b="1" dirty="0"/>
              <a:t>)</a:t>
            </a:r>
            <a:br>
              <a:rPr lang="es-ES" sz="2800" b="1" dirty="0"/>
            </a:br>
            <a:br>
              <a:rPr lang="es-ES" sz="2800" dirty="0"/>
            </a:br>
            <a:endParaRPr sz="3000" dirty="0">
              <a:solidFill>
                <a:srgbClr val="FFFFFF"/>
              </a:solidFill>
              <a:latin typeface="Work Sans Medium"/>
              <a:ea typeface="Work Sans Medium"/>
              <a:cs typeface="Work Sans Medium"/>
              <a:sym typeface="Work Sans Medium"/>
            </a:endParaRPr>
          </a:p>
        </p:txBody>
      </p:sp>
      <p:sp>
        <p:nvSpPr>
          <p:cNvPr id="142" name="Google Shape;142;p22"/>
          <p:cNvSpPr txBox="1">
            <a:spLocks noGrp="1"/>
          </p:cNvSpPr>
          <p:nvPr>
            <p:ph type="title"/>
          </p:nvPr>
        </p:nvSpPr>
        <p:spPr>
          <a:xfrm>
            <a:off x="641750" y="1317111"/>
            <a:ext cx="2708700" cy="643800"/>
          </a:xfrm>
          <a:prstGeom prst="rect">
            <a:avLst/>
          </a:prstGeom>
          <a:noFill/>
          <a:ln>
            <a:noFill/>
          </a:ln>
        </p:spPr>
        <p:txBody>
          <a:bodyPr spcFirstLastPara="1" wrap="square" lIns="68575" tIns="34275" rIns="68575" bIns="34275" anchor="ctr" anchorCtr="0">
            <a:noAutofit/>
          </a:bodyPr>
          <a:lstStyle/>
          <a:p>
            <a:pPr marL="0" lvl="0" indent="0" algn="r" rtl="0">
              <a:lnSpc>
                <a:spcPct val="90000"/>
              </a:lnSpc>
              <a:spcBef>
                <a:spcPts val="0"/>
              </a:spcBef>
              <a:spcAft>
                <a:spcPts val="0"/>
              </a:spcAft>
              <a:buSzPts val="1400"/>
              <a:buNone/>
            </a:pPr>
            <a:r>
              <a:rPr lang="es-CO" sz="7200" b="1" dirty="0">
                <a:latin typeface="Work Sans"/>
                <a:ea typeface="Work Sans"/>
                <a:cs typeface="Work Sans"/>
                <a:sym typeface="Work Sans"/>
              </a:rPr>
              <a:t>02.</a:t>
            </a:r>
            <a:endParaRPr sz="7200" b="1" dirty="0">
              <a:solidFill>
                <a:srgbClr val="FFFFFF"/>
              </a:solidFill>
              <a:latin typeface="Work Sans"/>
              <a:ea typeface="Work Sans"/>
              <a:cs typeface="Work Sans"/>
              <a:sym typeface="Work Sans"/>
            </a:endParaRPr>
          </a:p>
        </p:txBody>
      </p:sp>
    </p:spTree>
    <p:extLst>
      <p:ext uri="{BB962C8B-B14F-4D97-AF65-F5344CB8AC3E}">
        <p14:creationId xmlns:p14="http://schemas.microsoft.com/office/powerpoint/2010/main" val="10971170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8" name="7 CuadroTexto">
            <a:extLst>
              <a:ext uri="{FF2B5EF4-FFF2-40B4-BE49-F238E27FC236}">
                <a16:creationId xmlns:a16="http://schemas.microsoft.com/office/drawing/2014/main" id="{69BE36CF-A482-4EC0-A904-EE97FC85BD7D}"/>
              </a:ext>
            </a:extLst>
          </p:cNvPr>
          <p:cNvSpPr txBox="1">
            <a:spLocks noChangeArrowheads="1"/>
          </p:cNvSpPr>
          <p:nvPr/>
        </p:nvSpPr>
        <p:spPr bwMode="auto">
          <a:xfrm>
            <a:off x="86832" y="701040"/>
            <a:ext cx="8785066" cy="4425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indent="0" algn="just">
              <a:buNone/>
            </a:pPr>
            <a:r>
              <a:rPr lang="es-ES" sz="1600" dirty="0">
                <a:solidFill>
                  <a:srgbClr val="0066CD"/>
                </a:solidFill>
                <a:latin typeface="Work Sans"/>
              </a:rPr>
              <a:t>MinTIC a través de la Dirección de comercio Electrónico realizó el Encuentro Empresario Digital, como estrategia del masificación del Programa Empresario Digital de la Subdirección de Comercio Electrónico.</a:t>
            </a:r>
          </a:p>
          <a:p>
            <a:pPr marL="0" indent="0" algn="just">
              <a:buNone/>
            </a:pPr>
            <a:endParaRPr lang="es-ES" sz="1600" dirty="0">
              <a:solidFill>
                <a:srgbClr val="0066CD"/>
              </a:solidFill>
              <a:latin typeface="Work Sans"/>
            </a:endParaRPr>
          </a:p>
          <a:p>
            <a:pPr marL="0" indent="0" algn="just">
              <a:buNone/>
            </a:pPr>
            <a:r>
              <a:rPr lang="es-ES" sz="1600" dirty="0">
                <a:solidFill>
                  <a:srgbClr val="0066CD"/>
                </a:solidFill>
                <a:latin typeface="Work Sans"/>
              </a:rPr>
              <a:t>Empresario Digital es la primera plataforma virtual gratuita con 36 temas de formación empresarial, que busca incrementar el acceso, uso y apropiación de Internet en las MiPyme colombianas para que apliquen la tecnología en sus procesos de negocio, con el fin de incrementar su competitividad y productividad. Se estructura sobre cuatro áreas claves para iniciar el proceso de Transformación Digital de las empresas: comercio electrónico; productividad y operaciones; administración; planeación estratégica y toma de decisiones.</a:t>
            </a:r>
          </a:p>
          <a:p>
            <a:pPr marL="0" indent="0" algn="just">
              <a:buNone/>
            </a:pPr>
            <a:endParaRPr lang="es-CO" sz="1600" dirty="0">
              <a:solidFill>
                <a:srgbClr val="0066CD"/>
              </a:solidFill>
              <a:latin typeface="Work Sans"/>
            </a:endParaRPr>
          </a:p>
          <a:p>
            <a:pPr marL="0" indent="0" algn="just">
              <a:spcBef>
                <a:spcPct val="0"/>
              </a:spcBef>
              <a:buNone/>
            </a:pPr>
            <a:r>
              <a:rPr lang="es-ES" sz="1600" dirty="0">
                <a:solidFill>
                  <a:srgbClr val="0066CD"/>
                </a:solidFill>
                <a:latin typeface="Work Sans"/>
              </a:rPr>
              <a:t>El evento Expo digital 2018 se programó como herramienta para la socialización de la estrategia Nacional MiPyme de la Subdirección de Comercio Electrónico.</a:t>
            </a:r>
          </a:p>
          <a:p>
            <a:pPr marL="0" indent="0" algn="just">
              <a:spcBef>
                <a:spcPct val="0"/>
              </a:spcBef>
              <a:buNone/>
            </a:pPr>
            <a:endParaRPr lang="es-ES" sz="1600" dirty="0">
              <a:solidFill>
                <a:srgbClr val="0066CD"/>
              </a:solidFill>
              <a:latin typeface="Work Sans"/>
            </a:endParaRPr>
          </a:p>
          <a:p>
            <a:pPr marL="0" indent="0" algn="just">
              <a:spcBef>
                <a:spcPct val="0"/>
              </a:spcBef>
              <a:buNone/>
            </a:pPr>
            <a:endParaRPr lang="es-ES" sz="1600" dirty="0">
              <a:solidFill>
                <a:srgbClr val="0066CD"/>
              </a:solidFill>
              <a:latin typeface="Work Sans"/>
            </a:endParaRPr>
          </a:p>
          <a:p>
            <a:pPr marL="0" indent="0" algn="just">
              <a:spcBef>
                <a:spcPct val="0"/>
              </a:spcBef>
              <a:buNone/>
            </a:pPr>
            <a:endParaRPr lang="es-CO" sz="1600" dirty="0">
              <a:solidFill>
                <a:srgbClr val="0066CD"/>
              </a:solidFill>
              <a:latin typeface="Work Sans"/>
            </a:endParaRPr>
          </a:p>
        </p:txBody>
      </p:sp>
    </p:spTree>
    <p:extLst>
      <p:ext uri="{BB962C8B-B14F-4D97-AF65-F5344CB8AC3E}">
        <p14:creationId xmlns:p14="http://schemas.microsoft.com/office/powerpoint/2010/main" val="32333967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8" name="7 CuadroTexto">
            <a:extLst>
              <a:ext uri="{FF2B5EF4-FFF2-40B4-BE49-F238E27FC236}">
                <a16:creationId xmlns:a16="http://schemas.microsoft.com/office/drawing/2014/main" id="{69BE36CF-A482-4EC0-A904-EE97FC85BD7D}"/>
              </a:ext>
            </a:extLst>
          </p:cNvPr>
          <p:cNvSpPr txBox="1">
            <a:spLocks noChangeArrowheads="1"/>
          </p:cNvSpPr>
          <p:nvPr/>
        </p:nvSpPr>
        <p:spPr bwMode="auto">
          <a:xfrm>
            <a:off x="86832" y="579675"/>
            <a:ext cx="878506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indent="0" algn="just">
              <a:spcBef>
                <a:spcPct val="0"/>
              </a:spcBef>
              <a:buNone/>
            </a:pPr>
            <a:r>
              <a:rPr lang="es-ES" sz="1600" dirty="0">
                <a:solidFill>
                  <a:srgbClr val="0066CD"/>
                </a:solidFill>
                <a:latin typeface="Work Sans"/>
              </a:rPr>
              <a:t>La actividad estaba dirigida al sector TIC empresarial Colombiano y se realizó el 24 de julio de 2018. Se invitó a los participantes por múltiples canales virtuales, Plataformas virtuales, grupos focales, página web.</a:t>
            </a:r>
            <a:endParaRPr lang="es-CO" sz="1600" dirty="0">
              <a:solidFill>
                <a:srgbClr val="0066CD"/>
              </a:solidFill>
              <a:latin typeface="Work Sans"/>
            </a:endParaRPr>
          </a:p>
        </p:txBody>
      </p:sp>
      <p:pic>
        <p:nvPicPr>
          <p:cNvPr id="3" name="Imagen 2">
            <a:extLst>
              <a:ext uri="{FF2B5EF4-FFF2-40B4-BE49-F238E27FC236}">
                <a16:creationId xmlns:a16="http://schemas.microsoft.com/office/drawing/2014/main" id="{58316C56-19E7-4893-8E6F-BD9CF5BD229C}"/>
              </a:ext>
            </a:extLst>
          </p:cNvPr>
          <p:cNvPicPr>
            <a:picLocks noChangeAspect="1"/>
          </p:cNvPicPr>
          <p:nvPr/>
        </p:nvPicPr>
        <p:blipFill rotWithShape="1">
          <a:blip r:embed="rId3"/>
          <a:srcRect l="16926" t="10800" r="17713" b="5227"/>
          <a:stretch/>
        </p:blipFill>
        <p:spPr>
          <a:xfrm>
            <a:off x="182508" y="2011063"/>
            <a:ext cx="3888432" cy="2810053"/>
          </a:xfrm>
          <a:prstGeom prst="rect">
            <a:avLst/>
          </a:prstGeom>
        </p:spPr>
      </p:pic>
      <p:pic>
        <p:nvPicPr>
          <p:cNvPr id="4" name="Imagen 3">
            <a:extLst>
              <a:ext uri="{FF2B5EF4-FFF2-40B4-BE49-F238E27FC236}">
                <a16:creationId xmlns:a16="http://schemas.microsoft.com/office/drawing/2014/main" id="{976D5C10-3F8D-4C4F-A8CD-09E9870F970B}"/>
              </a:ext>
            </a:extLst>
          </p:cNvPr>
          <p:cNvPicPr>
            <a:picLocks noChangeAspect="1"/>
          </p:cNvPicPr>
          <p:nvPr/>
        </p:nvPicPr>
        <p:blipFill rotWithShape="1">
          <a:blip r:embed="rId4"/>
          <a:srcRect l="35825" t="24801" r="36224" b="20567"/>
          <a:stretch/>
        </p:blipFill>
        <p:spPr>
          <a:xfrm>
            <a:off x="5883171" y="1913115"/>
            <a:ext cx="2304256" cy="2533510"/>
          </a:xfrm>
          <a:prstGeom prst="rect">
            <a:avLst/>
          </a:prstGeom>
        </p:spPr>
      </p:pic>
    </p:spTree>
    <p:extLst>
      <p:ext uri="{BB962C8B-B14F-4D97-AF65-F5344CB8AC3E}">
        <p14:creationId xmlns:p14="http://schemas.microsoft.com/office/powerpoint/2010/main" val="7742242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9" name="Rectángulo 8">
            <a:extLst>
              <a:ext uri="{FF2B5EF4-FFF2-40B4-BE49-F238E27FC236}">
                <a16:creationId xmlns:a16="http://schemas.microsoft.com/office/drawing/2014/main" id="{19A0E922-8ABF-460A-A624-7325C1C2B02C}"/>
              </a:ext>
            </a:extLst>
          </p:cNvPr>
          <p:cNvSpPr/>
          <p:nvPr/>
        </p:nvSpPr>
        <p:spPr>
          <a:xfrm>
            <a:off x="114299" y="512862"/>
            <a:ext cx="4427221" cy="830997"/>
          </a:xfrm>
          <a:prstGeom prst="rect">
            <a:avLst/>
          </a:prstGeom>
        </p:spPr>
        <p:txBody>
          <a:bodyPr wrap="square">
            <a:spAutoFit/>
          </a:bodyPr>
          <a:lstStyle/>
          <a:p>
            <a:pPr lvl="0" algn="just">
              <a:defRPr/>
            </a:pPr>
            <a:r>
              <a:rPr lang="es-ES" sz="1600" dirty="0">
                <a:solidFill>
                  <a:srgbClr val="0066CD"/>
                </a:solidFill>
                <a:latin typeface="Work Sans"/>
                <a:ea typeface="MS PGothic" panose="020B0600070205080204" pitchFamily="34" charset="-128"/>
              </a:rPr>
              <a:t>En el ejercicio de Participación Ciudadana o Rendición de Cuentas Participó un total de 60 empresarios. </a:t>
            </a:r>
          </a:p>
        </p:txBody>
      </p:sp>
      <p:pic>
        <p:nvPicPr>
          <p:cNvPr id="2" name="Imagen 1">
            <a:extLst>
              <a:ext uri="{FF2B5EF4-FFF2-40B4-BE49-F238E27FC236}">
                <a16:creationId xmlns:a16="http://schemas.microsoft.com/office/drawing/2014/main" id="{AB44FA4B-3464-4514-B6DD-5F3AC4B3B7D2}"/>
              </a:ext>
            </a:extLst>
          </p:cNvPr>
          <p:cNvPicPr>
            <a:picLocks noChangeAspect="1"/>
          </p:cNvPicPr>
          <p:nvPr/>
        </p:nvPicPr>
        <p:blipFill>
          <a:blip r:embed="rId3"/>
          <a:stretch>
            <a:fillRect/>
          </a:stretch>
        </p:blipFill>
        <p:spPr>
          <a:xfrm>
            <a:off x="5190646" y="365760"/>
            <a:ext cx="3096479" cy="2301240"/>
          </a:xfrm>
          <a:prstGeom prst="rect">
            <a:avLst/>
          </a:prstGeom>
        </p:spPr>
      </p:pic>
      <p:pic>
        <p:nvPicPr>
          <p:cNvPr id="3" name="Imagen 2">
            <a:extLst>
              <a:ext uri="{FF2B5EF4-FFF2-40B4-BE49-F238E27FC236}">
                <a16:creationId xmlns:a16="http://schemas.microsoft.com/office/drawing/2014/main" id="{2AA66D7C-AE27-4404-8B1A-C36BA27A8ED3}"/>
              </a:ext>
            </a:extLst>
          </p:cNvPr>
          <p:cNvPicPr>
            <a:picLocks noChangeAspect="1"/>
          </p:cNvPicPr>
          <p:nvPr/>
        </p:nvPicPr>
        <p:blipFill>
          <a:blip r:embed="rId4"/>
          <a:stretch>
            <a:fillRect/>
          </a:stretch>
        </p:blipFill>
        <p:spPr>
          <a:xfrm>
            <a:off x="5340171" y="3048000"/>
            <a:ext cx="2498501" cy="1828800"/>
          </a:xfrm>
          <a:prstGeom prst="rect">
            <a:avLst/>
          </a:prstGeom>
        </p:spPr>
      </p:pic>
      <p:pic>
        <p:nvPicPr>
          <p:cNvPr id="4" name="Imagen 3">
            <a:extLst>
              <a:ext uri="{FF2B5EF4-FFF2-40B4-BE49-F238E27FC236}">
                <a16:creationId xmlns:a16="http://schemas.microsoft.com/office/drawing/2014/main" id="{1AC46441-C05F-4BBA-A23D-2C3B67170734}"/>
              </a:ext>
            </a:extLst>
          </p:cNvPr>
          <p:cNvPicPr>
            <a:picLocks noChangeAspect="1"/>
          </p:cNvPicPr>
          <p:nvPr/>
        </p:nvPicPr>
        <p:blipFill>
          <a:blip r:embed="rId5"/>
          <a:stretch>
            <a:fillRect/>
          </a:stretch>
        </p:blipFill>
        <p:spPr>
          <a:xfrm>
            <a:off x="1066363" y="1402080"/>
            <a:ext cx="2781417" cy="3680460"/>
          </a:xfrm>
          <a:prstGeom prst="rect">
            <a:avLst/>
          </a:prstGeom>
        </p:spPr>
      </p:pic>
    </p:spTree>
    <p:extLst>
      <p:ext uri="{BB962C8B-B14F-4D97-AF65-F5344CB8AC3E}">
        <p14:creationId xmlns:p14="http://schemas.microsoft.com/office/powerpoint/2010/main" val="25318348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3" name="Rectángulo 2">
            <a:extLst>
              <a:ext uri="{FF2B5EF4-FFF2-40B4-BE49-F238E27FC236}">
                <a16:creationId xmlns:a16="http://schemas.microsoft.com/office/drawing/2014/main" id="{CA773146-DB03-4A12-800E-8337B16F0179}"/>
              </a:ext>
            </a:extLst>
          </p:cNvPr>
          <p:cNvSpPr/>
          <p:nvPr/>
        </p:nvSpPr>
        <p:spPr>
          <a:xfrm>
            <a:off x="6004560" y="1561297"/>
            <a:ext cx="2743200" cy="954107"/>
          </a:xfrm>
          <a:prstGeom prst="rect">
            <a:avLst/>
          </a:prstGeom>
        </p:spPr>
        <p:txBody>
          <a:bodyPr wrap="square">
            <a:spAutoFit/>
          </a:bodyPr>
          <a:lstStyle/>
          <a:p>
            <a:pPr algn="just"/>
            <a:r>
              <a:rPr lang="es-ES" dirty="0">
                <a:solidFill>
                  <a:srgbClr val="0066CD"/>
                </a:solidFill>
                <a:latin typeface="Work Sans"/>
                <a:ea typeface="MS PGothic" panose="020B0600070205080204" pitchFamily="34" charset="-128"/>
              </a:rPr>
              <a:t>Las preguntas sobre el tema tratado fueron resueltas directamente en el auditorio por parte del ponente.</a:t>
            </a:r>
          </a:p>
        </p:txBody>
      </p:sp>
      <p:pic>
        <p:nvPicPr>
          <p:cNvPr id="2" name="Imagen 1">
            <a:extLst>
              <a:ext uri="{FF2B5EF4-FFF2-40B4-BE49-F238E27FC236}">
                <a16:creationId xmlns:a16="http://schemas.microsoft.com/office/drawing/2014/main" id="{58AE092A-C241-42A5-A9C9-6EC589111ACE}"/>
              </a:ext>
            </a:extLst>
          </p:cNvPr>
          <p:cNvPicPr>
            <a:picLocks noChangeAspect="1"/>
          </p:cNvPicPr>
          <p:nvPr/>
        </p:nvPicPr>
        <p:blipFill>
          <a:blip r:embed="rId3"/>
          <a:stretch>
            <a:fillRect/>
          </a:stretch>
        </p:blipFill>
        <p:spPr>
          <a:xfrm>
            <a:off x="188475" y="548640"/>
            <a:ext cx="5500984" cy="4069080"/>
          </a:xfrm>
          <a:prstGeom prst="rect">
            <a:avLst/>
          </a:prstGeom>
        </p:spPr>
      </p:pic>
      <p:sp>
        <p:nvSpPr>
          <p:cNvPr id="5" name="Rectángulo 4">
            <a:extLst>
              <a:ext uri="{FF2B5EF4-FFF2-40B4-BE49-F238E27FC236}">
                <a16:creationId xmlns:a16="http://schemas.microsoft.com/office/drawing/2014/main" id="{4FD2549F-FF18-443C-B94A-A9B6C76C1C4A}"/>
              </a:ext>
            </a:extLst>
          </p:cNvPr>
          <p:cNvSpPr/>
          <p:nvPr/>
        </p:nvSpPr>
        <p:spPr>
          <a:xfrm>
            <a:off x="6004560" y="2908995"/>
            <a:ext cx="2872740" cy="1815882"/>
          </a:xfrm>
          <a:prstGeom prst="rect">
            <a:avLst/>
          </a:prstGeom>
        </p:spPr>
        <p:txBody>
          <a:bodyPr wrap="square">
            <a:spAutoFit/>
          </a:bodyPr>
          <a:lstStyle/>
          <a:p>
            <a:pPr algn="just">
              <a:defRPr/>
            </a:pPr>
            <a:r>
              <a:rPr lang="es-CO" dirty="0">
                <a:solidFill>
                  <a:srgbClr val="0066CD"/>
                </a:solidFill>
                <a:latin typeface="Work Sans"/>
                <a:ea typeface="MS PGothic" panose="020B0600070205080204" pitchFamily="34" charset="-128"/>
              </a:rPr>
              <a:t>Gracias a este Encuentro Empresario Digital, se logró que los participantes se inscribieran en la plataforma y fueran multiplicadores de este servicio de formación virtual gratuito del Ministerio TIC.</a:t>
            </a:r>
          </a:p>
        </p:txBody>
      </p:sp>
    </p:spTree>
    <p:extLst>
      <p:ext uri="{BB962C8B-B14F-4D97-AF65-F5344CB8AC3E}">
        <p14:creationId xmlns:p14="http://schemas.microsoft.com/office/powerpoint/2010/main" val="35039122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2D6CF2"/>
        </a:solidFill>
        <a:effectLst/>
      </p:bgPr>
    </p:bg>
    <p:spTree>
      <p:nvGrpSpPr>
        <p:cNvPr id="1" name="Shape 125"/>
        <p:cNvGrpSpPr/>
        <p:nvPr/>
      </p:nvGrpSpPr>
      <p:grpSpPr>
        <a:xfrm>
          <a:off x="0" y="0"/>
          <a:ext cx="0" cy="0"/>
          <a:chOff x="0" y="0"/>
          <a:chExt cx="0" cy="0"/>
        </a:xfrm>
      </p:grpSpPr>
      <p:sp>
        <p:nvSpPr>
          <p:cNvPr id="127" name="Google Shape;127;p20"/>
          <p:cNvSpPr txBox="1">
            <a:spLocks noGrp="1"/>
          </p:cNvSpPr>
          <p:nvPr>
            <p:ph type="title"/>
          </p:nvPr>
        </p:nvSpPr>
        <p:spPr>
          <a:xfrm>
            <a:off x="640080" y="1272540"/>
            <a:ext cx="7545985" cy="2674619"/>
          </a:xfrm>
          <a:prstGeom prst="rect">
            <a:avLst/>
          </a:prstGeom>
          <a:noFill/>
          <a:ln>
            <a:noFill/>
          </a:ln>
        </p:spPr>
        <p:txBody>
          <a:bodyPr spcFirstLastPara="1" wrap="square" lIns="68575" tIns="34275" rIns="68575" bIns="34275" anchor="ctr" anchorCtr="0">
            <a:noAutofit/>
          </a:bodyPr>
          <a:lstStyle/>
          <a:p>
            <a:pPr algn="r">
              <a:lnSpc>
                <a:spcPts val="4000"/>
              </a:lnSpc>
              <a:spcBef>
                <a:spcPct val="0"/>
              </a:spcBef>
            </a:pPr>
            <a:r>
              <a:rPr lang="es-CO" altLang="es-CO" sz="3200" b="1" dirty="0">
                <a:solidFill>
                  <a:schemeClr val="bg1"/>
                </a:solidFill>
              </a:rPr>
              <a:t>Informe Evaluativo de las Acciones de Diálogo - MinTIC y sus grupos de Interés - </a:t>
            </a:r>
            <a:r>
              <a:rPr lang="es-ES" altLang="es-CO" sz="3200" b="1" dirty="0">
                <a:solidFill>
                  <a:schemeClr val="bg1"/>
                </a:solidFill>
              </a:rPr>
              <a:t>en el marco de la Estrategia de Rendición de Cuentas  y </a:t>
            </a:r>
            <a:r>
              <a:rPr lang="es-CO" altLang="es-CO" sz="3200" b="1" dirty="0">
                <a:solidFill>
                  <a:schemeClr val="bg1"/>
                </a:solidFill>
              </a:rPr>
              <a:t>ParticipaTIC MinTIC 20182</a:t>
            </a:r>
            <a:br>
              <a:rPr lang="es-CO" altLang="es-CO" sz="3200" b="1" dirty="0">
                <a:solidFill>
                  <a:schemeClr val="bg1"/>
                </a:solidFill>
              </a:rPr>
            </a:br>
            <a:r>
              <a:rPr lang="es-CO" altLang="es-CO" sz="2800" b="1" i="1" u="sng" dirty="0">
                <a:solidFill>
                  <a:schemeClr val="bg1"/>
                </a:solidFill>
              </a:rPr>
              <a:t>2do</a:t>
            </a:r>
            <a:r>
              <a:rPr lang="es-CO" altLang="es-CO" sz="3200" b="1" dirty="0">
                <a:solidFill>
                  <a:schemeClr val="bg1"/>
                </a:solidFill>
              </a:rPr>
              <a:t> </a:t>
            </a:r>
            <a:r>
              <a:rPr lang="es-CO" altLang="es-CO" sz="2800" b="1" i="1" u="sng" dirty="0">
                <a:solidFill>
                  <a:schemeClr val="bg1"/>
                </a:solidFill>
              </a:rPr>
              <a:t>Cuatrimestre 2018</a:t>
            </a:r>
            <a:br>
              <a:rPr lang="es-CO" altLang="es-CO" sz="2800" b="1" i="1" u="sng" dirty="0">
                <a:solidFill>
                  <a:schemeClr val="bg1"/>
                </a:solidFill>
              </a:rPr>
            </a:br>
            <a:r>
              <a:rPr lang="es-ES" altLang="es-CO" sz="3200" b="1" dirty="0">
                <a:solidFill>
                  <a:schemeClr val="bg1"/>
                </a:solidFill>
                <a:latin typeface="Arial Narrow" panose="020B0606020202030204" pitchFamily="34" charset="0"/>
              </a:rPr>
              <a:t> </a:t>
            </a:r>
            <a:br>
              <a:rPr lang="es-ES" altLang="es-CO" sz="3200" b="1" dirty="0">
                <a:solidFill>
                  <a:schemeClr val="bg1"/>
                </a:solidFill>
                <a:latin typeface="Arial Narrow" panose="020B0606020202030204" pitchFamily="34" charset="0"/>
              </a:rPr>
            </a:br>
            <a:endParaRPr sz="3000" dirty="0">
              <a:solidFill>
                <a:srgbClr val="FFFFFF"/>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4" name="Rectángulo 2">
            <a:extLst>
              <a:ext uri="{FF2B5EF4-FFF2-40B4-BE49-F238E27FC236}">
                <a16:creationId xmlns:a16="http://schemas.microsoft.com/office/drawing/2014/main" id="{FE08CD98-D573-4F8D-9B66-3C43D64A3925}"/>
              </a:ext>
            </a:extLst>
          </p:cNvPr>
          <p:cNvSpPr>
            <a:spLocks noChangeArrowheads="1"/>
          </p:cNvSpPr>
          <p:nvPr/>
        </p:nvSpPr>
        <p:spPr bwMode="auto">
          <a:xfrm>
            <a:off x="214630" y="469265"/>
            <a:ext cx="784381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 altLang="es-CO" sz="1800" b="1" dirty="0">
                <a:solidFill>
                  <a:srgbClr val="0066CD"/>
                </a:solidFill>
                <a:latin typeface="Work Sans"/>
              </a:rPr>
              <a:t>La evaluación de este ejercicio se resumen en los siguientes datos:</a:t>
            </a:r>
            <a:endParaRPr lang="es-CO" altLang="es-CO" sz="1800" b="1" dirty="0">
              <a:solidFill>
                <a:srgbClr val="0066CD"/>
              </a:solidFill>
              <a:latin typeface="Work Sans"/>
            </a:endParaRPr>
          </a:p>
        </p:txBody>
      </p:sp>
      <p:cxnSp>
        <p:nvCxnSpPr>
          <p:cNvPr id="5" name="Conector recto 4">
            <a:extLst>
              <a:ext uri="{FF2B5EF4-FFF2-40B4-BE49-F238E27FC236}">
                <a16:creationId xmlns:a16="http://schemas.microsoft.com/office/drawing/2014/main" id="{4B861C58-9801-4A4C-9727-B9FC9C18136B}"/>
              </a:ext>
            </a:extLst>
          </p:cNvPr>
          <p:cNvCxnSpPr>
            <a:cxnSpLocks/>
          </p:cNvCxnSpPr>
          <p:nvPr/>
        </p:nvCxnSpPr>
        <p:spPr>
          <a:xfrm>
            <a:off x="4488180" y="838597"/>
            <a:ext cx="60960" cy="4120852"/>
          </a:xfrm>
          <a:prstGeom prst="line">
            <a:avLst/>
          </a:prstGeom>
          <a:ln w="57150" cmpd="sng">
            <a:solidFill>
              <a:schemeClr val="accent5"/>
            </a:solidFill>
          </a:ln>
        </p:spPr>
        <p:style>
          <a:lnRef idx="2">
            <a:schemeClr val="accent1"/>
          </a:lnRef>
          <a:fillRef idx="0">
            <a:schemeClr val="accent1"/>
          </a:fillRef>
          <a:effectRef idx="1">
            <a:schemeClr val="accent1"/>
          </a:effectRef>
          <a:fontRef idx="minor">
            <a:schemeClr val="tx1"/>
          </a:fontRef>
        </p:style>
      </p:cxnSp>
      <p:cxnSp>
        <p:nvCxnSpPr>
          <p:cNvPr id="10" name="Conector recto 9">
            <a:extLst>
              <a:ext uri="{FF2B5EF4-FFF2-40B4-BE49-F238E27FC236}">
                <a16:creationId xmlns:a16="http://schemas.microsoft.com/office/drawing/2014/main" id="{D002E6F7-DD82-4CB3-8260-0434B9A5DEB1}"/>
              </a:ext>
            </a:extLst>
          </p:cNvPr>
          <p:cNvCxnSpPr>
            <a:cxnSpLocks/>
          </p:cNvCxnSpPr>
          <p:nvPr/>
        </p:nvCxnSpPr>
        <p:spPr>
          <a:xfrm flipH="1">
            <a:off x="482283" y="3002784"/>
            <a:ext cx="8277827" cy="0"/>
          </a:xfrm>
          <a:prstGeom prst="line">
            <a:avLst/>
          </a:prstGeom>
          <a:ln w="57150" cmpd="sng">
            <a:solidFill>
              <a:schemeClr val="accent5"/>
            </a:solidFill>
          </a:ln>
        </p:spPr>
        <p:style>
          <a:lnRef idx="2">
            <a:schemeClr val="accent1"/>
          </a:lnRef>
          <a:fillRef idx="0">
            <a:schemeClr val="accent1"/>
          </a:fillRef>
          <a:effectRef idx="1">
            <a:schemeClr val="accent1"/>
          </a:effectRef>
          <a:fontRef idx="minor">
            <a:schemeClr val="tx1"/>
          </a:fontRef>
        </p:style>
      </p:cxnSp>
      <p:pic>
        <p:nvPicPr>
          <p:cNvPr id="11" name="Imagen 10" descr="xMensajes_de_texto_masivos.png.pagespeed.ic.ni4aI5L6Bw.png">
            <a:extLst>
              <a:ext uri="{FF2B5EF4-FFF2-40B4-BE49-F238E27FC236}">
                <a16:creationId xmlns:a16="http://schemas.microsoft.com/office/drawing/2014/main" id="{26A67B4D-110A-49CB-A3A9-DE73A66C05B0}"/>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28568" y="944879"/>
            <a:ext cx="1566342" cy="1717923"/>
          </a:xfrm>
          <a:prstGeom prst="rect">
            <a:avLst/>
          </a:prstGeom>
        </p:spPr>
      </p:pic>
      <p:pic>
        <p:nvPicPr>
          <p:cNvPr id="12" name="Imagen 11" descr="comunicacion_cohabitare.png">
            <a:extLst>
              <a:ext uri="{FF2B5EF4-FFF2-40B4-BE49-F238E27FC236}">
                <a16:creationId xmlns:a16="http://schemas.microsoft.com/office/drawing/2014/main" id="{C1100FEF-AA63-491D-8264-D5E0350B3260}"/>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182475" y="992881"/>
            <a:ext cx="1751856" cy="1751856"/>
          </a:xfrm>
          <a:prstGeom prst="rect">
            <a:avLst/>
          </a:prstGeom>
        </p:spPr>
      </p:pic>
      <p:pic>
        <p:nvPicPr>
          <p:cNvPr id="13" name="Imagen 12" descr="1_F90RgC5qsazvMyuwOoNqtw.jpeg">
            <a:extLst>
              <a:ext uri="{FF2B5EF4-FFF2-40B4-BE49-F238E27FC236}">
                <a16:creationId xmlns:a16="http://schemas.microsoft.com/office/drawing/2014/main" id="{ECAE34E9-6BEB-4B9A-88C5-E5B051C7A55F}"/>
              </a:ext>
            </a:extLst>
          </p:cNvPr>
          <p:cNvPicPr>
            <a:picLocks noChangeAspect="1"/>
          </p:cNvPicPr>
          <p:nvPr/>
        </p:nvPicPr>
        <p:blipFill>
          <a:blip r:embed="rId5" cstate="email">
            <a:extLst>
              <a:ext uri="{BEBA8EAE-BF5A-486C-A8C5-ECC9F3942E4B}">
                <a14:imgProps xmlns:a14="http://schemas.microsoft.com/office/drawing/2010/main">
                  <a14:imgLayer r:embed="rId6">
                    <a14:imgEffect>
                      <a14:sharpenSoften amount="-25000"/>
                    </a14:imgEffect>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173016" y="3271033"/>
            <a:ext cx="2055736" cy="1538865"/>
          </a:xfrm>
          <a:prstGeom prst="rect">
            <a:avLst/>
          </a:prstGeom>
        </p:spPr>
      </p:pic>
      <p:pic>
        <p:nvPicPr>
          <p:cNvPr id="14" name="Imagen 13" descr="icon-analysis2_mycdcl.png">
            <a:extLst>
              <a:ext uri="{FF2B5EF4-FFF2-40B4-BE49-F238E27FC236}">
                <a16:creationId xmlns:a16="http://schemas.microsoft.com/office/drawing/2014/main" id="{27DA8863-6F8E-4A9E-B24E-7B1EDC44624F}"/>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4786498" y="3380311"/>
            <a:ext cx="2255912" cy="1579138"/>
          </a:xfrm>
          <a:prstGeom prst="rect">
            <a:avLst/>
          </a:prstGeom>
        </p:spPr>
      </p:pic>
      <p:sp>
        <p:nvSpPr>
          <p:cNvPr id="15" name="CuadroTexto 14">
            <a:extLst>
              <a:ext uri="{FF2B5EF4-FFF2-40B4-BE49-F238E27FC236}">
                <a16:creationId xmlns:a16="http://schemas.microsoft.com/office/drawing/2014/main" id="{8062D84F-2767-40BC-B102-D60330E18273}"/>
              </a:ext>
            </a:extLst>
          </p:cNvPr>
          <p:cNvSpPr txBox="1"/>
          <p:nvPr/>
        </p:nvSpPr>
        <p:spPr>
          <a:xfrm>
            <a:off x="2192276" y="980227"/>
            <a:ext cx="2016224" cy="1815882"/>
          </a:xfrm>
          <a:prstGeom prst="rect">
            <a:avLst/>
          </a:prstGeom>
          <a:noFill/>
        </p:spPr>
        <p:txBody>
          <a:bodyPr wrap="square" rtlCol="0">
            <a:spAutoFit/>
          </a:bodyPr>
          <a:lstStyle/>
          <a:p>
            <a:pPr algn="just"/>
            <a:r>
              <a:rPr lang="es-ES" sz="1600" b="1" dirty="0">
                <a:solidFill>
                  <a:srgbClr val="0066CD"/>
                </a:solidFill>
                <a:latin typeface="Work Sans"/>
                <a:ea typeface="MS PGothic" panose="020B0600070205080204" pitchFamily="34" charset="-128"/>
              </a:rPr>
              <a:t>Convocatoria</a:t>
            </a:r>
          </a:p>
          <a:p>
            <a:pPr algn="just"/>
            <a:r>
              <a:rPr lang="es-ES" sz="1600" dirty="0">
                <a:solidFill>
                  <a:srgbClr val="0066CD"/>
                </a:solidFill>
                <a:latin typeface="Work Sans"/>
                <a:ea typeface="MS PGothic" panose="020B0600070205080204" pitchFamily="34" charset="-128"/>
              </a:rPr>
              <a:t>por múltiples canales virtuales, Plataformas virtuales, grupos focales, página web.</a:t>
            </a:r>
          </a:p>
        </p:txBody>
      </p:sp>
      <p:sp>
        <p:nvSpPr>
          <p:cNvPr id="7" name="Rectángulo 6">
            <a:extLst>
              <a:ext uri="{FF2B5EF4-FFF2-40B4-BE49-F238E27FC236}">
                <a16:creationId xmlns:a16="http://schemas.microsoft.com/office/drawing/2014/main" id="{12AE0887-5046-4CAE-8B83-04E9B21CA339}"/>
              </a:ext>
            </a:extLst>
          </p:cNvPr>
          <p:cNvSpPr/>
          <p:nvPr/>
        </p:nvSpPr>
        <p:spPr>
          <a:xfrm>
            <a:off x="4729451" y="883026"/>
            <a:ext cx="1965960" cy="2062103"/>
          </a:xfrm>
          <a:prstGeom prst="rect">
            <a:avLst/>
          </a:prstGeom>
        </p:spPr>
        <p:txBody>
          <a:bodyPr wrap="square">
            <a:spAutoFit/>
          </a:bodyPr>
          <a:lstStyle/>
          <a:p>
            <a:pPr algn="just"/>
            <a:r>
              <a:rPr lang="es-ES" sz="1600" b="1" dirty="0">
                <a:solidFill>
                  <a:srgbClr val="0066CD"/>
                </a:solidFill>
                <a:latin typeface="Work Sans"/>
                <a:ea typeface="MS PGothic" panose="020B0600070205080204" pitchFamily="34" charset="-128"/>
              </a:rPr>
              <a:t>Evento </a:t>
            </a:r>
            <a:r>
              <a:rPr lang="es-ES" sz="1600" dirty="0">
                <a:solidFill>
                  <a:srgbClr val="0066CD"/>
                </a:solidFill>
                <a:latin typeface="Work Sans"/>
                <a:ea typeface="MS PGothic" panose="020B0600070205080204" pitchFamily="34" charset="-128"/>
              </a:rPr>
              <a:t>El público que participó en el evento fue presencial, no hubo servicio de streaming, FBLive o similares.</a:t>
            </a:r>
          </a:p>
          <a:p>
            <a:pPr algn="just"/>
            <a:r>
              <a:rPr lang="es-ES" sz="1600" b="1" dirty="0">
                <a:solidFill>
                  <a:srgbClr val="0066CD"/>
                </a:solidFill>
                <a:latin typeface="Work Sans"/>
                <a:ea typeface="MS PGothic" panose="020B0600070205080204" pitchFamily="34" charset="-128"/>
              </a:rPr>
              <a:t> </a:t>
            </a:r>
            <a:endParaRPr lang="es-ES" sz="1600" dirty="0">
              <a:solidFill>
                <a:srgbClr val="0066CD"/>
              </a:solidFill>
              <a:latin typeface="Work Sans"/>
              <a:ea typeface="MS PGothic" panose="020B0600070205080204" pitchFamily="34" charset="-128"/>
            </a:endParaRPr>
          </a:p>
        </p:txBody>
      </p:sp>
      <p:sp>
        <p:nvSpPr>
          <p:cNvPr id="16" name="CuadroTexto 15">
            <a:extLst>
              <a:ext uri="{FF2B5EF4-FFF2-40B4-BE49-F238E27FC236}">
                <a16:creationId xmlns:a16="http://schemas.microsoft.com/office/drawing/2014/main" id="{34F2FF55-F30A-4DD2-B816-E92F0EDF3709}"/>
              </a:ext>
            </a:extLst>
          </p:cNvPr>
          <p:cNvSpPr txBox="1"/>
          <p:nvPr/>
        </p:nvSpPr>
        <p:spPr>
          <a:xfrm>
            <a:off x="2466110" y="3209460"/>
            <a:ext cx="1945870" cy="1815882"/>
          </a:xfrm>
          <a:prstGeom prst="rect">
            <a:avLst/>
          </a:prstGeom>
          <a:noFill/>
        </p:spPr>
        <p:txBody>
          <a:bodyPr wrap="square" rtlCol="0">
            <a:spAutoFit/>
          </a:bodyPr>
          <a:lstStyle/>
          <a:p>
            <a:pPr algn="just"/>
            <a:r>
              <a:rPr lang="es-ES" sz="1600" b="1" dirty="0">
                <a:solidFill>
                  <a:srgbClr val="0066CD"/>
                </a:solidFill>
                <a:latin typeface="Work Sans"/>
                <a:ea typeface="MS PGothic" panose="020B0600070205080204" pitchFamily="34" charset="-128"/>
              </a:rPr>
              <a:t>Número de participantes en la actividad. </a:t>
            </a:r>
            <a:r>
              <a:rPr lang="es-ES" sz="1600" dirty="0">
                <a:solidFill>
                  <a:srgbClr val="0066CD"/>
                </a:solidFill>
                <a:latin typeface="Work Sans"/>
                <a:ea typeface="MS PGothic" panose="020B0600070205080204" pitchFamily="34" charset="-128"/>
              </a:rPr>
              <a:t>Participaron un total de 60 ciudadanos de forma presencial</a:t>
            </a:r>
          </a:p>
        </p:txBody>
      </p:sp>
      <p:sp>
        <p:nvSpPr>
          <p:cNvPr id="17" name="CuadroTexto 16">
            <a:extLst>
              <a:ext uri="{FF2B5EF4-FFF2-40B4-BE49-F238E27FC236}">
                <a16:creationId xmlns:a16="http://schemas.microsoft.com/office/drawing/2014/main" id="{2951344D-538C-4991-A91F-DBB3F4A7987B}"/>
              </a:ext>
            </a:extLst>
          </p:cNvPr>
          <p:cNvSpPr txBox="1"/>
          <p:nvPr/>
        </p:nvSpPr>
        <p:spPr>
          <a:xfrm>
            <a:off x="6960096" y="3342767"/>
            <a:ext cx="2016224" cy="1323439"/>
          </a:xfrm>
          <a:prstGeom prst="rect">
            <a:avLst/>
          </a:prstGeom>
          <a:noFill/>
        </p:spPr>
        <p:txBody>
          <a:bodyPr wrap="square" rtlCol="0">
            <a:spAutoFit/>
          </a:bodyPr>
          <a:lstStyle/>
          <a:p>
            <a:pPr algn="just"/>
            <a:r>
              <a:rPr lang="es-ES" sz="1600" b="1" dirty="0">
                <a:solidFill>
                  <a:srgbClr val="0066CD"/>
                </a:solidFill>
                <a:latin typeface="Work Sans"/>
                <a:ea typeface="MS PGothic" panose="020B0600070205080204" pitchFamily="34" charset="-128"/>
              </a:rPr>
              <a:t>Respuesta </a:t>
            </a:r>
          </a:p>
          <a:p>
            <a:pPr algn="just"/>
            <a:r>
              <a:rPr lang="es-ES" sz="1600" dirty="0">
                <a:solidFill>
                  <a:srgbClr val="0066CD"/>
                </a:solidFill>
                <a:latin typeface="Work Sans"/>
                <a:ea typeface="MS PGothic" panose="020B0600070205080204" pitchFamily="34" charset="-128"/>
              </a:rPr>
              <a:t>Al 100% de las participaciones recibidas</a:t>
            </a:r>
          </a:p>
          <a:p>
            <a:pPr algn="just"/>
            <a:endParaRPr lang="es-ES" sz="1600" b="1" dirty="0">
              <a:solidFill>
                <a:srgbClr val="0066CD"/>
              </a:solidFill>
              <a:latin typeface="Work Sans"/>
              <a:ea typeface="MS PGothic" panose="020B0600070205080204" pitchFamily="34" charset="-128"/>
            </a:endParaRPr>
          </a:p>
        </p:txBody>
      </p:sp>
    </p:spTree>
    <p:extLst>
      <p:ext uri="{BB962C8B-B14F-4D97-AF65-F5344CB8AC3E}">
        <p14:creationId xmlns:p14="http://schemas.microsoft.com/office/powerpoint/2010/main" val="22866609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2D6CF2"/>
        </a:solidFill>
        <a:effectLst/>
      </p:bgPr>
    </p:bg>
    <p:spTree>
      <p:nvGrpSpPr>
        <p:cNvPr id="1" name="Shape 139"/>
        <p:cNvGrpSpPr/>
        <p:nvPr/>
      </p:nvGrpSpPr>
      <p:grpSpPr>
        <a:xfrm>
          <a:off x="0" y="0"/>
          <a:ext cx="0" cy="0"/>
          <a:chOff x="0" y="0"/>
          <a:chExt cx="0" cy="0"/>
        </a:xfrm>
      </p:grpSpPr>
      <p:sp>
        <p:nvSpPr>
          <p:cNvPr id="141" name="Google Shape;141;p22"/>
          <p:cNvSpPr txBox="1">
            <a:spLocks noGrp="1"/>
          </p:cNvSpPr>
          <p:nvPr>
            <p:ph type="title"/>
          </p:nvPr>
        </p:nvSpPr>
        <p:spPr>
          <a:xfrm>
            <a:off x="3479990" y="1371600"/>
            <a:ext cx="5587810" cy="2112876"/>
          </a:xfrm>
          <a:prstGeom prst="rect">
            <a:avLst/>
          </a:prstGeom>
          <a:noFill/>
          <a:ln>
            <a:noFill/>
          </a:ln>
        </p:spPr>
        <p:txBody>
          <a:bodyPr spcFirstLastPara="1" wrap="square" lIns="68575" tIns="34275" rIns="68575" bIns="34275" anchor="ctr" anchorCtr="0">
            <a:noAutofit/>
          </a:bodyPr>
          <a:lstStyle/>
          <a:p>
            <a:pPr lvl="0">
              <a:lnSpc>
                <a:spcPct val="115000"/>
              </a:lnSpc>
            </a:pPr>
            <a:r>
              <a:rPr lang="es-CO" altLang="es-CO" sz="2800" b="1" dirty="0"/>
              <a:t>Audiencia Pública de Rendición de Cuentas  MinTIC  8 años - 2018</a:t>
            </a:r>
            <a:br>
              <a:rPr lang="es-ES" sz="2800" dirty="0"/>
            </a:br>
            <a:endParaRPr sz="3000" dirty="0">
              <a:solidFill>
                <a:srgbClr val="FFFFFF"/>
              </a:solidFill>
              <a:latin typeface="Work Sans Medium"/>
              <a:ea typeface="Work Sans Medium"/>
              <a:cs typeface="Work Sans Medium"/>
              <a:sym typeface="Work Sans Medium"/>
            </a:endParaRPr>
          </a:p>
        </p:txBody>
      </p:sp>
      <p:sp>
        <p:nvSpPr>
          <p:cNvPr id="142" name="Google Shape;142;p22"/>
          <p:cNvSpPr txBox="1">
            <a:spLocks noGrp="1"/>
          </p:cNvSpPr>
          <p:nvPr>
            <p:ph type="title"/>
          </p:nvPr>
        </p:nvSpPr>
        <p:spPr>
          <a:xfrm>
            <a:off x="641750" y="1317111"/>
            <a:ext cx="2708700" cy="643800"/>
          </a:xfrm>
          <a:prstGeom prst="rect">
            <a:avLst/>
          </a:prstGeom>
          <a:noFill/>
          <a:ln>
            <a:noFill/>
          </a:ln>
        </p:spPr>
        <p:txBody>
          <a:bodyPr spcFirstLastPara="1" wrap="square" lIns="68575" tIns="34275" rIns="68575" bIns="34275" anchor="ctr" anchorCtr="0">
            <a:noAutofit/>
          </a:bodyPr>
          <a:lstStyle/>
          <a:p>
            <a:pPr marL="0" lvl="0" indent="0" algn="r" rtl="0">
              <a:lnSpc>
                <a:spcPct val="90000"/>
              </a:lnSpc>
              <a:spcBef>
                <a:spcPts val="0"/>
              </a:spcBef>
              <a:spcAft>
                <a:spcPts val="0"/>
              </a:spcAft>
              <a:buSzPts val="1400"/>
              <a:buNone/>
            </a:pPr>
            <a:r>
              <a:rPr lang="es-CO" sz="7200" b="1" dirty="0">
                <a:latin typeface="Work Sans"/>
                <a:ea typeface="Work Sans"/>
                <a:cs typeface="Work Sans"/>
                <a:sym typeface="Work Sans"/>
              </a:rPr>
              <a:t>03.</a:t>
            </a:r>
            <a:endParaRPr sz="7200" b="1" dirty="0">
              <a:solidFill>
                <a:srgbClr val="FFFFFF"/>
              </a:solidFill>
              <a:latin typeface="Work Sans"/>
              <a:ea typeface="Work Sans"/>
              <a:cs typeface="Work Sans"/>
              <a:sym typeface="Work Sans"/>
            </a:endParaRPr>
          </a:p>
        </p:txBody>
      </p:sp>
    </p:spTree>
    <p:extLst>
      <p:ext uri="{BB962C8B-B14F-4D97-AF65-F5344CB8AC3E}">
        <p14:creationId xmlns:p14="http://schemas.microsoft.com/office/powerpoint/2010/main" val="32054886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4" name="Google Shape;244;p32"/>
          <p:cNvSpPr txBox="1">
            <a:spLocks noGrp="1"/>
          </p:cNvSpPr>
          <p:nvPr>
            <p:ph type="body" idx="2"/>
          </p:nvPr>
        </p:nvSpPr>
        <p:spPr>
          <a:xfrm>
            <a:off x="152400" y="435168"/>
            <a:ext cx="4739640" cy="4609272"/>
          </a:xfrm>
          <a:prstGeom prst="rect">
            <a:avLst/>
          </a:prstGeom>
        </p:spPr>
        <p:txBody>
          <a:bodyPr spcFirstLastPara="1" wrap="square" lIns="68575" tIns="34275" rIns="68575" bIns="34275" anchor="t" anchorCtr="0">
            <a:noAutofit/>
          </a:bodyPr>
          <a:lstStyle/>
          <a:p>
            <a:pPr marL="158750" indent="0" algn="just">
              <a:buNone/>
            </a:pPr>
            <a:r>
              <a:rPr lang="es-CO" sz="1500" dirty="0">
                <a:latin typeface="Work Sans" panose="020B0604020202020204" charset="0"/>
              </a:rPr>
              <a:t>Una de las actividades incluida en la Estrategia de Rendición de Cuentas programadas por el Ministerio TIC es la Audiencia Pública de Rendición de Cuentas que permite promover la confianza y fortalecer la relación con los ciudadanos y grupos de interés, en ésta se divulga la información de los avances y los resultados de la gestión del Ministerio, enfocados bajo la garantía de derechos a los ciudadanos, con enfoque diferencial y  promoviendo el diálogo por diferentes canales de comunicación</a:t>
            </a:r>
            <a:r>
              <a:rPr lang="es-CO" sz="1400" dirty="0">
                <a:latin typeface="Work Sans" panose="020B0604020202020204" charset="0"/>
              </a:rPr>
              <a:t>.</a:t>
            </a:r>
          </a:p>
          <a:p>
            <a:pPr marL="158750" indent="0" algn="just">
              <a:buNone/>
            </a:pPr>
            <a:endParaRPr lang="es-CO" sz="800" dirty="0">
              <a:latin typeface="Work Sans" panose="020B0604020202020204" charset="0"/>
            </a:endParaRPr>
          </a:p>
          <a:p>
            <a:pPr marL="158750" indent="0" algn="just">
              <a:buNone/>
            </a:pPr>
            <a:r>
              <a:rPr lang="es-ES" sz="1500" dirty="0">
                <a:latin typeface="Work Sans" panose="020B0604020202020204" charset="0"/>
              </a:rPr>
              <a:t>La Audiencia Pública de Rendición de Cuentas, es un evento programado y desarrollado por MinTIC, en donde cualquier persona natural o jurídica, que deseé conocer los resultados de la gestión de la entidad pueden asistir y si así lo desea, hacer preguntas, intervenciones y propuestas. </a:t>
            </a:r>
          </a:p>
          <a:p>
            <a:pPr marL="0" lvl="0" indent="0" algn="just">
              <a:lnSpc>
                <a:spcPct val="115000"/>
              </a:lnSpc>
              <a:buSzPts val="2100"/>
              <a:buNone/>
            </a:pPr>
            <a:r>
              <a:rPr lang="es-ES" sz="1400" dirty="0">
                <a:latin typeface="Work Sans" panose="020B0604020202020204" charset="0"/>
              </a:rPr>
              <a:t> </a:t>
            </a:r>
          </a:p>
        </p:txBody>
      </p:sp>
      <p:pic>
        <p:nvPicPr>
          <p:cNvPr id="4" name="Imagen 3">
            <a:extLst>
              <a:ext uri="{FF2B5EF4-FFF2-40B4-BE49-F238E27FC236}">
                <a16:creationId xmlns:a16="http://schemas.microsoft.com/office/drawing/2014/main" id="{7D263ADC-55B0-4388-91A2-56A295CCCF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7390" y="1021080"/>
            <a:ext cx="3446520" cy="344652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6" name="Rectángulo 5">
            <a:extLst>
              <a:ext uri="{FF2B5EF4-FFF2-40B4-BE49-F238E27FC236}">
                <a16:creationId xmlns:a16="http://schemas.microsoft.com/office/drawing/2014/main" id="{B7F54D61-4BDD-42B8-9B41-3DE56C5C154D}"/>
              </a:ext>
            </a:extLst>
          </p:cNvPr>
          <p:cNvSpPr/>
          <p:nvPr/>
        </p:nvSpPr>
        <p:spPr>
          <a:xfrm>
            <a:off x="3749040" y="373946"/>
            <a:ext cx="5105400" cy="2169825"/>
          </a:xfrm>
          <a:prstGeom prst="rect">
            <a:avLst/>
          </a:prstGeom>
        </p:spPr>
        <p:txBody>
          <a:bodyPr wrap="square">
            <a:spAutoFit/>
          </a:bodyPr>
          <a:lstStyle/>
          <a:p>
            <a:pPr algn="just">
              <a:spcBef>
                <a:spcPct val="0"/>
              </a:spcBef>
              <a:buFontTx/>
              <a:buNone/>
            </a:pPr>
            <a:r>
              <a:rPr lang="es-CO" altLang="es-CO" sz="1500" dirty="0">
                <a:solidFill>
                  <a:srgbClr val="0054BC"/>
                </a:solidFill>
                <a:latin typeface="Work Sans" panose="020B0604020202020204" charset="0"/>
                <a:sym typeface="Work Sans Light"/>
              </a:rPr>
              <a:t>Desde el mes de mayo de 2018 se creó un grupo coordinador conformado por distintas áreas del ministerio,  para la preparación y desarrollo de la Audiencia Pública de Rendición de Cuentas del MinTIC 8 años vigencia 2018.  dicho grupo coordinador desarrollo las diferentes etapas establecidas en la normatividad vigente; de Aprestamiento, capacitación, Publicación de información, convocatoria y evento, </a:t>
            </a:r>
          </a:p>
        </p:txBody>
      </p:sp>
      <p:sp>
        <p:nvSpPr>
          <p:cNvPr id="7" name="Rectángulo 6">
            <a:extLst>
              <a:ext uri="{FF2B5EF4-FFF2-40B4-BE49-F238E27FC236}">
                <a16:creationId xmlns:a16="http://schemas.microsoft.com/office/drawing/2014/main" id="{E6862F70-2CD1-499F-A67F-C397B2CB767B}"/>
              </a:ext>
            </a:extLst>
          </p:cNvPr>
          <p:cNvSpPr/>
          <p:nvPr/>
        </p:nvSpPr>
        <p:spPr>
          <a:xfrm>
            <a:off x="487680" y="3274040"/>
            <a:ext cx="8458200" cy="1384995"/>
          </a:xfrm>
          <a:prstGeom prst="rect">
            <a:avLst/>
          </a:prstGeom>
        </p:spPr>
        <p:txBody>
          <a:bodyPr wrap="square">
            <a:spAutoFit/>
          </a:bodyPr>
          <a:lstStyle/>
          <a:p>
            <a:pPr algn="just">
              <a:spcBef>
                <a:spcPct val="0"/>
              </a:spcBef>
            </a:pPr>
            <a:r>
              <a:rPr lang="es-ES" dirty="0">
                <a:solidFill>
                  <a:srgbClr val="0054BC"/>
                </a:solidFill>
                <a:latin typeface="Work Sans" panose="020B0604020202020204" charset="0"/>
              </a:rPr>
              <a:t>MinTIC cumpliendo con la etapa de Información y con el objetivo de dar a conocer los resultados de su gestión en los últimos (8) ocho años y consultar e identificar los temas de mayor relevancia para sus grupos de interés, diseñó y publicó </a:t>
            </a:r>
            <a:r>
              <a:rPr lang="es-ES" altLang="es-CO" dirty="0">
                <a:solidFill>
                  <a:srgbClr val="0054BC"/>
                </a:solidFill>
                <a:latin typeface="Work Sans" panose="020B0604020202020204" charset="0"/>
              </a:rPr>
              <a:t>para consulta y participación ciudadana una plataforma </a:t>
            </a:r>
            <a:r>
              <a:rPr lang="es-ES" dirty="0">
                <a:solidFill>
                  <a:srgbClr val="0054BC"/>
                </a:solidFill>
                <a:latin typeface="Work Sans" panose="020B0604020202020204" charset="0"/>
              </a:rPr>
              <a:t>desde el</a:t>
            </a:r>
            <a:r>
              <a:rPr lang="es-ES" altLang="es-CO" dirty="0">
                <a:solidFill>
                  <a:srgbClr val="0054BC"/>
                </a:solidFill>
                <a:latin typeface="Work Sans" panose="020B0604020202020204" charset="0"/>
              </a:rPr>
              <a:t>  29 de junio de 2018</a:t>
            </a:r>
            <a:r>
              <a:rPr lang="es-ES" dirty="0">
                <a:solidFill>
                  <a:srgbClr val="0054BC"/>
                </a:solidFill>
                <a:latin typeface="Work Sans" panose="020B0604020202020204" charset="0"/>
              </a:rPr>
              <a:t> y hasta el 25 de julio de 2018, fecha en la que se cerro el módulo de comentarios del micrositio para participar con preguntas y temas </a:t>
            </a:r>
            <a:r>
              <a:rPr lang="es-CO" dirty="0">
                <a:solidFill>
                  <a:srgbClr val="0054BC"/>
                </a:solidFill>
                <a:latin typeface="Work Sans" panose="020B0604020202020204" charset="0"/>
              </a:rPr>
              <a:t>alojado en la URL </a:t>
            </a:r>
            <a:r>
              <a:rPr lang="es-ES" altLang="es-CO" dirty="0">
                <a:solidFill>
                  <a:srgbClr val="0054BC"/>
                </a:solidFill>
                <a:latin typeface="Work Sans" panose="020B0604020202020204" charset="0"/>
                <a:hlinkClick r:id="rId3"/>
              </a:rPr>
              <a:t>http://micrositios.mintic.gov.co/rendicion_cuentas_2018/</a:t>
            </a:r>
            <a:endParaRPr lang="es-ES" altLang="es-CO" dirty="0">
              <a:solidFill>
                <a:srgbClr val="0054BC"/>
              </a:solidFill>
              <a:latin typeface="Work Sans" panose="020B0604020202020204" charset="0"/>
            </a:endParaRPr>
          </a:p>
        </p:txBody>
      </p:sp>
      <p:pic>
        <p:nvPicPr>
          <p:cNvPr id="12" name="Marcador de posición de imagen 11">
            <a:extLst>
              <a:ext uri="{FF2B5EF4-FFF2-40B4-BE49-F238E27FC236}">
                <a16:creationId xmlns:a16="http://schemas.microsoft.com/office/drawing/2014/main" id="{DB7113A4-498E-44A8-A5A2-E315AEBD0762}"/>
              </a:ext>
            </a:extLst>
          </p:cNvPr>
          <p:cNvPicPr>
            <a:picLocks noGrp="1" noChangeAspect="1"/>
          </p:cNvPicPr>
          <p:nvPr>
            <p:ph type="pic" idx="2"/>
          </p:nvPr>
        </p:nvPicPr>
        <p:blipFill>
          <a:blip r:embed="rId4"/>
          <a:srcRect l="20392" r="20392"/>
          <a:stretch>
            <a:fillRect/>
          </a:stretch>
        </p:blipFill>
        <p:spPr>
          <a:xfrm>
            <a:off x="259080" y="103802"/>
            <a:ext cx="3422650" cy="3170238"/>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6" name="Rectángulo 5">
            <a:extLst>
              <a:ext uri="{FF2B5EF4-FFF2-40B4-BE49-F238E27FC236}">
                <a16:creationId xmlns:a16="http://schemas.microsoft.com/office/drawing/2014/main" id="{B7F54D61-4BDD-42B8-9B41-3DE56C5C154D}"/>
              </a:ext>
            </a:extLst>
          </p:cNvPr>
          <p:cNvSpPr/>
          <p:nvPr/>
        </p:nvSpPr>
        <p:spPr>
          <a:xfrm>
            <a:off x="307645" y="373946"/>
            <a:ext cx="8546795" cy="2400657"/>
          </a:xfrm>
          <a:prstGeom prst="rect">
            <a:avLst/>
          </a:prstGeom>
        </p:spPr>
        <p:txBody>
          <a:bodyPr wrap="square">
            <a:spAutoFit/>
          </a:bodyPr>
          <a:lstStyle/>
          <a:p>
            <a:pPr algn="just">
              <a:spcBef>
                <a:spcPct val="0"/>
              </a:spcBef>
            </a:pPr>
            <a:r>
              <a:rPr lang="es-CO" sz="1500" dirty="0">
                <a:solidFill>
                  <a:srgbClr val="0054BC"/>
                </a:solidFill>
                <a:latin typeface="Work Sans" panose="020B0604020202020204" charset="0"/>
              </a:rPr>
              <a:t>MinTIC dispuso de tres (3) canales para divulgar el proceso de Rendición de Cuentas a sus grupos de interés;</a:t>
            </a:r>
          </a:p>
          <a:p>
            <a:pPr algn="just">
              <a:spcBef>
                <a:spcPct val="0"/>
              </a:spcBef>
            </a:pPr>
            <a:endParaRPr lang="es-CO" sz="1500" dirty="0">
              <a:solidFill>
                <a:srgbClr val="0054BC"/>
              </a:solidFill>
              <a:latin typeface="Work Sans" panose="020B0604020202020204" charset="0"/>
            </a:endParaRPr>
          </a:p>
          <a:p>
            <a:pPr algn="just">
              <a:spcBef>
                <a:spcPct val="0"/>
              </a:spcBef>
            </a:pPr>
            <a:endParaRPr lang="es-CO" sz="1500" dirty="0">
              <a:solidFill>
                <a:srgbClr val="0054BC"/>
              </a:solidFill>
              <a:latin typeface="Work Sans" panose="020B0604020202020204" charset="0"/>
            </a:endParaRPr>
          </a:p>
          <a:p>
            <a:pPr algn="just">
              <a:spcBef>
                <a:spcPct val="0"/>
              </a:spcBef>
            </a:pPr>
            <a:endParaRPr lang="es-CO" sz="1500" dirty="0">
              <a:solidFill>
                <a:srgbClr val="0054BC"/>
              </a:solidFill>
              <a:latin typeface="Work Sans" panose="020B0604020202020204" charset="0"/>
            </a:endParaRPr>
          </a:p>
          <a:p>
            <a:pPr algn="just">
              <a:spcBef>
                <a:spcPct val="0"/>
              </a:spcBef>
            </a:pPr>
            <a:endParaRPr lang="es-CO" sz="1500" dirty="0">
              <a:solidFill>
                <a:srgbClr val="0054BC"/>
              </a:solidFill>
              <a:latin typeface="Work Sans" panose="020B0604020202020204" charset="0"/>
            </a:endParaRPr>
          </a:p>
          <a:p>
            <a:pPr algn="just">
              <a:spcBef>
                <a:spcPct val="0"/>
              </a:spcBef>
            </a:pPr>
            <a:endParaRPr lang="es-CO" sz="1500" dirty="0">
              <a:solidFill>
                <a:srgbClr val="0054BC"/>
              </a:solidFill>
              <a:latin typeface="Work Sans" panose="020B0604020202020204" charset="0"/>
            </a:endParaRPr>
          </a:p>
          <a:p>
            <a:pPr algn="just">
              <a:spcBef>
                <a:spcPct val="0"/>
              </a:spcBef>
            </a:pPr>
            <a:endParaRPr lang="es-CO" sz="1500" dirty="0">
              <a:solidFill>
                <a:srgbClr val="0054BC"/>
              </a:solidFill>
              <a:latin typeface="Work Sans" panose="020B0604020202020204" charset="0"/>
            </a:endParaRPr>
          </a:p>
          <a:p>
            <a:pPr algn="just">
              <a:spcBef>
                <a:spcPct val="0"/>
              </a:spcBef>
            </a:pPr>
            <a:endParaRPr lang="es-CO" sz="1500" dirty="0">
              <a:solidFill>
                <a:srgbClr val="0054BC"/>
              </a:solidFill>
              <a:latin typeface="Work Sans" panose="020B0604020202020204" charset="0"/>
            </a:endParaRPr>
          </a:p>
          <a:p>
            <a:pPr algn="just">
              <a:spcBef>
                <a:spcPct val="0"/>
              </a:spcBef>
            </a:pPr>
            <a:endParaRPr lang="es-CO" sz="1500" dirty="0">
              <a:solidFill>
                <a:srgbClr val="0054BC"/>
              </a:solidFill>
              <a:latin typeface="Work Sans" panose="020B0604020202020204" charset="0"/>
            </a:endParaRPr>
          </a:p>
        </p:txBody>
      </p:sp>
      <p:sp>
        <p:nvSpPr>
          <p:cNvPr id="7" name="Rectángulo 6">
            <a:extLst>
              <a:ext uri="{FF2B5EF4-FFF2-40B4-BE49-F238E27FC236}">
                <a16:creationId xmlns:a16="http://schemas.microsoft.com/office/drawing/2014/main" id="{E6862F70-2CD1-499F-A67F-C397B2CB767B}"/>
              </a:ext>
            </a:extLst>
          </p:cNvPr>
          <p:cNvSpPr/>
          <p:nvPr/>
        </p:nvSpPr>
        <p:spPr>
          <a:xfrm>
            <a:off x="351942" y="4034413"/>
            <a:ext cx="8458200" cy="1000274"/>
          </a:xfrm>
          <a:prstGeom prst="rect">
            <a:avLst/>
          </a:prstGeom>
        </p:spPr>
        <p:txBody>
          <a:bodyPr wrap="square">
            <a:spAutoFit/>
          </a:bodyPr>
          <a:lstStyle/>
          <a:p>
            <a:pPr algn="just">
              <a:spcBef>
                <a:spcPct val="0"/>
              </a:spcBef>
            </a:pPr>
            <a:r>
              <a:rPr lang="es-CO" sz="1500" dirty="0">
                <a:solidFill>
                  <a:srgbClr val="0054BC"/>
                </a:solidFill>
                <a:latin typeface="Work Sans" panose="020B0604020202020204" charset="0"/>
              </a:rPr>
              <a:t>A través de ellas se  invitaba a conocer la gestión del Ministerio en los últimos 8 años, a participar con comentarios y preguntas en la Plataforma y a asistir el día de la Audiencia Pública en el estudio 5 de RTVC.</a:t>
            </a:r>
          </a:p>
          <a:p>
            <a:pPr algn="just">
              <a:spcBef>
                <a:spcPct val="0"/>
              </a:spcBef>
            </a:pPr>
            <a:endParaRPr lang="es-ES" altLang="es-CO" dirty="0">
              <a:solidFill>
                <a:srgbClr val="0054BC"/>
              </a:solidFill>
              <a:latin typeface="Work Sans" panose="020B0604020202020204" charset="0"/>
            </a:endParaRPr>
          </a:p>
        </p:txBody>
      </p:sp>
      <p:pic>
        <p:nvPicPr>
          <p:cNvPr id="5" name="Imagen 4" descr="xMensajes_de_texto_masivos.png.pagespeed.ic.ni4aI5L6Bw.png">
            <a:extLst>
              <a:ext uri="{FF2B5EF4-FFF2-40B4-BE49-F238E27FC236}">
                <a16:creationId xmlns:a16="http://schemas.microsoft.com/office/drawing/2014/main" id="{68ED65D2-1794-4F2C-8FE1-2479F1469547}"/>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05775" y="1412634"/>
            <a:ext cx="1216027" cy="1333706"/>
          </a:xfrm>
          <a:prstGeom prst="rect">
            <a:avLst/>
          </a:prstGeom>
        </p:spPr>
      </p:pic>
      <p:pic>
        <p:nvPicPr>
          <p:cNvPr id="8" name="Imagen 2">
            <a:extLst>
              <a:ext uri="{FF2B5EF4-FFF2-40B4-BE49-F238E27FC236}">
                <a16:creationId xmlns:a16="http://schemas.microsoft.com/office/drawing/2014/main" id="{DD874A23-73C4-4149-82EB-2A95B022CFB8}"/>
              </a:ext>
            </a:extLst>
          </p:cNvPr>
          <p:cNvPicPr>
            <a:picLocks noChangeAspect="1"/>
          </p:cNvPicPr>
          <p:nvPr/>
        </p:nvPicPr>
        <p:blipFill rotWithShape="1">
          <a:blip r:embed="rId4"/>
          <a:srcRect l="31294" r="42495" b="21058"/>
          <a:stretch/>
        </p:blipFill>
        <p:spPr>
          <a:xfrm>
            <a:off x="3477488" y="1520844"/>
            <a:ext cx="1305101" cy="1290070"/>
          </a:xfrm>
          <a:prstGeom prst="rect">
            <a:avLst/>
          </a:prstGeom>
        </p:spPr>
      </p:pic>
      <p:pic>
        <p:nvPicPr>
          <p:cNvPr id="9" name="Imagen 8" descr="2.jpeg">
            <a:extLst>
              <a:ext uri="{FF2B5EF4-FFF2-40B4-BE49-F238E27FC236}">
                <a16:creationId xmlns:a16="http://schemas.microsoft.com/office/drawing/2014/main" id="{A5B8DA67-C7A0-4489-9CF0-89BAB523CD10}"/>
              </a:ext>
            </a:extLst>
          </p:cNvPr>
          <p:cNvPicPr>
            <a:picLocks noChangeAspect="1"/>
          </p:cNvPicPr>
          <p:nvPr/>
        </p:nvPicPr>
        <p:blipFill>
          <a:blip r:embed="rId5">
            <a:extLst>
              <a:ext uri="{BEBA8EAE-BF5A-486C-A8C5-ECC9F3942E4B}">
                <a14:imgProps xmlns:a14="http://schemas.microsoft.com/office/drawing/2010/main">
                  <a14:imgLayer r:embed="rId6">
                    <a14:imgEffect>
                      <a14:colorTemperature colorTemp="11200"/>
                    </a14:imgEffect>
                    <a14:imgEffect>
                      <a14:saturation sat="400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6446288" y="1524708"/>
            <a:ext cx="1440411" cy="1204674"/>
          </a:xfrm>
          <a:prstGeom prst="rect">
            <a:avLst/>
          </a:prstGeom>
        </p:spPr>
      </p:pic>
      <p:pic>
        <p:nvPicPr>
          <p:cNvPr id="10" name="Imagen 9">
            <a:extLst>
              <a:ext uri="{FF2B5EF4-FFF2-40B4-BE49-F238E27FC236}">
                <a16:creationId xmlns:a16="http://schemas.microsoft.com/office/drawing/2014/main" id="{908B8F4E-7860-46AA-95AC-49010CBC9E58}"/>
              </a:ext>
            </a:extLst>
          </p:cNvPr>
          <p:cNvPicPr>
            <a:picLocks noChangeAspect="1"/>
          </p:cNvPicPr>
          <p:nvPr/>
        </p:nvPicPr>
        <p:blipFill rotWithShape="1">
          <a:blip r:embed="rId4"/>
          <a:srcRect t="78341"/>
          <a:stretch/>
        </p:blipFill>
        <p:spPr>
          <a:xfrm>
            <a:off x="1023925" y="3198109"/>
            <a:ext cx="6977075" cy="342615"/>
          </a:xfrm>
          <a:prstGeom prst="rect">
            <a:avLst/>
          </a:prstGeom>
        </p:spPr>
      </p:pic>
    </p:spTree>
    <p:extLst>
      <p:ext uri="{BB962C8B-B14F-4D97-AF65-F5344CB8AC3E}">
        <p14:creationId xmlns:p14="http://schemas.microsoft.com/office/powerpoint/2010/main" val="21434689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pic>
        <p:nvPicPr>
          <p:cNvPr id="12" name="Picture 8">
            <a:extLst>
              <a:ext uri="{FF2B5EF4-FFF2-40B4-BE49-F238E27FC236}">
                <a16:creationId xmlns:a16="http://schemas.microsoft.com/office/drawing/2014/main" id="{B8D4EE0D-B4E3-4452-8CB7-66CE41331928}"/>
              </a:ext>
            </a:extLst>
          </p:cNvPr>
          <p:cNvPicPr>
            <a:picLocks noGrp="1" noChangeAspect="1" noChangeArrowheads="1"/>
          </p:cNvPicPr>
          <p:nvPr>
            <p:ph type="pic" idx="2"/>
          </p:nvPr>
        </p:nvPicPr>
        <p:blipFill rotWithShape="1">
          <a:blip r:embed="rId3">
            <a:extLst>
              <a:ext uri="{28A0092B-C50C-407E-A947-70E740481C1C}">
                <a14:useLocalDpi xmlns:a14="http://schemas.microsoft.com/office/drawing/2010/main" val="0"/>
              </a:ext>
            </a:extLst>
          </a:blip>
          <a:srcRect l="31294" t="5021" r="31294"/>
          <a:stretch/>
        </p:blipFill>
        <p:spPr bwMode="auto">
          <a:xfrm>
            <a:off x="432454" y="975360"/>
            <a:ext cx="2591359" cy="3698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3">
            <a:extLst>
              <a:ext uri="{FF2B5EF4-FFF2-40B4-BE49-F238E27FC236}">
                <a16:creationId xmlns:a16="http://schemas.microsoft.com/office/drawing/2014/main" id="{4B732D20-10B4-45D9-BD26-EDDE73BC978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31294" r="31294"/>
          <a:stretch>
            <a:fillRect/>
          </a:stretch>
        </p:blipFill>
        <p:spPr bwMode="auto">
          <a:xfrm>
            <a:off x="3419912" y="1124021"/>
            <a:ext cx="1944568" cy="29219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3">
            <a:extLst>
              <a:ext uri="{FF2B5EF4-FFF2-40B4-BE49-F238E27FC236}">
                <a16:creationId xmlns:a16="http://schemas.microsoft.com/office/drawing/2014/main" id="{5A6F29D5-EF95-44C6-BD4F-34FECE81F4F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8707" t="4291" r="41051" b="30072"/>
          <a:stretch>
            <a:fillRect/>
          </a:stretch>
        </p:blipFill>
        <p:spPr bwMode="auto">
          <a:xfrm>
            <a:off x="5760579" y="1402223"/>
            <a:ext cx="3220149" cy="2365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ángulo 3">
            <a:extLst>
              <a:ext uri="{FF2B5EF4-FFF2-40B4-BE49-F238E27FC236}">
                <a16:creationId xmlns:a16="http://schemas.microsoft.com/office/drawing/2014/main" id="{AB55E569-32D4-4874-9545-93C35AF2401E}"/>
              </a:ext>
            </a:extLst>
          </p:cNvPr>
          <p:cNvSpPr/>
          <p:nvPr/>
        </p:nvSpPr>
        <p:spPr>
          <a:xfrm>
            <a:off x="750356" y="345222"/>
            <a:ext cx="1186543" cy="307777"/>
          </a:xfrm>
          <a:prstGeom prst="rect">
            <a:avLst/>
          </a:prstGeom>
        </p:spPr>
        <p:txBody>
          <a:bodyPr wrap="none">
            <a:spAutoFit/>
          </a:bodyPr>
          <a:lstStyle/>
          <a:p>
            <a:r>
              <a:rPr lang="es-ES" altLang="es-CO" b="1" dirty="0">
                <a:solidFill>
                  <a:srgbClr val="0066CD"/>
                </a:solidFill>
                <a:latin typeface="Work Sans"/>
              </a:rPr>
              <a:t>Evidencias </a:t>
            </a:r>
            <a:endParaRPr lang="es-CO" dirty="0"/>
          </a:p>
        </p:txBody>
      </p:sp>
    </p:spTree>
    <p:extLst>
      <p:ext uri="{BB962C8B-B14F-4D97-AF65-F5344CB8AC3E}">
        <p14:creationId xmlns:p14="http://schemas.microsoft.com/office/powerpoint/2010/main" val="42503641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 name="Rectángulo 1">
            <a:extLst>
              <a:ext uri="{FF2B5EF4-FFF2-40B4-BE49-F238E27FC236}">
                <a16:creationId xmlns:a16="http://schemas.microsoft.com/office/drawing/2014/main" id="{A575EF1E-E8C6-4647-A2A1-AA93868F9A99}"/>
              </a:ext>
            </a:extLst>
          </p:cNvPr>
          <p:cNvSpPr/>
          <p:nvPr/>
        </p:nvSpPr>
        <p:spPr>
          <a:xfrm>
            <a:off x="3566160" y="450860"/>
            <a:ext cx="5059680" cy="2677656"/>
          </a:xfrm>
          <a:prstGeom prst="rect">
            <a:avLst/>
          </a:prstGeom>
        </p:spPr>
        <p:txBody>
          <a:bodyPr wrap="square">
            <a:spAutoFit/>
          </a:bodyPr>
          <a:lstStyle/>
          <a:p>
            <a:r>
              <a:rPr lang="es-CO" altLang="es-CO" dirty="0">
                <a:solidFill>
                  <a:srgbClr val="0054BC"/>
                </a:solidFill>
                <a:latin typeface="Work Sans" panose="020B0604020202020204" charset="0"/>
                <a:sym typeface="Work Sans Light"/>
              </a:rPr>
              <a:t>El cual se llevó acabo el jueves 26 de julio de 2018 en el Estudio 5 de RTVC a las 10:00 AM., Participaron presencialmente más de 150 personas representantes de los grupos de interés.</a:t>
            </a:r>
          </a:p>
          <a:p>
            <a:endParaRPr lang="es-CO" dirty="0">
              <a:solidFill>
                <a:srgbClr val="0054BC"/>
              </a:solidFill>
              <a:latin typeface="Work Sans" panose="020B0604020202020204" charset="0"/>
              <a:sym typeface="Work Sans Light"/>
            </a:endParaRPr>
          </a:p>
          <a:p>
            <a:r>
              <a:rPr lang="es-CO" dirty="0">
                <a:solidFill>
                  <a:srgbClr val="0054BC"/>
                </a:solidFill>
                <a:latin typeface="Work Sans" panose="020B0604020202020204" charset="0"/>
                <a:sym typeface="Work Sans Light"/>
              </a:rPr>
              <a:t>Con preguntas por redes y otros canales participaron 585 personas</a:t>
            </a:r>
          </a:p>
          <a:p>
            <a:endParaRPr lang="es-CO" dirty="0">
              <a:solidFill>
                <a:srgbClr val="0054BC"/>
              </a:solidFill>
              <a:latin typeface="Work Sans" panose="020B0604020202020204" charset="0"/>
              <a:sym typeface="Work Sans Light"/>
            </a:endParaRPr>
          </a:p>
          <a:p>
            <a:endParaRPr lang="es-CO" dirty="0">
              <a:solidFill>
                <a:srgbClr val="0054BC"/>
              </a:solidFill>
              <a:latin typeface="Work Sans" panose="020B0604020202020204" charset="0"/>
              <a:sym typeface="Work Sans Light"/>
            </a:endParaRPr>
          </a:p>
          <a:p>
            <a:endParaRPr lang="es-CO" dirty="0">
              <a:solidFill>
                <a:srgbClr val="0054BC"/>
              </a:solidFill>
              <a:latin typeface="Work Sans" panose="020B0604020202020204" charset="0"/>
              <a:sym typeface="Work Sans Light"/>
            </a:endParaRPr>
          </a:p>
          <a:p>
            <a:endParaRPr lang="es-CO" dirty="0">
              <a:solidFill>
                <a:srgbClr val="0054BC"/>
              </a:solidFill>
              <a:latin typeface="Work Sans" panose="020B0604020202020204" charset="0"/>
              <a:sym typeface="Work Sans Light"/>
            </a:endParaRPr>
          </a:p>
          <a:p>
            <a:endParaRPr lang="es-CO" dirty="0"/>
          </a:p>
        </p:txBody>
      </p:sp>
      <p:pic>
        <p:nvPicPr>
          <p:cNvPr id="9" name="Marcador de posición de imagen 8">
            <a:extLst>
              <a:ext uri="{FF2B5EF4-FFF2-40B4-BE49-F238E27FC236}">
                <a16:creationId xmlns:a16="http://schemas.microsoft.com/office/drawing/2014/main" id="{261AC400-DBC8-452F-BCC5-94F5AAF76818}"/>
              </a:ext>
            </a:extLst>
          </p:cNvPr>
          <p:cNvPicPr>
            <a:picLocks noGrp="1" noChangeAspect="1"/>
          </p:cNvPicPr>
          <p:nvPr>
            <p:ph type="pic" idx="2"/>
          </p:nvPr>
        </p:nvPicPr>
        <p:blipFill>
          <a:blip r:embed="rId3"/>
          <a:srcRect l="25543" r="25543"/>
          <a:stretch>
            <a:fillRect/>
          </a:stretch>
        </p:blipFill>
        <p:spPr>
          <a:prstGeom prst="rect">
            <a:avLst/>
          </a:prstGeom>
        </p:spPr>
      </p:pic>
      <p:graphicFrame>
        <p:nvGraphicFramePr>
          <p:cNvPr id="10" name="Tabla 9">
            <a:extLst>
              <a:ext uri="{FF2B5EF4-FFF2-40B4-BE49-F238E27FC236}">
                <a16:creationId xmlns:a16="http://schemas.microsoft.com/office/drawing/2014/main" id="{EA4D7C70-81F5-4DD1-8571-BEE86950A157}"/>
              </a:ext>
            </a:extLst>
          </p:cNvPr>
          <p:cNvGraphicFramePr>
            <a:graphicFrameLocks noGrp="1"/>
          </p:cNvGraphicFramePr>
          <p:nvPr>
            <p:extLst>
              <p:ext uri="{D42A27DB-BD31-4B8C-83A1-F6EECF244321}">
                <p14:modId xmlns:p14="http://schemas.microsoft.com/office/powerpoint/2010/main" val="516898609"/>
              </p:ext>
            </p:extLst>
          </p:nvPr>
        </p:nvGraphicFramePr>
        <p:xfrm>
          <a:off x="4040220" y="2272657"/>
          <a:ext cx="4279826" cy="2269447"/>
        </p:xfrm>
        <a:graphic>
          <a:graphicData uri="http://schemas.openxmlformats.org/drawingml/2006/table">
            <a:tbl>
              <a:tblPr/>
              <a:tblGrid>
                <a:gridCol w="3588749">
                  <a:extLst>
                    <a:ext uri="{9D8B030D-6E8A-4147-A177-3AD203B41FA5}">
                      <a16:colId xmlns:a16="http://schemas.microsoft.com/office/drawing/2014/main" val="130169946"/>
                    </a:ext>
                  </a:extLst>
                </a:gridCol>
                <a:gridCol w="691077">
                  <a:extLst>
                    <a:ext uri="{9D8B030D-6E8A-4147-A177-3AD203B41FA5}">
                      <a16:colId xmlns:a16="http://schemas.microsoft.com/office/drawing/2014/main" val="333885826"/>
                    </a:ext>
                  </a:extLst>
                </a:gridCol>
              </a:tblGrid>
              <a:tr h="343251">
                <a:tc>
                  <a:txBody>
                    <a:bodyPr/>
                    <a:lstStyle/>
                    <a:p>
                      <a:pPr marR="0" algn="l" rtl="0">
                        <a:lnSpc>
                          <a:spcPct val="100000"/>
                        </a:lnSpc>
                        <a:spcBef>
                          <a:spcPts val="0"/>
                        </a:spcBef>
                        <a:spcAft>
                          <a:spcPts val="0"/>
                        </a:spcAft>
                        <a:buClr>
                          <a:srgbClr val="000000"/>
                        </a:buClr>
                        <a:buFont typeface="Arial"/>
                      </a:pPr>
                      <a:r>
                        <a:rPr lang="es-CO" sz="1400" b="0" i="0" u="none" strike="noStrike" cap="none" dirty="0">
                          <a:solidFill>
                            <a:srgbClr val="0054BC"/>
                          </a:solidFill>
                          <a:latin typeface="Work Sans" panose="020B0604020202020204" charset="0"/>
                          <a:ea typeface="MS PGothic" panose="020B0600070205080204" pitchFamily="34" charset="-128"/>
                          <a:cs typeface="Arial"/>
                          <a:sym typeface="Arial"/>
                        </a:rPr>
                        <a:t>Medio</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0" algn="l" rtl="0">
                        <a:lnSpc>
                          <a:spcPct val="100000"/>
                        </a:lnSpc>
                        <a:spcBef>
                          <a:spcPts val="0"/>
                        </a:spcBef>
                        <a:spcAft>
                          <a:spcPts val="0"/>
                        </a:spcAft>
                        <a:buClr>
                          <a:srgbClr val="000000"/>
                        </a:buClr>
                        <a:buFont typeface="Arial"/>
                      </a:pPr>
                      <a:r>
                        <a:rPr lang="es-CO" sz="1400" b="0" i="0" u="none" strike="noStrike" cap="none" dirty="0">
                          <a:solidFill>
                            <a:srgbClr val="0054BC"/>
                          </a:solidFill>
                          <a:latin typeface="Work Sans" panose="020B0604020202020204" charset="0"/>
                          <a:ea typeface="MS PGothic" panose="020B0600070205080204" pitchFamily="34" charset="-128"/>
                          <a:cs typeface="Arial"/>
                          <a:sym typeface="Arial"/>
                        </a:rPr>
                        <a:t>Número</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940182685"/>
                  </a:ext>
                </a:extLst>
              </a:tr>
              <a:tr h="279685">
                <a:tc>
                  <a:txBody>
                    <a:bodyPr/>
                    <a:lstStyle/>
                    <a:p>
                      <a:pPr marR="0" algn="l" rtl="0">
                        <a:lnSpc>
                          <a:spcPct val="100000"/>
                        </a:lnSpc>
                        <a:spcBef>
                          <a:spcPts val="0"/>
                        </a:spcBef>
                        <a:spcAft>
                          <a:spcPts val="0"/>
                        </a:spcAft>
                        <a:buClr>
                          <a:srgbClr val="000000"/>
                        </a:buClr>
                        <a:buFont typeface="Arial"/>
                      </a:pPr>
                      <a:r>
                        <a:rPr lang="es-CO" sz="1400" b="0" i="0" u="none" strike="noStrike" cap="none" dirty="0">
                          <a:solidFill>
                            <a:srgbClr val="0054BC"/>
                          </a:solidFill>
                          <a:latin typeface="Work Sans" panose="020B0604020202020204" charset="0"/>
                          <a:ea typeface="MS PGothic" panose="020B0600070205080204" pitchFamily="34" charset="-128"/>
                          <a:cs typeface="Arial"/>
                          <a:sym typeface="Arial"/>
                        </a:rPr>
                        <a:t>Plataforma de participación web</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0" algn="l" rtl="0">
                        <a:lnSpc>
                          <a:spcPct val="100000"/>
                        </a:lnSpc>
                        <a:spcBef>
                          <a:spcPts val="0"/>
                        </a:spcBef>
                        <a:spcAft>
                          <a:spcPts val="0"/>
                        </a:spcAft>
                        <a:buClr>
                          <a:srgbClr val="000000"/>
                        </a:buClr>
                        <a:buFont typeface="Arial"/>
                      </a:pPr>
                      <a:r>
                        <a:rPr lang="es-CO" sz="1400" b="0" i="0" u="none" strike="noStrike" cap="none" dirty="0">
                          <a:solidFill>
                            <a:srgbClr val="0054BC"/>
                          </a:solidFill>
                          <a:latin typeface="Work Sans" panose="020B0604020202020204" charset="0"/>
                          <a:ea typeface="MS PGothic" panose="020B0600070205080204" pitchFamily="34" charset="-128"/>
                          <a:cs typeface="Arial"/>
                          <a:sym typeface="Arial"/>
                        </a:rPr>
                        <a:t>510</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734009422"/>
                  </a:ext>
                </a:extLst>
              </a:tr>
              <a:tr h="279685">
                <a:tc>
                  <a:txBody>
                    <a:bodyPr/>
                    <a:lstStyle/>
                    <a:p>
                      <a:pPr marR="0" algn="l" rtl="0">
                        <a:lnSpc>
                          <a:spcPct val="100000"/>
                        </a:lnSpc>
                        <a:spcBef>
                          <a:spcPts val="0"/>
                        </a:spcBef>
                        <a:spcAft>
                          <a:spcPts val="0"/>
                        </a:spcAft>
                        <a:buClr>
                          <a:srgbClr val="000000"/>
                        </a:buClr>
                        <a:buFont typeface="Arial"/>
                      </a:pPr>
                      <a:r>
                        <a:rPr lang="es-CO" sz="1400" b="0" i="0" u="none" strike="noStrike" cap="none" dirty="0">
                          <a:solidFill>
                            <a:srgbClr val="0054BC"/>
                          </a:solidFill>
                          <a:latin typeface="Work Sans" panose="020B0604020202020204" charset="0"/>
                          <a:ea typeface="MS PGothic" panose="020B0600070205080204" pitchFamily="34" charset="-128"/>
                          <a:cs typeface="Arial"/>
                          <a:sym typeface="Arial"/>
                        </a:rPr>
                        <a:t>Facebook+Instagram</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0" algn="l" rtl="0">
                        <a:lnSpc>
                          <a:spcPct val="100000"/>
                        </a:lnSpc>
                        <a:spcBef>
                          <a:spcPts val="0"/>
                        </a:spcBef>
                        <a:spcAft>
                          <a:spcPts val="0"/>
                        </a:spcAft>
                        <a:buClr>
                          <a:srgbClr val="000000"/>
                        </a:buClr>
                        <a:buFont typeface="Arial"/>
                      </a:pPr>
                      <a:r>
                        <a:rPr lang="es-CO" sz="1400" b="0" i="0" u="none" strike="noStrike" cap="none" dirty="0">
                          <a:solidFill>
                            <a:srgbClr val="0054BC"/>
                          </a:solidFill>
                          <a:latin typeface="Work Sans" panose="020B0604020202020204" charset="0"/>
                          <a:ea typeface="MS PGothic" panose="020B0600070205080204" pitchFamily="34" charset="-128"/>
                          <a:cs typeface="Arial"/>
                          <a:sym typeface="Arial"/>
                        </a:rPr>
                        <a:t>66</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78818331"/>
                  </a:ext>
                </a:extLst>
              </a:tr>
              <a:tr h="274600">
                <a:tc>
                  <a:txBody>
                    <a:bodyPr/>
                    <a:lstStyle/>
                    <a:p>
                      <a:pPr marR="0" algn="l" rtl="0">
                        <a:lnSpc>
                          <a:spcPct val="100000"/>
                        </a:lnSpc>
                        <a:spcBef>
                          <a:spcPts val="0"/>
                        </a:spcBef>
                        <a:spcAft>
                          <a:spcPts val="0"/>
                        </a:spcAft>
                        <a:buClr>
                          <a:srgbClr val="000000"/>
                        </a:buClr>
                        <a:buFont typeface="Arial"/>
                      </a:pPr>
                      <a:r>
                        <a:rPr lang="es-CO" sz="1400" b="0" i="0" u="none" strike="noStrike" cap="none" dirty="0">
                          <a:solidFill>
                            <a:srgbClr val="0054BC"/>
                          </a:solidFill>
                          <a:latin typeface="Work Sans" panose="020B0604020202020204" charset="0"/>
                          <a:ea typeface="MS PGothic" panose="020B0600070205080204" pitchFamily="34" charset="-128"/>
                          <a:cs typeface="Arial"/>
                          <a:sym typeface="Arial"/>
                        </a:rPr>
                        <a:t>Twitter</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0" algn="l" rtl="0">
                        <a:lnSpc>
                          <a:spcPct val="100000"/>
                        </a:lnSpc>
                        <a:spcBef>
                          <a:spcPts val="0"/>
                        </a:spcBef>
                        <a:spcAft>
                          <a:spcPts val="0"/>
                        </a:spcAft>
                        <a:buClr>
                          <a:srgbClr val="000000"/>
                        </a:buClr>
                        <a:buFont typeface="Arial"/>
                      </a:pPr>
                      <a:r>
                        <a:rPr lang="es-CO" sz="1400" b="0" i="0" u="none" strike="noStrike" cap="none" dirty="0">
                          <a:solidFill>
                            <a:srgbClr val="0054BC"/>
                          </a:solidFill>
                          <a:latin typeface="Work Sans" panose="020B0604020202020204" charset="0"/>
                          <a:ea typeface="MS PGothic" panose="020B0600070205080204" pitchFamily="34" charset="-128"/>
                          <a:cs typeface="Arial"/>
                          <a:sym typeface="Arial"/>
                        </a:rPr>
                        <a:t>4</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665737191"/>
                  </a:ext>
                </a:extLst>
              </a:tr>
              <a:tr h="274600">
                <a:tc>
                  <a:txBody>
                    <a:bodyPr/>
                    <a:lstStyle/>
                    <a:p>
                      <a:pPr marR="0" algn="l" rtl="0">
                        <a:lnSpc>
                          <a:spcPct val="100000"/>
                        </a:lnSpc>
                        <a:spcBef>
                          <a:spcPts val="0"/>
                        </a:spcBef>
                        <a:spcAft>
                          <a:spcPts val="0"/>
                        </a:spcAft>
                        <a:buClr>
                          <a:srgbClr val="000000"/>
                        </a:buClr>
                        <a:buFont typeface="Arial"/>
                      </a:pPr>
                      <a:r>
                        <a:rPr lang="es-CO" sz="1400" b="0" i="0" u="none" strike="noStrike" cap="none" dirty="0">
                          <a:solidFill>
                            <a:srgbClr val="0054BC"/>
                          </a:solidFill>
                          <a:latin typeface="Work Sans" panose="020B0604020202020204" charset="0"/>
                          <a:ea typeface="MS PGothic" panose="020B0600070205080204" pitchFamily="34" charset="-128"/>
                          <a:cs typeface="Arial"/>
                          <a:sym typeface="Arial"/>
                        </a:rPr>
                        <a:t>En estudio                                                 </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0" algn="l" rtl="0">
                        <a:lnSpc>
                          <a:spcPct val="100000"/>
                        </a:lnSpc>
                        <a:spcBef>
                          <a:spcPts val="0"/>
                        </a:spcBef>
                        <a:spcAft>
                          <a:spcPts val="0"/>
                        </a:spcAft>
                        <a:buClr>
                          <a:srgbClr val="000000"/>
                        </a:buClr>
                        <a:buFont typeface="Arial"/>
                      </a:pPr>
                      <a:r>
                        <a:rPr lang="es-CO" sz="1400" b="0" i="0" u="none" strike="noStrike" cap="none" dirty="0">
                          <a:solidFill>
                            <a:srgbClr val="0054BC"/>
                          </a:solidFill>
                          <a:latin typeface="Work Sans" panose="020B0604020202020204" charset="0"/>
                          <a:ea typeface="MS PGothic" panose="020B0600070205080204" pitchFamily="34" charset="-128"/>
                          <a:cs typeface="Arial"/>
                          <a:sym typeface="Arial"/>
                        </a:rPr>
                        <a:t>5</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607421704"/>
                  </a:ext>
                </a:extLst>
              </a:tr>
              <a:tr h="368677">
                <a:tc>
                  <a:txBody>
                    <a:bodyPr/>
                    <a:lstStyle/>
                    <a:p>
                      <a:pPr marR="0" algn="l" rtl="0">
                        <a:lnSpc>
                          <a:spcPct val="100000"/>
                        </a:lnSpc>
                        <a:spcBef>
                          <a:spcPts val="0"/>
                        </a:spcBef>
                        <a:spcAft>
                          <a:spcPts val="0"/>
                        </a:spcAft>
                        <a:buClr>
                          <a:srgbClr val="000000"/>
                        </a:buClr>
                        <a:buFont typeface="Arial"/>
                      </a:pPr>
                      <a:r>
                        <a:rPr lang="es-CO" sz="1400" b="0" i="0" u="none" strike="noStrike" cap="none" dirty="0">
                          <a:solidFill>
                            <a:srgbClr val="0054BC"/>
                          </a:solidFill>
                          <a:latin typeface="Work Sans" panose="020B0604020202020204" charset="0"/>
                          <a:ea typeface="MS PGothic" panose="020B0600070205080204" pitchFamily="34" charset="-128"/>
                          <a:cs typeface="Arial"/>
                          <a:sym typeface="Arial"/>
                        </a:rPr>
                        <a:t>Total</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0" algn="l" rtl="0">
                        <a:lnSpc>
                          <a:spcPct val="100000"/>
                        </a:lnSpc>
                        <a:spcBef>
                          <a:spcPts val="0"/>
                        </a:spcBef>
                        <a:spcAft>
                          <a:spcPts val="0"/>
                        </a:spcAft>
                        <a:buClr>
                          <a:srgbClr val="000000"/>
                        </a:buClr>
                        <a:buFont typeface="Arial"/>
                      </a:pPr>
                      <a:r>
                        <a:rPr lang="es-CO" sz="1400" b="0" i="0" u="none" strike="noStrike" cap="none" dirty="0">
                          <a:solidFill>
                            <a:srgbClr val="0054BC"/>
                          </a:solidFill>
                          <a:latin typeface="Work Sans" panose="020B0604020202020204" charset="0"/>
                          <a:ea typeface="MS PGothic" panose="020B0600070205080204" pitchFamily="34" charset="-128"/>
                          <a:cs typeface="Arial"/>
                          <a:sym typeface="Arial"/>
                        </a:rPr>
                        <a:t>585</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987805618"/>
                  </a:ext>
                </a:extLst>
              </a:tr>
            </a:tbl>
          </a:graphicData>
        </a:graphic>
      </p:graphicFrame>
    </p:spTree>
    <p:extLst>
      <p:ext uri="{BB962C8B-B14F-4D97-AF65-F5344CB8AC3E}">
        <p14:creationId xmlns:p14="http://schemas.microsoft.com/office/powerpoint/2010/main" val="27515745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pic>
        <p:nvPicPr>
          <p:cNvPr id="7" name="Marcador de posición de imagen 6">
            <a:extLst>
              <a:ext uri="{FF2B5EF4-FFF2-40B4-BE49-F238E27FC236}">
                <a16:creationId xmlns:a16="http://schemas.microsoft.com/office/drawing/2014/main" id="{8B597507-D58E-4056-867A-660C4FA9901B}"/>
              </a:ext>
            </a:extLst>
          </p:cNvPr>
          <p:cNvPicPr>
            <a:picLocks noGrp="1" noChangeAspect="1"/>
          </p:cNvPicPr>
          <p:nvPr>
            <p:ph type="pic" idx="2"/>
          </p:nvPr>
        </p:nvPicPr>
        <p:blipFill>
          <a:blip r:embed="rId3"/>
          <a:srcRect l="25445" r="25445"/>
          <a:stretch>
            <a:fillRect/>
          </a:stretch>
        </p:blipFill>
        <p:spPr>
          <a:xfrm>
            <a:off x="0" y="0"/>
            <a:ext cx="3423000" cy="5143500"/>
          </a:xfrm>
          <a:prstGeom prst="rect">
            <a:avLst/>
          </a:prstGeom>
        </p:spPr>
      </p:pic>
      <p:sp>
        <p:nvSpPr>
          <p:cNvPr id="8" name="Rectángulo 7">
            <a:extLst>
              <a:ext uri="{FF2B5EF4-FFF2-40B4-BE49-F238E27FC236}">
                <a16:creationId xmlns:a16="http://schemas.microsoft.com/office/drawing/2014/main" id="{66952EA8-64E9-4F45-8CC9-6EB2FC744139}"/>
              </a:ext>
            </a:extLst>
          </p:cNvPr>
          <p:cNvSpPr/>
          <p:nvPr/>
        </p:nvSpPr>
        <p:spPr>
          <a:xfrm>
            <a:off x="750356" y="345222"/>
            <a:ext cx="1186543" cy="307777"/>
          </a:xfrm>
          <a:prstGeom prst="rect">
            <a:avLst/>
          </a:prstGeom>
        </p:spPr>
        <p:txBody>
          <a:bodyPr wrap="none">
            <a:spAutoFit/>
          </a:bodyPr>
          <a:lstStyle/>
          <a:p>
            <a:r>
              <a:rPr lang="es-ES" altLang="es-CO" b="1" dirty="0">
                <a:solidFill>
                  <a:srgbClr val="0066CD"/>
                </a:solidFill>
                <a:latin typeface="Work Sans"/>
              </a:rPr>
              <a:t>Evidencias </a:t>
            </a:r>
            <a:endParaRPr lang="es-CO" dirty="0"/>
          </a:p>
        </p:txBody>
      </p:sp>
      <p:pic>
        <p:nvPicPr>
          <p:cNvPr id="11" name="Imagen 10">
            <a:extLst>
              <a:ext uri="{FF2B5EF4-FFF2-40B4-BE49-F238E27FC236}">
                <a16:creationId xmlns:a16="http://schemas.microsoft.com/office/drawing/2014/main" id="{5E84504B-3158-40F6-9910-C40FE0A1C0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36721" y="182880"/>
            <a:ext cx="4046220" cy="2698797"/>
          </a:xfrm>
          <a:prstGeom prst="rect">
            <a:avLst/>
          </a:prstGeom>
        </p:spPr>
      </p:pic>
      <p:pic>
        <p:nvPicPr>
          <p:cNvPr id="12" name="Imagen 11">
            <a:extLst>
              <a:ext uri="{FF2B5EF4-FFF2-40B4-BE49-F238E27FC236}">
                <a16:creationId xmlns:a16="http://schemas.microsoft.com/office/drawing/2014/main" id="{F227A862-571F-4B61-9674-230F006EA18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70121" y="3080563"/>
            <a:ext cx="2888907" cy="1926878"/>
          </a:xfrm>
          <a:prstGeom prst="rect">
            <a:avLst/>
          </a:prstGeom>
        </p:spPr>
      </p:pic>
    </p:spTree>
    <p:extLst>
      <p:ext uri="{BB962C8B-B14F-4D97-AF65-F5344CB8AC3E}">
        <p14:creationId xmlns:p14="http://schemas.microsoft.com/office/powerpoint/2010/main" val="10432718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6" name="Rectángulo 5">
            <a:extLst>
              <a:ext uri="{FF2B5EF4-FFF2-40B4-BE49-F238E27FC236}">
                <a16:creationId xmlns:a16="http://schemas.microsoft.com/office/drawing/2014/main" id="{B7F54D61-4BDD-42B8-9B41-3DE56C5C154D}"/>
              </a:ext>
            </a:extLst>
          </p:cNvPr>
          <p:cNvSpPr/>
          <p:nvPr/>
        </p:nvSpPr>
        <p:spPr>
          <a:xfrm>
            <a:off x="2987040" y="198686"/>
            <a:ext cx="6004560" cy="1015663"/>
          </a:xfrm>
          <a:prstGeom prst="rect">
            <a:avLst/>
          </a:prstGeom>
        </p:spPr>
        <p:txBody>
          <a:bodyPr wrap="square">
            <a:spAutoFit/>
          </a:bodyPr>
          <a:lstStyle/>
          <a:p>
            <a:pPr algn="just">
              <a:spcBef>
                <a:spcPct val="0"/>
              </a:spcBef>
            </a:pPr>
            <a:r>
              <a:rPr lang="es-CO" sz="1500" dirty="0">
                <a:solidFill>
                  <a:srgbClr val="0054BC"/>
                </a:solidFill>
                <a:latin typeface="Work Sans" panose="020B0604020202020204" charset="0"/>
              </a:rPr>
              <a:t>Se solicitó a los asistentes y participantes del evento el diligenciamiento de una encuesta de satisfacción, para evaluar el evento y sus contenidos los resultados fueron los siguientes:</a:t>
            </a:r>
          </a:p>
        </p:txBody>
      </p:sp>
      <p:pic>
        <p:nvPicPr>
          <p:cNvPr id="11" name="Picture 3">
            <a:extLst>
              <a:ext uri="{FF2B5EF4-FFF2-40B4-BE49-F238E27FC236}">
                <a16:creationId xmlns:a16="http://schemas.microsoft.com/office/drawing/2014/main" id="{84F11C5E-46F6-4D31-8B43-6E26B3AD6DF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0144" t="20584" r="27966" b="7638"/>
          <a:stretch/>
        </p:blipFill>
        <p:spPr bwMode="auto">
          <a:xfrm>
            <a:off x="0" y="-23993"/>
            <a:ext cx="2802835" cy="5167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ángulo 11">
            <a:extLst>
              <a:ext uri="{FF2B5EF4-FFF2-40B4-BE49-F238E27FC236}">
                <a16:creationId xmlns:a16="http://schemas.microsoft.com/office/drawing/2014/main" id="{47F6235D-5C26-4B1E-B19E-81C8A9A1837C}"/>
              </a:ext>
            </a:extLst>
          </p:cNvPr>
          <p:cNvSpPr/>
          <p:nvPr/>
        </p:nvSpPr>
        <p:spPr>
          <a:xfrm>
            <a:off x="2987040" y="1525207"/>
            <a:ext cx="3247445" cy="327782"/>
          </a:xfrm>
          <a:prstGeom prst="rect">
            <a:avLst/>
          </a:prstGeom>
        </p:spPr>
        <p:txBody>
          <a:bodyPr wrap="square">
            <a:spAutoFit/>
          </a:bodyPr>
          <a:lstStyle/>
          <a:p>
            <a:pPr>
              <a:lnSpc>
                <a:spcPct val="85000"/>
              </a:lnSpc>
              <a:spcBef>
                <a:spcPct val="0"/>
              </a:spcBef>
              <a:defRPr/>
            </a:pPr>
            <a:r>
              <a:rPr lang="es-ES" sz="1800" b="1" dirty="0">
                <a:solidFill>
                  <a:srgbClr val="0054BC"/>
                </a:solidFill>
                <a:latin typeface="Work Sans" panose="020B0604020202020204" charset="0"/>
              </a:rPr>
              <a:t>1</a:t>
            </a:r>
            <a:r>
              <a:rPr lang="es-ES" sz="1600" b="1" dirty="0">
                <a:solidFill>
                  <a:srgbClr val="0054BC"/>
                </a:solidFill>
                <a:latin typeface="Work Sans" panose="020B0604020202020204" charset="0"/>
              </a:rPr>
              <a:t>. Tipo de asistente</a:t>
            </a:r>
            <a:endParaRPr lang="es-CO" sz="1600" b="1" dirty="0">
              <a:solidFill>
                <a:srgbClr val="0054BC"/>
              </a:solidFill>
              <a:latin typeface="Work Sans" panose="020B0604020202020204" charset="0"/>
            </a:endParaRPr>
          </a:p>
        </p:txBody>
      </p:sp>
      <p:pic>
        <p:nvPicPr>
          <p:cNvPr id="2" name="Imagen 1">
            <a:extLst>
              <a:ext uri="{FF2B5EF4-FFF2-40B4-BE49-F238E27FC236}">
                <a16:creationId xmlns:a16="http://schemas.microsoft.com/office/drawing/2014/main" id="{31A408C1-C71E-4E6B-9B85-83996712E1EA}"/>
              </a:ext>
            </a:extLst>
          </p:cNvPr>
          <p:cNvPicPr>
            <a:picLocks noChangeAspect="1"/>
          </p:cNvPicPr>
          <p:nvPr/>
        </p:nvPicPr>
        <p:blipFill>
          <a:blip r:embed="rId4"/>
          <a:stretch>
            <a:fillRect/>
          </a:stretch>
        </p:blipFill>
        <p:spPr>
          <a:xfrm>
            <a:off x="5989320" y="1100049"/>
            <a:ext cx="2621634" cy="1863090"/>
          </a:xfrm>
          <a:prstGeom prst="rect">
            <a:avLst/>
          </a:prstGeom>
        </p:spPr>
      </p:pic>
      <p:sp>
        <p:nvSpPr>
          <p:cNvPr id="3" name="Rectángulo 2">
            <a:extLst>
              <a:ext uri="{FF2B5EF4-FFF2-40B4-BE49-F238E27FC236}">
                <a16:creationId xmlns:a16="http://schemas.microsoft.com/office/drawing/2014/main" id="{33B9BAC4-5EEB-45BB-9A5B-6462360BC2EB}"/>
              </a:ext>
            </a:extLst>
          </p:cNvPr>
          <p:cNvSpPr/>
          <p:nvPr/>
        </p:nvSpPr>
        <p:spPr>
          <a:xfrm>
            <a:off x="5989320" y="3504403"/>
            <a:ext cx="2905705" cy="720197"/>
          </a:xfrm>
          <a:prstGeom prst="rect">
            <a:avLst/>
          </a:prstGeom>
        </p:spPr>
        <p:txBody>
          <a:bodyPr wrap="square">
            <a:spAutoFit/>
          </a:bodyPr>
          <a:lstStyle/>
          <a:p>
            <a:pPr>
              <a:lnSpc>
                <a:spcPct val="85000"/>
              </a:lnSpc>
              <a:spcBef>
                <a:spcPct val="0"/>
              </a:spcBef>
              <a:defRPr/>
            </a:pPr>
            <a:r>
              <a:rPr lang="es-ES" sz="1600" b="1" dirty="0">
                <a:solidFill>
                  <a:srgbClr val="0054BC"/>
                </a:solidFill>
                <a:latin typeface="Work Sans" panose="020B0604020202020204" charset="0"/>
              </a:rPr>
              <a:t>2. ¿A través de que medio se enteró de la realización del evento, foro, taller? </a:t>
            </a:r>
            <a:endParaRPr lang="es-CO" sz="1600" b="1" dirty="0">
              <a:solidFill>
                <a:srgbClr val="0054BC"/>
              </a:solidFill>
              <a:latin typeface="Work Sans" panose="020B0604020202020204" charset="0"/>
            </a:endParaRPr>
          </a:p>
        </p:txBody>
      </p:sp>
      <p:pic>
        <p:nvPicPr>
          <p:cNvPr id="4" name="Imagen 3">
            <a:extLst>
              <a:ext uri="{FF2B5EF4-FFF2-40B4-BE49-F238E27FC236}">
                <a16:creationId xmlns:a16="http://schemas.microsoft.com/office/drawing/2014/main" id="{8430CB9C-3D69-4C29-8B5D-4ACC7CAEDE51}"/>
              </a:ext>
            </a:extLst>
          </p:cNvPr>
          <p:cNvPicPr>
            <a:picLocks noChangeAspect="1"/>
          </p:cNvPicPr>
          <p:nvPr/>
        </p:nvPicPr>
        <p:blipFill>
          <a:blip r:embed="rId5"/>
          <a:stretch>
            <a:fillRect/>
          </a:stretch>
        </p:blipFill>
        <p:spPr>
          <a:xfrm>
            <a:off x="3016562" y="3149474"/>
            <a:ext cx="2759030" cy="1791652"/>
          </a:xfrm>
          <a:prstGeom prst="rect">
            <a:avLst/>
          </a:prstGeom>
        </p:spPr>
      </p:pic>
    </p:spTree>
    <p:extLst>
      <p:ext uri="{BB962C8B-B14F-4D97-AF65-F5344CB8AC3E}">
        <p14:creationId xmlns:p14="http://schemas.microsoft.com/office/powerpoint/2010/main" val="4190630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12" name="Rectángulo 11">
            <a:extLst>
              <a:ext uri="{FF2B5EF4-FFF2-40B4-BE49-F238E27FC236}">
                <a16:creationId xmlns:a16="http://schemas.microsoft.com/office/drawing/2014/main" id="{47F6235D-5C26-4B1E-B19E-81C8A9A1837C}"/>
              </a:ext>
            </a:extLst>
          </p:cNvPr>
          <p:cNvSpPr/>
          <p:nvPr/>
        </p:nvSpPr>
        <p:spPr>
          <a:xfrm>
            <a:off x="243840" y="374587"/>
            <a:ext cx="8366760" cy="301621"/>
          </a:xfrm>
          <a:prstGeom prst="rect">
            <a:avLst/>
          </a:prstGeom>
        </p:spPr>
        <p:txBody>
          <a:bodyPr wrap="square">
            <a:spAutoFit/>
          </a:bodyPr>
          <a:lstStyle/>
          <a:p>
            <a:pPr algn="just">
              <a:lnSpc>
                <a:spcPct val="85000"/>
              </a:lnSpc>
              <a:spcBef>
                <a:spcPct val="0"/>
              </a:spcBef>
              <a:defRPr/>
            </a:pPr>
            <a:r>
              <a:rPr lang="es-ES" sz="1600" b="1" dirty="0">
                <a:solidFill>
                  <a:srgbClr val="0054BC"/>
                </a:solidFill>
                <a:latin typeface="Work Sans" panose="020B0604020202020204" charset="0"/>
              </a:rPr>
              <a:t>3.</a:t>
            </a:r>
            <a:r>
              <a:rPr lang="es-ES" sz="1600" b="1" dirty="0">
                <a:solidFill>
                  <a:srgbClr val="800080"/>
                </a:solidFill>
                <a:latin typeface="Work Sans" panose="020B0604020202020204" charset="0"/>
              </a:rPr>
              <a:t> </a:t>
            </a:r>
            <a:r>
              <a:rPr lang="es-ES" sz="1600" b="1" dirty="0">
                <a:solidFill>
                  <a:srgbClr val="0054BC"/>
                </a:solidFill>
                <a:latin typeface="Work Sans" panose="020B0604020202020204" charset="0"/>
              </a:rPr>
              <a:t>Califique su nivel de satisfacción con los siguientes aspectos</a:t>
            </a:r>
            <a:endParaRPr lang="es-CO" sz="1600" b="1" dirty="0">
              <a:solidFill>
                <a:srgbClr val="0054BC"/>
              </a:solidFill>
              <a:latin typeface="Work Sans" panose="020B0604020202020204" charset="0"/>
            </a:endParaRPr>
          </a:p>
        </p:txBody>
      </p:sp>
      <p:pic>
        <p:nvPicPr>
          <p:cNvPr id="7" name="Imagen 6">
            <a:extLst>
              <a:ext uri="{FF2B5EF4-FFF2-40B4-BE49-F238E27FC236}">
                <a16:creationId xmlns:a16="http://schemas.microsoft.com/office/drawing/2014/main" id="{A0908409-4385-4C9A-B910-A2A42F39B5CE}"/>
              </a:ext>
            </a:extLst>
          </p:cNvPr>
          <p:cNvPicPr>
            <a:picLocks noChangeAspect="1"/>
          </p:cNvPicPr>
          <p:nvPr/>
        </p:nvPicPr>
        <p:blipFill>
          <a:blip r:embed="rId3"/>
          <a:stretch>
            <a:fillRect/>
          </a:stretch>
        </p:blipFill>
        <p:spPr>
          <a:xfrm>
            <a:off x="1242060" y="951760"/>
            <a:ext cx="6011574" cy="3947899"/>
          </a:xfrm>
          <a:prstGeom prst="rect">
            <a:avLst/>
          </a:prstGeom>
        </p:spPr>
      </p:pic>
    </p:spTree>
    <p:extLst>
      <p:ext uri="{BB962C8B-B14F-4D97-AF65-F5344CB8AC3E}">
        <p14:creationId xmlns:p14="http://schemas.microsoft.com/office/powerpoint/2010/main" val="27415420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26"/>
          <p:cNvSpPr txBox="1">
            <a:spLocks noGrp="1"/>
          </p:cNvSpPr>
          <p:nvPr>
            <p:ph type="body" idx="1"/>
          </p:nvPr>
        </p:nvSpPr>
        <p:spPr>
          <a:xfrm>
            <a:off x="347599" y="973914"/>
            <a:ext cx="8247761" cy="3707520"/>
          </a:xfrm>
          <a:prstGeom prst="rect">
            <a:avLst/>
          </a:prstGeom>
          <a:noFill/>
          <a:ln>
            <a:noFill/>
          </a:ln>
        </p:spPr>
        <p:txBody>
          <a:bodyPr spcFirstLastPara="1" wrap="square" lIns="68575" tIns="34275" rIns="68575" bIns="34275" anchor="t" anchorCtr="0">
            <a:noAutofit/>
          </a:bodyPr>
          <a:lstStyle/>
          <a:p>
            <a:pPr marL="615950" lvl="1" indent="0" algn="just">
              <a:spcBef>
                <a:spcPct val="0"/>
              </a:spcBef>
              <a:buNone/>
            </a:pPr>
            <a:r>
              <a:rPr lang="es-ES" altLang="es-CO" sz="1400" dirty="0"/>
              <a:t>En fundamento a lo señalado por la Constitución Política de 1991 que define a Colombia como un Estado social de derecho, democrático y participativo, y según lo dispuesto la Ley 1757 de 2015 </a:t>
            </a:r>
            <a:r>
              <a:rPr lang="es-ES" altLang="es-ES" sz="1400" dirty="0"/>
              <a:t>“</a:t>
            </a:r>
            <a:r>
              <a:rPr lang="es-ES" altLang="es-CO" sz="1400" dirty="0"/>
              <a:t>Por la cual se dictan disposiciones en materia de promoción y protección del derecho a la participación democrática</a:t>
            </a:r>
            <a:r>
              <a:rPr lang="es-ES" altLang="es-ES" sz="1400" dirty="0"/>
              <a:t>”</a:t>
            </a:r>
            <a:r>
              <a:rPr lang="es-ES" altLang="es-CO" sz="1400" dirty="0"/>
              <a:t>; el Ministerio de las Tecnologías de la Información y las Comunicaciones – MinTIC, está comprometido con la promoción de la participación ciudadana, generando espacios de diálogo con los grupos de interés e involucrándolos en las diferentes etapas de la gestión pública del Ministerio. </a:t>
            </a:r>
          </a:p>
          <a:p>
            <a:pPr marL="615950" lvl="1" indent="0" algn="just">
              <a:spcBef>
                <a:spcPct val="0"/>
              </a:spcBef>
              <a:buNone/>
            </a:pPr>
            <a:endParaRPr lang="es-ES" altLang="es-CO" sz="1400" dirty="0"/>
          </a:p>
          <a:p>
            <a:pPr marL="615950" lvl="1" indent="0" algn="just">
              <a:spcBef>
                <a:spcPct val="0"/>
              </a:spcBef>
              <a:buNone/>
            </a:pPr>
            <a:r>
              <a:rPr lang="es-ES" altLang="es-CO" sz="1400" dirty="0"/>
              <a:t>Igualmente </a:t>
            </a:r>
            <a:r>
              <a:rPr lang="es-CO" altLang="es-CO" sz="1400" dirty="0"/>
              <a:t>dando cumplimiento a lo establecido en la Ley 1474 de 2011, el Decreto 124 de 2016, el Ministerio de Tecnologías de la Información y las Comunicaciones, formuló y publicó su Plan Anticorrupción y Atención al Ciudadano 2018. Plan construido de forma colaborativa con los servidores del ministerio y los grupos de interés conforme los lineamientos consignados en la guía, Estrategia para la Construcción del Plan Anticorrupción y de Atención al Ciudadano.</a:t>
            </a:r>
          </a:p>
          <a:p>
            <a:pPr marL="615950" lvl="1" indent="0" algn="just">
              <a:spcBef>
                <a:spcPct val="0"/>
              </a:spcBef>
              <a:buNone/>
            </a:pPr>
            <a:endParaRPr lang="es-CO" altLang="es-CO" sz="1400" dirty="0"/>
          </a:p>
          <a:p>
            <a:pPr marL="615950" lvl="1" indent="0" algn="just">
              <a:spcBef>
                <a:spcPct val="0"/>
              </a:spcBef>
              <a:buNone/>
            </a:pPr>
            <a:r>
              <a:rPr lang="es-ES" altLang="es-CO" sz="1400" dirty="0"/>
              <a:t>En este contexto, el MinTIC desarrolló su Estrategia de Rendición de Cuentas incluida en el Plan Anticorrupción y de Atención al Ciudadano, y el Plan de Participación Ciudadana para la vigencia 2018, programando actividades de diálogo que fueron construidas igualmente de forma conjunta con los grupos de interés de la Entidad.</a:t>
            </a:r>
          </a:p>
          <a:p>
            <a:pPr marL="139700" lvl="0" indent="0" algn="l" rtl="0">
              <a:lnSpc>
                <a:spcPct val="90000"/>
              </a:lnSpc>
              <a:spcBef>
                <a:spcPts val="800"/>
              </a:spcBef>
              <a:spcAft>
                <a:spcPts val="0"/>
              </a:spcAft>
              <a:buClr>
                <a:srgbClr val="FFFFFF"/>
              </a:buClr>
              <a:buSzPts val="1400"/>
              <a:buNone/>
            </a:pPr>
            <a:endParaRPr dirty="0"/>
          </a:p>
        </p:txBody>
      </p:sp>
      <p:sp>
        <p:nvSpPr>
          <p:cNvPr id="202" name="Google Shape;202;p26"/>
          <p:cNvSpPr txBox="1">
            <a:spLocks noGrp="1"/>
          </p:cNvSpPr>
          <p:nvPr>
            <p:ph type="title"/>
          </p:nvPr>
        </p:nvSpPr>
        <p:spPr>
          <a:xfrm>
            <a:off x="1361498" y="333716"/>
            <a:ext cx="4307700" cy="640198"/>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rgbClr val="FFFFFF"/>
              </a:buClr>
              <a:buSzPts val="1400"/>
              <a:buFont typeface="Work Sans SemiBold"/>
              <a:buNone/>
            </a:pPr>
            <a:r>
              <a:rPr lang="es-CO" dirty="0"/>
              <a:t>INTRODUCCIÓN</a:t>
            </a:r>
            <a:endParaRPr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12" name="Rectángulo 11">
            <a:extLst>
              <a:ext uri="{FF2B5EF4-FFF2-40B4-BE49-F238E27FC236}">
                <a16:creationId xmlns:a16="http://schemas.microsoft.com/office/drawing/2014/main" id="{47F6235D-5C26-4B1E-B19E-81C8A9A1837C}"/>
              </a:ext>
            </a:extLst>
          </p:cNvPr>
          <p:cNvSpPr/>
          <p:nvPr/>
        </p:nvSpPr>
        <p:spPr>
          <a:xfrm>
            <a:off x="243840" y="374587"/>
            <a:ext cx="8366760" cy="301621"/>
          </a:xfrm>
          <a:prstGeom prst="rect">
            <a:avLst/>
          </a:prstGeom>
        </p:spPr>
        <p:txBody>
          <a:bodyPr wrap="square">
            <a:spAutoFit/>
          </a:bodyPr>
          <a:lstStyle/>
          <a:p>
            <a:pPr algn="just">
              <a:lnSpc>
                <a:spcPct val="85000"/>
              </a:lnSpc>
              <a:spcBef>
                <a:spcPct val="0"/>
              </a:spcBef>
              <a:defRPr/>
            </a:pPr>
            <a:r>
              <a:rPr lang="es-ES" sz="1600" b="1" dirty="0">
                <a:solidFill>
                  <a:srgbClr val="0054BC"/>
                </a:solidFill>
                <a:latin typeface="Work Sans" panose="020B0604020202020204" charset="0"/>
              </a:rPr>
              <a:t>4.</a:t>
            </a:r>
            <a:r>
              <a:rPr lang="es-ES" sz="1600" b="1" dirty="0">
                <a:solidFill>
                  <a:srgbClr val="800080"/>
                </a:solidFill>
                <a:latin typeface="Work Sans" panose="020B0604020202020204" charset="0"/>
              </a:rPr>
              <a:t> </a:t>
            </a:r>
            <a:r>
              <a:rPr lang="es-ES" sz="1600" b="1" dirty="0">
                <a:solidFill>
                  <a:srgbClr val="0054BC"/>
                </a:solidFill>
                <a:latin typeface="Work Sans" panose="020B0604020202020204" charset="0"/>
              </a:rPr>
              <a:t>En los próximos eventos, foros y talleres organizados por MinTIC</a:t>
            </a:r>
            <a:endParaRPr lang="es-CO" sz="1600" b="1" dirty="0">
              <a:solidFill>
                <a:srgbClr val="0054BC"/>
              </a:solidFill>
              <a:latin typeface="Work Sans" panose="020B0604020202020204" charset="0"/>
            </a:endParaRPr>
          </a:p>
        </p:txBody>
      </p:sp>
      <p:pic>
        <p:nvPicPr>
          <p:cNvPr id="2" name="Imagen 1">
            <a:extLst>
              <a:ext uri="{FF2B5EF4-FFF2-40B4-BE49-F238E27FC236}">
                <a16:creationId xmlns:a16="http://schemas.microsoft.com/office/drawing/2014/main" id="{A42A0CE6-B873-4563-897F-23E875F6CDBB}"/>
              </a:ext>
            </a:extLst>
          </p:cNvPr>
          <p:cNvPicPr>
            <a:picLocks noChangeAspect="1"/>
          </p:cNvPicPr>
          <p:nvPr/>
        </p:nvPicPr>
        <p:blipFill>
          <a:blip r:embed="rId3"/>
          <a:stretch>
            <a:fillRect/>
          </a:stretch>
        </p:blipFill>
        <p:spPr>
          <a:xfrm>
            <a:off x="1379220" y="1025154"/>
            <a:ext cx="6628447" cy="3865933"/>
          </a:xfrm>
          <a:prstGeom prst="rect">
            <a:avLst/>
          </a:prstGeom>
        </p:spPr>
      </p:pic>
    </p:spTree>
    <p:extLst>
      <p:ext uri="{BB962C8B-B14F-4D97-AF65-F5344CB8AC3E}">
        <p14:creationId xmlns:p14="http://schemas.microsoft.com/office/powerpoint/2010/main" val="18111292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12" name="Rectángulo 11">
            <a:extLst>
              <a:ext uri="{FF2B5EF4-FFF2-40B4-BE49-F238E27FC236}">
                <a16:creationId xmlns:a16="http://schemas.microsoft.com/office/drawing/2014/main" id="{47F6235D-5C26-4B1E-B19E-81C8A9A1837C}"/>
              </a:ext>
            </a:extLst>
          </p:cNvPr>
          <p:cNvSpPr/>
          <p:nvPr/>
        </p:nvSpPr>
        <p:spPr>
          <a:xfrm>
            <a:off x="411480" y="709867"/>
            <a:ext cx="3451860" cy="1138773"/>
          </a:xfrm>
          <a:prstGeom prst="rect">
            <a:avLst/>
          </a:prstGeom>
        </p:spPr>
        <p:txBody>
          <a:bodyPr wrap="square">
            <a:spAutoFit/>
          </a:bodyPr>
          <a:lstStyle/>
          <a:p>
            <a:pPr algn="just">
              <a:lnSpc>
                <a:spcPct val="85000"/>
              </a:lnSpc>
              <a:spcBef>
                <a:spcPct val="0"/>
              </a:spcBef>
              <a:defRPr/>
            </a:pPr>
            <a:r>
              <a:rPr lang="es-ES" sz="1600" b="1" dirty="0">
                <a:solidFill>
                  <a:srgbClr val="0054BC"/>
                </a:solidFill>
                <a:latin typeface="Work Sans" panose="020B0604020202020204" charset="0"/>
              </a:rPr>
              <a:t>5.</a:t>
            </a:r>
            <a:r>
              <a:rPr lang="es-ES" sz="1600" b="1" dirty="0">
                <a:solidFill>
                  <a:srgbClr val="800080"/>
                </a:solidFill>
                <a:latin typeface="Work Sans" panose="020B0604020202020204" charset="0"/>
              </a:rPr>
              <a:t> </a:t>
            </a:r>
            <a:r>
              <a:rPr lang="es-ES" sz="1600" b="1" dirty="0">
                <a:solidFill>
                  <a:srgbClr val="0054BC"/>
                </a:solidFill>
                <a:latin typeface="Work Sans" panose="020B0604020202020204" charset="0"/>
              </a:rPr>
              <a:t>La utilidad de la Audiencia Pública como espacio para la participación de la ciudadanía en la vigilancia de la gestión pública? </a:t>
            </a:r>
            <a:endParaRPr lang="es-CO" sz="1600" b="1" dirty="0">
              <a:solidFill>
                <a:srgbClr val="0054BC"/>
              </a:solidFill>
              <a:latin typeface="Work Sans" panose="020B0604020202020204" charset="0"/>
            </a:endParaRPr>
          </a:p>
        </p:txBody>
      </p:sp>
      <p:pic>
        <p:nvPicPr>
          <p:cNvPr id="3" name="Imagen 2">
            <a:extLst>
              <a:ext uri="{FF2B5EF4-FFF2-40B4-BE49-F238E27FC236}">
                <a16:creationId xmlns:a16="http://schemas.microsoft.com/office/drawing/2014/main" id="{6CAD7638-FA6B-4358-8416-32812B5A689B}"/>
              </a:ext>
            </a:extLst>
          </p:cNvPr>
          <p:cNvPicPr>
            <a:picLocks noChangeAspect="1"/>
          </p:cNvPicPr>
          <p:nvPr/>
        </p:nvPicPr>
        <p:blipFill>
          <a:blip r:embed="rId3"/>
          <a:stretch>
            <a:fillRect/>
          </a:stretch>
        </p:blipFill>
        <p:spPr>
          <a:xfrm>
            <a:off x="4975859" y="163830"/>
            <a:ext cx="3183255" cy="2687371"/>
          </a:xfrm>
          <a:prstGeom prst="rect">
            <a:avLst/>
          </a:prstGeom>
        </p:spPr>
      </p:pic>
      <p:pic>
        <p:nvPicPr>
          <p:cNvPr id="4" name="Imagen 3">
            <a:extLst>
              <a:ext uri="{FF2B5EF4-FFF2-40B4-BE49-F238E27FC236}">
                <a16:creationId xmlns:a16="http://schemas.microsoft.com/office/drawing/2014/main" id="{55A1D0BD-14B9-435E-9108-0052D7B782BD}"/>
              </a:ext>
            </a:extLst>
          </p:cNvPr>
          <p:cNvPicPr>
            <a:picLocks noChangeAspect="1"/>
          </p:cNvPicPr>
          <p:nvPr/>
        </p:nvPicPr>
        <p:blipFill>
          <a:blip r:embed="rId4"/>
          <a:stretch>
            <a:fillRect/>
          </a:stretch>
        </p:blipFill>
        <p:spPr>
          <a:xfrm>
            <a:off x="243840" y="2420140"/>
            <a:ext cx="3144080" cy="2530002"/>
          </a:xfrm>
          <a:prstGeom prst="rect">
            <a:avLst/>
          </a:prstGeom>
        </p:spPr>
      </p:pic>
      <p:sp>
        <p:nvSpPr>
          <p:cNvPr id="5" name="Rectángulo 4">
            <a:extLst>
              <a:ext uri="{FF2B5EF4-FFF2-40B4-BE49-F238E27FC236}">
                <a16:creationId xmlns:a16="http://schemas.microsoft.com/office/drawing/2014/main" id="{BAB60367-50F6-4904-8715-5E558B719596}"/>
              </a:ext>
            </a:extLst>
          </p:cNvPr>
          <p:cNvSpPr/>
          <p:nvPr/>
        </p:nvSpPr>
        <p:spPr>
          <a:xfrm>
            <a:off x="3924300" y="3616561"/>
            <a:ext cx="4572000" cy="510909"/>
          </a:xfrm>
          <a:prstGeom prst="rect">
            <a:avLst/>
          </a:prstGeom>
        </p:spPr>
        <p:txBody>
          <a:bodyPr>
            <a:spAutoFit/>
          </a:bodyPr>
          <a:lstStyle/>
          <a:p>
            <a:pPr algn="just">
              <a:lnSpc>
                <a:spcPct val="85000"/>
              </a:lnSpc>
              <a:spcBef>
                <a:spcPct val="0"/>
              </a:spcBef>
              <a:defRPr/>
            </a:pPr>
            <a:r>
              <a:rPr lang="es-ES" sz="1600" b="1" dirty="0">
                <a:solidFill>
                  <a:srgbClr val="0054BC"/>
                </a:solidFill>
                <a:latin typeface="Work Sans" panose="020B0604020202020204" charset="0"/>
              </a:rPr>
              <a:t>6. ¿Considera necesario continuar con la realización de las audiencias?</a:t>
            </a:r>
            <a:endParaRPr lang="es-CO" sz="1600" b="1" dirty="0">
              <a:solidFill>
                <a:srgbClr val="0054BC"/>
              </a:solidFill>
              <a:latin typeface="Work Sans" panose="020B0604020202020204" charset="0"/>
            </a:endParaRPr>
          </a:p>
        </p:txBody>
      </p:sp>
    </p:spTree>
    <p:extLst>
      <p:ext uri="{BB962C8B-B14F-4D97-AF65-F5344CB8AC3E}">
        <p14:creationId xmlns:p14="http://schemas.microsoft.com/office/powerpoint/2010/main" val="30584319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12" name="Rectángulo 11">
            <a:extLst>
              <a:ext uri="{FF2B5EF4-FFF2-40B4-BE49-F238E27FC236}">
                <a16:creationId xmlns:a16="http://schemas.microsoft.com/office/drawing/2014/main" id="{47F6235D-5C26-4B1E-B19E-81C8A9A1837C}"/>
              </a:ext>
            </a:extLst>
          </p:cNvPr>
          <p:cNvSpPr/>
          <p:nvPr/>
        </p:nvSpPr>
        <p:spPr>
          <a:xfrm>
            <a:off x="411480" y="709867"/>
            <a:ext cx="8077200" cy="4278094"/>
          </a:xfrm>
          <a:prstGeom prst="rect">
            <a:avLst/>
          </a:prstGeom>
        </p:spPr>
        <p:txBody>
          <a:bodyPr wrap="square">
            <a:spAutoFit/>
          </a:bodyPr>
          <a:lstStyle/>
          <a:p>
            <a:pPr algn="just">
              <a:lnSpc>
                <a:spcPct val="85000"/>
              </a:lnSpc>
              <a:spcBef>
                <a:spcPct val="0"/>
              </a:spcBef>
              <a:defRPr/>
            </a:pPr>
            <a:r>
              <a:rPr lang="es-ES" sz="1600" dirty="0">
                <a:solidFill>
                  <a:srgbClr val="0054BC"/>
                </a:solidFill>
                <a:latin typeface="Work Sans" panose="020B0604020202020204" charset="0"/>
              </a:rPr>
              <a:t>Los ciudadanos que diligenciaron la encuesta de forma presencial y virtual opinaron:</a:t>
            </a:r>
          </a:p>
          <a:p>
            <a:pPr algn="just">
              <a:lnSpc>
                <a:spcPct val="85000"/>
              </a:lnSpc>
              <a:spcBef>
                <a:spcPct val="0"/>
              </a:spcBef>
              <a:defRPr/>
            </a:pPr>
            <a:endParaRPr lang="es-ES" sz="1600" dirty="0">
              <a:solidFill>
                <a:srgbClr val="0054BC"/>
              </a:solidFill>
              <a:latin typeface="Work Sans" panose="020B0604020202020204" charset="0"/>
            </a:endParaRPr>
          </a:p>
          <a:p>
            <a:pPr marL="285750" indent="-285750" algn="just">
              <a:lnSpc>
                <a:spcPct val="85000"/>
              </a:lnSpc>
              <a:spcBef>
                <a:spcPct val="0"/>
              </a:spcBef>
              <a:buFont typeface="Arial" panose="020B0604020202020204" pitchFamily="34" charset="0"/>
              <a:buChar char="•"/>
              <a:defRPr/>
            </a:pPr>
            <a:r>
              <a:rPr lang="es-ES" sz="1600" dirty="0">
                <a:solidFill>
                  <a:srgbClr val="0054BC"/>
                </a:solidFill>
                <a:latin typeface="Work Sans" panose="020B0604020202020204" charset="0"/>
              </a:rPr>
              <a:t>El 76% está satisfecho con la información suministrada en el evento, el 23% la calificó como buena.</a:t>
            </a:r>
          </a:p>
          <a:p>
            <a:pPr marL="285750" indent="-285750" algn="just">
              <a:lnSpc>
                <a:spcPct val="85000"/>
              </a:lnSpc>
              <a:spcBef>
                <a:spcPct val="0"/>
              </a:spcBef>
              <a:buFont typeface="Arial" panose="020B0604020202020204" pitchFamily="34" charset="0"/>
              <a:buChar char="•"/>
              <a:defRPr/>
            </a:pPr>
            <a:endParaRPr lang="es-ES" sz="1600" dirty="0">
              <a:solidFill>
                <a:srgbClr val="0054BC"/>
              </a:solidFill>
              <a:latin typeface="Work Sans" panose="020B0604020202020204" charset="0"/>
            </a:endParaRPr>
          </a:p>
          <a:p>
            <a:pPr marL="285750" indent="-285750" algn="just">
              <a:lnSpc>
                <a:spcPct val="85000"/>
              </a:lnSpc>
              <a:spcBef>
                <a:spcPct val="0"/>
              </a:spcBef>
              <a:buFont typeface="Arial" panose="020B0604020202020204" pitchFamily="34" charset="0"/>
              <a:buChar char="•"/>
              <a:defRPr/>
            </a:pPr>
            <a:r>
              <a:rPr lang="es-ES" sz="1600" dirty="0">
                <a:solidFill>
                  <a:srgbClr val="0054BC"/>
                </a:solidFill>
                <a:latin typeface="Work Sans" panose="020B0604020202020204" charset="0"/>
              </a:rPr>
              <a:t>El 87% quedó muy satisfecho con la utilidad de la información, el 11% considera que es buena la utilidad.</a:t>
            </a:r>
          </a:p>
          <a:p>
            <a:pPr marL="285750" indent="-285750" algn="just">
              <a:lnSpc>
                <a:spcPct val="85000"/>
              </a:lnSpc>
              <a:spcBef>
                <a:spcPct val="0"/>
              </a:spcBef>
              <a:buFont typeface="Arial" panose="020B0604020202020204" pitchFamily="34" charset="0"/>
              <a:buChar char="•"/>
              <a:defRPr/>
            </a:pPr>
            <a:endParaRPr lang="es-ES" sz="1600" dirty="0">
              <a:solidFill>
                <a:srgbClr val="0054BC"/>
              </a:solidFill>
              <a:latin typeface="Work Sans" panose="020B0604020202020204" charset="0"/>
            </a:endParaRPr>
          </a:p>
          <a:p>
            <a:pPr marL="285750" indent="-285750" algn="just">
              <a:lnSpc>
                <a:spcPct val="85000"/>
              </a:lnSpc>
              <a:spcBef>
                <a:spcPct val="0"/>
              </a:spcBef>
              <a:buFont typeface="Arial" panose="020B0604020202020204" pitchFamily="34" charset="0"/>
              <a:buChar char="•"/>
              <a:defRPr/>
            </a:pPr>
            <a:r>
              <a:rPr lang="es-ES" sz="1600" dirty="0">
                <a:solidFill>
                  <a:srgbClr val="0054BC"/>
                </a:solidFill>
                <a:latin typeface="Work Sans" panose="020B0604020202020204" charset="0"/>
              </a:rPr>
              <a:t>El 75% manifestó estar muy satisfecho con el lenguaje claro manejado en la Audiencia y el 11% que fue bueno el lenguaje utilizado.</a:t>
            </a:r>
          </a:p>
          <a:p>
            <a:pPr marL="285750" indent="-285750" algn="just">
              <a:lnSpc>
                <a:spcPct val="85000"/>
              </a:lnSpc>
              <a:spcBef>
                <a:spcPct val="0"/>
              </a:spcBef>
              <a:buFont typeface="Arial" panose="020B0604020202020204" pitchFamily="34" charset="0"/>
              <a:buChar char="•"/>
              <a:defRPr/>
            </a:pPr>
            <a:endParaRPr lang="es-ES" sz="1600" dirty="0">
              <a:solidFill>
                <a:srgbClr val="0054BC"/>
              </a:solidFill>
              <a:latin typeface="Work Sans" panose="020B0604020202020204" charset="0"/>
            </a:endParaRPr>
          </a:p>
          <a:p>
            <a:pPr marL="285750" indent="-285750" algn="just">
              <a:lnSpc>
                <a:spcPct val="85000"/>
              </a:lnSpc>
              <a:spcBef>
                <a:spcPct val="0"/>
              </a:spcBef>
              <a:buFont typeface="Arial" panose="020B0604020202020204" pitchFamily="34" charset="0"/>
              <a:buChar char="•"/>
              <a:defRPr/>
            </a:pPr>
            <a:r>
              <a:rPr lang="es-ES" sz="1600" dirty="0">
                <a:solidFill>
                  <a:srgbClr val="0054BC"/>
                </a:solidFill>
                <a:latin typeface="Work Sans" panose="020B0604020202020204" charset="0"/>
              </a:rPr>
              <a:t>El 60% está muy satisfecho con la logística del evento, el 30 considero que fue buena.</a:t>
            </a:r>
          </a:p>
          <a:p>
            <a:pPr marL="285750" indent="-285750" algn="just">
              <a:lnSpc>
                <a:spcPct val="85000"/>
              </a:lnSpc>
              <a:spcBef>
                <a:spcPct val="0"/>
              </a:spcBef>
              <a:buFont typeface="Arial" panose="020B0604020202020204" pitchFamily="34" charset="0"/>
              <a:buChar char="•"/>
              <a:defRPr/>
            </a:pPr>
            <a:endParaRPr lang="es-ES" sz="1600" dirty="0">
              <a:solidFill>
                <a:srgbClr val="0054BC"/>
              </a:solidFill>
              <a:latin typeface="Work Sans" panose="020B0604020202020204" charset="0"/>
            </a:endParaRPr>
          </a:p>
          <a:p>
            <a:pPr marL="285750" indent="-285750" algn="just">
              <a:lnSpc>
                <a:spcPct val="85000"/>
              </a:lnSpc>
              <a:spcBef>
                <a:spcPct val="0"/>
              </a:spcBef>
              <a:buFont typeface="Arial" panose="020B0604020202020204" pitchFamily="34" charset="0"/>
              <a:buChar char="•"/>
              <a:defRPr/>
            </a:pPr>
            <a:r>
              <a:rPr lang="es-ES" sz="1600" dirty="0">
                <a:solidFill>
                  <a:srgbClr val="0054BC"/>
                </a:solidFill>
                <a:latin typeface="Work Sans" panose="020B0604020202020204" charset="0"/>
              </a:rPr>
              <a:t>El 99% de los participantes consideran que se debe seguir con la programación de este tipo de eventos</a:t>
            </a:r>
          </a:p>
          <a:p>
            <a:pPr marL="285750" indent="-285750" algn="just">
              <a:lnSpc>
                <a:spcPct val="85000"/>
              </a:lnSpc>
              <a:spcBef>
                <a:spcPct val="0"/>
              </a:spcBef>
              <a:buFont typeface="Arial" panose="020B0604020202020204" pitchFamily="34" charset="0"/>
              <a:buChar char="•"/>
              <a:defRPr/>
            </a:pPr>
            <a:endParaRPr lang="es-ES" sz="1600" dirty="0">
              <a:solidFill>
                <a:srgbClr val="0054BC"/>
              </a:solidFill>
              <a:latin typeface="Work Sans" panose="020B0604020202020204" charset="0"/>
            </a:endParaRPr>
          </a:p>
          <a:p>
            <a:pPr marL="285750" indent="-285750" algn="just">
              <a:lnSpc>
                <a:spcPct val="85000"/>
              </a:lnSpc>
              <a:spcBef>
                <a:spcPct val="0"/>
              </a:spcBef>
              <a:buFont typeface="Arial" panose="020B0604020202020204" pitchFamily="34" charset="0"/>
              <a:buChar char="•"/>
              <a:defRPr/>
            </a:pPr>
            <a:endParaRPr lang="es-ES" sz="1600" dirty="0">
              <a:solidFill>
                <a:srgbClr val="0054BC"/>
              </a:solidFill>
              <a:latin typeface="Work Sans" panose="020B0604020202020204" charset="0"/>
            </a:endParaRPr>
          </a:p>
          <a:p>
            <a:pPr marL="285750" indent="-285750" algn="just">
              <a:lnSpc>
                <a:spcPct val="85000"/>
              </a:lnSpc>
              <a:spcBef>
                <a:spcPct val="0"/>
              </a:spcBef>
              <a:buFont typeface="Arial" panose="020B0604020202020204" pitchFamily="34" charset="0"/>
              <a:buChar char="•"/>
              <a:defRPr/>
            </a:pPr>
            <a:endParaRPr lang="es-CO" sz="1600" dirty="0">
              <a:solidFill>
                <a:srgbClr val="0054BC"/>
              </a:solidFill>
              <a:latin typeface="Work Sans" panose="020B0604020202020204" charset="0"/>
            </a:endParaRPr>
          </a:p>
        </p:txBody>
      </p:sp>
    </p:spTree>
    <p:extLst>
      <p:ext uri="{BB962C8B-B14F-4D97-AF65-F5344CB8AC3E}">
        <p14:creationId xmlns:p14="http://schemas.microsoft.com/office/powerpoint/2010/main" val="13355169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4" name="Rectángulo 2">
            <a:extLst>
              <a:ext uri="{FF2B5EF4-FFF2-40B4-BE49-F238E27FC236}">
                <a16:creationId xmlns:a16="http://schemas.microsoft.com/office/drawing/2014/main" id="{FE08CD98-D573-4F8D-9B66-3C43D64A3925}"/>
              </a:ext>
            </a:extLst>
          </p:cNvPr>
          <p:cNvSpPr>
            <a:spLocks noChangeArrowheads="1"/>
          </p:cNvSpPr>
          <p:nvPr/>
        </p:nvSpPr>
        <p:spPr bwMode="auto">
          <a:xfrm>
            <a:off x="214630" y="469265"/>
            <a:ext cx="784381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 altLang="es-CO" sz="1800" b="1" dirty="0">
                <a:solidFill>
                  <a:srgbClr val="0066CD"/>
                </a:solidFill>
                <a:latin typeface="Work Sans"/>
              </a:rPr>
              <a:t>La evaluación de este ejercicio se resumen en los siguientes datos:</a:t>
            </a:r>
            <a:endParaRPr lang="es-CO" altLang="es-CO" sz="1800" b="1" dirty="0">
              <a:solidFill>
                <a:srgbClr val="0066CD"/>
              </a:solidFill>
              <a:latin typeface="Work Sans"/>
            </a:endParaRPr>
          </a:p>
        </p:txBody>
      </p:sp>
      <p:cxnSp>
        <p:nvCxnSpPr>
          <p:cNvPr id="5" name="Conector recto 4">
            <a:extLst>
              <a:ext uri="{FF2B5EF4-FFF2-40B4-BE49-F238E27FC236}">
                <a16:creationId xmlns:a16="http://schemas.microsoft.com/office/drawing/2014/main" id="{4B861C58-9801-4A4C-9727-B9FC9C18136B}"/>
              </a:ext>
            </a:extLst>
          </p:cNvPr>
          <p:cNvCxnSpPr>
            <a:cxnSpLocks/>
          </p:cNvCxnSpPr>
          <p:nvPr/>
        </p:nvCxnSpPr>
        <p:spPr>
          <a:xfrm>
            <a:off x="4488180" y="838597"/>
            <a:ext cx="60960" cy="4120852"/>
          </a:xfrm>
          <a:prstGeom prst="line">
            <a:avLst/>
          </a:prstGeom>
          <a:ln w="57150" cmpd="sng">
            <a:solidFill>
              <a:schemeClr val="accent5"/>
            </a:solidFill>
          </a:ln>
        </p:spPr>
        <p:style>
          <a:lnRef idx="2">
            <a:schemeClr val="accent1"/>
          </a:lnRef>
          <a:fillRef idx="0">
            <a:schemeClr val="accent1"/>
          </a:fillRef>
          <a:effectRef idx="1">
            <a:schemeClr val="accent1"/>
          </a:effectRef>
          <a:fontRef idx="minor">
            <a:schemeClr val="tx1"/>
          </a:fontRef>
        </p:style>
      </p:cxnSp>
      <p:cxnSp>
        <p:nvCxnSpPr>
          <p:cNvPr id="10" name="Conector recto 9">
            <a:extLst>
              <a:ext uri="{FF2B5EF4-FFF2-40B4-BE49-F238E27FC236}">
                <a16:creationId xmlns:a16="http://schemas.microsoft.com/office/drawing/2014/main" id="{D002E6F7-DD82-4CB3-8260-0434B9A5DEB1}"/>
              </a:ext>
            </a:extLst>
          </p:cNvPr>
          <p:cNvCxnSpPr>
            <a:cxnSpLocks/>
          </p:cNvCxnSpPr>
          <p:nvPr/>
        </p:nvCxnSpPr>
        <p:spPr>
          <a:xfrm flipH="1">
            <a:off x="482283" y="3002784"/>
            <a:ext cx="8277827" cy="0"/>
          </a:xfrm>
          <a:prstGeom prst="line">
            <a:avLst/>
          </a:prstGeom>
          <a:ln w="57150" cmpd="sng">
            <a:solidFill>
              <a:schemeClr val="accent5"/>
            </a:solidFill>
          </a:ln>
        </p:spPr>
        <p:style>
          <a:lnRef idx="2">
            <a:schemeClr val="accent1"/>
          </a:lnRef>
          <a:fillRef idx="0">
            <a:schemeClr val="accent1"/>
          </a:fillRef>
          <a:effectRef idx="1">
            <a:schemeClr val="accent1"/>
          </a:effectRef>
          <a:fontRef idx="minor">
            <a:schemeClr val="tx1"/>
          </a:fontRef>
        </p:style>
      </p:cxnSp>
      <p:pic>
        <p:nvPicPr>
          <p:cNvPr id="11" name="Imagen 10" descr="xMensajes_de_texto_masivos.png.pagespeed.ic.ni4aI5L6Bw.png">
            <a:extLst>
              <a:ext uri="{FF2B5EF4-FFF2-40B4-BE49-F238E27FC236}">
                <a16:creationId xmlns:a16="http://schemas.microsoft.com/office/drawing/2014/main" id="{26A67B4D-110A-49CB-A3A9-DE73A66C05B0}"/>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28568" y="944879"/>
            <a:ext cx="1566342" cy="1717923"/>
          </a:xfrm>
          <a:prstGeom prst="rect">
            <a:avLst/>
          </a:prstGeom>
        </p:spPr>
      </p:pic>
      <p:pic>
        <p:nvPicPr>
          <p:cNvPr id="12" name="Imagen 11" descr="comunicacion_cohabitare.png">
            <a:extLst>
              <a:ext uri="{FF2B5EF4-FFF2-40B4-BE49-F238E27FC236}">
                <a16:creationId xmlns:a16="http://schemas.microsoft.com/office/drawing/2014/main" id="{C1100FEF-AA63-491D-8264-D5E0350B3260}"/>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182475" y="992881"/>
            <a:ext cx="1751856" cy="1751856"/>
          </a:xfrm>
          <a:prstGeom prst="rect">
            <a:avLst/>
          </a:prstGeom>
        </p:spPr>
      </p:pic>
      <p:pic>
        <p:nvPicPr>
          <p:cNvPr id="13" name="Imagen 12" descr="1_F90RgC5qsazvMyuwOoNqtw.jpeg">
            <a:extLst>
              <a:ext uri="{FF2B5EF4-FFF2-40B4-BE49-F238E27FC236}">
                <a16:creationId xmlns:a16="http://schemas.microsoft.com/office/drawing/2014/main" id="{ECAE34E9-6BEB-4B9A-88C5-E5B051C7A55F}"/>
              </a:ext>
            </a:extLst>
          </p:cNvPr>
          <p:cNvPicPr>
            <a:picLocks noChangeAspect="1"/>
          </p:cNvPicPr>
          <p:nvPr/>
        </p:nvPicPr>
        <p:blipFill>
          <a:blip r:embed="rId5" cstate="email">
            <a:extLst>
              <a:ext uri="{BEBA8EAE-BF5A-486C-A8C5-ECC9F3942E4B}">
                <a14:imgProps xmlns:a14="http://schemas.microsoft.com/office/drawing/2010/main">
                  <a14:imgLayer r:embed="rId6">
                    <a14:imgEffect>
                      <a14:sharpenSoften amount="-25000"/>
                    </a14:imgEffect>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81640" y="3380311"/>
            <a:ext cx="1909754" cy="1429587"/>
          </a:xfrm>
          <a:prstGeom prst="rect">
            <a:avLst/>
          </a:prstGeom>
        </p:spPr>
      </p:pic>
      <p:sp>
        <p:nvSpPr>
          <p:cNvPr id="15" name="CuadroTexto 14">
            <a:extLst>
              <a:ext uri="{FF2B5EF4-FFF2-40B4-BE49-F238E27FC236}">
                <a16:creationId xmlns:a16="http://schemas.microsoft.com/office/drawing/2014/main" id="{8062D84F-2767-40BC-B102-D60330E18273}"/>
              </a:ext>
            </a:extLst>
          </p:cNvPr>
          <p:cNvSpPr txBox="1"/>
          <p:nvPr/>
        </p:nvSpPr>
        <p:spPr>
          <a:xfrm>
            <a:off x="1994910" y="980227"/>
            <a:ext cx="2417070" cy="1815882"/>
          </a:xfrm>
          <a:prstGeom prst="rect">
            <a:avLst/>
          </a:prstGeom>
          <a:noFill/>
        </p:spPr>
        <p:txBody>
          <a:bodyPr wrap="square" rtlCol="0">
            <a:spAutoFit/>
          </a:bodyPr>
          <a:lstStyle/>
          <a:p>
            <a:pPr algn="just"/>
            <a:r>
              <a:rPr lang="es-ES" sz="1600" b="1" dirty="0">
                <a:solidFill>
                  <a:srgbClr val="0066CD"/>
                </a:solidFill>
                <a:latin typeface="Work Sans"/>
                <a:ea typeface="MS PGothic" panose="020B0600070205080204" pitchFamily="34" charset="-128"/>
              </a:rPr>
              <a:t>Convocatoria</a:t>
            </a:r>
          </a:p>
          <a:p>
            <a:pPr algn="just"/>
            <a:r>
              <a:rPr lang="es-ES" sz="1600" dirty="0">
                <a:solidFill>
                  <a:srgbClr val="0066CD"/>
                </a:solidFill>
                <a:latin typeface="Work Sans"/>
                <a:ea typeface="MS PGothic" panose="020B0600070205080204" pitchFamily="34" charset="-128"/>
              </a:rPr>
              <a:t>por múltiples canales virtuales, Plataforma de participación, página web, mensaje del Señor Ministro en redes sociales</a:t>
            </a:r>
          </a:p>
        </p:txBody>
      </p:sp>
      <p:sp>
        <p:nvSpPr>
          <p:cNvPr id="7" name="Rectángulo 6">
            <a:extLst>
              <a:ext uri="{FF2B5EF4-FFF2-40B4-BE49-F238E27FC236}">
                <a16:creationId xmlns:a16="http://schemas.microsoft.com/office/drawing/2014/main" id="{12AE0887-5046-4CAE-8B83-04E9B21CA339}"/>
              </a:ext>
            </a:extLst>
          </p:cNvPr>
          <p:cNvSpPr/>
          <p:nvPr/>
        </p:nvSpPr>
        <p:spPr>
          <a:xfrm>
            <a:off x="4729450" y="883026"/>
            <a:ext cx="2312959" cy="2062103"/>
          </a:xfrm>
          <a:prstGeom prst="rect">
            <a:avLst/>
          </a:prstGeom>
        </p:spPr>
        <p:txBody>
          <a:bodyPr wrap="square">
            <a:spAutoFit/>
          </a:bodyPr>
          <a:lstStyle/>
          <a:p>
            <a:pPr algn="just"/>
            <a:r>
              <a:rPr lang="es-ES" sz="1600" b="1" dirty="0">
                <a:solidFill>
                  <a:srgbClr val="0066CD"/>
                </a:solidFill>
                <a:latin typeface="Work Sans"/>
                <a:ea typeface="MS PGothic" panose="020B0600070205080204" pitchFamily="34" charset="-128"/>
              </a:rPr>
              <a:t>Evento </a:t>
            </a:r>
            <a:r>
              <a:rPr lang="es-ES" sz="1600" dirty="0">
                <a:solidFill>
                  <a:srgbClr val="0066CD"/>
                </a:solidFill>
                <a:latin typeface="Work Sans"/>
                <a:ea typeface="MS PGothic" panose="020B0600070205080204" pitchFamily="34" charset="-128"/>
              </a:rPr>
              <a:t>Participaron representantes de los diferentes grupos de interés de forma virtual FBLive  y presencial en las instalaciones de RTCV</a:t>
            </a:r>
          </a:p>
        </p:txBody>
      </p:sp>
      <p:sp>
        <p:nvSpPr>
          <p:cNvPr id="16" name="CuadroTexto 15">
            <a:extLst>
              <a:ext uri="{FF2B5EF4-FFF2-40B4-BE49-F238E27FC236}">
                <a16:creationId xmlns:a16="http://schemas.microsoft.com/office/drawing/2014/main" id="{34F2FF55-F30A-4DD2-B816-E92F0EDF3709}"/>
              </a:ext>
            </a:extLst>
          </p:cNvPr>
          <p:cNvSpPr txBox="1"/>
          <p:nvPr/>
        </p:nvSpPr>
        <p:spPr>
          <a:xfrm>
            <a:off x="2067594" y="3114671"/>
            <a:ext cx="2334756" cy="2062103"/>
          </a:xfrm>
          <a:prstGeom prst="rect">
            <a:avLst/>
          </a:prstGeom>
          <a:noFill/>
        </p:spPr>
        <p:txBody>
          <a:bodyPr wrap="square" rtlCol="0">
            <a:spAutoFit/>
          </a:bodyPr>
          <a:lstStyle/>
          <a:p>
            <a:pPr algn="just"/>
            <a:r>
              <a:rPr lang="es-ES" sz="1600" b="1" dirty="0">
                <a:solidFill>
                  <a:srgbClr val="0066CD"/>
                </a:solidFill>
                <a:latin typeface="Work Sans"/>
                <a:ea typeface="MS PGothic" panose="020B0600070205080204" pitchFamily="34" charset="-128"/>
              </a:rPr>
              <a:t>Número de participantes en la actividad. </a:t>
            </a:r>
            <a:r>
              <a:rPr lang="es-ES" sz="1600" dirty="0">
                <a:solidFill>
                  <a:srgbClr val="0066CD"/>
                </a:solidFill>
                <a:latin typeface="Work Sans"/>
                <a:ea typeface="MS PGothic" panose="020B0600070205080204" pitchFamily="34" charset="-128"/>
              </a:rPr>
              <a:t>Participaron un total de 150 presencial y deforma, pero también de forma virtual</a:t>
            </a:r>
          </a:p>
        </p:txBody>
      </p:sp>
      <p:sp>
        <p:nvSpPr>
          <p:cNvPr id="17" name="CuadroTexto 16">
            <a:extLst>
              <a:ext uri="{FF2B5EF4-FFF2-40B4-BE49-F238E27FC236}">
                <a16:creationId xmlns:a16="http://schemas.microsoft.com/office/drawing/2014/main" id="{2951344D-538C-4991-A91F-DBB3F4A7987B}"/>
              </a:ext>
            </a:extLst>
          </p:cNvPr>
          <p:cNvSpPr txBox="1"/>
          <p:nvPr/>
        </p:nvSpPr>
        <p:spPr>
          <a:xfrm>
            <a:off x="4634970" y="3104869"/>
            <a:ext cx="4414789" cy="2308324"/>
          </a:xfrm>
          <a:prstGeom prst="rect">
            <a:avLst/>
          </a:prstGeom>
          <a:noFill/>
        </p:spPr>
        <p:txBody>
          <a:bodyPr wrap="square" rtlCol="0">
            <a:spAutoFit/>
          </a:bodyPr>
          <a:lstStyle/>
          <a:p>
            <a:pPr algn="just"/>
            <a:r>
              <a:rPr lang="es-ES" sz="1600" b="1" dirty="0">
                <a:solidFill>
                  <a:srgbClr val="0066CD"/>
                </a:solidFill>
                <a:latin typeface="Work Sans"/>
                <a:ea typeface="MS PGothic" panose="020B0600070205080204" pitchFamily="34" charset="-128"/>
              </a:rPr>
              <a:t>Respuesta </a:t>
            </a:r>
          </a:p>
          <a:p>
            <a:pPr algn="just"/>
            <a:r>
              <a:rPr lang="es-ES" dirty="0">
                <a:solidFill>
                  <a:srgbClr val="0066CD"/>
                </a:solidFill>
                <a:latin typeface="Work Sans"/>
                <a:ea typeface="MS PGothic" panose="020B0600070205080204" pitchFamily="34" charset="-128"/>
              </a:rPr>
              <a:t>Al 100% de las participaciones recibidas, unas durante la Audiencia y otras se publicaron en el siguiente enlace </a:t>
            </a:r>
            <a:r>
              <a:rPr lang="es-ES" dirty="0">
                <a:solidFill>
                  <a:srgbClr val="0066CD"/>
                </a:solidFill>
                <a:latin typeface="Work Sans"/>
                <a:ea typeface="MS PGothic" panose="020B0600070205080204" pitchFamily="34" charset="-128"/>
                <a:hlinkClick r:id="rId7"/>
              </a:rPr>
              <a:t>https://www.mintic.gov.co/portal/604/articles-4323_respuestas_preguntas_ciudadanas_audiencia_publica_rendicion_cuentas_mintic_8anios.xlsx</a:t>
            </a:r>
            <a:endParaRPr lang="es-ES" dirty="0">
              <a:solidFill>
                <a:srgbClr val="0066CD"/>
              </a:solidFill>
              <a:latin typeface="Work Sans"/>
              <a:ea typeface="MS PGothic" panose="020B0600070205080204" pitchFamily="34" charset="-128"/>
            </a:endParaRPr>
          </a:p>
          <a:p>
            <a:pPr algn="just"/>
            <a:endParaRPr lang="es-ES" dirty="0">
              <a:solidFill>
                <a:srgbClr val="0066CD"/>
              </a:solidFill>
              <a:latin typeface="Work Sans"/>
              <a:ea typeface="MS PGothic" panose="020B0600070205080204" pitchFamily="34" charset="-128"/>
            </a:endParaRPr>
          </a:p>
          <a:p>
            <a:pPr algn="just"/>
            <a:endParaRPr lang="es-ES" sz="1600" b="1" dirty="0">
              <a:solidFill>
                <a:srgbClr val="0066CD"/>
              </a:solidFill>
              <a:latin typeface="Work Sans"/>
              <a:ea typeface="MS PGothic" panose="020B0600070205080204" pitchFamily="34" charset="-128"/>
            </a:endParaRPr>
          </a:p>
        </p:txBody>
      </p:sp>
    </p:spTree>
    <p:extLst>
      <p:ext uri="{BB962C8B-B14F-4D97-AF65-F5344CB8AC3E}">
        <p14:creationId xmlns:p14="http://schemas.microsoft.com/office/powerpoint/2010/main" val="2042557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1" name="Google Shape;141;p22"/>
          <p:cNvSpPr txBox="1">
            <a:spLocks noGrp="1"/>
          </p:cNvSpPr>
          <p:nvPr>
            <p:ph type="title"/>
          </p:nvPr>
        </p:nvSpPr>
        <p:spPr>
          <a:xfrm>
            <a:off x="3350450" y="1639011"/>
            <a:ext cx="5587810" cy="2112876"/>
          </a:xfrm>
          <a:prstGeom prst="rect">
            <a:avLst/>
          </a:prstGeom>
          <a:noFill/>
          <a:ln>
            <a:noFill/>
          </a:ln>
        </p:spPr>
        <p:txBody>
          <a:bodyPr spcFirstLastPara="1" wrap="square" lIns="68575" tIns="34275" rIns="68575" bIns="34275" anchor="ctr" anchorCtr="0">
            <a:noAutofit/>
          </a:bodyPr>
          <a:lstStyle/>
          <a:p>
            <a:pPr algn="just">
              <a:lnSpc>
                <a:spcPct val="115000"/>
              </a:lnSpc>
            </a:pPr>
            <a:r>
              <a:rPr lang="es-MX" sz="2800" b="1" dirty="0"/>
              <a:t>Talleres Regionales de Rendición de Cuentas y encuentros con Grupos de Interés sobre participación y control social en el MinTIC</a:t>
            </a:r>
            <a:br>
              <a:rPr lang="es-CO" sz="2800" b="1" dirty="0"/>
            </a:br>
            <a:endParaRPr sz="3000" dirty="0">
              <a:solidFill>
                <a:srgbClr val="FFFFFF"/>
              </a:solidFill>
              <a:latin typeface="Work Sans Medium"/>
              <a:ea typeface="Work Sans Medium"/>
              <a:cs typeface="Work Sans Medium"/>
              <a:sym typeface="Work Sans Medium"/>
            </a:endParaRPr>
          </a:p>
        </p:txBody>
      </p:sp>
      <p:sp>
        <p:nvSpPr>
          <p:cNvPr id="142" name="Google Shape;142;p22"/>
          <p:cNvSpPr txBox="1">
            <a:spLocks noGrp="1"/>
          </p:cNvSpPr>
          <p:nvPr>
            <p:ph type="title"/>
          </p:nvPr>
        </p:nvSpPr>
        <p:spPr>
          <a:xfrm>
            <a:off x="641750" y="1317111"/>
            <a:ext cx="2708700" cy="643800"/>
          </a:xfrm>
          <a:prstGeom prst="rect">
            <a:avLst/>
          </a:prstGeom>
          <a:noFill/>
          <a:ln>
            <a:noFill/>
          </a:ln>
        </p:spPr>
        <p:txBody>
          <a:bodyPr spcFirstLastPara="1" wrap="square" lIns="68575" tIns="34275" rIns="68575" bIns="34275" anchor="ctr" anchorCtr="0">
            <a:noAutofit/>
          </a:bodyPr>
          <a:lstStyle/>
          <a:p>
            <a:pPr marL="0" lvl="0" indent="0" algn="r" rtl="0">
              <a:lnSpc>
                <a:spcPct val="90000"/>
              </a:lnSpc>
              <a:spcBef>
                <a:spcPts val="0"/>
              </a:spcBef>
              <a:spcAft>
                <a:spcPts val="0"/>
              </a:spcAft>
              <a:buSzPts val="1400"/>
              <a:buNone/>
            </a:pPr>
            <a:r>
              <a:rPr lang="es-CO" sz="7200" b="1" dirty="0">
                <a:latin typeface="Work Sans"/>
                <a:ea typeface="Work Sans"/>
                <a:cs typeface="Work Sans"/>
                <a:sym typeface="Work Sans"/>
              </a:rPr>
              <a:t>04.</a:t>
            </a:r>
            <a:endParaRPr sz="7200" b="1" dirty="0">
              <a:solidFill>
                <a:srgbClr val="FFFFFF"/>
              </a:solidFill>
              <a:latin typeface="Work Sans"/>
              <a:ea typeface="Work Sans"/>
              <a:cs typeface="Work Sans"/>
              <a:sym typeface="Work Sans"/>
            </a:endParaRPr>
          </a:p>
        </p:txBody>
      </p:sp>
    </p:spTree>
    <p:extLst>
      <p:ext uri="{BB962C8B-B14F-4D97-AF65-F5344CB8AC3E}">
        <p14:creationId xmlns:p14="http://schemas.microsoft.com/office/powerpoint/2010/main" val="25356130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8" name="7 CuadroTexto">
            <a:extLst>
              <a:ext uri="{FF2B5EF4-FFF2-40B4-BE49-F238E27FC236}">
                <a16:creationId xmlns:a16="http://schemas.microsoft.com/office/drawing/2014/main" id="{69BE36CF-A482-4EC0-A904-EE97FC85BD7D}"/>
              </a:ext>
            </a:extLst>
          </p:cNvPr>
          <p:cNvSpPr txBox="1">
            <a:spLocks noChangeArrowheads="1"/>
          </p:cNvSpPr>
          <p:nvPr/>
        </p:nvSpPr>
        <p:spPr bwMode="auto">
          <a:xfrm>
            <a:off x="193512" y="434519"/>
            <a:ext cx="8785066" cy="470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indent="0" algn="just">
              <a:buNone/>
            </a:pPr>
            <a:r>
              <a:rPr lang="es-ES" sz="1600" dirty="0">
                <a:solidFill>
                  <a:srgbClr val="0066CD"/>
                </a:solidFill>
                <a:latin typeface="Work Sans"/>
              </a:rPr>
              <a:t>El Grupo Interno de Trabajo de Fortalecimiento  de las Relaciones con los grupos de Interés realizó (4) </a:t>
            </a:r>
            <a:r>
              <a:rPr lang="es-MX" sz="1600" dirty="0">
                <a:solidFill>
                  <a:srgbClr val="0066CD"/>
                </a:solidFill>
                <a:latin typeface="Work Sans"/>
              </a:rPr>
              <a:t>Talleres Regionales de Rendición de Cuentas y encuentros con Grupos de Interés sobre participación y control social en el MinTIC.</a:t>
            </a:r>
          </a:p>
          <a:p>
            <a:pPr marL="0" indent="0" algn="just">
              <a:buNone/>
            </a:pPr>
            <a:endParaRPr lang="es-MX" sz="900" dirty="0">
              <a:solidFill>
                <a:srgbClr val="0066CD"/>
              </a:solidFill>
              <a:latin typeface="Work Sans"/>
            </a:endParaRPr>
          </a:p>
          <a:p>
            <a:pPr marL="0" indent="0" algn="just">
              <a:buNone/>
            </a:pPr>
            <a:r>
              <a:rPr lang="es-ES" sz="1600" dirty="0">
                <a:solidFill>
                  <a:srgbClr val="0066CD"/>
                </a:solidFill>
                <a:latin typeface="Work Sans"/>
              </a:rPr>
              <a:t>MinTIC entidad comprometida con </a:t>
            </a:r>
            <a:r>
              <a:rPr lang="es-CO" sz="1600" dirty="0">
                <a:solidFill>
                  <a:srgbClr val="0066CD"/>
                </a:solidFill>
                <a:latin typeface="Work Sans"/>
              </a:rPr>
              <a:t>la generación de bienestar social a través del empleo de buenas prácticas</a:t>
            </a:r>
            <a:r>
              <a:rPr lang="es-ES" sz="1600" dirty="0">
                <a:solidFill>
                  <a:srgbClr val="0066CD"/>
                </a:solidFill>
                <a:latin typeface="Work Sans"/>
              </a:rPr>
              <a:t> fomenta la participación de los Grupos de interés en talleres de</a:t>
            </a:r>
            <a:r>
              <a:rPr lang="es-CO" sz="1600" dirty="0">
                <a:solidFill>
                  <a:srgbClr val="0066CD"/>
                </a:solidFill>
                <a:latin typeface="Work Sans"/>
              </a:rPr>
              <a:t> rendición de cuentas y encuentros regionales </a:t>
            </a:r>
            <a:r>
              <a:rPr lang="es-MX" sz="1600" dirty="0">
                <a:solidFill>
                  <a:srgbClr val="0066CD"/>
                </a:solidFill>
                <a:latin typeface="Work Sans"/>
              </a:rPr>
              <a:t>sobre participación y control social</a:t>
            </a:r>
            <a:r>
              <a:rPr lang="es-CO" sz="1600" dirty="0">
                <a:solidFill>
                  <a:srgbClr val="0066CD"/>
                </a:solidFill>
                <a:latin typeface="Work Sans"/>
              </a:rPr>
              <a:t>, a través de espacios de interlocución entre los servidores públicos y la ciudadanía cuyo objetivo es generar transparencia, condiciones de confianza entre gobernantes y ciudadanos y garantizar el ejercicio del control social a la administración.</a:t>
            </a:r>
          </a:p>
          <a:p>
            <a:pPr marL="0" indent="0" algn="just">
              <a:buNone/>
            </a:pPr>
            <a:endParaRPr lang="es-CO" sz="900" dirty="0">
              <a:solidFill>
                <a:srgbClr val="0066CD"/>
              </a:solidFill>
              <a:latin typeface="Work Sans"/>
            </a:endParaRPr>
          </a:p>
          <a:p>
            <a:pPr marL="0" indent="0" algn="just">
              <a:buNone/>
            </a:pPr>
            <a:r>
              <a:rPr lang="es-ES_tradnl" sz="1600" dirty="0">
                <a:solidFill>
                  <a:srgbClr val="0066CD"/>
                </a:solidFill>
                <a:latin typeface="Work Sans"/>
              </a:rPr>
              <a:t>En cumplimiento de la misión del MinTIC se han determinado 4 ejes de trabajo: Empleo, Ciudad Región, Educación y Gobierno digital. Cada uno de estos ejes tiene a su vez 4 enfoques propios: infraestructura, servicios, aplicaciones y usuarios, de los cuales se realiza un dialogo en doble vía donde se socializan los logros del año y así mismo se recolecta información que aportan los diferentes grupos de interés, la cual es el principal insumo para la mejora continua de los diferentes planes, programas y proyectos que adelanta la entidad</a:t>
            </a:r>
            <a:endParaRPr lang="es-CO" sz="1600" dirty="0">
              <a:solidFill>
                <a:srgbClr val="0066CD"/>
              </a:solidFill>
              <a:latin typeface="Work Sans"/>
            </a:endParaRPr>
          </a:p>
        </p:txBody>
      </p:sp>
    </p:spTree>
    <p:extLst>
      <p:ext uri="{BB962C8B-B14F-4D97-AF65-F5344CB8AC3E}">
        <p14:creationId xmlns:p14="http://schemas.microsoft.com/office/powerpoint/2010/main" val="28061749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8" name="7 CuadroTexto">
            <a:extLst>
              <a:ext uri="{FF2B5EF4-FFF2-40B4-BE49-F238E27FC236}">
                <a16:creationId xmlns:a16="http://schemas.microsoft.com/office/drawing/2014/main" id="{69BE36CF-A482-4EC0-A904-EE97FC85BD7D}"/>
              </a:ext>
            </a:extLst>
          </p:cNvPr>
          <p:cNvSpPr txBox="1">
            <a:spLocks noChangeArrowheads="1"/>
          </p:cNvSpPr>
          <p:nvPr/>
        </p:nvSpPr>
        <p:spPr bwMode="auto">
          <a:xfrm>
            <a:off x="208752" y="897612"/>
            <a:ext cx="2930688" cy="3096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indent="0" algn="just">
              <a:buNone/>
            </a:pPr>
            <a:r>
              <a:rPr lang="es-ES" sz="1600" dirty="0">
                <a:solidFill>
                  <a:srgbClr val="0066CD"/>
                </a:solidFill>
                <a:latin typeface="Work Sans"/>
              </a:rPr>
              <a:t>Las actividades estaban dirigidas a todos los grupos de interés del Ministerio en </a:t>
            </a:r>
            <a:endParaRPr lang="es-CO" altLang="es-CO" sz="1600" dirty="0">
              <a:solidFill>
                <a:srgbClr val="28B7CF"/>
              </a:solidFill>
              <a:latin typeface="Arial" pitchFamily="34" charset="0"/>
              <a:cs typeface="Arial" pitchFamily="34" charset="0"/>
            </a:endParaRPr>
          </a:p>
          <a:p>
            <a:pPr marL="0" indent="0" algn="just">
              <a:buNone/>
            </a:pPr>
            <a:r>
              <a:rPr lang="es-CO" altLang="es-CO" sz="1600" dirty="0">
                <a:solidFill>
                  <a:srgbClr val="0066CD"/>
                </a:solidFill>
                <a:latin typeface="Work Sans"/>
              </a:rPr>
              <a:t>Cúcuta, Yopal, Pereira, Riohacha y Cartagena </a:t>
            </a:r>
            <a:r>
              <a:rPr lang="es-ES" sz="1600" dirty="0">
                <a:solidFill>
                  <a:srgbClr val="0066CD"/>
                </a:solidFill>
                <a:latin typeface="Work Sans"/>
              </a:rPr>
              <a:t> se realizó el 24 de julio de 2018. Se invitó a los participantes por múltiples canales virtuales, a través de un formulario virtual y Twitter.</a:t>
            </a:r>
            <a:endParaRPr lang="es-CO" sz="1600" dirty="0">
              <a:solidFill>
                <a:srgbClr val="0066CD"/>
              </a:solidFill>
              <a:latin typeface="Work Sans"/>
            </a:endParaRPr>
          </a:p>
        </p:txBody>
      </p:sp>
      <p:pic>
        <p:nvPicPr>
          <p:cNvPr id="5" name="Imagen 4">
            <a:extLst>
              <a:ext uri="{FF2B5EF4-FFF2-40B4-BE49-F238E27FC236}">
                <a16:creationId xmlns:a16="http://schemas.microsoft.com/office/drawing/2014/main" id="{94D0D234-AEB3-49A3-9BC6-0F53A5146286}"/>
              </a:ext>
            </a:extLst>
          </p:cNvPr>
          <p:cNvPicPr>
            <a:picLocks noChangeAspect="1"/>
          </p:cNvPicPr>
          <p:nvPr/>
        </p:nvPicPr>
        <p:blipFill rotWithShape="1">
          <a:blip r:embed="rId3"/>
          <a:srcRect l="37036" t="18556" r="38608" b="19450"/>
          <a:stretch/>
        </p:blipFill>
        <p:spPr>
          <a:xfrm>
            <a:off x="3448512" y="274922"/>
            <a:ext cx="2547382" cy="3647206"/>
          </a:xfrm>
          <a:prstGeom prst="rect">
            <a:avLst/>
          </a:prstGeom>
        </p:spPr>
      </p:pic>
      <p:pic>
        <p:nvPicPr>
          <p:cNvPr id="6" name="Imagen 5">
            <a:extLst>
              <a:ext uri="{FF2B5EF4-FFF2-40B4-BE49-F238E27FC236}">
                <a16:creationId xmlns:a16="http://schemas.microsoft.com/office/drawing/2014/main" id="{F0A5E8C9-CAA5-4B36-8A1B-DA1CD413E118}"/>
              </a:ext>
            </a:extLst>
          </p:cNvPr>
          <p:cNvPicPr>
            <a:picLocks noChangeAspect="1"/>
          </p:cNvPicPr>
          <p:nvPr/>
        </p:nvPicPr>
        <p:blipFill rotWithShape="1">
          <a:blip r:embed="rId4"/>
          <a:srcRect l="37655" t="19794" r="38608" b="19313"/>
          <a:stretch/>
        </p:blipFill>
        <p:spPr>
          <a:xfrm>
            <a:off x="6145325" y="851337"/>
            <a:ext cx="2810800" cy="4055974"/>
          </a:xfrm>
          <a:prstGeom prst="rect">
            <a:avLst/>
          </a:prstGeom>
        </p:spPr>
      </p:pic>
    </p:spTree>
    <p:extLst>
      <p:ext uri="{BB962C8B-B14F-4D97-AF65-F5344CB8AC3E}">
        <p14:creationId xmlns:p14="http://schemas.microsoft.com/office/powerpoint/2010/main" val="33987668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9" name="Rectángulo 8">
            <a:extLst>
              <a:ext uri="{FF2B5EF4-FFF2-40B4-BE49-F238E27FC236}">
                <a16:creationId xmlns:a16="http://schemas.microsoft.com/office/drawing/2014/main" id="{19A0E922-8ABF-460A-A624-7325C1C2B02C}"/>
              </a:ext>
            </a:extLst>
          </p:cNvPr>
          <p:cNvSpPr/>
          <p:nvPr/>
        </p:nvSpPr>
        <p:spPr>
          <a:xfrm>
            <a:off x="114299" y="512862"/>
            <a:ext cx="4427221" cy="1323439"/>
          </a:xfrm>
          <a:prstGeom prst="rect">
            <a:avLst/>
          </a:prstGeom>
        </p:spPr>
        <p:txBody>
          <a:bodyPr wrap="square">
            <a:spAutoFit/>
          </a:bodyPr>
          <a:lstStyle/>
          <a:p>
            <a:pPr algn="just">
              <a:defRPr/>
            </a:pPr>
            <a:r>
              <a:rPr lang="es-ES" sz="1600" dirty="0">
                <a:solidFill>
                  <a:srgbClr val="0066CD"/>
                </a:solidFill>
                <a:latin typeface="Work Sans"/>
                <a:ea typeface="MS PGothic" panose="020B0600070205080204" pitchFamily="34" charset="-128"/>
              </a:rPr>
              <a:t>En el ejercicio de </a:t>
            </a:r>
            <a:r>
              <a:rPr lang="es-MX" sz="1600" dirty="0">
                <a:solidFill>
                  <a:srgbClr val="0066CD"/>
                </a:solidFill>
                <a:latin typeface="Work Sans"/>
                <a:ea typeface="MS PGothic" panose="020B0600070205080204" pitchFamily="34" charset="-128"/>
              </a:rPr>
              <a:t>Talleres Regionales de Rendición de Cuentas y encuentros con Grupos de Interés sobre participación y control social </a:t>
            </a:r>
            <a:r>
              <a:rPr lang="es-ES" sz="1600" dirty="0">
                <a:solidFill>
                  <a:srgbClr val="0066CD"/>
                </a:solidFill>
                <a:latin typeface="Work Sans"/>
                <a:ea typeface="MS PGothic" panose="020B0600070205080204" pitchFamily="34" charset="-128"/>
              </a:rPr>
              <a:t>asistieron un total de 90 ciudadanos.</a:t>
            </a:r>
          </a:p>
        </p:txBody>
      </p:sp>
      <p:pic>
        <p:nvPicPr>
          <p:cNvPr id="6" name="Imagen 5">
            <a:extLst>
              <a:ext uri="{FF2B5EF4-FFF2-40B4-BE49-F238E27FC236}">
                <a16:creationId xmlns:a16="http://schemas.microsoft.com/office/drawing/2014/main" id="{1FAA5ACD-23A9-42A8-9EB5-59B85205AC4B}"/>
              </a:ext>
            </a:extLst>
          </p:cNvPr>
          <p:cNvPicPr>
            <a:picLocks noChangeAspect="1"/>
          </p:cNvPicPr>
          <p:nvPr/>
        </p:nvPicPr>
        <p:blipFill rotWithShape="1">
          <a:blip r:embed="rId3"/>
          <a:srcRect b="21651"/>
          <a:stretch/>
        </p:blipFill>
        <p:spPr>
          <a:xfrm>
            <a:off x="5554441" y="480755"/>
            <a:ext cx="2546740" cy="2711091"/>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7" name="Imagen 6">
            <a:extLst>
              <a:ext uri="{FF2B5EF4-FFF2-40B4-BE49-F238E27FC236}">
                <a16:creationId xmlns:a16="http://schemas.microsoft.com/office/drawing/2014/main" id="{309F78F2-125C-4B9A-87D8-D5DB048235E3}"/>
              </a:ext>
            </a:extLst>
          </p:cNvPr>
          <p:cNvPicPr>
            <a:picLocks noChangeAspect="1"/>
          </p:cNvPicPr>
          <p:nvPr/>
        </p:nvPicPr>
        <p:blipFill>
          <a:blip r:embed="rId4"/>
          <a:stretch>
            <a:fillRect/>
          </a:stretch>
        </p:blipFill>
        <p:spPr>
          <a:xfrm>
            <a:off x="861354" y="2039048"/>
            <a:ext cx="3680166" cy="276012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07831126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3" name="Rectángulo 2">
            <a:extLst>
              <a:ext uri="{FF2B5EF4-FFF2-40B4-BE49-F238E27FC236}">
                <a16:creationId xmlns:a16="http://schemas.microsoft.com/office/drawing/2014/main" id="{CA773146-DB03-4A12-800E-8337B16F0179}"/>
              </a:ext>
            </a:extLst>
          </p:cNvPr>
          <p:cNvSpPr/>
          <p:nvPr/>
        </p:nvSpPr>
        <p:spPr>
          <a:xfrm>
            <a:off x="3678086" y="481758"/>
            <a:ext cx="4625340" cy="523220"/>
          </a:xfrm>
          <a:prstGeom prst="rect">
            <a:avLst/>
          </a:prstGeom>
        </p:spPr>
        <p:txBody>
          <a:bodyPr wrap="square">
            <a:spAutoFit/>
          </a:bodyPr>
          <a:lstStyle/>
          <a:p>
            <a:pPr algn="just"/>
            <a:r>
              <a:rPr lang="es-ES" dirty="0">
                <a:solidFill>
                  <a:srgbClr val="0066CD"/>
                </a:solidFill>
                <a:latin typeface="Work Sans"/>
                <a:ea typeface="MS PGothic" panose="020B0600070205080204" pitchFamily="34" charset="-128"/>
              </a:rPr>
              <a:t>Las preguntas sobre los temas tratados fueron resueltas directamente en los talleres</a:t>
            </a:r>
          </a:p>
        </p:txBody>
      </p:sp>
      <p:sp>
        <p:nvSpPr>
          <p:cNvPr id="5" name="Rectángulo 4">
            <a:extLst>
              <a:ext uri="{FF2B5EF4-FFF2-40B4-BE49-F238E27FC236}">
                <a16:creationId xmlns:a16="http://schemas.microsoft.com/office/drawing/2014/main" id="{4FD2549F-FF18-443C-B94A-A9B6C76C1C4A}"/>
              </a:ext>
            </a:extLst>
          </p:cNvPr>
          <p:cNvSpPr/>
          <p:nvPr/>
        </p:nvSpPr>
        <p:spPr>
          <a:xfrm>
            <a:off x="3733800" y="1104841"/>
            <a:ext cx="5204460" cy="2462213"/>
          </a:xfrm>
          <a:prstGeom prst="rect">
            <a:avLst/>
          </a:prstGeom>
        </p:spPr>
        <p:txBody>
          <a:bodyPr wrap="square">
            <a:spAutoFit/>
          </a:bodyPr>
          <a:lstStyle/>
          <a:p>
            <a:pPr algn="just">
              <a:defRPr/>
            </a:pPr>
            <a:r>
              <a:rPr lang="es-CO" dirty="0">
                <a:solidFill>
                  <a:srgbClr val="0066CD"/>
                </a:solidFill>
                <a:latin typeface="Work Sans"/>
                <a:ea typeface="MS PGothic" panose="020B0600070205080204" pitchFamily="34" charset="-128"/>
              </a:rPr>
              <a:t>Gracias a estos talleres se logró: </a:t>
            </a:r>
          </a:p>
          <a:p>
            <a:pPr algn="just">
              <a:defRPr/>
            </a:pPr>
            <a:endParaRPr lang="es-CO" dirty="0">
              <a:solidFill>
                <a:srgbClr val="0066CD"/>
              </a:solidFill>
              <a:latin typeface="Work Sans"/>
              <a:ea typeface="MS PGothic" panose="020B0600070205080204" pitchFamily="34" charset="-128"/>
            </a:endParaRPr>
          </a:p>
          <a:p>
            <a:pPr algn="just">
              <a:defRPr/>
            </a:pPr>
            <a:r>
              <a:rPr lang="es-ES_tradnl" dirty="0">
                <a:solidFill>
                  <a:srgbClr val="0066CD"/>
                </a:solidFill>
                <a:latin typeface="Work Sans"/>
                <a:ea typeface="MS PGothic" panose="020B0600070205080204" pitchFamily="34" charset="-128"/>
              </a:rPr>
              <a:t>Informar a la ciudadanía los resultados de la gestión institucional de forma detallada  y didáctica, convirtiendo la terminología técnica en lenguaje claro y accesible.</a:t>
            </a:r>
          </a:p>
          <a:p>
            <a:pPr algn="just">
              <a:defRPr/>
            </a:pPr>
            <a:endParaRPr lang="es-ES_tradnl" sz="1000" dirty="0">
              <a:solidFill>
                <a:srgbClr val="0066CD"/>
              </a:solidFill>
              <a:latin typeface="Work Sans"/>
              <a:ea typeface="MS PGothic" panose="020B0600070205080204" pitchFamily="34" charset="-128"/>
            </a:endParaRPr>
          </a:p>
          <a:p>
            <a:pPr algn="just">
              <a:defRPr/>
            </a:pPr>
            <a:r>
              <a:rPr lang="es-ES_tradnl" dirty="0">
                <a:solidFill>
                  <a:srgbClr val="0066CD"/>
                </a:solidFill>
                <a:latin typeface="Work Sans"/>
                <a:ea typeface="MS PGothic" panose="020B0600070205080204" pitchFamily="34" charset="-128"/>
              </a:rPr>
              <a:t>El proceso de participación ciudadana permitió recibir retroalimentación de gran importancia en el proceso de mejora continua de la entidad.</a:t>
            </a:r>
            <a:endParaRPr lang="es-CO" dirty="0">
              <a:solidFill>
                <a:srgbClr val="0066CD"/>
              </a:solidFill>
              <a:latin typeface="Work Sans"/>
              <a:ea typeface="MS PGothic" panose="020B0600070205080204" pitchFamily="34" charset="-128"/>
            </a:endParaRPr>
          </a:p>
          <a:p>
            <a:pPr algn="just">
              <a:defRPr/>
            </a:pPr>
            <a:endParaRPr lang="es-CO" dirty="0">
              <a:solidFill>
                <a:srgbClr val="0066CD"/>
              </a:solidFill>
              <a:latin typeface="Work Sans"/>
              <a:ea typeface="MS PGothic" panose="020B0600070205080204" pitchFamily="34" charset="-128"/>
            </a:endParaRPr>
          </a:p>
        </p:txBody>
      </p:sp>
      <p:pic>
        <p:nvPicPr>
          <p:cNvPr id="7" name="Imagen 6">
            <a:extLst>
              <a:ext uri="{FF2B5EF4-FFF2-40B4-BE49-F238E27FC236}">
                <a16:creationId xmlns:a16="http://schemas.microsoft.com/office/drawing/2014/main" id="{0A422F14-62C4-4F40-BB2C-DC2C26D7212B}"/>
              </a:ext>
            </a:extLst>
          </p:cNvPr>
          <p:cNvPicPr>
            <a:picLocks noChangeAspect="1"/>
          </p:cNvPicPr>
          <p:nvPr/>
        </p:nvPicPr>
        <p:blipFill>
          <a:blip r:embed="rId3"/>
          <a:stretch>
            <a:fillRect/>
          </a:stretch>
        </p:blipFill>
        <p:spPr>
          <a:xfrm>
            <a:off x="198120" y="602372"/>
            <a:ext cx="3383280" cy="253745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4" name="Rectángulo 3">
            <a:extLst>
              <a:ext uri="{FF2B5EF4-FFF2-40B4-BE49-F238E27FC236}">
                <a16:creationId xmlns:a16="http://schemas.microsoft.com/office/drawing/2014/main" id="{8060D7AA-762B-4568-A14F-CD3D3AF8C80E}"/>
              </a:ext>
            </a:extLst>
          </p:cNvPr>
          <p:cNvSpPr/>
          <p:nvPr/>
        </p:nvSpPr>
        <p:spPr>
          <a:xfrm>
            <a:off x="198120" y="3643254"/>
            <a:ext cx="3695700" cy="1169551"/>
          </a:xfrm>
          <a:prstGeom prst="rect">
            <a:avLst/>
          </a:prstGeom>
        </p:spPr>
        <p:txBody>
          <a:bodyPr wrap="square">
            <a:spAutoFit/>
          </a:bodyPr>
          <a:lstStyle/>
          <a:p>
            <a:pPr algn="just">
              <a:defRPr/>
            </a:pPr>
            <a:r>
              <a:rPr lang="es-CO" dirty="0">
                <a:solidFill>
                  <a:srgbClr val="0066CD"/>
                </a:solidFill>
                <a:latin typeface="Work Sans"/>
                <a:ea typeface="MS PGothic" panose="020B0600070205080204" pitchFamily="34" charset="-128"/>
              </a:rPr>
              <a:t>Sensibilizar a los diferentes grupos de interés sobre la importancia de participar en ejercicios de Rendición  de Cuentas y Encuentros de Participación y Control Social. </a:t>
            </a:r>
          </a:p>
        </p:txBody>
      </p:sp>
      <p:pic>
        <p:nvPicPr>
          <p:cNvPr id="8" name="Imagen 7">
            <a:extLst>
              <a:ext uri="{FF2B5EF4-FFF2-40B4-BE49-F238E27FC236}">
                <a16:creationId xmlns:a16="http://schemas.microsoft.com/office/drawing/2014/main" id="{A14D25F2-FE1B-4EB7-832E-E89FBC2D8919}"/>
              </a:ext>
            </a:extLst>
          </p:cNvPr>
          <p:cNvPicPr>
            <a:picLocks noChangeAspect="1"/>
          </p:cNvPicPr>
          <p:nvPr/>
        </p:nvPicPr>
        <p:blipFill rotWithShape="1">
          <a:blip r:embed="rId4"/>
          <a:srcRect t="14810" b="21220"/>
          <a:stretch/>
        </p:blipFill>
        <p:spPr>
          <a:xfrm>
            <a:off x="5540557" y="3567054"/>
            <a:ext cx="2953369" cy="1416930"/>
          </a:xfrm>
          <a:prstGeom prst="rect">
            <a:avLst/>
          </a:prstGeom>
        </p:spPr>
      </p:pic>
    </p:spTree>
    <p:extLst>
      <p:ext uri="{BB962C8B-B14F-4D97-AF65-F5344CB8AC3E}">
        <p14:creationId xmlns:p14="http://schemas.microsoft.com/office/powerpoint/2010/main" val="198662437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pic>
        <p:nvPicPr>
          <p:cNvPr id="5" name="Imagen 4">
            <a:extLst>
              <a:ext uri="{FF2B5EF4-FFF2-40B4-BE49-F238E27FC236}">
                <a16:creationId xmlns:a16="http://schemas.microsoft.com/office/drawing/2014/main" id="{4E891EBF-479A-494F-B88F-B70C3FC5BE38}"/>
              </a:ext>
            </a:extLst>
          </p:cNvPr>
          <p:cNvPicPr>
            <a:picLocks noChangeAspect="1"/>
          </p:cNvPicPr>
          <p:nvPr/>
        </p:nvPicPr>
        <p:blipFill>
          <a:blip r:embed="rId3"/>
          <a:stretch>
            <a:fillRect/>
          </a:stretch>
        </p:blipFill>
        <p:spPr>
          <a:xfrm>
            <a:off x="763072" y="1204317"/>
            <a:ext cx="7260787" cy="3714150"/>
          </a:xfrm>
          <a:prstGeom prst="rect">
            <a:avLst/>
          </a:prstGeom>
        </p:spPr>
      </p:pic>
      <p:sp>
        <p:nvSpPr>
          <p:cNvPr id="6" name="Rectángulo 5">
            <a:extLst>
              <a:ext uri="{FF2B5EF4-FFF2-40B4-BE49-F238E27FC236}">
                <a16:creationId xmlns:a16="http://schemas.microsoft.com/office/drawing/2014/main" id="{A12B5340-716E-4C58-9530-BBB4435079E8}"/>
              </a:ext>
            </a:extLst>
          </p:cNvPr>
          <p:cNvSpPr/>
          <p:nvPr/>
        </p:nvSpPr>
        <p:spPr>
          <a:xfrm>
            <a:off x="502920" y="235417"/>
            <a:ext cx="7947660" cy="738664"/>
          </a:xfrm>
          <a:prstGeom prst="rect">
            <a:avLst/>
          </a:prstGeom>
        </p:spPr>
        <p:txBody>
          <a:bodyPr wrap="square">
            <a:spAutoFit/>
          </a:bodyPr>
          <a:lstStyle/>
          <a:p>
            <a:pPr algn="just">
              <a:spcBef>
                <a:spcPct val="0"/>
              </a:spcBef>
            </a:pPr>
            <a:r>
              <a:rPr lang="es-CO" dirty="0">
                <a:solidFill>
                  <a:srgbClr val="0054BC"/>
                </a:solidFill>
                <a:latin typeface="Work Sans" panose="020B0604020202020204" charset="0"/>
              </a:rPr>
              <a:t>Se solicitó a los asistentes y participantes de los talleres el diligenciamiento de una encuesta de satisfacción, para evaluar el evento y sus contenidos los resultados fueron los siguientes:</a:t>
            </a:r>
          </a:p>
        </p:txBody>
      </p:sp>
    </p:spTree>
    <p:extLst>
      <p:ext uri="{BB962C8B-B14F-4D97-AF65-F5344CB8AC3E}">
        <p14:creationId xmlns:p14="http://schemas.microsoft.com/office/powerpoint/2010/main" val="31799075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pic>
        <p:nvPicPr>
          <p:cNvPr id="2" name="Marcador de posición de imagen 1">
            <a:extLst>
              <a:ext uri="{FF2B5EF4-FFF2-40B4-BE49-F238E27FC236}">
                <a16:creationId xmlns:a16="http://schemas.microsoft.com/office/drawing/2014/main" id="{B76DC312-C84F-4C1C-98D1-42734A9C82F0}"/>
              </a:ext>
            </a:extLst>
          </p:cNvPr>
          <p:cNvPicPr>
            <a:picLocks noGrp="1" noChangeAspect="1"/>
          </p:cNvPicPr>
          <p:nvPr>
            <p:ph type="pic" idx="2"/>
          </p:nvPr>
        </p:nvPicPr>
        <p:blipFill>
          <a:blip r:embed="rId3"/>
          <a:srcRect l="164" r="164"/>
          <a:stretch>
            <a:fillRect/>
          </a:stretch>
        </p:blipFill>
        <p:spPr>
          <a:xfrm>
            <a:off x="342900" y="942975"/>
            <a:ext cx="5314950" cy="3557588"/>
          </a:xfrm>
          <a:prstGeom prst="rect">
            <a:avLst/>
          </a:prstGeom>
        </p:spPr>
      </p:pic>
      <p:sp>
        <p:nvSpPr>
          <p:cNvPr id="216" name="Google Shape;216;p28"/>
          <p:cNvSpPr txBox="1">
            <a:spLocks noGrp="1"/>
          </p:cNvSpPr>
          <p:nvPr>
            <p:ph type="title"/>
          </p:nvPr>
        </p:nvSpPr>
        <p:spPr>
          <a:xfrm>
            <a:off x="6138006" y="621075"/>
            <a:ext cx="2351999" cy="6438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rgbClr val="FFFFFF"/>
              </a:buClr>
              <a:buSzPts val="1400"/>
              <a:buFont typeface="Work Sans SemiBold"/>
              <a:buNone/>
            </a:pPr>
            <a:r>
              <a:rPr lang="es-CO" dirty="0"/>
              <a:t>OBJETIVO</a:t>
            </a:r>
            <a:endParaRPr dirty="0"/>
          </a:p>
        </p:txBody>
      </p:sp>
      <p:sp>
        <p:nvSpPr>
          <p:cNvPr id="7" name="7 CuadroTexto">
            <a:extLst>
              <a:ext uri="{FF2B5EF4-FFF2-40B4-BE49-F238E27FC236}">
                <a16:creationId xmlns:a16="http://schemas.microsoft.com/office/drawing/2014/main" id="{089D8906-A022-4807-9880-78787F843C8A}"/>
              </a:ext>
            </a:extLst>
          </p:cNvPr>
          <p:cNvSpPr txBox="1">
            <a:spLocks noChangeArrowheads="1"/>
          </p:cNvSpPr>
          <p:nvPr/>
        </p:nvSpPr>
        <p:spPr bwMode="auto">
          <a:xfrm>
            <a:off x="5958840" y="1342390"/>
            <a:ext cx="2948940" cy="3754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buFontTx/>
              <a:buNone/>
            </a:pPr>
            <a:r>
              <a:rPr lang="es-CO" altLang="es-CO" sz="1400" dirty="0">
                <a:solidFill>
                  <a:srgbClr val="0066CD"/>
                </a:solidFill>
                <a:latin typeface="Work Sans"/>
                <a:sym typeface="Work Sans"/>
              </a:rPr>
              <a:t>El presente documento tiene como objetivo, realizar un informe de cumplimiento, de las diferentes acciones de diálogo con la ciudadanía y sus organizaciones, programadas por el MinTIC, dentro de la Estrategia de Rendición de Cuentas incluida en el Plan Anticorrupción y de Atención al Ciudadana – PAAC 2018 Y Reflejadas en el Plan de Participación Ciudadana ParticipaTIC 2018, en el período comprendido entre el 1 de mayo al 31 de agosto de 2018. </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pic>
        <p:nvPicPr>
          <p:cNvPr id="2" name="Imagen 1">
            <a:extLst>
              <a:ext uri="{FF2B5EF4-FFF2-40B4-BE49-F238E27FC236}">
                <a16:creationId xmlns:a16="http://schemas.microsoft.com/office/drawing/2014/main" id="{9DC7E7F1-56B6-4D18-A0B2-FE8D6C556DCF}"/>
              </a:ext>
            </a:extLst>
          </p:cNvPr>
          <p:cNvPicPr>
            <a:picLocks noChangeAspect="1"/>
          </p:cNvPicPr>
          <p:nvPr/>
        </p:nvPicPr>
        <p:blipFill>
          <a:blip r:embed="rId3"/>
          <a:stretch>
            <a:fillRect/>
          </a:stretch>
        </p:blipFill>
        <p:spPr>
          <a:xfrm>
            <a:off x="365760" y="461515"/>
            <a:ext cx="8366760" cy="4249468"/>
          </a:xfrm>
          <a:prstGeom prst="rect">
            <a:avLst/>
          </a:prstGeom>
        </p:spPr>
      </p:pic>
    </p:spTree>
    <p:extLst>
      <p:ext uri="{BB962C8B-B14F-4D97-AF65-F5344CB8AC3E}">
        <p14:creationId xmlns:p14="http://schemas.microsoft.com/office/powerpoint/2010/main" val="93430554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4" name="Rectángulo 2">
            <a:extLst>
              <a:ext uri="{FF2B5EF4-FFF2-40B4-BE49-F238E27FC236}">
                <a16:creationId xmlns:a16="http://schemas.microsoft.com/office/drawing/2014/main" id="{FE08CD98-D573-4F8D-9B66-3C43D64A3925}"/>
              </a:ext>
            </a:extLst>
          </p:cNvPr>
          <p:cNvSpPr>
            <a:spLocks noChangeArrowheads="1"/>
          </p:cNvSpPr>
          <p:nvPr/>
        </p:nvSpPr>
        <p:spPr bwMode="auto">
          <a:xfrm>
            <a:off x="214630" y="469265"/>
            <a:ext cx="784381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 altLang="es-CO" sz="1800" b="1" dirty="0">
                <a:solidFill>
                  <a:srgbClr val="0066CD"/>
                </a:solidFill>
                <a:latin typeface="Work Sans"/>
              </a:rPr>
              <a:t>La evaluación de este ejercicio se resumen en los siguientes datos:</a:t>
            </a:r>
            <a:endParaRPr lang="es-CO" altLang="es-CO" sz="1800" b="1" dirty="0">
              <a:solidFill>
                <a:srgbClr val="0066CD"/>
              </a:solidFill>
              <a:latin typeface="Work Sans"/>
            </a:endParaRPr>
          </a:p>
        </p:txBody>
      </p:sp>
      <p:cxnSp>
        <p:nvCxnSpPr>
          <p:cNvPr id="5" name="Conector recto 4">
            <a:extLst>
              <a:ext uri="{FF2B5EF4-FFF2-40B4-BE49-F238E27FC236}">
                <a16:creationId xmlns:a16="http://schemas.microsoft.com/office/drawing/2014/main" id="{4B861C58-9801-4A4C-9727-B9FC9C18136B}"/>
              </a:ext>
            </a:extLst>
          </p:cNvPr>
          <p:cNvCxnSpPr>
            <a:cxnSpLocks/>
          </p:cNvCxnSpPr>
          <p:nvPr/>
        </p:nvCxnSpPr>
        <p:spPr>
          <a:xfrm>
            <a:off x="4488180" y="838597"/>
            <a:ext cx="60960" cy="4120852"/>
          </a:xfrm>
          <a:prstGeom prst="line">
            <a:avLst/>
          </a:prstGeom>
          <a:ln w="57150" cmpd="sng">
            <a:solidFill>
              <a:schemeClr val="accent5"/>
            </a:solidFill>
          </a:ln>
        </p:spPr>
        <p:style>
          <a:lnRef idx="2">
            <a:schemeClr val="accent1"/>
          </a:lnRef>
          <a:fillRef idx="0">
            <a:schemeClr val="accent1"/>
          </a:fillRef>
          <a:effectRef idx="1">
            <a:schemeClr val="accent1"/>
          </a:effectRef>
          <a:fontRef idx="minor">
            <a:schemeClr val="tx1"/>
          </a:fontRef>
        </p:style>
      </p:cxnSp>
      <p:cxnSp>
        <p:nvCxnSpPr>
          <p:cNvPr id="10" name="Conector recto 9">
            <a:extLst>
              <a:ext uri="{FF2B5EF4-FFF2-40B4-BE49-F238E27FC236}">
                <a16:creationId xmlns:a16="http://schemas.microsoft.com/office/drawing/2014/main" id="{D002E6F7-DD82-4CB3-8260-0434B9A5DEB1}"/>
              </a:ext>
            </a:extLst>
          </p:cNvPr>
          <p:cNvCxnSpPr>
            <a:cxnSpLocks/>
          </p:cNvCxnSpPr>
          <p:nvPr/>
        </p:nvCxnSpPr>
        <p:spPr>
          <a:xfrm flipH="1">
            <a:off x="482283" y="3002784"/>
            <a:ext cx="8277827" cy="0"/>
          </a:xfrm>
          <a:prstGeom prst="line">
            <a:avLst/>
          </a:prstGeom>
          <a:ln w="57150" cmpd="sng">
            <a:solidFill>
              <a:schemeClr val="accent5"/>
            </a:solidFill>
          </a:ln>
        </p:spPr>
        <p:style>
          <a:lnRef idx="2">
            <a:schemeClr val="accent1"/>
          </a:lnRef>
          <a:fillRef idx="0">
            <a:schemeClr val="accent1"/>
          </a:fillRef>
          <a:effectRef idx="1">
            <a:schemeClr val="accent1"/>
          </a:effectRef>
          <a:fontRef idx="minor">
            <a:schemeClr val="tx1"/>
          </a:fontRef>
        </p:style>
      </p:cxnSp>
      <p:pic>
        <p:nvPicPr>
          <p:cNvPr id="14" name="Imagen 13" descr="icon-analysis2_mycdcl.png">
            <a:extLst>
              <a:ext uri="{FF2B5EF4-FFF2-40B4-BE49-F238E27FC236}">
                <a16:creationId xmlns:a16="http://schemas.microsoft.com/office/drawing/2014/main" id="{27DA8863-6F8E-4A9E-B24E-7B1EDC44624F}"/>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803351" y="3372117"/>
            <a:ext cx="1877005" cy="1313903"/>
          </a:xfrm>
          <a:prstGeom prst="rect">
            <a:avLst/>
          </a:prstGeom>
        </p:spPr>
      </p:pic>
      <p:pic>
        <p:nvPicPr>
          <p:cNvPr id="18" name="Imagen 17">
            <a:extLst>
              <a:ext uri="{FF2B5EF4-FFF2-40B4-BE49-F238E27FC236}">
                <a16:creationId xmlns:a16="http://schemas.microsoft.com/office/drawing/2014/main" id="{08A7512A-3B28-4578-B30D-E40234E8C1A5}"/>
              </a:ext>
            </a:extLst>
          </p:cNvPr>
          <p:cNvPicPr>
            <a:picLocks noChangeAspect="1"/>
          </p:cNvPicPr>
          <p:nvPr/>
        </p:nvPicPr>
        <p:blipFill>
          <a:blip r:embed="rId4"/>
          <a:stretch>
            <a:fillRect/>
          </a:stretch>
        </p:blipFill>
        <p:spPr>
          <a:xfrm>
            <a:off x="62296" y="950483"/>
            <a:ext cx="2351665" cy="1763749"/>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9" name="Imagen 18">
            <a:extLst>
              <a:ext uri="{FF2B5EF4-FFF2-40B4-BE49-F238E27FC236}">
                <a16:creationId xmlns:a16="http://schemas.microsoft.com/office/drawing/2014/main" id="{F244E9E8-B501-4C9A-A367-507BE06A86E3}"/>
              </a:ext>
            </a:extLst>
          </p:cNvPr>
          <p:cNvPicPr>
            <a:picLocks noChangeAspect="1"/>
          </p:cNvPicPr>
          <p:nvPr/>
        </p:nvPicPr>
        <p:blipFill rotWithShape="1">
          <a:blip r:embed="rId5" cstate="email">
            <a:extLst>
              <a:ext uri="{28A0092B-C50C-407E-A947-70E740481C1C}">
                <a14:useLocalDpi xmlns:a14="http://schemas.microsoft.com/office/drawing/2010/main" val="0"/>
              </a:ext>
            </a:extLst>
          </a:blip>
          <a:srcRect l="-1" t="34250" r="1468" b="35630"/>
          <a:stretch/>
        </p:blipFill>
        <p:spPr>
          <a:xfrm>
            <a:off x="6583128" y="1211579"/>
            <a:ext cx="2239562" cy="121706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 name="Imagen 1">
            <a:extLst>
              <a:ext uri="{FF2B5EF4-FFF2-40B4-BE49-F238E27FC236}">
                <a16:creationId xmlns:a16="http://schemas.microsoft.com/office/drawing/2014/main" id="{6C9457DA-61B1-4B3E-8BA6-9F9382142E32}"/>
              </a:ext>
            </a:extLst>
          </p:cNvPr>
          <p:cNvPicPr>
            <a:picLocks noChangeAspect="1"/>
          </p:cNvPicPr>
          <p:nvPr/>
        </p:nvPicPr>
        <p:blipFill>
          <a:blip r:embed="rId6"/>
          <a:stretch>
            <a:fillRect/>
          </a:stretch>
        </p:blipFill>
        <p:spPr>
          <a:xfrm>
            <a:off x="214630" y="3254936"/>
            <a:ext cx="1921107" cy="1710575"/>
          </a:xfrm>
          <a:prstGeom prst="rect">
            <a:avLst/>
          </a:prstGeom>
        </p:spPr>
      </p:pic>
      <p:sp>
        <p:nvSpPr>
          <p:cNvPr id="3" name="Rectángulo 2">
            <a:extLst>
              <a:ext uri="{FF2B5EF4-FFF2-40B4-BE49-F238E27FC236}">
                <a16:creationId xmlns:a16="http://schemas.microsoft.com/office/drawing/2014/main" id="{0F1A13FF-9048-44E6-9417-A6FD1F3E4C86}"/>
              </a:ext>
            </a:extLst>
          </p:cNvPr>
          <p:cNvSpPr/>
          <p:nvPr/>
        </p:nvSpPr>
        <p:spPr>
          <a:xfrm>
            <a:off x="2486881" y="1042317"/>
            <a:ext cx="1851660" cy="1815882"/>
          </a:xfrm>
          <a:prstGeom prst="rect">
            <a:avLst/>
          </a:prstGeom>
        </p:spPr>
        <p:txBody>
          <a:bodyPr wrap="square">
            <a:spAutoFit/>
          </a:bodyPr>
          <a:lstStyle/>
          <a:p>
            <a:pPr algn="just"/>
            <a:r>
              <a:rPr lang="es-CO" sz="1600" b="1" dirty="0">
                <a:solidFill>
                  <a:srgbClr val="0066CD"/>
                </a:solidFill>
                <a:latin typeface="Work Sans"/>
                <a:ea typeface="MS PGothic" panose="020B0600070205080204" pitchFamily="34" charset="-128"/>
              </a:rPr>
              <a:t>Intervenciones de los participantes </a:t>
            </a:r>
            <a:r>
              <a:rPr lang="es-CO" sz="1600" dirty="0">
                <a:solidFill>
                  <a:srgbClr val="0066CD"/>
                </a:solidFill>
                <a:latin typeface="Work Sans"/>
                <a:ea typeface="MS PGothic" panose="020B0600070205080204" pitchFamily="34" charset="-128"/>
              </a:rPr>
              <a:t>mediante exposición de temática asignada</a:t>
            </a:r>
            <a:endParaRPr lang="es-ES" sz="1600" dirty="0">
              <a:solidFill>
                <a:srgbClr val="0066CD"/>
              </a:solidFill>
              <a:latin typeface="Work Sans"/>
              <a:ea typeface="MS PGothic" panose="020B0600070205080204" pitchFamily="34" charset="-128"/>
            </a:endParaRPr>
          </a:p>
        </p:txBody>
      </p:sp>
      <p:sp>
        <p:nvSpPr>
          <p:cNvPr id="21" name="CuadroTexto 20">
            <a:extLst>
              <a:ext uri="{FF2B5EF4-FFF2-40B4-BE49-F238E27FC236}">
                <a16:creationId xmlns:a16="http://schemas.microsoft.com/office/drawing/2014/main" id="{92324BB0-EBFA-4330-AB73-3222275FF959}"/>
              </a:ext>
            </a:extLst>
          </p:cNvPr>
          <p:cNvSpPr txBox="1"/>
          <p:nvPr/>
        </p:nvSpPr>
        <p:spPr>
          <a:xfrm>
            <a:off x="4549140" y="1042614"/>
            <a:ext cx="1851660" cy="1815882"/>
          </a:xfrm>
          <a:prstGeom prst="rect">
            <a:avLst/>
          </a:prstGeom>
          <a:noFill/>
        </p:spPr>
        <p:txBody>
          <a:bodyPr wrap="square" rtlCol="0">
            <a:spAutoFit/>
          </a:bodyPr>
          <a:lstStyle/>
          <a:p>
            <a:pPr algn="just"/>
            <a:r>
              <a:rPr lang="es-ES" sz="1600" b="1" dirty="0">
                <a:solidFill>
                  <a:srgbClr val="0066CD"/>
                </a:solidFill>
                <a:latin typeface="Work Sans"/>
                <a:ea typeface="MS PGothic" panose="020B0600070205080204" pitchFamily="34" charset="-128"/>
              </a:rPr>
              <a:t>Participaciones activa de la ciudadanía </a:t>
            </a:r>
            <a:r>
              <a:rPr lang="es-ES" sz="1600" dirty="0">
                <a:solidFill>
                  <a:srgbClr val="0066CD"/>
                </a:solidFill>
                <a:latin typeface="Work Sans"/>
                <a:ea typeface="MS PGothic" panose="020B0600070205080204" pitchFamily="34" charset="-128"/>
              </a:rPr>
              <a:t>donde contaron sus experiencias exitosas con MinTIC.</a:t>
            </a:r>
          </a:p>
        </p:txBody>
      </p:sp>
      <p:sp>
        <p:nvSpPr>
          <p:cNvPr id="22" name="CuadroTexto 21">
            <a:extLst>
              <a:ext uri="{FF2B5EF4-FFF2-40B4-BE49-F238E27FC236}">
                <a16:creationId xmlns:a16="http://schemas.microsoft.com/office/drawing/2014/main" id="{1D75AF08-CB19-4541-A680-861B71A161E9}"/>
              </a:ext>
            </a:extLst>
          </p:cNvPr>
          <p:cNvSpPr txBox="1"/>
          <p:nvPr/>
        </p:nvSpPr>
        <p:spPr>
          <a:xfrm>
            <a:off x="2049046" y="3372117"/>
            <a:ext cx="2525826" cy="1323439"/>
          </a:xfrm>
          <a:prstGeom prst="rect">
            <a:avLst/>
          </a:prstGeom>
          <a:noFill/>
        </p:spPr>
        <p:txBody>
          <a:bodyPr wrap="square" rtlCol="0">
            <a:spAutoFit/>
          </a:bodyPr>
          <a:lstStyle/>
          <a:p>
            <a:pPr algn="r"/>
            <a:r>
              <a:rPr lang="es-ES" sz="1600" b="1" dirty="0">
                <a:solidFill>
                  <a:srgbClr val="0066CD"/>
                </a:solidFill>
                <a:latin typeface="Work Sans"/>
                <a:ea typeface="MS PGothic" panose="020B0600070205080204" pitchFamily="34" charset="-128"/>
              </a:rPr>
              <a:t>Participaron </a:t>
            </a:r>
            <a:r>
              <a:rPr lang="es-ES" sz="1600" dirty="0">
                <a:solidFill>
                  <a:srgbClr val="0066CD"/>
                </a:solidFill>
                <a:latin typeface="Work Sans"/>
                <a:ea typeface="MS PGothic" panose="020B0600070205080204" pitchFamily="34" charset="-128"/>
              </a:rPr>
              <a:t>un total de 90 ciudadanos de forma presencial en diferentes regiones del país</a:t>
            </a:r>
            <a:r>
              <a:rPr lang="es-ES" dirty="0">
                <a:solidFill>
                  <a:srgbClr val="28B7CF"/>
                </a:solidFill>
                <a:latin typeface="Century Gothic" panose="020B0502020202020204" pitchFamily="34" charset="0"/>
                <a:cs typeface="Arial" pitchFamily="34" charset="0"/>
              </a:rPr>
              <a:t>.</a:t>
            </a:r>
          </a:p>
        </p:txBody>
      </p:sp>
      <p:sp>
        <p:nvSpPr>
          <p:cNvPr id="23" name="CuadroTexto 22">
            <a:extLst>
              <a:ext uri="{FF2B5EF4-FFF2-40B4-BE49-F238E27FC236}">
                <a16:creationId xmlns:a16="http://schemas.microsoft.com/office/drawing/2014/main" id="{831EEFD4-E9DC-4BFE-98D0-2CEDD47F3235}"/>
              </a:ext>
            </a:extLst>
          </p:cNvPr>
          <p:cNvSpPr txBox="1"/>
          <p:nvPr/>
        </p:nvSpPr>
        <p:spPr>
          <a:xfrm>
            <a:off x="6400800" y="3432634"/>
            <a:ext cx="2316088" cy="1077218"/>
          </a:xfrm>
          <a:prstGeom prst="rect">
            <a:avLst/>
          </a:prstGeom>
          <a:noFill/>
        </p:spPr>
        <p:txBody>
          <a:bodyPr wrap="square" rtlCol="0">
            <a:spAutoFit/>
          </a:bodyPr>
          <a:lstStyle/>
          <a:p>
            <a:pPr algn="r"/>
            <a:r>
              <a:rPr lang="es-ES" sz="1600" b="1" dirty="0">
                <a:solidFill>
                  <a:srgbClr val="0066CD"/>
                </a:solidFill>
                <a:latin typeface="Work Sans"/>
                <a:ea typeface="MS PGothic" panose="020B0600070205080204" pitchFamily="34" charset="-128"/>
              </a:rPr>
              <a:t>Respuesta </a:t>
            </a:r>
          </a:p>
          <a:p>
            <a:pPr algn="r"/>
            <a:r>
              <a:rPr lang="es-ES" sz="1600" dirty="0">
                <a:solidFill>
                  <a:srgbClr val="0066CD"/>
                </a:solidFill>
                <a:latin typeface="Work Sans"/>
                <a:ea typeface="MS PGothic" panose="020B0600070205080204" pitchFamily="34" charset="-128"/>
              </a:rPr>
              <a:t>al 100% de las participaciones recibidas</a:t>
            </a:r>
          </a:p>
        </p:txBody>
      </p:sp>
    </p:spTree>
    <p:extLst>
      <p:ext uri="{BB962C8B-B14F-4D97-AF65-F5344CB8AC3E}">
        <p14:creationId xmlns:p14="http://schemas.microsoft.com/office/powerpoint/2010/main" val="318814519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1" name="Google Shape;141;p22"/>
          <p:cNvSpPr txBox="1">
            <a:spLocks noGrp="1"/>
          </p:cNvSpPr>
          <p:nvPr>
            <p:ph type="title"/>
          </p:nvPr>
        </p:nvSpPr>
        <p:spPr>
          <a:xfrm>
            <a:off x="3350450" y="1639011"/>
            <a:ext cx="5587810" cy="2112876"/>
          </a:xfrm>
          <a:prstGeom prst="rect">
            <a:avLst/>
          </a:prstGeom>
          <a:noFill/>
          <a:ln>
            <a:noFill/>
          </a:ln>
        </p:spPr>
        <p:txBody>
          <a:bodyPr spcFirstLastPara="1" wrap="square" lIns="68575" tIns="34275" rIns="68575" bIns="34275" anchor="ctr" anchorCtr="0">
            <a:noAutofit/>
          </a:bodyPr>
          <a:lstStyle/>
          <a:p>
            <a:pPr>
              <a:lnSpc>
                <a:spcPct val="115000"/>
              </a:lnSpc>
            </a:pPr>
            <a:r>
              <a:rPr lang="es-ES" sz="2800" b="1" dirty="0"/>
              <a:t>Participar en ejercicios de diálogo con los grupos interesados en materia de implementación del Acuerdo de Paz. </a:t>
            </a:r>
            <a:endParaRPr sz="3000" dirty="0">
              <a:solidFill>
                <a:srgbClr val="FFFFFF"/>
              </a:solidFill>
              <a:latin typeface="Work Sans Medium"/>
              <a:ea typeface="Work Sans Medium"/>
              <a:cs typeface="Work Sans Medium"/>
              <a:sym typeface="Work Sans Medium"/>
            </a:endParaRPr>
          </a:p>
        </p:txBody>
      </p:sp>
      <p:sp>
        <p:nvSpPr>
          <p:cNvPr id="142" name="Google Shape;142;p22"/>
          <p:cNvSpPr txBox="1">
            <a:spLocks noGrp="1"/>
          </p:cNvSpPr>
          <p:nvPr>
            <p:ph type="title"/>
          </p:nvPr>
        </p:nvSpPr>
        <p:spPr>
          <a:xfrm>
            <a:off x="641750" y="1317111"/>
            <a:ext cx="2708700" cy="643800"/>
          </a:xfrm>
          <a:prstGeom prst="rect">
            <a:avLst/>
          </a:prstGeom>
          <a:noFill/>
          <a:ln>
            <a:noFill/>
          </a:ln>
        </p:spPr>
        <p:txBody>
          <a:bodyPr spcFirstLastPara="1" wrap="square" lIns="68575" tIns="34275" rIns="68575" bIns="34275" anchor="ctr" anchorCtr="0">
            <a:noAutofit/>
          </a:bodyPr>
          <a:lstStyle/>
          <a:p>
            <a:pPr marL="0" lvl="0" indent="0" algn="r" rtl="0">
              <a:lnSpc>
                <a:spcPct val="90000"/>
              </a:lnSpc>
              <a:spcBef>
                <a:spcPts val="0"/>
              </a:spcBef>
              <a:spcAft>
                <a:spcPts val="0"/>
              </a:spcAft>
              <a:buSzPts val="1400"/>
              <a:buNone/>
            </a:pPr>
            <a:r>
              <a:rPr lang="es-CO" sz="7200" b="1" dirty="0">
                <a:latin typeface="Work Sans"/>
                <a:ea typeface="Work Sans"/>
                <a:cs typeface="Work Sans"/>
                <a:sym typeface="Work Sans"/>
              </a:rPr>
              <a:t>05.</a:t>
            </a:r>
            <a:endParaRPr sz="7200" b="1" dirty="0">
              <a:solidFill>
                <a:srgbClr val="FFFFFF"/>
              </a:solidFill>
              <a:latin typeface="Work Sans"/>
              <a:ea typeface="Work Sans"/>
              <a:cs typeface="Work Sans"/>
              <a:sym typeface="Work Sans"/>
            </a:endParaRPr>
          </a:p>
        </p:txBody>
      </p:sp>
    </p:spTree>
    <p:extLst>
      <p:ext uri="{BB962C8B-B14F-4D97-AF65-F5344CB8AC3E}">
        <p14:creationId xmlns:p14="http://schemas.microsoft.com/office/powerpoint/2010/main" val="358654037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8" name="7 CuadroTexto">
            <a:extLst>
              <a:ext uri="{FF2B5EF4-FFF2-40B4-BE49-F238E27FC236}">
                <a16:creationId xmlns:a16="http://schemas.microsoft.com/office/drawing/2014/main" id="{69BE36CF-A482-4EC0-A904-EE97FC85BD7D}"/>
              </a:ext>
            </a:extLst>
          </p:cNvPr>
          <p:cNvSpPr txBox="1">
            <a:spLocks noChangeArrowheads="1"/>
          </p:cNvSpPr>
          <p:nvPr/>
        </p:nvSpPr>
        <p:spPr bwMode="auto">
          <a:xfrm>
            <a:off x="193512" y="762179"/>
            <a:ext cx="8785066"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indent="0" algn="just">
              <a:buNone/>
            </a:pPr>
            <a:r>
              <a:rPr lang="es-ES_tradnl" sz="1600" dirty="0">
                <a:solidFill>
                  <a:srgbClr val="0066CD"/>
                </a:solidFill>
                <a:latin typeface="Work Sans"/>
              </a:rPr>
              <a:t>El Ministerio TIC en cabeza de la Oficina Asesora de Planeación y Estudios Sectoriales y el Viceministerio de Conectividad y Digitalización participó en (2) dos actividades de diálogo </a:t>
            </a:r>
            <a:r>
              <a:rPr lang="es-ES" sz="1600" dirty="0">
                <a:solidFill>
                  <a:srgbClr val="0066CD"/>
                </a:solidFill>
                <a:latin typeface="Work Sans"/>
              </a:rPr>
              <a:t>con los grupos interesados en materia de implementación del Acuerdo de Paz.</a:t>
            </a:r>
          </a:p>
          <a:p>
            <a:pPr marL="0" indent="0" algn="just">
              <a:buNone/>
            </a:pPr>
            <a:endParaRPr lang="es-ES" sz="1600" dirty="0">
              <a:solidFill>
                <a:srgbClr val="0066CD"/>
              </a:solidFill>
              <a:latin typeface="Work Sans"/>
            </a:endParaRPr>
          </a:p>
          <a:p>
            <a:pPr marL="0" indent="0" algn="just">
              <a:buNone/>
            </a:pPr>
            <a:r>
              <a:rPr lang="es-ES" sz="1600" dirty="0">
                <a:solidFill>
                  <a:srgbClr val="0066CD"/>
                </a:solidFill>
                <a:latin typeface="Work Sans"/>
              </a:rPr>
              <a:t>1. Programa llegó la Hora.</a:t>
            </a:r>
          </a:p>
          <a:p>
            <a:pPr marL="0" indent="0" algn="just">
              <a:buNone/>
            </a:pPr>
            <a:endParaRPr lang="es-ES" sz="1600" dirty="0">
              <a:solidFill>
                <a:srgbClr val="0066CD"/>
              </a:solidFill>
              <a:latin typeface="Work Sans"/>
            </a:endParaRPr>
          </a:p>
          <a:p>
            <a:pPr marL="0" indent="0" algn="just">
              <a:buNone/>
            </a:pPr>
            <a:r>
              <a:rPr lang="es-ES" sz="1600" dirty="0">
                <a:solidFill>
                  <a:srgbClr val="0066CD"/>
                </a:solidFill>
                <a:latin typeface="Work Sans"/>
              </a:rPr>
              <a:t>2. Catedra </a:t>
            </a:r>
            <a:r>
              <a:rPr lang="en-GB" sz="1600" i="1" dirty="0">
                <a:solidFill>
                  <a:srgbClr val="0066CD"/>
                </a:solidFill>
                <a:latin typeface="Work Sans"/>
              </a:rPr>
              <a:t>El </a:t>
            </a:r>
            <a:r>
              <a:rPr lang="es-CO" sz="1600" i="1" dirty="0">
                <a:solidFill>
                  <a:srgbClr val="0066CD"/>
                </a:solidFill>
                <a:latin typeface="Work Sans"/>
              </a:rPr>
              <a:t>Papel</a:t>
            </a:r>
            <a:r>
              <a:rPr lang="en-GB" sz="1600" i="1" dirty="0">
                <a:solidFill>
                  <a:srgbClr val="0066CD"/>
                </a:solidFill>
                <a:latin typeface="Work Sans"/>
              </a:rPr>
              <a:t> de las TIC en la </a:t>
            </a:r>
            <a:r>
              <a:rPr lang="es-CO" sz="1600" i="1" dirty="0">
                <a:solidFill>
                  <a:srgbClr val="0066CD"/>
                </a:solidFill>
                <a:latin typeface="Work Sans"/>
              </a:rPr>
              <a:t>Construcción</a:t>
            </a:r>
            <a:r>
              <a:rPr lang="en-GB" sz="1600" i="1" dirty="0">
                <a:solidFill>
                  <a:srgbClr val="0066CD"/>
                </a:solidFill>
                <a:latin typeface="Work Sans"/>
              </a:rPr>
              <a:t> </a:t>
            </a:r>
            <a:r>
              <a:rPr lang="es-ES" sz="1600" dirty="0">
                <a:solidFill>
                  <a:srgbClr val="0066CD"/>
                </a:solidFill>
                <a:latin typeface="Work Sans"/>
              </a:rPr>
              <a:t>en la Universidad Distrital Francisco José de Caldas. (mayo de 2018)</a:t>
            </a:r>
          </a:p>
          <a:p>
            <a:pPr marL="0" indent="0" algn="just">
              <a:buNone/>
            </a:pPr>
            <a:endParaRPr lang="es-ES" sz="1600" dirty="0">
              <a:solidFill>
                <a:srgbClr val="0066CD"/>
              </a:solidFill>
              <a:latin typeface="Work Sans"/>
            </a:endParaRPr>
          </a:p>
        </p:txBody>
      </p:sp>
    </p:spTree>
    <p:extLst>
      <p:ext uri="{BB962C8B-B14F-4D97-AF65-F5344CB8AC3E}">
        <p14:creationId xmlns:p14="http://schemas.microsoft.com/office/powerpoint/2010/main" val="352672800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8" name="7 CuadroTexto">
            <a:extLst>
              <a:ext uri="{FF2B5EF4-FFF2-40B4-BE49-F238E27FC236}">
                <a16:creationId xmlns:a16="http://schemas.microsoft.com/office/drawing/2014/main" id="{69BE36CF-A482-4EC0-A904-EE97FC85BD7D}"/>
              </a:ext>
            </a:extLst>
          </p:cNvPr>
          <p:cNvSpPr txBox="1">
            <a:spLocks noChangeArrowheads="1"/>
          </p:cNvSpPr>
          <p:nvPr/>
        </p:nvSpPr>
        <p:spPr bwMode="auto">
          <a:xfrm>
            <a:off x="193512" y="762179"/>
            <a:ext cx="8785066" cy="422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indent="0" algn="just">
              <a:buNone/>
            </a:pPr>
            <a:r>
              <a:rPr lang="es-ES" sz="1600" b="1" dirty="0">
                <a:solidFill>
                  <a:srgbClr val="0066CD"/>
                </a:solidFill>
                <a:latin typeface="Work Sans"/>
              </a:rPr>
              <a:t>Programa llegó la Hora.</a:t>
            </a:r>
          </a:p>
          <a:p>
            <a:pPr marL="0" indent="0" algn="just">
              <a:buNone/>
            </a:pPr>
            <a:endParaRPr lang="es-ES" sz="1600" b="1" dirty="0">
              <a:solidFill>
                <a:srgbClr val="0066CD"/>
              </a:solidFill>
              <a:latin typeface="Work Sans"/>
            </a:endParaRPr>
          </a:p>
          <a:p>
            <a:pPr marL="0" indent="0" algn="just">
              <a:buFont typeface="Arial" charset="0"/>
              <a:buNone/>
            </a:pPr>
            <a:r>
              <a:rPr lang="es-ES" sz="1600" dirty="0">
                <a:solidFill>
                  <a:srgbClr val="0066CD"/>
                </a:solidFill>
                <a:latin typeface="Work Sans"/>
              </a:rPr>
              <a:t>El Ministerio de Tecnologías de la Información y las Comunicaciones - MinTIC, comprometido con la lucha contra la corrupción, la participación ciudadana, el fomento de la integridad pública presentó a los ciudadanos los resultados de su gestión en los últimos 8 años, a través de el programa de televisión Llegó la Hora, dando a conocer los avances de las obligaciones a su cargo establecidas en los Acuerdo de Paz firmados en la Habana, que hacen referencia a los siguientes puntos:</a:t>
            </a:r>
          </a:p>
          <a:p>
            <a:pPr marL="0" indent="0" algn="just">
              <a:buFont typeface="Arial" charset="0"/>
              <a:buNone/>
            </a:pPr>
            <a:endParaRPr lang="es-ES" sz="1600" dirty="0">
              <a:solidFill>
                <a:srgbClr val="0066CD"/>
              </a:solidFill>
              <a:latin typeface="Work Sans"/>
            </a:endParaRPr>
          </a:p>
          <a:p>
            <a:r>
              <a:rPr lang="x-none" sz="1600" dirty="0">
                <a:solidFill>
                  <a:srgbClr val="0066CD"/>
                </a:solidFill>
                <a:latin typeface="Work Sans"/>
              </a:rPr>
              <a:t>Punto 1 – Hacia un Nuevo Campo Colombiano: Reforma Rural Integral</a:t>
            </a:r>
            <a:endParaRPr lang="es-CO" sz="1600" dirty="0">
              <a:solidFill>
                <a:srgbClr val="0066CD"/>
              </a:solidFill>
              <a:latin typeface="Work Sans"/>
            </a:endParaRPr>
          </a:p>
          <a:p>
            <a:pPr marL="0" indent="0">
              <a:buNone/>
            </a:pPr>
            <a:endParaRPr lang="es-CO" sz="1600" dirty="0">
              <a:solidFill>
                <a:srgbClr val="0066CD"/>
              </a:solidFill>
              <a:latin typeface="Work Sans"/>
            </a:endParaRPr>
          </a:p>
          <a:p>
            <a:r>
              <a:rPr lang="x-none" sz="1600" dirty="0">
                <a:solidFill>
                  <a:srgbClr val="0066CD"/>
                </a:solidFill>
                <a:latin typeface="Work Sans"/>
              </a:rPr>
              <a:t>Punto 2 – Participación Política: Apertura democrática para construir la paz</a:t>
            </a:r>
            <a:endParaRPr lang="es-CO" sz="1600" dirty="0">
              <a:solidFill>
                <a:srgbClr val="0066CD"/>
              </a:solidFill>
              <a:latin typeface="Work Sans"/>
            </a:endParaRPr>
          </a:p>
          <a:p>
            <a:endParaRPr lang="es-CO" sz="1600" dirty="0">
              <a:solidFill>
                <a:srgbClr val="0066CD"/>
              </a:solidFill>
              <a:latin typeface="Work Sans"/>
            </a:endParaRPr>
          </a:p>
          <a:p>
            <a:r>
              <a:rPr lang="x-none" sz="1600" dirty="0">
                <a:solidFill>
                  <a:srgbClr val="0066CD"/>
                </a:solidFill>
                <a:latin typeface="Work Sans"/>
              </a:rPr>
              <a:t>Punto 6 – Implementación, verificación y refrendación</a:t>
            </a:r>
            <a:endParaRPr lang="es-CO" sz="1600" dirty="0">
              <a:solidFill>
                <a:srgbClr val="0066CD"/>
              </a:solidFill>
              <a:latin typeface="Work Sans"/>
            </a:endParaRPr>
          </a:p>
          <a:p>
            <a:pPr marL="0" indent="0" algn="just">
              <a:buNone/>
            </a:pPr>
            <a:endParaRPr lang="es-ES" sz="1600" dirty="0">
              <a:solidFill>
                <a:srgbClr val="0066CD"/>
              </a:solidFill>
              <a:latin typeface="Work Sans"/>
            </a:endParaRPr>
          </a:p>
        </p:txBody>
      </p:sp>
    </p:spTree>
    <p:extLst>
      <p:ext uri="{BB962C8B-B14F-4D97-AF65-F5344CB8AC3E}">
        <p14:creationId xmlns:p14="http://schemas.microsoft.com/office/powerpoint/2010/main" val="271295289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 name="Rectángulo 1">
            <a:extLst>
              <a:ext uri="{FF2B5EF4-FFF2-40B4-BE49-F238E27FC236}">
                <a16:creationId xmlns:a16="http://schemas.microsoft.com/office/drawing/2014/main" id="{A575EF1E-E8C6-4647-A2A1-AA93868F9A99}"/>
              </a:ext>
            </a:extLst>
          </p:cNvPr>
          <p:cNvSpPr/>
          <p:nvPr/>
        </p:nvSpPr>
        <p:spPr>
          <a:xfrm>
            <a:off x="3048000" y="450860"/>
            <a:ext cx="5577840" cy="2031325"/>
          </a:xfrm>
          <a:prstGeom prst="rect">
            <a:avLst/>
          </a:prstGeom>
        </p:spPr>
        <p:txBody>
          <a:bodyPr wrap="square">
            <a:spAutoFit/>
          </a:bodyPr>
          <a:lstStyle/>
          <a:p>
            <a:r>
              <a:rPr lang="es-CO" altLang="es-CO" dirty="0">
                <a:solidFill>
                  <a:srgbClr val="0054BC"/>
                </a:solidFill>
                <a:latin typeface="Work Sans" panose="020B0604020202020204" charset="0"/>
                <a:sym typeface="Work Sans Light"/>
              </a:rPr>
              <a:t>El cual fue </a:t>
            </a:r>
            <a:r>
              <a:rPr lang="es-ES" dirty="0">
                <a:solidFill>
                  <a:srgbClr val="0066CD"/>
                </a:solidFill>
                <a:latin typeface="Work Sans"/>
              </a:rPr>
              <a:t>transmitido por el canal Institucional el día 6 de julio</a:t>
            </a:r>
          </a:p>
          <a:p>
            <a:endParaRPr lang="es-ES" dirty="0">
              <a:solidFill>
                <a:srgbClr val="0066CD"/>
              </a:solidFill>
              <a:latin typeface="Work Sans"/>
              <a:sym typeface="Work Sans Light"/>
            </a:endParaRPr>
          </a:p>
          <a:p>
            <a:pPr algn="just"/>
            <a:r>
              <a:rPr lang="es-CO" dirty="0">
                <a:solidFill>
                  <a:srgbClr val="0054BC"/>
                </a:solidFill>
                <a:latin typeface="Work Sans" panose="020B0604020202020204" charset="0"/>
              </a:rPr>
              <a:t>Para permitir la interacción de los ciudadanas con el Ministro de las TIC Juan Sebastián Rozo, se transmitió el programa a través del canal institucional de televisión y por Facebook Live, se recibieron preguntas por las líneas habilitadas por el canal, las cuales se respondieron en estudio y otras a través de Facebook, las cuales fueron respondidas posteriormente.</a:t>
            </a:r>
            <a:endParaRPr lang="es-CO" dirty="0"/>
          </a:p>
        </p:txBody>
      </p:sp>
      <p:pic>
        <p:nvPicPr>
          <p:cNvPr id="7" name="Imagen 6">
            <a:extLst>
              <a:ext uri="{FF2B5EF4-FFF2-40B4-BE49-F238E27FC236}">
                <a16:creationId xmlns:a16="http://schemas.microsoft.com/office/drawing/2014/main" id="{662938F2-960E-4E00-9BA5-D5594E9E0FF8}"/>
              </a:ext>
            </a:extLst>
          </p:cNvPr>
          <p:cNvPicPr>
            <a:picLocks noChangeAspect="1"/>
          </p:cNvPicPr>
          <p:nvPr/>
        </p:nvPicPr>
        <p:blipFill>
          <a:blip r:embed="rId3"/>
          <a:stretch>
            <a:fillRect/>
          </a:stretch>
        </p:blipFill>
        <p:spPr>
          <a:xfrm>
            <a:off x="166560" y="450860"/>
            <a:ext cx="2769840" cy="3929128"/>
          </a:xfrm>
          <a:prstGeom prst="rect">
            <a:avLst/>
          </a:prstGeom>
        </p:spPr>
      </p:pic>
      <p:pic>
        <p:nvPicPr>
          <p:cNvPr id="8" name="Imagen 7">
            <a:extLst>
              <a:ext uri="{FF2B5EF4-FFF2-40B4-BE49-F238E27FC236}">
                <a16:creationId xmlns:a16="http://schemas.microsoft.com/office/drawing/2014/main" id="{92FBD6A9-4CED-4304-B4C3-98662F9EADB6}"/>
              </a:ext>
            </a:extLst>
          </p:cNvPr>
          <p:cNvPicPr>
            <a:picLocks noChangeAspect="1"/>
          </p:cNvPicPr>
          <p:nvPr/>
        </p:nvPicPr>
        <p:blipFill rotWithShape="1">
          <a:blip r:embed="rId4"/>
          <a:srcRect l="2892" t="3916"/>
          <a:stretch/>
        </p:blipFill>
        <p:spPr>
          <a:xfrm>
            <a:off x="3396875" y="2766060"/>
            <a:ext cx="1236818" cy="2207267"/>
          </a:xfrm>
          <a:prstGeom prst="rect">
            <a:avLst/>
          </a:prstGeom>
        </p:spPr>
      </p:pic>
      <p:pic>
        <p:nvPicPr>
          <p:cNvPr id="11" name="Imagen 10">
            <a:extLst>
              <a:ext uri="{FF2B5EF4-FFF2-40B4-BE49-F238E27FC236}">
                <a16:creationId xmlns:a16="http://schemas.microsoft.com/office/drawing/2014/main" id="{2CC7710F-5AD4-4BD5-9EB5-E86586436B80}"/>
              </a:ext>
            </a:extLst>
          </p:cNvPr>
          <p:cNvPicPr>
            <a:picLocks noChangeAspect="1"/>
          </p:cNvPicPr>
          <p:nvPr/>
        </p:nvPicPr>
        <p:blipFill>
          <a:blip r:embed="rId5"/>
          <a:stretch>
            <a:fillRect/>
          </a:stretch>
        </p:blipFill>
        <p:spPr>
          <a:xfrm>
            <a:off x="5010348" y="2729964"/>
            <a:ext cx="1312836" cy="2243363"/>
          </a:xfrm>
          <a:prstGeom prst="rect">
            <a:avLst/>
          </a:prstGeom>
        </p:spPr>
      </p:pic>
      <p:pic>
        <p:nvPicPr>
          <p:cNvPr id="12" name="Imagen 11">
            <a:extLst>
              <a:ext uri="{FF2B5EF4-FFF2-40B4-BE49-F238E27FC236}">
                <a16:creationId xmlns:a16="http://schemas.microsoft.com/office/drawing/2014/main" id="{18881590-3047-4C53-AE10-C066B568AF78}"/>
              </a:ext>
            </a:extLst>
          </p:cNvPr>
          <p:cNvPicPr>
            <a:picLocks noChangeAspect="1"/>
          </p:cNvPicPr>
          <p:nvPr/>
        </p:nvPicPr>
        <p:blipFill>
          <a:blip r:embed="rId6"/>
          <a:stretch>
            <a:fillRect/>
          </a:stretch>
        </p:blipFill>
        <p:spPr>
          <a:xfrm>
            <a:off x="6473874" y="3063240"/>
            <a:ext cx="2571212" cy="1398053"/>
          </a:xfrm>
          <a:prstGeom prst="rect">
            <a:avLst/>
          </a:prstGeom>
        </p:spPr>
      </p:pic>
    </p:spTree>
    <p:extLst>
      <p:ext uri="{BB962C8B-B14F-4D97-AF65-F5344CB8AC3E}">
        <p14:creationId xmlns:p14="http://schemas.microsoft.com/office/powerpoint/2010/main" val="110634888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8" name="Rectángulo 7">
            <a:extLst>
              <a:ext uri="{FF2B5EF4-FFF2-40B4-BE49-F238E27FC236}">
                <a16:creationId xmlns:a16="http://schemas.microsoft.com/office/drawing/2014/main" id="{66952EA8-64E9-4F45-8CC9-6EB2FC744139}"/>
              </a:ext>
            </a:extLst>
          </p:cNvPr>
          <p:cNvSpPr/>
          <p:nvPr/>
        </p:nvSpPr>
        <p:spPr>
          <a:xfrm>
            <a:off x="750356" y="345222"/>
            <a:ext cx="1186543" cy="307777"/>
          </a:xfrm>
          <a:prstGeom prst="rect">
            <a:avLst/>
          </a:prstGeom>
        </p:spPr>
        <p:txBody>
          <a:bodyPr wrap="none">
            <a:spAutoFit/>
          </a:bodyPr>
          <a:lstStyle/>
          <a:p>
            <a:r>
              <a:rPr lang="es-ES" altLang="es-CO" b="1" dirty="0">
                <a:solidFill>
                  <a:srgbClr val="0066CD"/>
                </a:solidFill>
                <a:latin typeface="Work Sans"/>
              </a:rPr>
              <a:t>Evidencias </a:t>
            </a:r>
            <a:endParaRPr lang="es-CO" dirty="0"/>
          </a:p>
        </p:txBody>
      </p:sp>
      <p:pic>
        <p:nvPicPr>
          <p:cNvPr id="9" name="Picture 3" descr="C:\MINISTERIO TIC 2018\Programa llegó la hora\imagen.JPG">
            <a:extLst>
              <a:ext uri="{FF2B5EF4-FFF2-40B4-BE49-F238E27FC236}">
                <a16:creationId xmlns:a16="http://schemas.microsoft.com/office/drawing/2014/main" id="{29BF0213-3FDB-48A2-B897-DEF0E22A9F50}"/>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68183" y="779140"/>
            <a:ext cx="4540977" cy="300766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a:extLst>
              <a:ext uri="{FF2B5EF4-FFF2-40B4-BE49-F238E27FC236}">
                <a16:creationId xmlns:a16="http://schemas.microsoft.com/office/drawing/2014/main" id="{618103AF-8E85-4EF1-AC83-B0AD0F104EB5}"/>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917739" y="779140"/>
            <a:ext cx="3993408" cy="3356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9124044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6" name="Rectángulo 5">
            <a:extLst>
              <a:ext uri="{FF2B5EF4-FFF2-40B4-BE49-F238E27FC236}">
                <a16:creationId xmlns:a16="http://schemas.microsoft.com/office/drawing/2014/main" id="{A12B5340-716E-4C58-9530-BBB4435079E8}"/>
              </a:ext>
            </a:extLst>
          </p:cNvPr>
          <p:cNvSpPr/>
          <p:nvPr/>
        </p:nvSpPr>
        <p:spPr>
          <a:xfrm>
            <a:off x="274320" y="235417"/>
            <a:ext cx="8176260" cy="523220"/>
          </a:xfrm>
          <a:prstGeom prst="rect">
            <a:avLst/>
          </a:prstGeom>
        </p:spPr>
        <p:txBody>
          <a:bodyPr wrap="square">
            <a:spAutoFit/>
          </a:bodyPr>
          <a:lstStyle/>
          <a:p>
            <a:pPr algn="just">
              <a:spcBef>
                <a:spcPct val="0"/>
              </a:spcBef>
            </a:pPr>
            <a:r>
              <a:rPr lang="es-CO" dirty="0">
                <a:solidFill>
                  <a:srgbClr val="0054BC"/>
                </a:solidFill>
                <a:latin typeface="Work Sans" panose="020B0604020202020204" charset="0"/>
              </a:rPr>
              <a:t>Se solicitó participantes de redes sociales el diligenciamiento de una encuesta de satisfacción, para evaluar el evento y sus contenidos, los resultados fueron los siguientes:</a:t>
            </a:r>
          </a:p>
        </p:txBody>
      </p:sp>
      <p:sp>
        <p:nvSpPr>
          <p:cNvPr id="4" name="3 CuadroTexto">
            <a:extLst>
              <a:ext uri="{FF2B5EF4-FFF2-40B4-BE49-F238E27FC236}">
                <a16:creationId xmlns:a16="http://schemas.microsoft.com/office/drawing/2014/main" id="{AA1D062C-EAD8-454D-8830-594F3509FCFD}"/>
              </a:ext>
            </a:extLst>
          </p:cNvPr>
          <p:cNvSpPr txBox="1"/>
          <p:nvPr/>
        </p:nvSpPr>
        <p:spPr>
          <a:xfrm>
            <a:off x="274320" y="1185838"/>
            <a:ext cx="3384376" cy="738664"/>
          </a:xfrm>
          <a:prstGeom prst="rect">
            <a:avLst/>
          </a:prstGeom>
          <a:noFill/>
        </p:spPr>
        <p:txBody>
          <a:bodyPr wrap="square" rtlCol="0">
            <a:spAutoFit/>
          </a:bodyPr>
          <a:lstStyle/>
          <a:p>
            <a:pPr algn="just">
              <a:spcBef>
                <a:spcPct val="0"/>
              </a:spcBef>
            </a:pPr>
            <a:r>
              <a:rPr lang="es-CO" dirty="0">
                <a:solidFill>
                  <a:srgbClr val="0054BC"/>
                </a:solidFill>
                <a:latin typeface="Work Sans" panose="020B0604020202020204" charset="0"/>
              </a:rPr>
              <a:t>Del 100% de los participantes 42%, eran ciudadanos y 31% servidores públicos </a:t>
            </a:r>
          </a:p>
        </p:txBody>
      </p:sp>
      <p:graphicFrame>
        <p:nvGraphicFramePr>
          <p:cNvPr id="7" name="1 Gráfico">
            <a:extLst>
              <a:ext uri="{FF2B5EF4-FFF2-40B4-BE49-F238E27FC236}">
                <a16:creationId xmlns:a16="http://schemas.microsoft.com/office/drawing/2014/main" id="{665A2948-E0D0-44C6-9D8C-26AB0313B5A7}"/>
              </a:ext>
            </a:extLst>
          </p:cNvPr>
          <p:cNvGraphicFramePr>
            <a:graphicFrameLocks/>
          </p:cNvGraphicFramePr>
          <p:nvPr>
            <p:extLst>
              <p:ext uri="{D42A27DB-BD31-4B8C-83A1-F6EECF244321}">
                <p14:modId xmlns:p14="http://schemas.microsoft.com/office/powerpoint/2010/main" val="3193149305"/>
              </p:ext>
            </p:extLst>
          </p:nvPr>
        </p:nvGraphicFramePr>
        <p:xfrm>
          <a:off x="4641716" y="991644"/>
          <a:ext cx="3744416" cy="239809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7 Gráfico">
            <a:extLst>
              <a:ext uri="{FF2B5EF4-FFF2-40B4-BE49-F238E27FC236}">
                <a16:creationId xmlns:a16="http://schemas.microsoft.com/office/drawing/2014/main" id="{BB21DC84-F1DB-4861-A4E3-C02AA90E69D8}"/>
              </a:ext>
            </a:extLst>
          </p:cNvPr>
          <p:cNvGraphicFramePr>
            <a:graphicFrameLocks/>
          </p:cNvGraphicFramePr>
          <p:nvPr>
            <p:extLst>
              <p:ext uri="{D42A27DB-BD31-4B8C-83A1-F6EECF244321}">
                <p14:modId xmlns:p14="http://schemas.microsoft.com/office/powerpoint/2010/main" val="371894304"/>
              </p:ext>
            </p:extLst>
          </p:nvPr>
        </p:nvGraphicFramePr>
        <p:xfrm>
          <a:off x="-26258" y="2483768"/>
          <a:ext cx="4176464" cy="2664296"/>
        </p:xfrm>
        <a:graphic>
          <a:graphicData uri="http://schemas.openxmlformats.org/drawingml/2006/chart">
            <c:chart xmlns:c="http://schemas.openxmlformats.org/drawingml/2006/chart" xmlns:r="http://schemas.openxmlformats.org/officeDocument/2006/relationships" r:id="rId4"/>
          </a:graphicData>
        </a:graphic>
      </p:graphicFrame>
      <p:sp>
        <p:nvSpPr>
          <p:cNvPr id="9" name="19 CuadroTexto">
            <a:extLst>
              <a:ext uri="{FF2B5EF4-FFF2-40B4-BE49-F238E27FC236}">
                <a16:creationId xmlns:a16="http://schemas.microsoft.com/office/drawing/2014/main" id="{18CE265B-CB75-4118-A12B-24A933F1B36E}"/>
              </a:ext>
            </a:extLst>
          </p:cNvPr>
          <p:cNvSpPr txBox="1"/>
          <p:nvPr/>
        </p:nvSpPr>
        <p:spPr>
          <a:xfrm>
            <a:off x="4641716" y="3736444"/>
            <a:ext cx="3384376" cy="954107"/>
          </a:xfrm>
          <a:prstGeom prst="rect">
            <a:avLst/>
          </a:prstGeom>
          <a:noFill/>
        </p:spPr>
        <p:txBody>
          <a:bodyPr wrap="square" rtlCol="0">
            <a:spAutoFit/>
          </a:bodyPr>
          <a:lstStyle/>
          <a:p>
            <a:pPr algn="just"/>
            <a:r>
              <a:rPr lang="es-CO" dirty="0">
                <a:solidFill>
                  <a:srgbClr val="0054BC"/>
                </a:solidFill>
                <a:latin typeface="Work Sans" panose="020B0604020202020204" charset="0"/>
              </a:rPr>
              <a:t>El 62% de los participantes se enteraron del evento a través de redes sociales y el 23% por la página web del ministerio.</a:t>
            </a:r>
          </a:p>
        </p:txBody>
      </p:sp>
    </p:spTree>
    <p:extLst>
      <p:ext uri="{BB962C8B-B14F-4D97-AF65-F5344CB8AC3E}">
        <p14:creationId xmlns:p14="http://schemas.microsoft.com/office/powerpoint/2010/main" val="427534429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10" name="12 CuadroTexto">
            <a:extLst>
              <a:ext uri="{FF2B5EF4-FFF2-40B4-BE49-F238E27FC236}">
                <a16:creationId xmlns:a16="http://schemas.microsoft.com/office/drawing/2014/main" id="{AA56FD7C-232D-4161-AB81-13310CDD6DED}"/>
              </a:ext>
            </a:extLst>
          </p:cNvPr>
          <p:cNvSpPr txBox="1"/>
          <p:nvPr/>
        </p:nvSpPr>
        <p:spPr>
          <a:xfrm>
            <a:off x="355641" y="248444"/>
            <a:ext cx="3222530" cy="1169551"/>
          </a:xfrm>
          <a:prstGeom prst="rect">
            <a:avLst/>
          </a:prstGeom>
          <a:noFill/>
        </p:spPr>
        <p:txBody>
          <a:bodyPr wrap="square" rtlCol="0">
            <a:spAutoFit/>
          </a:bodyPr>
          <a:lstStyle/>
          <a:p>
            <a:pPr algn="just">
              <a:spcBef>
                <a:spcPct val="0"/>
              </a:spcBef>
            </a:pPr>
            <a:r>
              <a:rPr lang="es-CO" dirty="0">
                <a:solidFill>
                  <a:srgbClr val="0054BC"/>
                </a:solidFill>
                <a:latin typeface="Work Sans" panose="020B0604020202020204" charset="0"/>
              </a:rPr>
              <a:t>El 81% de las personas que participaron manifestaron estar muy satisfechos con la información suministrada durante el evento</a:t>
            </a:r>
          </a:p>
        </p:txBody>
      </p:sp>
      <p:graphicFrame>
        <p:nvGraphicFramePr>
          <p:cNvPr id="11" name="10 Gráfico">
            <a:extLst>
              <a:ext uri="{FF2B5EF4-FFF2-40B4-BE49-F238E27FC236}">
                <a16:creationId xmlns:a16="http://schemas.microsoft.com/office/drawing/2014/main" id="{FB935317-1307-42E3-BF36-C3EE604EB164}"/>
              </a:ext>
            </a:extLst>
          </p:cNvPr>
          <p:cNvGraphicFramePr>
            <a:graphicFrameLocks/>
          </p:cNvGraphicFramePr>
          <p:nvPr>
            <p:extLst>
              <p:ext uri="{D42A27DB-BD31-4B8C-83A1-F6EECF244321}">
                <p14:modId xmlns:p14="http://schemas.microsoft.com/office/powerpoint/2010/main" val="678157223"/>
              </p:ext>
            </p:extLst>
          </p:nvPr>
        </p:nvGraphicFramePr>
        <p:xfrm>
          <a:off x="4744968" y="248444"/>
          <a:ext cx="3271272" cy="228978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3" name="9 Gráfico">
            <a:extLst>
              <a:ext uri="{FF2B5EF4-FFF2-40B4-BE49-F238E27FC236}">
                <a16:creationId xmlns:a16="http://schemas.microsoft.com/office/drawing/2014/main" id="{621E8CD0-25AD-456C-9E24-B43366B4857C}"/>
              </a:ext>
            </a:extLst>
          </p:cNvPr>
          <p:cNvGraphicFramePr>
            <a:graphicFrameLocks/>
          </p:cNvGraphicFramePr>
          <p:nvPr>
            <p:extLst>
              <p:ext uri="{D42A27DB-BD31-4B8C-83A1-F6EECF244321}">
                <p14:modId xmlns:p14="http://schemas.microsoft.com/office/powerpoint/2010/main" val="793369061"/>
              </p:ext>
            </p:extLst>
          </p:nvPr>
        </p:nvGraphicFramePr>
        <p:xfrm>
          <a:off x="202710" y="1488192"/>
          <a:ext cx="3528392" cy="1947664"/>
        </p:xfrm>
        <a:graphic>
          <a:graphicData uri="http://schemas.openxmlformats.org/drawingml/2006/chart">
            <c:chart xmlns:c="http://schemas.openxmlformats.org/drawingml/2006/chart" xmlns:r="http://schemas.openxmlformats.org/officeDocument/2006/relationships" r:id="rId4"/>
          </a:graphicData>
        </a:graphic>
      </p:graphicFrame>
      <p:sp>
        <p:nvSpPr>
          <p:cNvPr id="14" name="13 CuadroTexto">
            <a:extLst>
              <a:ext uri="{FF2B5EF4-FFF2-40B4-BE49-F238E27FC236}">
                <a16:creationId xmlns:a16="http://schemas.microsoft.com/office/drawing/2014/main" id="{B91559BC-AC4D-4710-8DCB-753216056874}"/>
              </a:ext>
            </a:extLst>
          </p:cNvPr>
          <p:cNvSpPr txBox="1"/>
          <p:nvPr/>
        </p:nvSpPr>
        <p:spPr>
          <a:xfrm>
            <a:off x="202710" y="3775829"/>
            <a:ext cx="3528392" cy="1169551"/>
          </a:xfrm>
          <a:prstGeom prst="rect">
            <a:avLst/>
          </a:prstGeom>
          <a:noFill/>
        </p:spPr>
        <p:txBody>
          <a:bodyPr wrap="square" rtlCol="0">
            <a:spAutoFit/>
          </a:bodyPr>
          <a:lstStyle/>
          <a:p>
            <a:pPr algn="just">
              <a:spcBef>
                <a:spcPct val="0"/>
              </a:spcBef>
            </a:pPr>
            <a:r>
              <a:rPr lang="es-CO" dirty="0">
                <a:solidFill>
                  <a:srgbClr val="0054BC"/>
                </a:solidFill>
                <a:latin typeface="Work Sans" panose="020B0604020202020204" charset="0"/>
              </a:rPr>
              <a:t>Para el 77% de los ciudadanos la presentación de los temas se realizó en un lenguaje claro y lo calificaron como muy satisfecho, el restante 23% como bueno.</a:t>
            </a:r>
          </a:p>
        </p:txBody>
      </p:sp>
      <p:graphicFrame>
        <p:nvGraphicFramePr>
          <p:cNvPr id="16" name="8 Gráfico">
            <a:extLst>
              <a:ext uri="{FF2B5EF4-FFF2-40B4-BE49-F238E27FC236}">
                <a16:creationId xmlns:a16="http://schemas.microsoft.com/office/drawing/2014/main" id="{8A6E0F0C-584D-48DF-8307-2349E3322AEF}"/>
              </a:ext>
            </a:extLst>
          </p:cNvPr>
          <p:cNvGraphicFramePr>
            <a:graphicFrameLocks/>
          </p:cNvGraphicFramePr>
          <p:nvPr>
            <p:extLst>
              <p:ext uri="{D42A27DB-BD31-4B8C-83A1-F6EECF244321}">
                <p14:modId xmlns:p14="http://schemas.microsoft.com/office/powerpoint/2010/main" val="1121402358"/>
              </p:ext>
            </p:extLst>
          </p:nvPr>
        </p:nvGraphicFramePr>
        <p:xfrm>
          <a:off x="4522500" y="2422396"/>
          <a:ext cx="3577560" cy="2026920"/>
        </p:xfrm>
        <a:graphic>
          <a:graphicData uri="http://schemas.openxmlformats.org/drawingml/2006/chart">
            <c:chart xmlns:c="http://schemas.openxmlformats.org/drawingml/2006/chart" xmlns:r="http://schemas.openxmlformats.org/officeDocument/2006/relationships" r:id="rId5"/>
          </a:graphicData>
        </a:graphic>
      </p:graphicFrame>
      <p:sp>
        <p:nvSpPr>
          <p:cNvPr id="17" name="14 CuadroTexto">
            <a:extLst>
              <a:ext uri="{FF2B5EF4-FFF2-40B4-BE49-F238E27FC236}">
                <a16:creationId xmlns:a16="http://schemas.microsoft.com/office/drawing/2014/main" id="{D84E79F5-BD9D-41DE-B128-D01B36C44898}"/>
              </a:ext>
            </a:extLst>
          </p:cNvPr>
          <p:cNvSpPr txBox="1"/>
          <p:nvPr/>
        </p:nvSpPr>
        <p:spPr>
          <a:xfrm>
            <a:off x="4092724" y="4453074"/>
            <a:ext cx="4824536" cy="523220"/>
          </a:xfrm>
          <a:prstGeom prst="rect">
            <a:avLst/>
          </a:prstGeom>
          <a:noFill/>
        </p:spPr>
        <p:txBody>
          <a:bodyPr wrap="square" rtlCol="0">
            <a:spAutoFit/>
          </a:bodyPr>
          <a:lstStyle/>
          <a:p>
            <a:pPr algn="just">
              <a:spcBef>
                <a:spcPct val="0"/>
              </a:spcBef>
            </a:pPr>
            <a:r>
              <a:rPr lang="es-CO" dirty="0">
                <a:solidFill>
                  <a:srgbClr val="0054BC"/>
                </a:solidFill>
                <a:latin typeface="Work Sans" panose="020B0604020202020204" charset="0"/>
              </a:rPr>
              <a:t>La utilidad de la información dejó muy satisfechos al 73% de los participantes.</a:t>
            </a:r>
          </a:p>
        </p:txBody>
      </p:sp>
    </p:spTree>
    <p:extLst>
      <p:ext uri="{BB962C8B-B14F-4D97-AF65-F5344CB8AC3E}">
        <p14:creationId xmlns:p14="http://schemas.microsoft.com/office/powerpoint/2010/main" val="257359049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graphicFrame>
        <p:nvGraphicFramePr>
          <p:cNvPr id="3" name="10 Gráfico">
            <a:extLst>
              <a:ext uri="{FF2B5EF4-FFF2-40B4-BE49-F238E27FC236}">
                <a16:creationId xmlns:a16="http://schemas.microsoft.com/office/drawing/2014/main" id="{71B84E32-AE41-49F0-AF3F-D50BC16D1D78}"/>
              </a:ext>
            </a:extLst>
          </p:cNvPr>
          <p:cNvGraphicFramePr>
            <a:graphicFrameLocks/>
          </p:cNvGraphicFramePr>
          <p:nvPr>
            <p:extLst>
              <p:ext uri="{D42A27DB-BD31-4B8C-83A1-F6EECF244321}">
                <p14:modId xmlns:p14="http://schemas.microsoft.com/office/powerpoint/2010/main" val="2120742382"/>
              </p:ext>
            </p:extLst>
          </p:nvPr>
        </p:nvGraphicFramePr>
        <p:xfrm>
          <a:off x="5013568" y="237808"/>
          <a:ext cx="3294112" cy="1944216"/>
        </p:xfrm>
        <a:graphic>
          <a:graphicData uri="http://schemas.openxmlformats.org/drawingml/2006/chart">
            <c:chart xmlns:c="http://schemas.openxmlformats.org/drawingml/2006/chart" xmlns:r="http://schemas.openxmlformats.org/officeDocument/2006/relationships" r:id="rId3"/>
          </a:graphicData>
        </a:graphic>
      </p:graphicFrame>
      <p:sp>
        <p:nvSpPr>
          <p:cNvPr id="4" name="13 CuadroTexto">
            <a:extLst>
              <a:ext uri="{FF2B5EF4-FFF2-40B4-BE49-F238E27FC236}">
                <a16:creationId xmlns:a16="http://schemas.microsoft.com/office/drawing/2014/main" id="{C1590DD2-F747-466A-9539-082F5312FB85}"/>
              </a:ext>
            </a:extLst>
          </p:cNvPr>
          <p:cNvSpPr txBox="1"/>
          <p:nvPr/>
        </p:nvSpPr>
        <p:spPr>
          <a:xfrm>
            <a:off x="312420" y="849136"/>
            <a:ext cx="4468356" cy="738664"/>
          </a:xfrm>
          <a:prstGeom prst="rect">
            <a:avLst/>
          </a:prstGeom>
          <a:noFill/>
        </p:spPr>
        <p:txBody>
          <a:bodyPr wrap="square" rtlCol="0">
            <a:spAutoFit/>
          </a:bodyPr>
          <a:lstStyle/>
          <a:p>
            <a:pPr algn="just">
              <a:spcBef>
                <a:spcPct val="0"/>
              </a:spcBef>
            </a:pPr>
            <a:r>
              <a:rPr lang="es-CO" dirty="0">
                <a:solidFill>
                  <a:srgbClr val="0054BC"/>
                </a:solidFill>
                <a:latin typeface="Work Sans" panose="020B0604020202020204" charset="0"/>
              </a:rPr>
              <a:t>Para el 69% de los ciudadanos la logística del evento fue muy satisfactoria, para el 31% fue buena.</a:t>
            </a:r>
          </a:p>
        </p:txBody>
      </p:sp>
      <p:sp>
        <p:nvSpPr>
          <p:cNvPr id="6" name="14 CuadroTexto">
            <a:extLst>
              <a:ext uri="{FF2B5EF4-FFF2-40B4-BE49-F238E27FC236}">
                <a16:creationId xmlns:a16="http://schemas.microsoft.com/office/drawing/2014/main" id="{421631E1-2CCC-44A5-B7A0-F395FA2DBD9F}"/>
              </a:ext>
            </a:extLst>
          </p:cNvPr>
          <p:cNvSpPr txBox="1"/>
          <p:nvPr/>
        </p:nvSpPr>
        <p:spPr>
          <a:xfrm>
            <a:off x="4380796" y="2182024"/>
            <a:ext cx="4176464" cy="954107"/>
          </a:xfrm>
          <a:prstGeom prst="rect">
            <a:avLst/>
          </a:prstGeom>
          <a:noFill/>
        </p:spPr>
        <p:txBody>
          <a:bodyPr wrap="square" rtlCol="0">
            <a:spAutoFit/>
          </a:bodyPr>
          <a:lstStyle/>
          <a:p>
            <a:pPr algn="just">
              <a:spcBef>
                <a:spcPct val="0"/>
              </a:spcBef>
            </a:pPr>
            <a:r>
              <a:rPr lang="es-CO" dirty="0">
                <a:solidFill>
                  <a:srgbClr val="0054BC"/>
                </a:solidFill>
                <a:latin typeface="Work Sans" panose="020B0604020202020204" charset="0"/>
              </a:rPr>
              <a:t>El 100% de los ciudadanos que diligenciaron la encuestas participarían nuevamente en un ejercicio de diálogo programado por el Ministerio TIC</a:t>
            </a:r>
          </a:p>
        </p:txBody>
      </p:sp>
      <p:graphicFrame>
        <p:nvGraphicFramePr>
          <p:cNvPr id="7" name="11 Gráfico">
            <a:extLst>
              <a:ext uri="{FF2B5EF4-FFF2-40B4-BE49-F238E27FC236}">
                <a16:creationId xmlns:a16="http://schemas.microsoft.com/office/drawing/2014/main" id="{3B315DEE-C132-400D-B725-BE2EE0B32304}"/>
              </a:ext>
            </a:extLst>
          </p:cNvPr>
          <p:cNvGraphicFramePr>
            <a:graphicFrameLocks/>
          </p:cNvGraphicFramePr>
          <p:nvPr>
            <p:extLst>
              <p:ext uri="{D42A27DB-BD31-4B8C-83A1-F6EECF244321}">
                <p14:modId xmlns:p14="http://schemas.microsoft.com/office/powerpoint/2010/main" val="1145337228"/>
              </p:ext>
            </p:extLst>
          </p:nvPr>
        </p:nvGraphicFramePr>
        <p:xfrm>
          <a:off x="528099" y="1773560"/>
          <a:ext cx="3320001" cy="212827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1" name="13 Gráfico">
            <a:extLst>
              <a:ext uri="{FF2B5EF4-FFF2-40B4-BE49-F238E27FC236}">
                <a16:creationId xmlns:a16="http://schemas.microsoft.com/office/drawing/2014/main" id="{205BA97C-126B-4B3D-8C0A-8E89848EA16D}"/>
              </a:ext>
            </a:extLst>
          </p:cNvPr>
          <p:cNvGraphicFramePr>
            <a:graphicFrameLocks/>
          </p:cNvGraphicFramePr>
          <p:nvPr>
            <p:extLst>
              <p:ext uri="{D42A27DB-BD31-4B8C-83A1-F6EECF244321}">
                <p14:modId xmlns:p14="http://schemas.microsoft.com/office/powerpoint/2010/main" val="956545671"/>
              </p:ext>
            </p:extLst>
          </p:nvPr>
        </p:nvGraphicFramePr>
        <p:xfrm>
          <a:off x="5555372" y="3311674"/>
          <a:ext cx="2210504" cy="1629132"/>
        </p:xfrm>
        <a:graphic>
          <a:graphicData uri="http://schemas.openxmlformats.org/drawingml/2006/chart">
            <c:chart xmlns:c="http://schemas.openxmlformats.org/drawingml/2006/chart" xmlns:r="http://schemas.openxmlformats.org/officeDocument/2006/relationships" r:id="rId5"/>
          </a:graphicData>
        </a:graphic>
      </p:graphicFrame>
      <p:sp>
        <p:nvSpPr>
          <p:cNvPr id="2" name="Rectángulo 1">
            <a:extLst>
              <a:ext uri="{FF2B5EF4-FFF2-40B4-BE49-F238E27FC236}">
                <a16:creationId xmlns:a16="http://schemas.microsoft.com/office/drawing/2014/main" id="{459D855F-96C5-464D-B313-6366D65DE931}"/>
              </a:ext>
            </a:extLst>
          </p:cNvPr>
          <p:cNvSpPr/>
          <p:nvPr/>
        </p:nvSpPr>
        <p:spPr>
          <a:xfrm>
            <a:off x="528099" y="3901832"/>
            <a:ext cx="4572000" cy="954107"/>
          </a:xfrm>
          <a:prstGeom prst="rect">
            <a:avLst/>
          </a:prstGeom>
        </p:spPr>
        <p:txBody>
          <a:bodyPr>
            <a:spAutoFit/>
          </a:bodyPr>
          <a:lstStyle/>
          <a:p>
            <a:pPr algn="just">
              <a:spcBef>
                <a:spcPct val="0"/>
              </a:spcBef>
            </a:pPr>
            <a:r>
              <a:rPr lang="es-CO" dirty="0">
                <a:solidFill>
                  <a:srgbClr val="0054BC"/>
                </a:solidFill>
                <a:latin typeface="Work Sans" panose="020B0604020202020204" charset="0"/>
              </a:rPr>
              <a:t>El 100% de los ciudadanos que diligenciaron la encuestas recomendarían participar en un ejercicio de diálogo programado por el Ministerio TIC</a:t>
            </a:r>
          </a:p>
        </p:txBody>
      </p:sp>
    </p:spTree>
    <p:extLst>
      <p:ext uri="{BB962C8B-B14F-4D97-AF65-F5344CB8AC3E}">
        <p14:creationId xmlns:p14="http://schemas.microsoft.com/office/powerpoint/2010/main" val="15482303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graphicFrame>
        <p:nvGraphicFramePr>
          <p:cNvPr id="11" name="Diagrama 2">
            <a:extLst>
              <a:ext uri="{FF2B5EF4-FFF2-40B4-BE49-F238E27FC236}">
                <a16:creationId xmlns:a16="http://schemas.microsoft.com/office/drawing/2014/main" id="{CB0F1B26-F3EE-4C95-BD67-01BBA8D950D6}"/>
              </a:ext>
            </a:extLst>
          </p:cNvPr>
          <p:cNvGraphicFramePr/>
          <p:nvPr>
            <p:extLst>
              <p:ext uri="{D42A27DB-BD31-4B8C-83A1-F6EECF244321}">
                <p14:modId xmlns:p14="http://schemas.microsoft.com/office/powerpoint/2010/main" val="3006349092"/>
              </p:ext>
            </p:extLst>
          </p:nvPr>
        </p:nvGraphicFramePr>
        <p:xfrm>
          <a:off x="4532752" y="595263"/>
          <a:ext cx="5045588" cy="39025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CuadroTexto 2">
            <a:extLst>
              <a:ext uri="{FF2B5EF4-FFF2-40B4-BE49-F238E27FC236}">
                <a16:creationId xmlns:a16="http://schemas.microsoft.com/office/drawing/2014/main" id="{442A45E2-F0D3-4227-B91B-CD5C93A839EF}"/>
              </a:ext>
            </a:extLst>
          </p:cNvPr>
          <p:cNvSpPr txBox="1">
            <a:spLocks noChangeArrowheads="1"/>
          </p:cNvSpPr>
          <p:nvPr/>
        </p:nvSpPr>
        <p:spPr bwMode="auto">
          <a:xfrm>
            <a:off x="378143" y="1990105"/>
            <a:ext cx="44656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just"/>
            <a:r>
              <a:rPr lang="es-CO" altLang="es-CO" dirty="0">
                <a:solidFill>
                  <a:srgbClr val="0066CD"/>
                </a:solidFill>
                <a:latin typeface="Work Sans"/>
                <a:sym typeface="Work Sans"/>
              </a:rPr>
              <a:t>La participación ciudadana en la gestión publica se caracteriza por: </a:t>
            </a:r>
          </a:p>
        </p:txBody>
      </p:sp>
    </p:spTree>
    <p:extLst>
      <p:ext uri="{BB962C8B-B14F-4D97-AF65-F5344CB8AC3E}">
        <p14:creationId xmlns:p14="http://schemas.microsoft.com/office/powerpoint/2010/main" val="320873790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4" name="Rectángulo 2">
            <a:extLst>
              <a:ext uri="{FF2B5EF4-FFF2-40B4-BE49-F238E27FC236}">
                <a16:creationId xmlns:a16="http://schemas.microsoft.com/office/drawing/2014/main" id="{FE08CD98-D573-4F8D-9B66-3C43D64A3925}"/>
              </a:ext>
            </a:extLst>
          </p:cNvPr>
          <p:cNvSpPr>
            <a:spLocks noChangeArrowheads="1"/>
          </p:cNvSpPr>
          <p:nvPr/>
        </p:nvSpPr>
        <p:spPr bwMode="auto">
          <a:xfrm>
            <a:off x="214630" y="469265"/>
            <a:ext cx="784381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 altLang="es-CO" sz="1800" b="1" dirty="0">
                <a:solidFill>
                  <a:srgbClr val="0066CD"/>
                </a:solidFill>
                <a:latin typeface="Work Sans"/>
              </a:rPr>
              <a:t>La evaluación de este ejercicio se resumen en los siguientes datos:</a:t>
            </a:r>
            <a:endParaRPr lang="es-CO" altLang="es-CO" sz="1800" b="1" dirty="0">
              <a:solidFill>
                <a:srgbClr val="0066CD"/>
              </a:solidFill>
              <a:latin typeface="Work Sans"/>
            </a:endParaRPr>
          </a:p>
        </p:txBody>
      </p:sp>
      <p:cxnSp>
        <p:nvCxnSpPr>
          <p:cNvPr id="5" name="Conector recto 4">
            <a:extLst>
              <a:ext uri="{FF2B5EF4-FFF2-40B4-BE49-F238E27FC236}">
                <a16:creationId xmlns:a16="http://schemas.microsoft.com/office/drawing/2014/main" id="{4B861C58-9801-4A4C-9727-B9FC9C18136B}"/>
              </a:ext>
            </a:extLst>
          </p:cNvPr>
          <p:cNvCxnSpPr>
            <a:cxnSpLocks/>
          </p:cNvCxnSpPr>
          <p:nvPr/>
        </p:nvCxnSpPr>
        <p:spPr>
          <a:xfrm>
            <a:off x="4488180" y="838597"/>
            <a:ext cx="60960" cy="4120852"/>
          </a:xfrm>
          <a:prstGeom prst="line">
            <a:avLst/>
          </a:prstGeom>
          <a:ln w="57150" cmpd="sng">
            <a:solidFill>
              <a:schemeClr val="accent5"/>
            </a:solidFill>
          </a:ln>
        </p:spPr>
        <p:style>
          <a:lnRef idx="2">
            <a:schemeClr val="accent1"/>
          </a:lnRef>
          <a:fillRef idx="0">
            <a:schemeClr val="accent1"/>
          </a:fillRef>
          <a:effectRef idx="1">
            <a:schemeClr val="accent1"/>
          </a:effectRef>
          <a:fontRef idx="minor">
            <a:schemeClr val="tx1"/>
          </a:fontRef>
        </p:style>
      </p:cxnSp>
      <p:cxnSp>
        <p:nvCxnSpPr>
          <p:cNvPr id="10" name="Conector recto 9">
            <a:extLst>
              <a:ext uri="{FF2B5EF4-FFF2-40B4-BE49-F238E27FC236}">
                <a16:creationId xmlns:a16="http://schemas.microsoft.com/office/drawing/2014/main" id="{D002E6F7-DD82-4CB3-8260-0434B9A5DEB1}"/>
              </a:ext>
            </a:extLst>
          </p:cNvPr>
          <p:cNvCxnSpPr>
            <a:cxnSpLocks/>
          </p:cNvCxnSpPr>
          <p:nvPr/>
        </p:nvCxnSpPr>
        <p:spPr>
          <a:xfrm flipH="1">
            <a:off x="482283" y="3002784"/>
            <a:ext cx="8277827" cy="0"/>
          </a:xfrm>
          <a:prstGeom prst="line">
            <a:avLst/>
          </a:prstGeom>
          <a:ln w="57150" cmpd="sng">
            <a:solidFill>
              <a:schemeClr val="accent5"/>
            </a:solidFill>
          </a:ln>
        </p:spPr>
        <p:style>
          <a:lnRef idx="2">
            <a:schemeClr val="accent1"/>
          </a:lnRef>
          <a:fillRef idx="0">
            <a:schemeClr val="accent1"/>
          </a:fillRef>
          <a:effectRef idx="1">
            <a:schemeClr val="accent1"/>
          </a:effectRef>
          <a:fontRef idx="minor">
            <a:schemeClr val="tx1"/>
          </a:fontRef>
        </p:style>
      </p:cxnSp>
      <p:pic>
        <p:nvPicPr>
          <p:cNvPr id="11" name="Imagen 10" descr="xMensajes_de_texto_masivos.png.pagespeed.ic.ni4aI5L6Bw.png">
            <a:extLst>
              <a:ext uri="{FF2B5EF4-FFF2-40B4-BE49-F238E27FC236}">
                <a16:creationId xmlns:a16="http://schemas.microsoft.com/office/drawing/2014/main" id="{26A67B4D-110A-49CB-A3A9-DE73A66C05B0}"/>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28568" y="944879"/>
            <a:ext cx="1566342" cy="1717923"/>
          </a:xfrm>
          <a:prstGeom prst="rect">
            <a:avLst/>
          </a:prstGeom>
        </p:spPr>
      </p:pic>
      <p:pic>
        <p:nvPicPr>
          <p:cNvPr id="12" name="Imagen 11" descr="comunicacion_cohabitare.png">
            <a:extLst>
              <a:ext uri="{FF2B5EF4-FFF2-40B4-BE49-F238E27FC236}">
                <a16:creationId xmlns:a16="http://schemas.microsoft.com/office/drawing/2014/main" id="{C1100FEF-AA63-491D-8264-D5E0350B3260}"/>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182475" y="992881"/>
            <a:ext cx="1751856" cy="1751856"/>
          </a:xfrm>
          <a:prstGeom prst="rect">
            <a:avLst/>
          </a:prstGeom>
        </p:spPr>
      </p:pic>
      <p:pic>
        <p:nvPicPr>
          <p:cNvPr id="13" name="Imagen 12" descr="1_F90RgC5qsazvMyuwOoNqtw.jpeg">
            <a:extLst>
              <a:ext uri="{FF2B5EF4-FFF2-40B4-BE49-F238E27FC236}">
                <a16:creationId xmlns:a16="http://schemas.microsoft.com/office/drawing/2014/main" id="{ECAE34E9-6BEB-4B9A-88C5-E5B051C7A55F}"/>
              </a:ext>
            </a:extLst>
          </p:cNvPr>
          <p:cNvPicPr>
            <a:picLocks noChangeAspect="1"/>
          </p:cNvPicPr>
          <p:nvPr/>
        </p:nvPicPr>
        <p:blipFill>
          <a:blip r:embed="rId5" cstate="email">
            <a:extLst>
              <a:ext uri="{BEBA8EAE-BF5A-486C-A8C5-ECC9F3942E4B}">
                <a14:imgProps xmlns:a14="http://schemas.microsoft.com/office/drawing/2010/main">
                  <a14:imgLayer r:embed="rId6">
                    <a14:imgEffect>
                      <a14:sharpenSoften amount="-25000"/>
                    </a14:imgEffect>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173016" y="3497580"/>
            <a:ext cx="1753097" cy="1312318"/>
          </a:xfrm>
          <a:prstGeom prst="rect">
            <a:avLst/>
          </a:prstGeom>
        </p:spPr>
      </p:pic>
      <p:pic>
        <p:nvPicPr>
          <p:cNvPr id="14" name="Imagen 13" descr="icon-analysis2_mycdcl.png">
            <a:extLst>
              <a:ext uri="{FF2B5EF4-FFF2-40B4-BE49-F238E27FC236}">
                <a16:creationId xmlns:a16="http://schemas.microsoft.com/office/drawing/2014/main" id="{27DA8863-6F8E-4A9E-B24E-7B1EDC44624F}"/>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4786498" y="3380311"/>
            <a:ext cx="2255912" cy="1579138"/>
          </a:xfrm>
          <a:prstGeom prst="rect">
            <a:avLst/>
          </a:prstGeom>
        </p:spPr>
      </p:pic>
      <p:sp>
        <p:nvSpPr>
          <p:cNvPr id="15" name="CuadroTexto 14">
            <a:extLst>
              <a:ext uri="{FF2B5EF4-FFF2-40B4-BE49-F238E27FC236}">
                <a16:creationId xmlns:a16="http://schemas.microsoft.com/office/drawing/2014/main" id="{8062D84F-2767-40BC-B102-D60330E18273}"/>
              </a:ext>
            </a:extLst>
          </p:cNvPr>
          <p:cNvSpPr txBox="1"/>
          <p:nvPr/>
        </p:nvSpPr>
        <p:spPr>
          <a:xfrm>
            <a:off x="2071110" y="944879"/>
            <a:ext cx="2016224" cy="1323439"/>
          </a:xfrm>
          <a:prstGeom prst="rect">
            <a:avLst/>
          </a:prstGeom>
          <a:noFill/>
        </p:spPr>
        <p:txBody>
          <a:bodyPr wrap="square" rtlCol="0">
            <a:spAutoFit/>
          </a:bodyPr>
          <a:lstStyle/>
          <a:p>
            <a:pPr algn="just"/>
            <a:r>
              <a:rPr lang="es-ES" sz="1600" b="1" dirty="0">
                <a:solidFill>
                  <a:srgbClr val="0066CD"/>
                </a:solidFill>
                <a:latin typeface="Work Sans"/>
                <a:ea typeface="MS PGothic" panose="020B0600070205080204" pitchFamily="34" charset="-128"/>
              </a:rPr>
              <a:t>Convocatoria</a:t>
            </a:r>
          </a:p>
          <a:p>
            <a:pPr algn="just"/>
            <a:endParaRPr lang="es-ES" sz="1600" b="1" dirty="0">
              <a:solidFill>
                <a:srgbClr val="0066CD"/>
              </a:solidFill>
              <a:latin typeface="Work Sans"/>
              <a:ea typeface="MS PGothic" panose="020B0600070205080204" pitchFamily="34" charset="-128"/>
            </a:endParaRPr>
          </a:p>
          <a:p>
            <a:pPr algn="just"/>
            <a:r>
              <a:rPr lang="es-ES" sz="1600" dirty="0">
                <a:solidFill>
                  <a:srgbClr val="0066CD"/>
                </a:solidFill>
                <a:latin typeface="Work Sans"/>
                <a:ea typeface="MS PGothic" panose="020B0600070205080204" pitchFamily="34" charset="-128"/>
              </a:rPr>
              <a:t>por múltiples canales virtuales, página web, TV</a:t>
            </a:r>
          </a:p>
        </p:txBody>
      </p:sp>
      <p:sp>
        <p:nvSpPr>
          <p:cNvPr id="7" name="Rectángulo 6">
            <a:extLst>
              <a:ext uri="{FF2B5EF4-FFF2-40B4-BE49-F238E27FC236}">
                <a16:creationId xmlns:a16="http://schemas.microsoft.com/office/drawing/2014/main" id="{12AE0887-5046-4CAE-8B83-04E9B21CA339}"/>
              </a:ext>
            </a:extLst>
          </p:cNvPr>
          <p:cNvSpPr/>
          <p:nvPr/>
        </p:nvSpPr>
        <p:spPr>
          <a:xfrm>
            <a:off x="4729451" y="883026"/>
            <a:ext cx="1965960" cy="2062103"/>
          </a:xfrm>
          <a:prstGeom prst="rect">
            <a:avLst/>
          </a:prstGeom>
        </p:spPr>
        <p:txBody>
          <a:bodyPr wrap="square">
            <a:spAutoFit/>
          </a:bodyPr>
          <a:lstStyle/>
          <a:p>
            <a:pPr algn="just"/>
            <a:r>
              <a:rPr lang="es-ES" sz="1600" b="1" dirty="0">
                <a:solidFill>
                  <a:srgbClr val="0066CD"/>
                </a:solidFill>
                <a:latin typeface="Work Sans"/>
                <a:ea typeface="MS PGothic" panose="020B0600070205080204" pitchFamily="34" charset="-128"/>
              </a:rPr>
              <a:t>Participaciones Recibidas</a:t>
            </a:r>
          </a:p>
          <a:p>
            <a:pPr algn="just"/>
            <a:r>
              <a:rPr lang="es-ES" sz="1600" dirty="0">
                <a:solidFill>
                  <a:srgbClr val="0066CD"/>
                </a:solidFill>
                <a:latin typeface="Work Sans"/>
                <a:ea typeface="MS PGothic" panose="020B0600070205080204" pitchFamily="34" charset="-128"/>
              </a:rPr>
              <a:t>89% por Facebook,   9% mensaje de texto y 2% por entrevista ciudadana.</a:t>
            </a:r>
          </a:p>
        </p:txBody>
      </p:sp>
      <p:sp>
        <p:nvSpPr>
          <p:cNvPr id="16" name="CuadroTexto 15">
            <a:extLst>
              <a:ext uri="{FF2B5EF4-FFF2-40B4-BE49-F238E27FC236}">
                <a16:creationId xmlns:a16="http://schemas.microsoft.com/office/drawing/2014/main" id="{34F2FF55-F30A-4DD2-B816-E92F0EDF3709}"/>
              </a:ext>
            </a:extLst>
          </p:cNvPr>
          <p:cNvSpPr txBox="1"/>
          <p:nvPr/>
        </p:nvSpPr>
        <p:spPr>
          <a:xfrm>
            <a:off x="1926113" y="3084967"/>
            <a:ext cx="2485867" cy="2169825"/>
          </a:xfrm>
          <a:prstGeom prst="rect">
            <a:avLst/>
          </a:prstGeom>
          <a:noFill/>
        </p:spPr>
        <p:txBody>
          <a:bodyPr wrap="square" rtlCol="0">
            <a:spAutoFit/>
          </a:bodyPr>
          <a:lstStyle/>
          <a:p>
            <a:pPr algn="just"/>
            <a:r>
              <a:rPr lang="es-ES" sz="1500" b="1" dirty="0">
                <a:solidFill>
                  <a:srgbClr val="0066CD"/>
                </a:solidFill>
                <a:latin typeface="Work Sans"/>
                <a:ea typeface="MS PGothic" panose="020B0600070205080204" pitchFamily="34" charset="-128"/>
              </a:rPr>
              <a:t>Número de participantes en la actividad. </a:t>
            </a:r>
          </a:p>
          <a:p>
            <a:pPr algn="just"/>
            <a:r>
              <a:rPr lang="es-ES" sz="1500" dirty="0">
                <a:solidFill>
                  <a:srgbClr val="0066CD"/>
                </a:solidFill>
                <a:latin typeface="Work Sans"/>
                <a:ea typeface="MS PGothic" panose="020B0600070205080204" pitchFamily="34" charset="-128"/>
              </a:rPr>
              <a:t>Participaron un total de 64 ciudadanos de forma virtual con sus preguntas o comentarios de forma virtual</a:t>
            </a:r>
          </a:p>
        </p:txBody>
      </p:sp>
      <p:sp>
        <p:nvSpPr>
          <p:cNvPr id="17" name="CuadroTexto 16">
            <a:extLst>
              <a:ext uri="{FF2B5EF4-FFF2-40B4-BE49-F238E27FC236}">
                <a16:creationId xmlns:a16="http://schemas.microsoft.com/office/drawing/2014/main" id="{2951344D-538C-4991-A91F-DBB3F4A7987B}"/>
              </a:ext>
            </a:extLst>
          </p:cNvPr>
          <p:cNvSpPr txBox="1"/>
          <p:nvPr/>
        </p:nvSpPr>
        <p:spPr>
          <a:xfrm>
            <a:off x="6960096" y="3342767"/>
            <a:ext cx="2016224" cy="1323439"/>
          </a:xfrm>
          <a:prstGeom prst="rect">
            <a:avLst/>
          </a:prstGeom>
          <a:noFill/>
        </p:spPr>
        <p:txBody>
          <a:bodyPr wrap="square" rtlCol="0">
            <a:spAutoFit/>
          </a:bodyPr>
          <a:lstStyle/>
          <a:p>
            <a:pPr algn="just"/>
            <a:r>
              <a:rPr lang="es-ES" sz="1600" b="1" dirty="0">
                <a:solidFill>
                  <a:srgbClr val="0066CD"/>
                </a:solidFill>
                <a:latin typeface="Work Sans"/>
                <a:ea typeface="MS PGothic" panose="020B0600070205080204" pitchFamily="34" charset="-128"/>
              </a:rPr>
              <a:t>Respuesta </a:t>
            </a:r>
          </a:p>
          <a:p>
            <a:pPr algn="just"/>
            <a:r>
              <a:rPr lang="es-ES" sz="1600" dirty="0">
                <a:solidFill>
                  <a:srgbClr val="0066CD"/>
                </a:solidFill>
                <a:latin typeface="Work Sans"/>
                <a:ea typeface="MS PGothic" panose="020B0600070205080204" pitchFamily="34" charset="-128"/>
              </a:rPr>
              <a:t>Al 100% de las participaciones recibidas</a:t>
            </a:r>
          </a:p>
          <a:p>
            <a:pPr algn="just"/>
            <a:endParaRPr lang="es-ES" sz="1600" b="1" dirty="0">
              <a:solidFill>
                <a:srgbClr val="0066CD"/>
              </a:solidFill>
              <a:latin typeface="Work Sans"/>
              <a:ea typeface="MS PGothic" panose="020B0600070205080204" pitchFamily="34" charset="-128"/>
            </a:endParaRPr>
          </a:p>
        </p:txBody>
      </p:sp>
    </p:spTree>
    <p:extLst>
      <p:ext uri="{BB962C8B-B14F-4D97-AF65-F5344CB8AC3E}">
        <p14:creationId xmlns:p14="http://schemas.microsoft.com/office/powerpoint/2010/main" val="87922119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8" name="7 CuadroTexto">
            <a:extLst>
              <a:ext uri="{FF2B5EF4-FFF2-40B4-BE49-F238E27FC236}">
                <a16:creationId xmlns:a16="http://schemas.microsoft.com/office/drawing/2014/main" id="{69BE36CF-A482-4EC0-A904-EE97FC85BD7D}"/>
              </a:ext>
            </a:extLst>
          </p:cNvPr>
          <p:cNvSpPr txBox="1">
            <a:spLocks noChangeArrowheads="1"/>
          </p:cNvSpPr>
          <p:nvPr/>
        </p:nvSpPr>
        <p:spPr bwMode="auto">
          <a:xfrm>
            <a:off x="124932" y="376381"/>
            <a:ext cx="8785066" cy="2702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indent="0" algn="just">
              <a:buNone/>
            </a:pPr>
            <a:r>
              <a:rPr lang="es-ES" sz="1600" b="1" dirty="0">
                <a:solidFill>
                  <a:srgbClr val="0066CD"/>
                </a:solidFill>
                <a:latin typeface="Work Sans"/>
              </a:rPr>
              <a:t>Catedra </a:t>
            </a:r>
            <a:r>
              <a:rPr lang="en-GB" sz="1600" b="1" i="1" dirty="0">
                <a:solidFill>
                  <a:srgbClr val="0066CD"/>
                </a:solidFill>
                <a:latin typeface="Work Sans"/>
              </a:rPr>
              <a:t>El </a:t>
            </a:r>
            <a:r>
              <a:rPr lang="es-CO" sz="1600" b="1" i="1" dirty="0">
                <a:solidFill>
                  <a:srgbClr val="0066CD"/>
                </a:solidFill>
                <a:latin typeface="Work Sans"/>
              </a:rPr>
              <a:t>Papel</a:t>
            </a:r>
            <a:r>
              <a:rPr lang="en-GB" sz="1600" b="1" i="1" dirty="0">
                <a:solidFill>
                  <a:srgbClr val="0066CD"/>
                </a:solidFill>
                <a:latin typeface="Work Sans"/>
              </a:rPr>
              <a:t> de las TIC en la </a:t>
            </a:r>
            <a:r>
              <a:rPr lang="es-CO" sz="1600" b="1" i="1" dirty="0">
                <a:solidFill>
                  <a:srgbClr val="0066CD"/>
                </a:solidFill>
                <a:latin typeface="Work Sans"/>
              </a:rPr>
              <a:t>Construcción</a:t>
            </a:r>
            <a:r>
              <a:rPr lang="en-GB" sz="1600" b="1" i="1" dirty="0">
                <a:solidFill>
                  <a:srgbClr val="0066CD"/>
                </a:solidFill>
                <a:latin typeface="Work Sans"/>
              </a:rPr>
              <a:t> </a:t>
            </a:r>
            <a:r>
              <a:rPr lang="es-ES" sz="1600" b="1" dirty="0">
                <a:solidFill>
                  <a:srgbClr val="0066CD"/>
                </a:solidFill>
                <a:latin typeface="Work Sans"/>
              </a:rPr>
              <a:t>en la Universidad Distrital Francisco José de Caldas. </a:t>
            </a:r>
          </a:p>
          <a:p>
            <a:pPr marL="0" indent="0" algn="just">
              <a:buNone/>
            </a:pPr>
            <a:endParaRPr lang="es-ES" sz="1600" b="1" dirty="0">
              <a:solidFill>
                <a:srgbClr val="0066CD"/>
              </a:solidFill>
              <a:latin typeface="Work Sans"/>
            </a:endParaRPr>
          </a:p>
          <a:p>
            <a:pPr marL="0" indent="0" algn="just">
              <a:buNone/>
            </a:pPr>
            <a:r>
              <a:rPr lang="es-ES" sz="1600" dirty="0">
                <a:solidFill>
                  <a:srgbClr val="0054BC"/>
                </a:solidFill>
                <a:latin typeface="Work Sans" panose="020B0604020202020204" charset="0"/>
              </a:rPr>
              <a:t>La Catedra de la Universidad Distrital denominada </a:t>
            </a:r>
            <a:r>
              <a:rPr lang="en-GB" sz="1600" dirty="0">
                <a:solidFill>
                  <a:srgbClr val="0054BC"/>
                </a:solidFill>
                <a:latin typeface="Work Sans" panose="020B0604020202020204" charset="0"/>
              </a:rPr>
              <a:t>El </a:t>
            </a:r>
            <a:r>
              <a:rPr lang="es-CO" sz="1600" dirty="0">
                <a:solidFill>
                  <a:srgbClr val="0054BC"/>
                </a:solidFill>
                <a:latin typeface="Work Sans" panose="020B0604020202020204" charset="0"/>
              </a:rPr>
              <a:t>Papel</a:t>
            </a:r>
            <a:r>
              <a:rPr lang="en-GB" sz="1600" dirty="0">
                <a:solidFill>
                  <a:srgbClr val="0054BC"/>
                </a:solidFill>
                <a:latin typeface="Work Sans" panose="020B0604020202020204" charset="0"/>
              </a:rPr>
              <a:t> de las TIC en la </a:t>
            </a:r>
            <a:r>
              <a:rPr lang="es-CO" sz="1600" dirty="0">
                <a:solidFill>
                  <a:srgbClr val="0054BC"/>
                </a:solidFill>
                <a:latin typeface="Work Sans" panose="020B0604020202020204" charset="0"/>
              </a:rPr>
              <a:t>Construcción</a:t>
            </a:r>
            <a:r>
              <a:rPr lang="en-GB" sz="1600" dirty="0">
                <a:solidFill>
                  <a:srgbClr val="0054BC"/>
                </a:solidFill>
                <a:latin typeface="Work Sans" panose="020B0604020202020204" charset="0"/>
              </a:rPr>
              <a:t> de Paz</a:t>
            </a:r>
            <a:r>
              <a:rPr lang="es-ES" sz="1600" dirty="0">
                <a:solidFill>
                  <a:srgbClr val="0054BC"/>
                </a:solidFill>
                <a:latin typeface="Work Sans" panose="020B0604020202020204" charset="0"/>
              </a:rPr>
              <a:t>, la cual se desarrollo de forma presencial en las instalaciones de la Universidad y fue transmitida a través de un facebook Live por los canales del Ministerio TIC y Urna de Cristal, donde se presentaron los avances de las obligaciones del Ministerio en los Acuerdos de Paz firmados en la Habana, a los estudiantes de dicha institución.</a:t>
            </a:r>
          </a:p>
          <a:p>
            <a:pPr marL="0" indent="0" algn="just">
              <a:buNone/>
            </a:pPr>
            <a:endParaRPr lang="es-ES" sz="1600" b="1" dirty="0">
              <a:solidFill>
                <a:srgbClr val="0066CD"/>
              </a:solidFill>
              <a:latin typeface="Work Sans"/>
            </a:endParaRPr>
          </a:p>
        </p:txBody>
      </p:sp>
      <p:pic>
        <p:nvPicPr>
          <p:cNvPr id="3" name="Imagen 2">
            <a:extLst>
              <a:ext uri="{FF2B5EF4-FFF2-40B4-BE49-F238E27FC236}">
                <a16:creationId xmlns:a16="http://schemas.microsoft.com/office/drawing/2014/main" id="{61038746-95A6-4FDC-B2FE-5383AC271567}"/>
              </a:ext>
            </a:extLst>
          </p:cNvPr>
          <p:cNvPicPr>
            <a:picLocks noChangeAspect="1"/>
          </p:cNvPicPr>
          <p:nvPr/>
        </p:nvPicPr>
        <p:blipFill>
          <a:blip r:embed="rId3"/>
          <a:stretch>
            <a:fillRect/>
          </a:stretch>
        </p:blipFill>
        <p:spPr>
          <a:xfrm>
            <a:off x="1539240" y="2770859"/>
            <a:ext cx="2221966" cy="2177595"/>
          </a:xfrm>
          <a:prstGeom prst="rect">
            <a:avLst/>
          </a:prstGeom>
        </p:spPr>
      </p:pic>
      <p:pic>
        <p:nvPicPr>
          <p:cNvPr id="4" name="Imagen 3">
            <a:extLst>
              <a:ext uri="{FF2B5EF4-FFF2-40B4-BE49-F238E27FC236}">
                <a16:creationId xmlns:a16="http://schemas.microsoft.com/office/drawing/2014/main" id="{C1DCF546-0C00-4248-AB3A-7F55922A61C3}"/>
              </a:ext>
            </a:extLst>
          </p:cNvPr>
          <p:cNvPicPr>
            <a:picLocks noChangeAspect="1"/>
          </p:cNvPicPr>
          <p:nvPr/>
        </p:nvPicPr>
        <p:blipFill>
          <a:blip r:embed="rId4"/>
          <a:stretch>
            <a:fillRect/>
          </a:stretch>
        </p:blipFill>
        <p:spPr>
          <a:xfrm>
            <a:off x="5175514" y="2636520"/>
            <a:ext cx="2034633" cy="2383426"/>
          </a:xfrm>
          <a:prstGeom prst="rect">
            <a:avLst/>
          </a:prstGeom>
        </p:spPr>
      </p:pic>
    </p:spTree>
    <p:extLst>
      <p:ext uri="{BB962C8B-B14F-4D97-AF65-F5344CB8AC3E}">
        <p14:creationId xmlns:p14="http://schemas.microsoft.com/office/powerpoint/2010/main" val="307295957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8" name="7 CuadroTexto">
            <a:extLst>
              <a:ext uri="{FF2B5EF4-FFF2-40B4-BE49-F238E27FC236}">
                <a16:creationId xmlns:a16="http://schemas.microsoft.com/office/drawing/2014/main" id="{69BE36CF-A482-4EC0-A904-EE97FC85BD7D}"/>
              </a:ext>
            </a:extLst>
          </p:cNvPr>
          <p:cNvSpPr txBox="1">
            <a:spLocks noChangeArrowheads="1"/>
          </p:cNvSpPr>
          <p:nvPr/>
        </p:nvSpPr>
        <p:spPr bwMode="auto">
          <a:xfrm>
            <a:off x="124932" y="376381"/>
            <a:ext cx="878506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indent="0" algn="just">
              <a:buNone/>
            </a:pPr>
            <a:r>
              <a:rPr lang="es-ES" sz="1600" b="1" dirty="0">
                <a:solidFill>
                  <a:srgbClr val="0066CD"/>
                </a:solidFill>
                <a:latin typeface="Work Sans"/>
              </a:rPr>
              <a:t>Evidencias</a:t>
            </a:r>
          </a:p>
        </p:txBody>
      </p:sp>
      <p:pic>
        <p:nvPicPr>
          <p:cNvPr id="5" name="Imagen 4">
            <a:extLst>
              <a:ext uri="{FF2B5EF4-FFF2-40B4-BE49-F238E27FC236}">
                <a16:creationId xmlns:a16="http://schemas.microsoft.com/office/drawing/2014/main" id="{D6F8D12D-317A-4EC4-9A23-6CEBC621C64D}"/>
              </a:ext>
            </a:extLst>
          </p:cNvPr>
          <p:cNvPicPr>
            <a:picLocks noChangeAspect="1"/>
          </p:cNvPicPr>
          <p:nvPr/>
        </p:nvPicPr>
        <p:blipFill>
          <a:blip r:embed="rId3"/>
          <a:stretch>
            <a:fillRect/>
          </a:stretch>
        </p:blipFill>
        <p:spPr>
          <a:xfrm>
            <a:off x="313755" y="900074"/>
            <a:ext cx="6021461" cy="2952955"/>
          </a:xfrm>
          <a:prstGeom prst="rect">
            <a:avLst/>
          </a:prstGeom>
        </p:spPr>
      </p:pic>
      <p:pic>
        <p:nvPicPr>
          <p:cNvPr id="6" name="Imagen 5">
            <a:extLst>
              <a:ext uri="{FF2B5EF4-FFF2-40B4-BE49-F238E27FC236}">
                <a16:creationId xmlns:a16="http://schemas.microsoft.com/office/drawing/2014/main" id="{FDD36A25-6607-4D91-8ECC-65A98DEDA84B}"/>
              </a:ext>
            </a:extLst>
          </p:cNvPr>
          <p:cNvPicPr>
            <a:picLocks noChangeAspect="1"/>
          </p:cNvPicPr>
          <p:nvPr/>
        </p:nvPicPr>
        <p:blipFill>
          <a:blip r:embed="rId4"/>
          <a:stretch>
            <a:fillRect/>
          </a:stretch>
        </p:blipFill>
        <p:spPr>
          <a:xfrm>
            <a:off x="6701840" y="1162793"/>
            <a:ext cx="1945405" cy="3110768"/>
          </a:xfrm>
          <a:prstGeom prst="rect">
            <a:avLst/>
          </a:prstGeom>
        </p:spPr>
      </p:pic>
    </p:spTree>
    <p:extLst>
      <p:ext uri="{BB962C8B-B14F-4D97-AF65-F5344CB8AC3E}">
        <p14:creationId xmlns:p14="http://schemas.microsoft.com/office/powerpoint/2010/main" val="45686803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8" name="7 CuadroTexto">
            <a:extLst>
              <a:ext uri="{FF2B5EF4-FFF2-40B4-BE49-F238E27FC236}">
                <a16:creationId xmlns:a16="http://schemas.microsoft.com/office/drawing/2014/main" id="{69BE36CF-A482-4EC0-A904-EE97FC85BD7D}"/>
              </a:ext>
            </a:extLst>
          </p:cNvPr>
          <p:cNvSpPr txBox="1">
            <a:spLocks noChangeArrowheads="1"/>
          </p:cNvSpPr>
          <p:nvPr/>
        </p:nvSpPr>
        <p:spPr bwMode="auto">
          <a:xfrm>
            <a:off x="124932" y="376381"/>
            <a:ext cx="878506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indent="0" algn="just">
              <a:buNone/>
            </a:pPr>
            <a:r>
              <a:rPr lang="es-ES" sz="1600" b="1" dirty="0">
                <a:solidFill>
                  <a:srgbClr val="0066CD"/>
                </a:solidFill>
                <a:latin typeface="Work Sans"/>
              </a:rPr>
              <a:t>Evidencias</a:t>
            </a:r>
          </a:p>
        </p:txBody>
      </p:sp>
      <p:pic>
        <p:nvPicPr>
          <p:cNvPr id="7" name="Imagen 6">
            <a:extLst>
              <a:ext uri="{FF2B5EF4-FFF2-40B4-BE49-F238E27FC236}">
                <a16:creationId xmlns:a16="http://schemas.microsoft.com/office/drawing/2014/main" id="{CF8B4C49-1885-48A6-9947-30E140A471C1}"/>
              </a:ext>
            </a:extLst>
          </p:cNvPr>
          <p:cNvPicPr>
            <a:picLocks noChangeAspect="1"/>
          </p:cNvPicPr>
          <p:nvPr/>
        </p:nvPicPr>
        <p:blipFill>
          <a:blip r:embed="rId3"/>
          <a:stretch>
            <a:fillRect/>
          </a:stretch>
        </p:blipFill>
        <p:spPr>
          <a:xfrm>
            <a:off x="272400" y="896692"/>
            <a:ext cx="4573920" cy="2585438"/>
          </a:xfrm>
          <a:prstGeom prst="rect">
            <a:avLst/>
          </a:prstGeom>
        </p:spPr>
      </p:pic>
      <p:pic>
        <p:nvPicPr>
          <p:cNvPr id="9" name="Imagen 8">
            <a:extLst>
              <a:ext uri="{FF2B5EF4-FFF2-40B4-BE49-F238E27FC236}">
                <a16:creationId xmlns:a16="http://schemas.microsoft.com/office/drawing/2014/main" id="{ED82B791-8A71-4444-B87E-D18E53D11483}"/>
              </a:ext>
            </a:extLst>
          </p:cNvPr>
          <p:cNvPicPr>
            <a:picLocks noChangeAspect="1"/>
          </p:cNvPicPr>
          <p:nvPr/>
        </p:nvPicPr>
        <p:blipFill>
          <a:blip r:embed="rId4"/>
          <a:stretch>
            <a:fillRect/>
          </a:stretch>
        </p:blipFill>
        <p:spPr>
          <a:xfrm>
            <a:off x="5097320" y="2284366"/>
            <a:ext cx="3713161" cy="2055145"/>
          </a:xfrm>
          <a:prstGeom prst="rect">
            <a:avLst/>
          </a:prstGeom>
        </p:spPr>
      </p:pic>
    </p:spTree>
    <p:extLst>
      <p:ext uri="{BB962C8B-B14F-4D97-AF65-F5344CB8AC3E}">
        <p14:creationId xmlns:p14="http://schemas.microsoft.com/office/powerpoint/2010/main" val="251972142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4" name="Rectángulo 2">
            <a:extLst>
              <a:ext uri="{FF2B5EF4-FFF2-40B4-BE49-F238E27FC236}">
                <a16:creationId xmlns:a16="http://schemas.microsoft.com/office/drawing/2014/main" id="{FE08CD98-D573-4F8D-9B66-3C43D64A3925}"/>
              </a:ext>
            </a:extLst>
          </p:cNvPr>
          <p:cNvSpPr>
            <a:spLocks noChangeArrowheads="1"/>
          </p:cNvSpPr>
          <p:nvPr/>
        </p:nvSpPr>
        <p:spPr bwMode="auto">
          <a:xfrm>
            <a:off x="214630" y="469265"/>
            <a:ext cx="784381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 altLang="es-CO" sz="1800" b="1" dirty="0">
                <a:solidFill>
                  <a:srgbClr val="0066CD"/>
                </a:solidFill>
                <a:latin typeface="Work Sans"/>
              </a:rPr>
              <a:t>La evaluación de este ejercicio se resumen en los siguientes datos:</a:t>
            </a:r>
            <a:endParaRPr lang="es-CO" altLang="es-CO" sz="1800" b="1" dirty="0">
              <a:solidFill>
                <a:srgbClr val="0066CD"/>
              </a:solidFill>
              <a:latin typeface="Work Sans"/>
            </a:endParaRPr>
          </a:p>
        </p:txBody>
      </p:sp>
      <p:cxnSp>
        <p:nvCxnSpPr>
          <p:cNvPr id="5" name="Conector recto 4">
            <a:extLst>
              <a:ext uri="{FF2B5EF4-FFF2-40B4-BE49-F238E27FC236}">
                <a16:creationId xmlns:a16="http://schemas.microsoft.com/office/drawing/2014/main" id="{4B861C58-9801-4A4C-9727-B9FC9C18136B}"/>
              </a:ext>
            </a:extLst>
          </p:cNvPr>
          <p:cNvCxnSpPr>
            <a:cxnSpLocks/>
          </p:cNvCxnSpPr>
          <p:nvPr/>
        </p:nvCxnSpPr>
        <p:spPr>
          <a:xfrm>
            <a:off x="4488180" y="838597"/>
            <a:ext cx="60960" cy="4120852"/>
          </a:xfrm>
          <a:prstGeom prst="line">
            <a:avLst/>
          </a:prstGeom>
          <a:ln w="57150" cmpd="sng">
            <a:solidFill>
              <a:schemeClr val="accent5"/>
            </a:solidFill>
          </a:ln>
        </p:spPr>
        <p:style>
          <a:lnRef idx="2">
            <a:schemeClr val="accent1"/>
          </a:lnRef>
          <a:fillRef idx="0">
            <a:schemeClr val="accent1"/>
          </a:fillRef>
          <a:effectRef idx="1">
            <a:schemeClr val="accent1"/>
          </a:effectRef>
          <a:fontRef idx="minor">
            <a:schemeClr val="tx1"/>
          </a:fontRef>
        </p:style>
      </p:cxnSp>
      <p:cxnSp>
        <p:nvCxnSpPr>
          <p:cNvPr id="10" name="Conector recto 9">
            <a:extLst>
              <a:ext uri="{FF2B5EF4-FFF2-40B4-BE49-F238E27FC236}">
                <a16:creationId xmlns:a16="http://schemas.microsoft.com/office/drawing/2014/main" id="{D002E6F7-DD82-4CB3-8260-0434B9A5DEB1}"/>
              </a:ext>
            </a:extLst>
          </p:cNvPr>
          <p:cNvCxnSpPr>
            <a:cxnSpLocks/>
          </p:cNvCxnSpPr>
          <p:nvPr/>
        </p:nvCxnSpPr>
        <p:spPr>
          <a:xfrm flipH="1">
            <a:off x="499096" y="2744737"/>
            <a:ext cx="8277827" cy="0"/>
          </a:xfrm>
          <a:prstGeom prst="line">
            <a:avLst/>
          </a:prstGeom>
          <a:ln w="57150" cmpd="sng">
            <a:solidFill>
              <a:schemeClr val="accent5"/>
            </a:solidFill>
          </a:ln>
        </p:spPr>
        <p:style>
          <a:lnRef idx="2">
            <a:schemeClr val="accent1"/>
          </a:lnRef>
          <a:fillRef idx="0">
            <a:schemeClr val="accent1"/>
          </a:fillRef>
          <a:effectRef idx="1">
            <a:schemeClr val="accent1"/>
          </a:effectRef>
          <a:fontRef idx="minor">
            <a:schemeClr val="tx1"/>
          </a:fontRef>
        </p:style>
      </p:cxnSp>
      <p:pic>
        <p:nvPicPr>
          <p:cNvPr id="11" name="Imagen 10" descr="xMensajes_de_texto_masivos.png.pagespeed.ic.ni4aI5L6Bw.png">
            <a:extLst>
              <a:ext uri="{FF2B5EF4-FFF2-40B4-BE49-F238E27FC236}">
                <a16:creationId xmlns:a16="http://schemas.microsoft.com/office/drawing/2014/main" id="{26A67B4D-110A-49CB-A3A9-DE73A66C05B0}"/>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28568" y="944879"/>
            <a:ext cx="1566342" cy="1717923"/>
          </a:xfrm>
          <a:prstGeom prst="rect">
            <a:avLst/>
          </a:prstGeom>
        </p:spPr>
      </p:pic>
      <p:pic>
        <p:nvPicPr>
          <p:cNvPr id="12" name="Imagen 11" descr="comunicacion_cohabitare.png">
            <a:extLst>
              <a:ext uri="{FF2B5EF4-FFF2-40B4-BE49-F238E27FC236}">
                <a16:creationId xmlns:a16="http://schemas.microsoft.com/office/drawing/2014/main" id="{C1100FEF-AA63-491D-8264-D5E0350B3260}"/>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251399" y="838597"/>
            <a:ext cx="1614089" cy="1614089"/>
          </a:xfrm>
          <a:prstGeom prst="rect">
            <a:avLst/>
          </a:prstGeom>
        </p:spPr>
      </p:pic>
      <p:pic>
        <p:nvPicPr>
          <p:cNvPr id="13" name="Imagen 12" descr="1_F90RgC5qsazvMyuwOoNqtw.jpeg">
            <a:extLst>
              <a:ext uri="{FF2B5EF4-FFF2-40B4-BE49-F238E27FC236}">
                <a16:creationId xmlns:a16="http://schemas.microsoft.com/office/drawing/2014/main" id="{ECAE34E9-6BEB-4B9A-88C5-E5B051C7A55F}"/>
              </a:ext>
            </a:extLst>
          </p:cNvPr>
          <p:cNvPicPr>
            <a:picLocks noChangeAspect="1"/>
          </p:cNvPicPr>
          <p:nvPr/>
        </p:nvPicPr>
        <p:blipFill>
          <a:blip r:embed="rId5" cstate="email">
            <a:extLst>
              <a:ext uri="{BEBA8EAE-BF5A-486C-A8C5-ECC9F3942E4B}">
                <a14:imgProps xmlns:a14="http://schemas.microsoft.com/office/drawing/2010/main">
                  <a14:imgLayer r:embed="rId6">
                    <a14:imgEffect>
                      <a14:sharpenSoften amount="-25000"/>
                    </a14:imgEffect>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81640" y="3380311"/>
            <a:ext cx="1909754" cy="1429587"/>
          </a:xfrm>
          <a:prstGeom prst="rect">
            <a:avLst/>
          </a:prstGeom>
        </p:spPr>
      </p:pic>
      <p:sp>
        <p:nvSpPr>
          <p:cNvPr id="15" name="CuadroTexto 14">
            <a:extLst>
              <a:ext uri="{FF2B5EF4-FFF2-40B4-BE49-F238E27FC236}">
                <a16:creationId xmlns:a16="http://schemas.microsoft.com/office/drawing/2014/main" id="{8062D84F-2767-40BC-B102-D60330E18273}"/>
              </a:ext>
            </a:extLst>
          </p:cNvPr>
          <p:cNvSpPr txBox="1"/>
          <p:nvPr/>
        </p:nvSpPr>
        <p:spPr>
          <a:xfrm>
            <a:off x="1980955" y="1036398"/>
            <a:ext cx="2417070" cy="1323439"/>
          </a:xfrm>
          <a:prstGeom prst="rect">
            <a:avLst/>
          </a:prstGeom>
          <a:noFill/>
        </p:spPr>
        <p:txBody>
          <a:bodyPr wrap="square" rtlCol="0">
            <a:spAutoFit/>
          </a:bodyPr>
          <a:lstStyle/>
          <a:p>
            <a:pPr algn="just"/>
            <a:r>
              <a:rPr lang="es-ES" sz="1600" b="1" dirty="0">
                <a:solidFill>
                  <a:srgbClr val="0066CD"/>
                </a:solidFill>
                <a:latin typeface="Work Sans"/>
                <a:ea typeface="MS PGothic" panose="020B0600070205080204" pitchFamily="34" charset="-128"/>
              </a:rPr>
              <a:t>Convocatoria</a:t>
            </a:r>
          </a:p>
          <a:p>
            <a:pPr algn="just"/>
            <a:endParaRPr lang="es-ES" sz="1600" b="1" dirty="0">
              <a:solidFill>
                <a:srgbClr val="0066CD"/>
              </a:solidFill>
              <a:latin typeface="Work Sans"/>
              <a:ea typeface="MS PGothic" panose="020B0600070205080204" pitchFamily="34" charset="-128"/>
            </a:endParaRPr>
          </a:p>
          <a:p>
            <a:pPr algn="just"/>
            <a:r>
              <a:rPr lang="es-ES" sz="1600" dirty="0">
                <a:solidFill>
                  <a:srgbClr val="0066CD"/>
                </a:solidFill>
                <a:latin typeface="Work Sans"/>
                <a:ea typeface="MS PGothic" panose="020B0600070205080204" pitchFamily="34" charset="-128"/>
              </a:rPr>
              <a:t>por múltiples canales virtuales, redes sociales</a:t>
            </a:r>
          </a:p>
        </p:txBody>
      </p:sp>
      <p:sp>
        <p:nvSpPr>
          <p:cNvPr id="7" name="Rectángulo 6">
            <a:extLst>
              <a:ext uri="{FF2B5EF4-FFF2-40B4-BE49-F238E27FC236}">
                <a16:creationId xmlns:a16="http://schemas.microsoft.com/office/drawing/2014/main" id="{12AE0887-5046-4CAE-8B83-04E9B21CA339}"/>
              </a:ext>
            </a:extLst>
          </p:cNvPr>
          <p:cNvSpPr/>
          <p:nvPr/>
        </p:nvSpPr>
        <p:spPr>
          <a:xfrm>
            <a:off x="4729450" y="883026"/>
            <a:ext cx="2312959" cy="1569660"/>
          </a:xfrm>
          <a:prstGeom prst="rect">
            <a:avLst/>
          </a:prstGeom>
        </p:spPr>
        <p:txBody>
          <a:bodyPr wrap="square">
            <a:spAutoFit/>
          </a:bodyPr>
          <a:lstStyle/>
          <a:p>
            <a:pPr algn="just"/>
            <a:r>
              <a:rPr lang="es-ES" sz="1600" b="1" dirty="0">
                <a:solidFill>
                  <a:srgbClr val="0066CD"/>
                </a:solidFill>
                <a:latin typeface="Work Sans"/>
                <a:ea typeface="MS PGothic" panose="020B0600070205080204" pitchFamily="34" charset="-128"/>
              </a:rPr>
              <a:t>Participaciones recibidas</a:t>
            </a:r>
          </a:p>
          <a:p>
            <a:pPr algn="just"/>
            <a:r>
              <a:rPr lang="es-ES" sz="1600" dirty="0">
                <a:solidFill>
                  <a:srgbClr val="0066CD"/>
                </a:solidFill>
                <a:latin typeface="Work Sans"/>
                <a:ea typeface="MS PGothic" panose="020B0600070205080204" pitchFamily="34" charset="-128"/>
              </a:rPr>
              <a:t>de forma presencial participaron 8 personas con preguntas.</a:t>
            </a:r>
          </a:p>
        </p:txBody>
      </p:sp>
      <p:sp>
        <p:nvSpPr>
          <p:cNvPr id="16" name="CuadroTexto 15">
            <a:extLst>
              <a:ext uri="{FF2B5EF4-FFF2-40B4-BE49-F238E27FC236}">
                <a16:creationId xmlns:a16="http://schemas.microsoft.com/office/drawing/2014/main" id="{34F2FF55-F30A-4DD2-B816-E92F0EDF3709}"/>
              </a:ext>
            </a:extLst>
          </p:cNvPr>
          <p:cNvSpPr txBox="1"/>
          <p:nvPr/>
        </p:nvSpPr>
        <p:spPr>
          <a:xfrm>
            <a:off x="2072409" y="3036789"/>
            <a:ext cx="2334756" cy="2062103"/>
          </a:xfrm>
          <a:prstGeom prst="rect">
            <a:avLst/>
          </a:prstGeom>
          <a:noFill/>
        </p:spPr>
        <p:txBody>
          <a:bodyPr wrap="square" rtlCol="0">
            <a:spAutoFit/>
          </a:bodyPr>
          <a:lstStyle/>
          <a:p>
            <a:pPr algn="just"/>
            <a:r>
              <a:rPr lang="es-ES" sz="1600" b="1" dirty="0">
                <a:solidFill>
                  <a:srgbClr val="0066CD"/>
                </a:solidFill>
                <a:latin typeface="Work Sans"/>
                <a:ea typeface="MS PGothic" panose="020B0600070205080204" pitchFamily="34" charset="-128"/>
              </a:rPr>
              <a:t>Número de participantes en la actividad. </a:t>
            </a:r>
          </a:p>
          <a:p>
            <a:pPr algn="just"/>
            <a:endParaRPr lang="es-ES" sz="1600" b="1" dirty="0">
              <a:solidFill>
                <a:srgbClr val="0066CD"/>
              </a:solidFill>
              <a:latin typeface="Work Sans"/>
              <a:ea typeface="MS PGothic" panose="020B0600070205080204" pitchFamily="34" charset="-128"/>
            </a:endParaRPr>
          </a:p>
          <a:p>
            <a:pPr algn="just"/>
            <a:r>
              <a:rPr lang="es-ES" sz="1600" dirty="0">
                <a:solidFill>
                  <a:srgbClr val="0066CD"/>
                </a:solidFill>
                <a:latin typeface="Work Sans"/>
                <a:ea typeface="MS PGothic" panose="020B0600070205080204" pitchFamily="34" charset="-128"/>
              </a:rPr>
              <a:t>Participaron un total de 42 ciudadanos de forma presencial y virtual</a:t>
            </a:r>
          </a:p>
        </p:txBody>
      </p:sp>
      <p:sp>
        <p:nvSpPr>
          <p:cNvPr id="17" name="CuadroTexto 16">
            <a:extLst>
              <a:ext uri="{FF2B5EF4-FFF2-40B4-BE49-F238E27FC236}">
                <a16:creationId xmlns:a16="http://schemas.microsoft.com/office/drawing/2014/main" id="{2951344D-538C-4991-A91F-DBB3F4A7987B}"/>
              </a:ext>
            </a:extLst>
          </p:cNvPr>
          <p:cNvSpPr txBox="1"/>
          <p:nvPr/>
        </p:nvSpPr>
        <p:spPr>
          <a:xfrm>
            <a:off x="4792980" y="2899023"/>
            <a:ext cx="4182108" cy="2308324"/>
          </a:xfrm>
          <a:prstGeom prst="rect">
            <a:avLst/>
          </a:prstGeom>
          <a:noFill/>
        </p:spPr>
        <p:txBody>
          <a:bodyPr wrap="square" rtlCol="0">
            <a:spAutoFit/>
          </a:bodyPr>
          <a:lstStyle/>
          <a:p>
            <a:pPr algn="just"/>
            <a:r>
              <a:rPr lang="es-ES" sz="1600" b="1" dirty="0">
                <a:solidFill>
                  <a:srgbClr val="0066CD"/>
                </a:solidFill>
                <a:latin typeface="Work Sans"/>
                <a:ea typeface="MS PGothic" panose="020B0600070205080204" pitchFamily="34" charset="-128"/>
              </a:rPr>
              <a:t>Respuesta </a:t>
            </a:r>
          </a:p>
          <a:p>
            <a:pPr algn="just"/>
            <a:r>
              <a:rPr lang="es-ES" dirty="0">
                <a:solidFill>
                  <a:srgbClr val="0066CD"/>
                </a:solidFill>
                <a:latin typeface="Work Sans"/>
                <a:ea typeface="MS PGothic" panose="020B0600070205080204" pitchFamily="34" charset="-128"/>
              </a:rPr>
              <a:t>al 100% de las participaciones recibidas, las cuales se resolvieron en el transcurso de la actividad y otras posteriormente como se evidencia en el siguiente link </a:t>
            </a:r>
            <a:r>
              <a:rPr lang="es-ES" dirty="0">
                <a:solidFill>
                  <a:srgbClr val="0066CD"/>
                </a:solidFill>
                <a:latin typeface="Work Sans"/>
                <a:ea typeface="MS PGothic" panose="020B0600070205080204" pitchFamily="34" charset="-128"/>
                <a:hlinkClick r:id="rId7"/>
              </a:rPr>
              <a:t>https://www.mintic.gov.co/portal/604/articles-63895_Respuestas_ejercicio_dialogo_llego_hora.xlsx</a:t>
            </a:r>
            <a:endParaRPr lang="es-ES" dirty="0">
              <a:solidFill>
                <a:srgbClr val="0066CD"/>
              </a:solidFill>
              <a:latin typeface="Work Sans"/>
              <a:ea typeface="MS PGothic" panose="020B0600070205080204" pitchFamily="34" charset="-128"/>
            </a:endParaRPr>
          </a:p>
          <a:p>
            <a:pPr algn="just"/>
            <a:endParaRPr lang="es-ES" sz="1600" b="1" dirty="0">
              <a:solidFill>
                <a:srgbClr val="0066CD"/>
              </a:solidFill>
              <a:latin typeface="Work Sans"/>
              <a:ea typeface="MS PGothic" panose="020B0600070205080204" pitchFamily="34" charset="-128"/>
            </a:endParaRPr>
          </a:p>
        </p:txBody>
      </p:sp>
    </p:spTree>
    <p:extLst>
      <p:ext uri="{BB962C8B-B14F-4D97-AF65-F5344CB8AC3E}">
        <p14:creationId xmlns:p14="http://schemas.microsoft.com/office/powerpoint/2010/main" val="252999579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8" name="7 CuadroTexto">
            <a:extLst>
              <a:ext uri="{FF2B5EF4-FFF2-40B4-BE49-F238E27FC236}">
                <a16:creationId xmlns:a16="http://schemas.microsoft.com/office/drawing/2014/main" id="{69BE36CF-A482-4EC0-A904-EE97FC85BD7D}"/>
              </a:ext>
            </a:extLst>
          </p:cNvPr>
          <p:cNvSpPr txBox="1">
            <a:spLocks noChangeArrowheads="1"/>
          </p:cNvSpPr>
          <p:nvPr/>
        </p:nvSpPr>
        <p:spPr bwMode="auto">
          <a:xfrm>
            <a:off x="124932" y="825961"/>
            <a:ext cx="8785066" cy="4031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a:spcBef>
                <a:spcPct val="0"/>
              </a:spcBef>
              <a:buNone/>
            </a:pPr>
            <a:r>
              <a:rPr lang="es-ES" altLang="es-CO" sz="1600" dirty="0">
                <a:solidFill>
                  <a:srgbClr val="7F7F7F"/>
                </a:solidFill>
                <a:latin typeface="Arial" panose="020B0604020202020204" pitchFamily="34" charset="0"/>
                <a:cs typeface="Arial" panose="020B0604020202020204" pitchFamily="34" charset="0"/>
              </a:rPr>
              <a:t>    </a:t>
            </a:r>
            <a:r>
              <a:rPr lang="es-ES" altLang="es-CO" sz="1600" dirty="0">
                <a:solidFill>
                  <a:srgbClr val="0054BC"/>
                </a:solidFill>
                <a:latin typeface="Work Sans" panose="020B0604020202020204" charset="0"/>
              </a:rPr>
              <a:t>Las diferentes áreas del ministerio se encuentran implementando acciones de diálogo que involucran de forma activa a los diferentes grupos de interés en las diferentes etapas de la gestión del ministerio, recibiendo aportes y colaboración en la construcción de Políticas, Planes, programas y fortalecimiento de las iniciativas.</a:t>
            </a:r>
          </a:p>
          <a:p>
            <a:pPr algn="just">
              <a:spcBef>
                <a:spcPct val="0"/>
              </a:spcBef>
              <a:buNone/>
            </a:pPr>
            <a:endParaRPr lang="es-ES" altLang="es-CO" sz="1600" dirty="0">
              <a:solidFill>
                <a:srgbClr val="0054BC"/>
              </a:solidFill>
              <a:latin typeface="Work Sans" panose="020B0604020202020204" charset="0"/>
            </a:endParaRPr>
          </a:p>
          <a:p>
            <a:pPr algn="just">
              <a:spcBef>
                <a:spcPct val="0"/>
              </a:spcBef>
              <a:buNone/>
            </a:pPr>
            <a:r>
              <a:rPr lang="es-ES" altLang="es-CO" sz="1600" dirty="0">
                <a:solidFill>
                  <a:srgbClr val="0054BC"/>
                </a:solidFill>
                <a:latin typeface="Work Sans" panose="020B0604020202020204" charset="0"/>
              </a:rPr>
              <a:t>     Los ciudadanos utilizan los canales digitales del ministerio para participar de forma masiva en las diferentes actividades de diálogo programadas virtualmente, en las cuales reciben respuestas a sus inquietudes.</a:t>
            </a:r>
          </a:p>
          <a:p>
            <a:pPr algn="just">
              <a:spcBef>
                <a:spcPct val="0"/>
              </a:spcBef>
              <a:buNone/>
            </a:pPr>
            <a:endParaRPr lang="es-ES" altLang="es-CO" sz="1600" dirty="0">
              <a:solidFill>
                <a:srgbClr val="0054BC"/>
              </a:solidFill>
              <a:latin typeface="Work Sans" panose="020B0604020202020204" charset="0"/>
            </a:endParaRPr>
          </a:p>
          <a:p>
            <a:pPr algn="just">
              <a:spcBef>
                <a:spcPct val="0"/>
              </a:spcBef>
              <a:buNone/>
            </a:pPr>
            <a:r>
              <a:rPr lang="es-ES" altLang="es-CO" sz="1600" dirty="0">
                <a:solidFill>
                  <a:srgbClr val="0054BC"/>
                </a:solidFill>
                <a:latin typeface="Work Sans" panose="020B0604020202020204" charset="0"/>
              </a:rPr>
              <a:t>    Los ciudadanos participantes en las encuestas de satisfacción aplicadas al final de los diferentes ejercicios de diálogo (donde es posible) y manifiestan estar satisfechos con la información suministrada en los eventos, con su utilidad, igualmente opinan que el lenguaje utilizado en las actividades es clara y que les parece importante que el ministerio siga convocando y realizando estos ejercicios continuamente.</a:t>
            </a:r>
            <a:endParaRPr lang="es-ES" sz="1600" b="1" dirty="0">
              <a:solidFill>
                <a:srgbClr val="0066CD"/>
              </a:solidFill>
              <a:latin typeface="Work Sans"/>
            </a:endParaRPr>
          </a:p>
        </p:txBody>
      </p:sp>
      <p:sp>
        <p:nvSpPr>
          <p:cNvPr id="2" name="Rectángulo 1">
            <a:extLst>
              <a:ext uri="{FF2B5EF4-FFF2-40B4-BE49-F238E27FC236}">
                <a16:creationId xmlns:a16="http://schemas.microsoft.com/office/drawing/2014/main" id="{C1CAAA83-25C0-4090-935C-4FB0FA7CAF30}"/>
              </a:ext>
            </a:extLst>
          </p:cNvPr>
          <p:cNvSpPr/>
          <p:nvPr/>
        </p:nvSpPr>
        <p:spPr>
          <a:xfrm>
            <a:off x="1981200" y="222260"/>
            <a:ext cx="4572000" cy="369332"/>
          </a:xfrm>
          <a:prstGeom prst="rect">
            <a:avLst/>
          </a:prstGeom>
        </p:spPr>
        <p:txBody>
          <a:bodyPr>
            <a:spAutoFit/>
          </a:bodyPr>
          <a:lstStyle/>
          <a:p>
            <a:pPr algn="ctr"/>
            <a:r>
              <a:rPr lang="es-ES" sz="1800" b="1" dirty="0">
                <a:solidFill>
                  <a:srgbClr val="0066CD"/>
                </a:solidFill>
                <a:latin typeface="Work Sans"/>
              </a:rPr>
              <a:t>Conclusiones</a:t>
            </a:r>
            <a:endParaRPr lang="es-CO" sz="1800" dirty="0"/>
          </a:p>
        </p:txBody>
      </p:sp>
    </p:spTree>
    <p:extLst>
      <p:ext uri="{BB962C8B-B14F-4D97-AF65-F5344CB8AC3E}">
        <p14:creationId xmlns:p14="http://schemas.microsoft.com/office/powerpoint/2010/main" val="62389719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8" name="7 CuadroTexto">
            <a:extLst>
              <a:ext uri="{FF2B5EF4-FFF2-40B4-BE49-F238E27FC236}">
                <a16:creationId xmlns:a16="http://schemas.microsoft.com/office/drawing/2014/main" id="{69BE36CF-A482-4EC0-A904-EE97FC85BD7D}"/>
              </a:ext>
            </a:extLst>
          </p:cNvPr>
          <p:cNvSpPr txBox="1">
            <a:spLocks noChangeArrowheads="1"/>
          </p:cNvSpPr>
          <p:nvPr/>
        </p:nvSpPr>
        <p:spPr bwMode="auto">
          <a:xfrm>
            <a:off x="124932" y="825961"/>
            <a:ext cx="8785066"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a:spcBef>
                <a:spcPct val="0"/>
              </a:spcBef>
              <a:buNone/>
            </a:pPr>
            <a:endParaRPr lang="es-ES" altLang="es-CO" sz="1600" dirty="0">
              <a:solidFill>
                <a:srgbClr val="0054BC"/>
              </a:solidFill>
              <a:latin typeface="Work Sans" panose="020B0604020202020204" charset="0"/>
            </a:endParaRPr>
          </a:p>
          <a:p>
            <a:pPr algn="just">
              <a:spcBef>
                <a:spcPct val="0"/>
              </a:spcBef>
              <a:buNone/>
            </a:pPr>
            <a:endParaRPr lang="es-ES" altLang="es-CO" sz="1600" dirty="0">
              <a:solidFill>
                <a:srgbClr val="0054BC"/>
              </a:solidFill>
              <a:latin typeface="Work Sans" panose="020B0604020202020204" charset="0"/>
            </a:endParaRPr>
          </a:p>
          <a:p>
            <a:pPr algn="just">
              <a:spcBef>
                <a:spcPct val="0"/>
              </a:spcBef>
              <a:buNone/>
            </a:pPr>
            <a:r>
              <a:rPr lang="es-ES" altLang="es-CO" sz="1600" dirty="0">
                <a:solidFill>
                  <a:srgbClr val="0054BC"/>
                </a:solidFill>
                <a:latin typeface="Work Sans" panose="020B0604020202020204" charset="0"/>
              </a:rPr>
              <a:t>    En los ejercicios de  diálogo realizados en este cuatrimestre se evidenció la participación activa de los grupos de interés, así como el diálogo efectivo ciudadanía – Ministerio, que permitió dar respuesta a todas las intervenciones de los ciudadanos en las diferentes actividades, durante los eventos o de forma posterior al mismo.</a:t>
            </a:r>
          </a:p>
          <a:p>
            <a:pPr algn="just">
              <a:spcBef>
                <a:spcPct val="0"/>
              </a:spcBef>
              <a:buNone/>
            </a:pPr>
            <a:endParaRPr lang="es-ES" sz="1600" b="1" dirty="0">
              <a:solidFill>
                <a:srgbClr val="0066CD"/>
              </a:solidFill>
              <a:latin typeface="Work Sans"/>
            </a:endParaRPr>
          </a:p>
        </p:txBody>
      </p:sp>
      <p:sp>
        <p:nvSpPr>
          <p:cNvPr id="2" name="Rectángulo 1">
            <a:extLst>
              <a:ext uri="{FF2B5EF4-FFF2-40B4-BE49-F238E27FC236}">
                <a16:creationId xmlns:a16="http://schemas.microsoft.com/office/drawing/2014/main" id="{C1CAAA83-25C0-4090-935C-4FB0FA7CAF30}"/>
              </a:ext>
            </a:extLst>
          </p:cNvPr>
          <p:cNvSpPr/>
          <p:nvPr/>
        </p:nvSpPr>
        <p:spPr>
          <a:xfrm>
            <a:off x="1981200" y="641295"/>
            <a:ext cx="4572000" cy="369332"/>
          </a:xfrm>
          <a:prstGeom prst="rect">
            <a:avLst/>
          </a:prstGeom>
        </p:spPr>
        <p:txBody>
          <a:bodyPr>
            <a:spAutoFit/>
          </a:bodyPr>
          <a:lstStyle/>
          <a:p>
            <a:pPr algn="ctr"/>
            <a:r>
              <a:rPr lang="es-ES" sz="1800" b="1" dirty="0">
                <a:solidFill>
                  <a:srgbClr val="0066CD"/>
                </a:solidFill>
                <a:latin typeface="Work Sans"/>
              </a:rPr>
              <a:t>Conclusiones</a:t>
            </a:r>
            <a:endParaRPr lang="es-CO" sz="1800" dirty="0"/>
          </a:p>
        </p:txBody>
      </p:sp>
    </p:spTree>
    <p:extLst>
      <p:ext uri="{BB962C8B-B14F-4D97-AF65-F5344CB8AC3E}">
        <p14:creationId xmlns:p14="http://schemas.microsoft.com/office/powerpoint/2010/main" val="201492901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8" name="7 CuadroTexto">
            <a:extLst>
              <a:ext uri="{FF2B5EF4-FFF2-40B4-BE49-F238E27FC236}">
                <a16:creationId xmlns:a16="http://schemas.microsoft.com/office/drawing/2014/main" id="{69BE36CF-A482-4EC0-A904-EE97FC85BD7D}"/>
              </a:ext>
            </a:extLst>
          </p:cNvPr>
          <p:cNvSpPr txBox="1">
            <a:spLocks noChangeArrowheads="1"/>
          </p:cNvSpPr>
          <p:nvPr/>
        </p:nvSpPr>
        <p:spPr bwMode="auto">
          <a:xfrm>
            <a:off x="124932" y="825961"/>
            <a:ext cx="8785066"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a:spcBef>
                <a:spcPct val="0"/>
              </a:spcBef>
              <a:buNone/>
            </a:pPr>
            <a:r>
              <a:rPr lang="es-ES" altLang="es-CO" sz="1600" dirty="0">
                <a:solidFill>
                  <a:srgbClr val="0054BC"/>
                </a:solidFill>
                <a:latin typeface="Work Sans" panose="020B0604020202020204" charset="0"/>
              </a:rPr>
              <a:t>    Como en el informe de evaluación del primer cuatrimestre se recomienda:</a:t>
            </a:r>
          </a:p>
          <a:p>
            <a:pPr algn="just">
              <a:spcBef>
                <a:spcPct val="0"/>
              </a:spcBef>
              <a:buNone/>
            </a:pPr>
            <a:endParaRPr lang="es-ES" altLang="es-CO" sz="1600" dirty="0">
              <a:solidFill>
                <a:srgbClr val="0054BC"/>
              </a:solidFill>
              <a:latin typeface="Work Sans" panose="020B0604020202020204" charset="0"/>
            </a:endParaRPr>
          </a:p>
          <a:p>
            <a:pPr algn="just">
              <a:spcBef>
                <a:spcPct val="0"/>
              </a:spcBef>
              <a:buNone/>
            </a:pPr>
            <a:r>
              <a:rPr lang="es-ES" altLang="es-CO" sz="1600" dirty="0">
                <a:solidFill>
                  <a:srgbClr val="0054BC"/>
                </a:solidFill>
                <a:latin typeface="Work Sans" panose="020B0604020202020204" charset="0"/>
              </a:rPr>
              <a:t>    Intensificar la convocatoria a participar en cada una de las actividades programadas, con el fin que cada día el número de ciudadanos que intervienen en ejercicios realizados por MinTIC sea mayor en cada uno de los niveles de participación establecidos.</a:t>
            </a:r>
          </a:p>
          <a:p>
            <a:pPr algn="just">
              <a:spcBef>
                <a:spcPct val="0"/>
              </a:spcBef>
              <a:buNone/>
            </a:pPr>
            <a:endParaRPr lang="es-ES" altLang="es-CO" sz="1600" dirty="0">
              <a:solidFill>
                <a:srgbClr val="0054BC"/>
              </a:solidFill>
              <a:latin typeface="Work Sans" panose="020B0604020202020204" charset="0"/>
            </a:endParaRPr>
          </a:p>
          <a:p>
            <a:pPr algn="just">
              <a:spcBef>
                <a:spcPct val="0"/>
              </a:spcBef>
              <a:buNone/>
            </a:pPr>
            <a:r>
              <a:rPr lang="es-ES" altLang="es-CO" sz="1600" dirty="0">
                <a:solidFill>
                  <a:srgbClr val="0054BC"/>
                </a:solidFill>
                <a:latin typeface="Work Sans" panose="020B0604020202020204" charset="0"/>
              </a:rPr>
              <a:t>    La Oficina Asesora de Planeación y Estudios Sectoriales recomienda incentivar y sensibilizar a los grupos de interés y ciudadanía en general asistente a las diferentes actividades de diálogo programadas para que al final de la misma diligencien la encuesta de satisfacción ya sea virtual o presencialmente, con el objetivo de implementar mejoras permanentes en los ejercicios desarrollados por las áreas del MinTIC.</a:t>
            </a:r>
          </a:p>
          <a:p>
            <a:pPr algn="just">
              <a:spcBef>
                <a:spcPct val="0"/>
              </a:spcBef>
              <a:buNone/>
            </a:pPr>
            <a:r>
              <a:rPr lang="es-ES" altLang="es-CO" sz="1600" dirty="0">
                <a:solidFill>
                  <a:srgbClr val="0054BC"/>
                </a:solidFill>
                <a:latin typeface="Work Sans" panose="020B0604020202020204" charset="0"/>
              </a:rPr>
              <a:t>.</a:t>
            </a:r>
          </a:p>
          <a:p>
            <a:pPr algn="just">
              <a:spcBef>
                <a:spcPct val="0"/>
              </a:spcBef>
              <a:buNone/>
            </a:pPr>
            <a:endParaRPr lang="es-ES" sz="1600" b="1" dirty="0">
              <a:solidFill>
                <a:srgbClr val="0066CD"/>
              </a:solidFill>
              <a:latin typeface="Work Sans"/>
            </a:endParaRPr>
          </a:p>
        </p:txBody>
      </p:sp>
      <p:sp>
        <p:nvSpPr>
          <p:cNvPr id="2" name="Rectángulo 1">
            <a:extLst>
              <a:ext uri="{FF2B5EF4-FFF2-40B4-BE49-F238E27FC236}">
                <a16:creationId xmlns:a16="http://schemas.microsoft.com/office/drawing/2014/main" id="{C1CAAA83-25C0-4090-935C-4FB0FA7CAF30}"/>
              </a:ext>
            </a:extLst>
          </p:cNvPr>
          <p:cNvSpPr/>
          <p:nvPr/>
        </p:nvSpPr>
        <p:spPr>
          <a:xfrm>
            <a:off x="1981200" y="456629"/>
            <a:ext cx="4572000" cy="369332"/>
          </a:xfrm>
          <a:prstGeom prst="rect">
            <a:avLst/>
          </a:prstGeom>
        </p:spPr>
        <p:txBody>
          <a:bodyPr>
            <a:spAutoFit/>
          </a:bodyPr>
          <a:lstStyle/>
          <a:p>
            <a:pPr algn="ctr"/>
            <a:r>
              <a:rPr lang="es-CO" sz="1800" b="1" dirty="0">
                <a:solidFill>
                  <a:srgbClr val="0054BC"/>
                </a:solidFill>
                <a:latin typeface="Work Sans" panose="020B0604020202020204" charset="0"/>
                <a:ea typeface="MS PGothic" panose="020B0600070205080204" pitchFamily="34" charset="-128"/>
              </a:rPr>
              <a:t>Recomendaciones</a:t>
            </a:r>
          </a:p>
        </p:txBody>
      </p:sp>
    </p:spTree>
    <p:extLst>
      <p:ext uri="{BB962C8B-B14F-4D97-AF65-F5344CB8AC3E}">
        <p14:creationId xmlns:p14="http://schemas.microsoft.com/office/powerpoint/2010/main" val="243559846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upo 6">
            <a:extLst>
              <a:ext uri="{FF2B5EF4-FFF2-40B4-BE49-F238E27FC236}">
                <a16:creationId xmlns:a16="http://schemas.microsoft.com/office/drawing/2014/main" id="{672A2B93-07A1-6B4A-8465-C1C70B743925}"/>
              </a:ext>
            </a:extLst>
          </p:cNvPr>
          <p:cNvGrpSpPr/>
          <p:nvPr/>
        </p:nvGrpSpPr>
        <p:grpSpPr>
          <a:xfrm>
            <a:off x="2422667" y="2110085"/>
            <a:ext cx="4298666" cy="923330"/>
            <a:chOff x="860709" y="901748"/>
            <a:chExt cx="4298666" cy="923330"/>
          </a:xfrm>
        </p:grpSpPr>
        <p:sp>
          <p:nvSpPr>
            <p:cNvPr id="3" name="7 CuadroTexto">
              <a:extLst>
                <a:ext uri="{FF2B5EF4-FFF2-40B4-BE49-F238E27FC236}">
                  <a16:creationId xmlns:a16="http://schemas.microsoft.com/office/drawing/2014/main" id="{B653BC52-DF99-0049-8BA2-41B61EB9A64E}"/>
                </a:ext>
              </a:extLst>
            </p:cNvPr>
            <p:cNvSpPr txBox="1">
              <a:spLocks noChangeArrowheads="1"/>
            </p:cNvSpPr>
            <p:nvPr/>
          </p:nvSpPr>
          <p:spPr bwMode="auto">
            <a:xfrm>
              <a:off x="860709" y="978693"/>
              <a:ext cx="148790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CO" altLang="es-ES" sz="4400" b="1" dirty="0">
                  <a:solidFill>
                    <a:schemeClr val="bg1"/>
                  </a:solidFill>
                  <a:latin typeface="Work Sans SemiBold" pitchFamily="2" charset="77"/>
                </a:rPr>
                <a:t>2018</a:t>
              </a:r>
            </a:p>
          </p:txBody>
        </p:sp>
        <p:sp>
          <p:nvSpPr>
            <p:cNvPr id="4" name="1 CuadroTexto">
              <a:extLst>
                <a:ext uri="{FF2B5EF4-FFF2-40B4-BE49-F238E27FC236}">
                  <a16:creationId xmlns:a16="http://schemas.microsoft.com/office/drawing/2014/main" id="{C1C12397-E188-7042-A17E-A23DEED36530}"/>
                </a:ext>
              </a:extLst>
            </p:cNvPr>
            <p:cNvSpPr txBox="1">
              <a:spLocks noChangeArrowheads="1"/>
            </p:cNvSpPr>
            <p:nvPr/>
          </p:nvSpPr>
          <p:spPr bwMode="auto">
            <a:xfrm>
              <a:off x="2386884" y="901748"/>
              <a:ext cx="277249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 altLang="es-ES" sz="900" dirty="0">
                  <a:solidFill>
                    <a:schemeClr val="bg1"/>
                  </a:solidFill>
                  <a:latin typeface="Work Sans" pitchFamily="2" charset="77"/>
                </a:rPr>
                <a:t>Ministerio de Tecnologías de la</a:t>
              </a:r>
              <a:br>
                <a:rPr lang="es-ES" altLang="es-ES" sz="900" dirty="0">
                  <a:solidFill>
                    <a:schemeClr val="bg1"/>
                  </a:solidFill>
                  <a:latin typeface="Work Sans" pitchFamily="2" charset="77"/>
                </a:rPr>
              </a:br>
              <a:r>
                <a:rPr lang="es-ES" altLang="es-ES" sz="900" dirty="0">
                  <a:solidFill>
                    <a:schemeClr val="bg1"/>
                  </a:solidFill>
                  <a:latin typeface="Work Sans" pitchFamily="2" charset="77"/>
                </a:rPr>
                <a:t>Información y las Comunicaciones</a:t>
              </a:r>
            </a:p>
            <a:p>
              <a:pPr eaLnBrk="1" hangingPunct="1">
                <a:spcBef>
                  <a:spcPct val="0"/>
                </a:spcBef>
                <a:buFontTx/>
                <a:buNone/>
              </a:pPr>
              <a:r>
                <a:rPr lang="es-ES" altLang="es-ES" sz="900" dirty="0">
                  <a:solidFill>
                    <a:schemeClr val="bg1"/>
                  </a:solidFill>
                  <a:latin typeface="Work Sans" pitchFamily="2" charset="77"/>
                </a:rPr>
                <a:t>Tel:+57(1) 344 34 60</a:t>
              </a:r>
            </a:p>
            <a:p>
              <a:pPr eaLnBrk="1" hangingPunct="1">
                <a:spcBef>
                  <a:spcPct val="0"/>
                </a:spcBef>
                <a:buFontTx/>
                <a:buNone/>
              </a:pPr>
              <a:r>
                <a:rPr lang="es-ES" altLang="es-ES" sz="900" dirty="0">
                  <a:solidFill>
                    <a:schemeClr val="bg1"/>
                  </a:solidFill>
                  <a:latin typeface="Work Sans" pitchFamily="2" charset="77"/>
                </a:rPr>
                <a:t>Edif. Murillo Toro Cra. 8a entre calles 12 y 13, Bogotá, Colombia - Código Postal 111711</a:t>
              </a:r>
            </a:p>
            <a:p>
              <a:pPr eaLnBrk="1" hangingPunct="1">
                <a:spcBef>
                  <a:spcPct val="0"/>
                </a:spcBef>
                <a:buFontTx/>
                <a:buNone/>
              </a:pPr>
              <a:r>
                <a:rPr lang="es-ES" altLang="es-ES" sz="900" dirty="0">
                  <a:solidFill>
                    <a:schemeClr val="bg1"/>
                  </a:solidFill>
                  <a:latin typeface="Work Sans" pitchFamily="2" charset="77"/>
                </a:rPr>
                <a:t>www.mintic.gov.co</a:t>
              </a:r>
            </a:p>
          </p:txBody>
        </p:sp>
        <p:cxnSp>
          <p:nvCxnSpPr>
            <p:cNvPr id="5" name="3 Conector recto">
              <a:extLst>
                <a:ext uri="{FF2B5EF4-FFF2-40B4-BE49-F238E27FC236}">
                  <a16:creationId xmlns:a16="http://schemas.microsoft.com/office/drawing/2014/main" id="{CCCB73F5-AF37-6D41-9F5D-C218D6BC1EB3}"/>
                </a:ext>
              </a:extLst>
            </p:cNvPr>
            <p:cNvCxnSpPr>
              <a:cxnSpLocks/>
            </p:cNvCxnSpPr>
            <p:nvPr/>
          </p:nvCxnSpPr>
          <p:spPr bwMode="auto">
            <a:xfrm>
              <a:off x="2348617" y="945974"/>
              <a:ext cx="2471" cy="8348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1373641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1647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3" name="7 CuadroTexto">
            <a:extLst>
              <a:ext uri="{FF2B5EF4-FFF2-40B4-BE49-F238E27FC236}">
                <a16:creationId xmlns:a16="http://schemas.microsoft.com/office/drawing/2014/main" id="{EC3C5FC2-B80C-48EA-AF38-BA7AC8005E3F}"/>
              </a:ext>
            </a:extLst>
          </p:cNvPr>
          <p:cNvSpPr txBox="1">
            <a:spLocks noChangeArrowheads="1"/>
          </p:cNvSpPr>
          <p:nvPr/>
        </p:nvSpPr>
        <p:spPr bwMode="auto">
          <a:xfrm>
            <a:off x="-158750" y="1876743"/>
            <a:ext cx="9072563"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lnSpc>
                <a:spcPts val="4000"/>
              </a:lnSpc>
              <a:spcBef>
                <a:spcPct val="0"/>
              </a:spcBef>
              <a:buFont typeface="Arial" panose="020B0604020202020204" pitchFamily="34" charset="0"/>
              <a:buNone/>
            </a:pPr>
            <a:r>
              <a:rPr lang="es-ES" altLang="es-CO" sz="3600" b="1" dirty="0">
                <a:solidFill>
                  <a:srgbClr val="28B7CF"/>
                </a:solidFill>
                <a:latin typeface="Arial" panose="020B0604020202020204" pitchFamily="34" charset="0"/>
                <a:cs typeface="Arial" panose="020B0604020202020204" pitchFamily="34" charset="0"/>
              </a:rPr>
              <a:t> </a:t>
            </a:r>
            <a:r>
              <a:rPr lang="es-ES" altLang="es-CO" sz="3600" b="1" dirty="0">
                <a:solidFill>
                  <a:srgbClr val="FFFFFF"/>
                </a:solidFill>
                <a:latin typeface="Work Sans SemiBold"/>
                <a:sym typeface="Work Sans SemiBold"/>
              </a:rPr>
              <a:t>Actividades Evaluadas</a:t>
            </a:r>
          </a:p>
        </p:txBody>
      </p:sp>
      <p:pic>
        <p:nvPicPr>
          <p:cNvPr id="6" name="Picture 17">
            <a:extLst>
              <a:ext uri="{FF2B5EF4-FFF2-40B4-BE49-F238E27FC236}">
                <a16:creationId xmlns:a16="http://schemas.microsoft.com/office/drawing/2014/main" id="{587A448F-81C6-44C5-98D3-36B24E96863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1988" y="2664143"/>
            <a:ext cx="2787650" cy="1355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6" name="Google Shape;216;p28"/>
          <p:cNvSpPr txBox="1">
            <a:spLocks noGrp="1"/>
          </p:cNvSpPr>
          <p:nvPr>
            <p:ph type="title"/>
          </p:nvPr>
        </p:nvSpPr>
        <p:spPr>
          <a:xfrm>
            <a:off x="4690206" y="110580"/>
            <a:ext cx="2351999" cy="6438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rgbClr val="FFFFFF"/>
              </a:buClr>
              <a:buSzPts val="1400"/>
              <a:buFont typeface="Work Sans SemiBold"/>
              <a:buNone/>
            </a:pPr>
            <a:r>
              <a:rPr lang="es-CO" dirty="0"/>
              <a:t>OBJETIVO</a:t>
            </a:r>
            <a:endParaRPr dirty="0"/>
          </a:p>
        </p:txBody>
      </p:sp>
      <p:sp>
        <p:nvSpPr>
          <p:cNvPr id="7" name="7 CuadroTexto">
            <a:extLst>
              <a:ext uri="{FF2B5EF4-FFF2-40B4-BE49-F238E27FC236}">
                <a16:creationId xmlns:a16="http://schemas.microsoft.com/office/drawing/2014/main" id="{089D8906-A022-4807-9880-78787F843C8A}"/>
              </a:ext>
            </a:extLst>
          </p:cNvPr>
          <p:cNvSpPr txBox="1">
            <a:spLocks noChangeArrowheads="1"/>
          </p:cNvSpPr>
          <p:nvPr/>
        </p:nvSpPr>
        <p:spPr bwMode="auto">
          <a:xfrm>
            <a:off x="3436620" y="839565"/>
            <a:ext cx="5538545" cy="2277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a:spcBef>
                <a:spcPct val="0"/>
              </a:spcBef>
              <a:buNone/>
            </a:pPr>
            <a:r>
              <a:rPr lang="es-CO" altLang="es-CO" sz="1600" dirty="0">
                <a:solidFill>
                  <a:srgbClr val="0066CD"/>
                </a:solidFill>
                <a:latin typeface="Work Sans"/>
              </a:rPr>
              <a:t>La oficina Asesora de Planeación y Estudios Sectoriales - OAPES evalúa en este informe las actividades de acciones de diálogo que se han realizado al 100% en el período comprendido </a:t>
            </a:r>
            <a:r>
              <a:rPr lang="es-CO" altLang="es-CO" sz="1600" dirty="0">
                <a:solidFill>
                  <a:srgbClr val="0066CD"/>
                </a:solidFill>
                <a:latin typeface="Work Sans"/>
                <a:sym typeface="Work Sans"/>
              </a:rPr>
              <a:t>entre el 1 de mayo al 31 de agosto de 2018 que son:</a:t>
            </a:r>
          </a:p>
          <a:p>
            <a:pPr algn="just">
              <a:spcBef>
                <a:spcPct val="0"/>
              </a:spcBef>
              <a:buNone/>
            </a:pPr>
            <a:endParaRPr lang="es-CO" altLang="es-CO" sz="1600" dirty="0">
              <a:solidFill>
                <a:srgbClr val="0066CD"/>
              </a:solidFill>
              <a:latin typeface="Work Sans"/>
              <a:sym typeface="Work Sans"/>
            </a:endParaRPr>
          </a:p>
          <a:p>
            <a:pPr algn="just">
              <a:spcBef>
                <a:spcPct val="0"/>
              </a:spcBef>
              <a:buNone/>
            </a:pPr>
            <a:r>
              <a:rPr lang="es-ES" sz="1600" dirty="0">
                <a:solidFill>
                  <a:srgbClr val="0066CD"/>
                </a:solidFill>
                <a:latin typeface="Work Sans"/>
              </a:rPr>
              <a:t>1. Talleres Regionales de Rendición de Cuentas en temas TIC para MiPymes (ExpoDigital)</a:t>
            </a:r>
          </a:p>
          <a:p>
            <a:pPr algn="just">
              <a:spcBef>
                <a:spcPct val="0"/>
              </a:spcBef>
              <a:buNone/>
            </a:pPr>
            <a:endParaRPr lang="es-CO" altLang="es-CO" sz="1400" dirty="0">
              <a:solidFill>
                <a:srgbClr val="0066CD"/>
              </a:solidFill>
              <a:latin typeface="Work Sans"/>
              <a:sym typeface="Work Sans"/>
            </a:endParaRPr>
          </a:p>
        </p:txBody>
      </p:sp>
      <p:pic>
        <p:nvPicPr>
          <p:cNvPr id="5" name="Marcador de posición de imagen 4">
            <a:extLst>
              <a:ext uri="{FF2B5EF4-FFF2-40B4-BE49-F238E27FC236}">
                <a16:creationId xmlns:a16="http://schemas.microsoft.com/office/drawing/2014/main" id="{618C3B00-4389-4541-B22D-D8A5E52CF268}"/>
              </a:ext>
            </a:extLst>
          </p:cNvPr>
          <p:cNvPicPr>
            <a:picLocks noGrp="1" noChangeAspect="1"/>
          </p:cNvPicPr>
          <p:nvPr>
            <p:ph type="pic" idx="2"/>
          </p:nvPr>
        </p:nvPicPr>
        <p:blipFill>
          <a:blip r:embed="rId3"/>
          <a:srcRect t="17035" b="17035"/>
          <a:stretch>
            <a:fillRect/>
          </a:stretch>
        </p:blipFill>
        <p:spPr>
          <a:xfrm>
            <a:off x="317153" y="754380"/>
            <a:ext cx="3050887" cy="2042372"/>
          </a:xfrm>
          <a:prstGeom prst="rect">
            <a:avLst/>
          </a:prstGeom>
        </p:spPr>
      </p:pic>
      <p:sp>
        <p:nvSpPr>
          <p:cNvPr id="8" name="7 CuadroTexto">
            <a:extLst>
              <a:ext uri="{FF2B5EF4-FFF2-40B4-BE49-F238E27FC236}">
                <a16:creationId xmlns:a16="http://schemas.microsoft.com/office/drawing/2014/main" id="{69BE36CF-A482-4EC0-A904-EE97FC85BD7D}"/>
              </a:ext>
            </a:extLst>
          </p:cNvPr>
          <p:cNvSpPr txBox="1">
            <a:spLocks noChangeArrowheads="1"/>
          </p:cNvSpPr>
          <p:nvPr/>
        </p:nvSpPr>
        <p:spPr bwMode="auto">
          <a:xfrm>
            <a:off x="190099" y="3120526"/>
            <a:ext cx="8785066"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indent="0" algn="just">
              <a:spcBef>
                <a:spcPct val="0"/>
              </a:spcBef>
              <a:buNone/>
            </a:pPr>
            <a:endParaRPr lang="es-ES" sz="900" dirty="0">
              <a:solidFill>
                <a:srgbClr val="0066CD"/>
              </a:solidFill>
              <a:latin typeface="Work Sans"/>
            </a:endParaRPr>
          </a:p>
          <a:p>
            <a:pPr marL="0" indent="0" algn="just">
              <a:spcBef>
                <a:spcPct val="0"/>
              </a:spcBef>
              <a:buNone/>
            </a:pPr>
            <a:r>
              <a:rPr lang="es-ES" sz="1600" dirty="0">
                <a:solidFill>
                  <a:srgbClr val="0066CD"/>
                </a:solidFill>
                <a:latin typeface="Work Sans"/>
              </a:rPr>
              <a:t>2. Talleres Regionales de Rendición de Cuentas en temas TIC para MiPymes (Encuentro Empresario Digital)</a:t>
            </a:r>
          </a:p>
          <a:p>
            <a:pPr marL="0" indent="0" algn="just">
              <a:spcBef>
                <a:spcPct val="0"/>
              </a:spcBef>
              <a:buNone/>
            </a:pPr>
            <a:endParaRPr lang="es-ES" sz="1600" dirty="0">
              <a:solidFill>
                <a:srgbClr val="0066CD"/>
              </a:solidFill>
              <a:latin typeface="Work Sans"/>
            </a:endParaRPr>
          </a:p>
          <a:p>
            <a:pPr marL="0" indent="0" algn="just">
              <a:spcBef>
                <a:spcPct val="0"/>
              </a:spcBef>
              <a:buNone/>
            </a:pPr>
            <a:r>
              <a:rPr lang="es-CO" altLang="es-CO" sz="1600" dirty="0">
                <a:solidFill>
                  <a:srgbClr val="0066CD"/>
                </a:solidFill>
                <a:latin typeface="Work Sans"/>
                <a:sym typeface="Work Sans"/>
              </a:rPr>
              <a:t>3. Realizar la Audiencia Pública de Rendición de Cuentas.</a:t>
            </a:r>
          </a:p>
          <a:p>
            <a:pPr marL="0" indent="0" algn="just">
              <a:spcBef>
                <a:spcPct val="0"/>
              </a:spcBef>
              <a:buNone/>
            </a:pPr>
            <a:endParaRPr lang="es-ES" sz="900" dirty="0">
              <a:solidFill>
                <a:srgbClr val="0066CD"/>
              </a:solidFill>
              <a:latin typeface="Work Sans"/>
            </a:endParaRPr>
          </a:p>
        </p:txBody>
      </p:sp>
    </p:spTree>
    <p:extLst>
      <p:ext uri="{BB962C8B-B14F-4D97-AF65-F5344CB8AC3E}">
        <p14:creationId xmlns:p14="http://schemas.microsoft.com/office/powerpoint/2010/main" val="17490124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8" name="7 CuadroTexto">
            <a:extLst>
              <a:ext uri="{FF2B5EF4-FFF2-40B4-BE49-F238E27FC236}">
                <a16:creationId xmlns:a16="http://schemas.microsoft.com/office/drawing/2014/main" id="{69BE36CF-A482-4EC0-A904-EE97FC85BD7D}"/>
              </a:ext>
            </a:extLst>
          </p:cNvPr>
          <p:cNvSpPr txBox="1">
            <a:spLocks noChangeArrowheads="1"/>
          </p:cNvSpPr>
          <p:nvPr/>
        </p:nvSpPr>
        <p:spPr bwMode="auto">
          <a:xfrm>
            <a:off x="4480559" y="891272"/>
            <a:ext cx="4045025" cy="2831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indent="0" algn="just">
              <a:spcBef>
                <a:spcPct val="0"/>
              </a:spcBef>
              <a:buNone/>
            </a:pPr>
            <a:endParaRPr lang="es-ES" sz="900" dirty="0">
              <a:solidFill>
                <a:srgbClr val="0066CD"/>
              </a:solidFill>
              <a:latin typeface="Work Sans"/>
            </a:endParaRPr>
          </a:p>
          <a:p>
            <a:pPr marL="0" indent="0" algn="just">
              <a:spcBef>
                <a:spcPct val="0"/>
              </a:spcBef>
              <a:buNone/>
            </a:pPr>
            <a:endParaRPr lang="es-ES" sz="900" dirty="0">
              <a:solidFill>
                <a:srgbClr val="0066CD"/>
              </a:solidFill>
              <a:latin typeface="Work Sans"/>
            </a:endParaRPr>
          </a:p>
          <a:p>
            <a:pPr marL="0" indent="0" algn="just">
              <a:spcBef>
                <a:spcPct val="0"/>
              </a:spcBef>
              <a:buNone/>
            </a:pPr>
            <a:r>
              <a:rPr lang="es-CO" altLang="es-CO" sz="1600" dirty="0">
                <a:solidFill>
                  <a:srgbClr val="0066CD"/>
                </a:solidFill>
                <a:latin typeface="Work Sans"/>
                <a:sym typeface="Work Sans"/>
              </a:rPr>
              <a:t>4. Realizar </a:t>
            </a:r>
            <a:r>
              <a:rPr lang="es-MX" sz="1600" dirty="0">
                <a:solidFill>
                  <a:srgbClr val="0066CD"/>
                </a:solidFill>
                <a:latin typeface="Work Sans"/>
              </a:rPr>
              <a:t>Talleres Regionales de Rendición de Cuentas y encuentros con Grupos de Interés sobre participación y control social en el MinTIC</a:t>
            </a:r>
          </a:p>
          <a:p>
            <a:pPr marL="0" indent="0" algn="just">
              <a:spcBef>
                <a:spcPct val="0"/>
              </a:spcBef>
              <a:buNone/>
            </a:pPr>
            <a:endParaRPr lang="es-MX" sz="1600" dirty="0">
              <a:solidFill>
                <a:srgbClr val="0066CD"/>
              </a:solidFill>
              <a:latin typeface="Work Sans"/>
            </a:endParaRPr>
          </a:p>
          <a:p>
            <a:pPr marL="0" indent="0" algn="just">
              <a:spcBef>
                <a:spcPct val="0"/>
              </a:spcBef>
              <a:buNone/>
            </a:pPr>
            <a:r>
              <a:rPr lang="es-ES" sz="1600" dirty="0">
                <a:solidFill>
                  <a:srgbClr val="0066CD"/>
                </a:solidFill>
                <a:latin typeface="Work Sans"/>
              </a:rPr>
              <a:t>6. Participar en ejercicios de diálogo con los grupos interesados en materia de implementación del Acuerdo de Paz.</a:t>
            </a:r>
            <a:endParaRPr lang="es-CO" altLang="es-CO" sz="1600" dirty="0">
              <a:solidFill>
                <a:srgbClr val="7F7F7F"/>
              </a:solidFill>
              <a:latin typeface="Arial" panose="020B0604020202020204" pitchFamily="34" charset="0"/>
              <a:cs typeface="Arial" panose="020B0604020202020204" pitchFamily="34" charset="0"/>
            </a:endParaRPr>
          </a:p>
        </p:txBody>
      </p:sp>
      <p:pic>
        <p:nvPicPr>
          <p:cNvPr id="13" name="Imagen 12">
            <a:extLst>
              <a:ext uri="{FF2B5EF4-FFF2-40B4-BE49-F238E27FC236}">
                <a16:creationId xmlns:a16="http://schemas.microsoft.com/office/drawing/2014/main" id="{1BAE01BD-2416-4611-AFDE-975D74BB042B}"/>
              </a:ext>
            </a:extLst>
          </p:cNvPr>
          <p:cNvPicPr>
            <a:picLocks noChangeAspect="1"/>
          </p:cNvPicPr>
          <p:nvPr/>
        </p:nvPicPr>
        <p:blipFill>
          <a:blip r:embed="rId3"/>
          <a:stretch>
            <a:fillRect/>
          </a:stretch>
        </p:blipFill>
        <p:spPr>
          <a:xfrm>
            <a:off x="368776" y="962692"/>
            <a:ext cx="3680166" cy="276012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6493973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2D6CF2"/>
        </a:solidFill>
        <a:effectLst/>
      </p:bgPr>
    </p:bg>
    <p:spTree>
      <p:nvGrpSpPr>
        <p:cNvPr id="1" name="Shape 139"/>
        <p:cNvGrpSpPr/>
        <p:nvPr/>
      </p:nvGrpSpPr>
      <p:grpSpPr>
        <a:xfrm>
          <a:off x="0" y="0"/>
          <a:ext cx="0" cy="0"/>
          <a:chOff x="0" y="0"/>
          <a:chExt cx="0" cy="0"/>
        </a:xfrm>
      </p:grpSpPr>
      <p:sp>
        <p:nvSpPr>
          <p:cNvPr id="141" name="Google Shape;141;p22"/>
          <p:cNvSpPr txBox="1">
            <a:spLocks noGrp="1"/>
          </p:cNvSpPr>
          <p:nvPr>
            <p:ph type="title"/>
          </p:nvPr>
        </p:nvSpPr>
        <p:spPr>
          <a:xfrm>
            <a:off x="3479990" y="1639011"/>
            <a:ext cx="5587810" cy="2112876"/>
          </a:xfrm>
          <a:prstGeom prst="rect">
            <a:avLst/>
          </a:prstGeom>
          <a:noFill/>
          <a:ln>
            <a:noFill/>
          </a:ln>
        </p:spPr>
        <p:txBody>
          <a:bodyPr spcFirstLastPara="1" wrap="square" lIns="68575" tIns="34275" rIns="68575" bIns="34275" anchor="ctr" anchorCtr="0">
            <a:noAutofit/>
          </a:bodyPr>
          <a:lstStyle/>
          <a:p>
            <a:pPr>
              <a:lnSpc>
                <a:spcPct val="115000"/>
              </a:lnSpc>
            </a:pPr>
            <a:r>
              <a:rPr lang="es-ES" sz="2800" b="1" dirty="0"/>
              <a:t>Talleres Regionales de Rendición de Cuentas en temas TIC para MiPymes (ExpoDigital)</a:t>
            </a:r>
            <a:br>
              <a:rPr lang="es-ES" sz="2800" b="1" dirty="0"/>
            </a:br>
            <a:br>
              <a:rPr lang="es-ES" sz="2800" dirty="0"/>
            </a:br>
            <a:endParaRPr sz="3000" dirty="0">
              <a:solidFill>
                <a:srgbClr val="FFFFFF"/>
              </a:solidFill>
              <a:latin typeface="Work Sans Medium"/>
              <a:ea typeface="Work Sans Medium"/>
              <a:cs typeface="Work Sans Medium"/>
              <a:sym typeface="Work Sans Medium"/>
            </a:endParaRPr>
          </a:p>
        </p:txBody>
      </p:sp>
      <p:sp>
        <p:nvSpPr>
          <p:cNvPr id="142" name="Google Shape;142;p22"/>
          <p:cNvSpPr txBox="1">
            <a:spLocks noGrp="1"/>
          </p:cNvSpPr>
          <p:nvPr>
            <p:ph type="title"/>
          </p:nvPr>
        </p:nvSpPr>
        <p:spPr>
          <a:xfrm>
            <a:off x="641750" y="1317111"/>
            <a:ext cx="2708700" cy="643800"/>
          </a:xfrm>
          <a:prstGeom prst="rect">
            <a:avLst/>
          </a:prstGeom>
          <a:noFill/>
          <a:ln>
            <a:noFill/>
          </a:ln>
        </p:spPr>
        <p:txBody>
          <a:bodyPr spcFirstLastPara="1" wrap="square" lIns="68575" tIns="34275" rIns="68575" bIns="34275" anchor="ctr" anchorCtr="0">
            <a:noAutofit/>
          </a:bodyPr>
          <a:lstStyle/>
          <a:p>
            <a:pPr marL="0" lvl="0" indent="0" algn="r" rtl="0">
              <a:lnSpc>
                <a:spcPct val="90000"/>
              </a:lnSpc>
              <a:spcBef>
                <a:spcPts val="0"/>
              </a:spcBef>
              <a:spcAft>
                <a:spcPts val="0"/>
              </a:spcAft>
              <a:buSzPts val="1400"/>
              <a:buNone/>
            </a:pPr>
            <a:r>
              <a:rPr lang="es-CO" sz="7200" b="1" dirty="0">
                <a:latin typeface="Work Sans"/>
                <a:ea typeface="Work Sans"/>
                <a:cs typeface="Work Sans"/>
                <a:sym typeface="Work Sans"/>
              </a:rPr>
              <a:t>01.</a:t>
            </a:r>
            <a:endParaRPr sz="7200" b="1" dirty="0">
              <a:solidFill>
                <a:srgbClr val="FFFFFF"/>
              </a:solidFill>
              <a:latin typeface="Work Sans"/>
              <a:ea typeface="Work Sans"/>
              <a:cs typeface="Work Sans"/>
              <a:sym typeface="Work Sans"/>
            </a:endParaRPr>
          </a:p>
        </p:txBody>
      </p:sp>
    </p:spTree>
  </p:cSld>
  <p:clrMapOvr>
    <a:masterClrMapping/>
  </p:clrMapOvr>
</p:sld>
</file>

<file path=ppt/theme/theme1.xml><?xml version="1.0" encoding="utf-8"?>
<a:theme xmlns:a="http://schemas.openxmlformats.org/drawingml/2006/main" name="Presidencia de Colomba">
  <a:themeElements>
    <a:clrScheme name="Presidencia">
      <a:dk1>
        <a:srgbClr val="073763"/>
      </a:dk1>
      <a:lt1>
        <a:srgbClr val="FFFFFF"/>
      </a:lt1>
      <a:dk2>
        <a:srgbClr val="3C78D8"/>
      </a:dk2>
      <a:lt2>
        <a:srgbClr val="A4C2F4"/>
      </a:lt2>
      <a:accent1>
        <a:srgbClr val="E4EDFE"/>
      </a:accent1>
      <a:accent2>
        <a:srgbClr val="B7CFFF"/>
      </a:accent2>
      <a:accent3>
        <a:srgbClr val="88ACF8"/>
      </a:accent3>
      <a:accent4>
        <a:srgbClr val="5B8BFF"/>
      </a:accent4>
      <a:accent5>
        <a:srgbClr val="6D98FF"/>
      </a:accent5>
      <a:accent6>
        <a:srgbClr val="2A54A7"/>
      </a:accent6>
      <a:hlink>
        <a:srgbClr val="F45721"/>
      </a:hlink>
      <a:folHlink>
        <a:srgbClr val="FFA06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4732</TotalTime>
  <Words>3627</Words>
  <Application>Microsoft Office PowerPoint</Application>
  <PresentationFormat>Presentación en pantalla (16:9)</PresentationFormat>
  <Paragraphs>241</Paragraphs>
  <Slides>59</Slides>
  <Notes>57</Notes>
  <HiddenSlides>0</HiddenSlides>
  <MMClips>0</MMClips>
  <ScaleCrop>false</ScaleCrop>
  <HeadingPairs>
    <vt:vector size="6" baseType="variant">
      <vt:variant>
        <vt:lpstr>Fuentes usadas</vt:lpstr>
      </vt:variant>
      <vt:variant>
        <vt:i4>8</vt:i4>
      </vt:variant>
      <vt:variant>
        <vt:lpstr>Tema</vt:lpstr>
      </vt:variant>
      <vt:variant>
        <vt:i4>1</vt:i4>
      </vt:variant>
      <vt:variant>
        <vt:lpstr>Títulos de diapositiva</vt:lpstr>
      </vt:variant>
      <vt:variant>
        <vt:i4>59</vt:i4>
      </vt:variant>
    </vt:vector>
  </HeadingPairs>
  <TitlesOfParts>
    <vt:vector size="68" baseType="lpstr">
      <vt:lpstr>Arial</vt:lpstr>
      <vt:lpstr>Work Sans Medium</vt:lpstr>
      <vt:lpstr>Work Sans</vt:lpstr>
      <vt:lpstr>Work Sans Light</vt:lpstr>
      <vt:lpstr>Work Sans SemiBold</vt:lpstr>
      <vt:lpstr>Arial Narrow</vt:lpstr>
      <vt:lpstr>MS PGothic</vt:lpstr>
      <vt:lpstr>Century Gothic</vt:lpstr>
      <vt:lpstr>Presidencia de Colomba</vt:lpstr>
      <vt:lpstr>Presentación de PowerPoint</vt:lpstr>
      <vt:lpstr>Informe Evaluativo de las Acciones de Diálogo - MinTIC y sus grupos de Interés - en el marco de la Estrategia de Rendición de Cuentas  y ParticipaTIC MinTIC 20182 2do Cuatrimestre 2018   </vt:lpstr>
      <vt:lpstr>INTRODUCCIÓN</vt:lpstr>
      <vt:lpstr>OBJETIVO</vt:lpstr>
      <vt:lpstr>Presentación de PowerPoint</vt:lpstr>
      <vt:lpstr>Presentación de PowerPoint</vt:lpstr>
      <vt:lpstr>OBJETIVO</vt:lpstr>
      <vt:lpstr>Presentación de PowerPoint</vt:lpstr>
      <vt:lpstr>Talleres Regionales de Rendición de Cuentas en temas TIC para MiPymes (ExpoDigital)  </vt:lpstr>
      <vt:lpstr>Presentación de PowerPoint</vt:lpstr>
      <vt:lpstr>Presentación de PowerPoint</vt:lpstr>
      <vt:lpstr>Presentación de PowerPoint</vt:lpstr>
      <vt:lpstr>Presentación de PowerPoint</vt:lpstr>
      <vt:lpstr>Presentación de PowerPoint</vt:lpstr>
      <vt:lpstr>Talleres Regionales de Rendición de Cuentas en temas TIC para MiPymes (Encuentro Empresario Digital )  </vt:lpstr>
      <vt:lpstr>Presentación de PowerPoint</vt:lpstr>
      <vt:lpstr>Presentación de PowerPoint</vt:lpstr>
      <vt:lpstr>Presentación de PowerPoint</vt:lpstr>
      <vt:lpstr>Presentación de PowerPoint</vt:lpstr>
      <vt:lpstr>Presentación de PowerPoint</vt:lpstr>
      <vt:lpstr>Audiencia Pública de Rendición de Cuentas  MinTIC  8 años - 2018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Talleres Regionales de Rendición de Cuentas y encuentros con Grupos de Interés sobre participación y control social en el MinTIC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Participar en ejercicios de diálogo con los grupos interesados en materia de implementación del Acuerdo de Paz.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Libia Marlen Alba Lopez</dc:creator>
  <cp:lastModifiedBy>Libia Marlen Alba Lopez</cp:lastModifiedBy>
  <cp:revision>89</cp:revision>
  <dcterms:modified xsi:type="dcterms:W3CDTF">2019-02-11T13:46:07Z</dcterms:modified>
</cp:coreProperties>
</file>