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80" r:id="rId4"/>
    <p:sldId id="283" r:id="rId5"/>
    <p:sldId id="287" r:id="rId6"/>
    <p:sldId id="286" r:id="rId7"/>
    <p:sldId id="288" r:id="rId8"/>
    <p:sldId id="282" r:id="rId9"/>
    <p:sldId id="269" r:id="rId10"/>
    <p:sldId id="281" r:id="rId11"/>
    <p:sldId id="267" r:id="rId12"/>
    <p:sldId id="276" r:id="rId13"/>
    <p:sldId id="285" r:id="rId14"/>
    <p:sldId id="279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008"/>
    <a:srgbClr val="1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94" autoAdjust="0"/>
  </p:normalViewPr>
  <p:slideViewPr>
    <p:cSldViewPr snapToGrid="0" snapToObjects="1">
      <p:cViewPr>
        <p:scale>
          <a:sx n="100" d="100"/>
          <a:sy n="100" d="100"/>
        </p:scale>
        <p:origin x="-896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6E6D3-819C-6043-B79D-26B91F73A603}" type="doc">
      <dgm:prSet loTypeId="urn:microsoft.com/office/officeart/2005/8/layout/pyramid1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5C1CA54-56DB-8044-9EC2-E4F27D086FDF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s-ES">
              <a:solidFill>
                <a:schemeClr val="bg1"/>
              </a:solidFill>
            </a:rPr>
            <a:t>Plan</a:t>
          </a:r>
        </a:p>
      </dgm:t>
    </dgm:pt>
    <dgm:pt modelId="{74D9B775-536F-CE44-A1F1-186F547E4C5E}" type="parTrans" cxnId="{61D5C331-C7A4-2D41-95F1-A03FA4AD3047}">
      <dgm:prSet/>
      <dgm:spPr/>
      <dgm:t>
        <a:bodyPr/>
        <a:lstStyle/>
        <a:p>
          <a:endParaRPr lang="es-ES"/>
        </a:p>
      </dgm:t>
    </dgm:pt>
    <dgm:pt modelId="{D6E0D093-9B44-EC43-80EB-608075BCB75E}" type="sibTrans" cxnId="{61D5C331-C7A4-2D41-95F1-A03FA4AD3047}">
      <dgm:prSet/>
      <dgm:spPr/>
      <dgm:t>
        <a:bodyPr/>
        <a:lstStyle/>
        <a:p>
          <a:endParaRPr lang="es-ES"/>
        </a:p>
      </dgm:t>
    </dgm:pt>
    <dgm:pt modelId="{B600ACFA-EB4E-AA49-AF8B-0B96A28474C1}">
      <dgm:prSet/>
      <dgm:spPr>
        <a:solidFill>
          <a:srgbClr val="3366FF"/>
        </a:solidFill>
      </dgm:spPr>
      <dgm:t>
        <a:bodyPr/>
        <a:lstStyle/>
        <a:p>
          <a:pPr rtl="0"/>
          <a:r>
            <a:rPr lang="es-ES" dirty="0">
              <a:solidFill>
                <a:srgbClr val="FFFFFF"/>
              </a:solidFill>
            </a:rPr>
            <a:t>Dimensiones</a:t>
          </a:r>
        </a:p>
      </dgm:t>
    </dgm:pt>
    <dgm:pt modelId="{83D321AC-9904-DC40-BEBD-9A8E04939025}" type="parTrans" cxnId="{7155BEC4-9B4D-BF4C-A108-D49A9A2452E0}">
      <dgm:prSet/>
      <dgm:spPr/>
      <dgm:t>
        <a:bodyPr/>
        <a:lstStyle/>
        <a:p>
          <a:endParaRPr lang="es-ES"/>
        </a:p>
      </dgm:t>
    </dgm:pt>
    <dgm:pt modelId="{1A7D6E5D-CD31-BB4F-B4D1-309D011EC1E4}" type="sibTrans" cxnId="{7155BEC4-9B4D-BF4C-A108-D49A9A2452E0}">
      <dgm:prSet/>
      <dgm:spPr/>
      <dgm:t>
        <a:bodyPr/>
        <a:lstStyle/>
        <a:p>
          <a:endParaRPr lang="es-ES"/>
        </a:p>
      </dgm:t>
    </dgm:pt>
    <dgm:pt modelId="{22179984-8FE7-5345-98DB-43A9D7660E7E}">
      <dgm:prSet/>
      <dgm:spPr>
        <a:solidFill>
          <a:srgbClr val="660066"/>
        </a:solidFill>
      </dgm:spPr>
      <dgm:t>
        <a:bodyPr/>
        <a:lstStyle/>
        <a:p>
          <a:pPr rtl="0"/>
          <a:r>
            <a:rPr lang="es-ES" dirty="0">
              <a:solidFill>
                <a:srgbClr val="FFFFFF"/>
              </a:solidFill>
            </a:rPr>
            <a:t>Políticas</a:t>
          </a:r>
        </a:p>
      </dgm:t>
    </dgm:pt>
    <dgm:pt modelId="{D9669847-B4CA-FB44-AD1C-A49BC32F8B8C}" type="parTrans" cxnId="{69E23D3F-06D2-3944-9646-3355D34FBEAE}">
      <dgm:prSet/>
      <dgm:spPr/>
      <dgm:t>
        <a:bodyPr/>
        <a:lstStyle/>
        <a:p>
          <a:endParaRPr lang="es-ES"/>
        </a:p>
      </dgm:t>
    </dgm:pt>
    <dgm:pt modelId="{27C3859C-135E-B04F-B1CE-35152A5C2AA5}" type="sibTrans" cxnId="{69E23D3F-06D2-3944-9646-3355D34FBEAE}">
      <dgm:prSet/>
      <dgm:spPr/>
      <dgm:t>
        <a:bodyPr/>
        <a:lstStyle/>
        <a:p>
          <a:endParaRPr lang="es-ES"/>
        </a:p>
      </dgm:t>
    </dgm:pt>
    <dgm:pt modelId="{E8C50B12-F7F1-4245-9951-737BB6FD76E2}" type="pres">
      <dgm:prSet presAssocID="{7E66E6D3-819C-6043-B79D-26B91F73A6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F7CE83C-BF3F-8C4C-8B62-C5C098351BA7}" type="pres">
      <dgm:prSet presAssocID="{25C1CA54-56DB-8044-9EC2-E4F27D086FDF}" presName="Name8" presStyleCnt="0"/>
      <dgm:spPr/>
    </dgm:pt>
    <dgm:pt modelId="{B672AF90-8655-074E-8BA9-670EA8F002A9}" type="pres">
      <dgm:prSet presAssocID="{25C1CA54-56DB-8044-9EC2-E4F27D086F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B49109-A80D-B04B-9F19-586DD48D9931}" type="pres">
      <dgm:prSet presAssocID="{25C1CA54-56DB-8044-9EC2-E4F27D086F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922BFE-DB22-DD47-9F08-7F0A7BF78758}" type="pres">
      <dgm:prSet presAssocID="{B600ACFA-EB4E-AA49-AF8B-0B96A28474C1}" presName="Name8" presStyleCnt="0"/>
      <dgm:spPr/>
    </dgm:pt>
    <dgm:pt modelId="{725ED526-3D29-EF43-A64F-A64591AB8BB3}" type="pres">
      <dgm:prSet presAssocID="{B600ACFA-EB4E-AA49-AF8B-0B96A28474C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F18EFE-CE44-634D-B74B-9F8B82309B61}" type="pres">
      <dgm:prSet presAssocID="{B600ACFA-EB4E-AA49-AF8B-0B96A28474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88441F-BA55-0E47-98D9-9F4DEB7C7AF3}" type="pres">
      <dgm:prSet presAssocID="{22179984-8FE7-5345-98DB-43A9D7660E7E}" presName="Name8" presStyleCnt="0"/>
      <dgm:spPr/>
    </dgm:pt>
    <dgm:pt modelId="{C28CA847-5FC8-B64A-8834-12C0C2D23F58}" type="pres">
      <dgm:prSet presAssocID="{22179984-8FE7-5345-98DB-43A9D7660E7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A98060-76D0-9042-AF2C-65D28554F24F}" type="pres">
      <dgm:prSet presAssocID="{22179984-8FE7-5345-98DB-43A9D7660E7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E23D3F-06D2-3944-9646-3355D34FBEAE}" srcId="{7E66E6D3-819C-6043-B79D-26B91F73A603}" destId="{22179984-8FE7-5345-98DB-43A9D7660E7E}" srcOrd="2" destOrd="0" parTransId="{D9669847-B4CA-FB44-AD1C-A49BC32F8B8C}" sibTransId="{27C3859C-135E-B04F-B1CE-35152A5C2AA5}"/>
    <dgm:cxn modelId="{D0ED60E9-C532-2F4A-98A5-8EA95FEEED5E}" type="presOf" srcId="{B600ACFA-EB4E-AA49-AF8B-0B96A28474C1}" destId="{52F18EFE-CE44-634D-B74B-9F8B82309B61}" srcOrd="1" destOrd="0" presId="urn:microsoft.com/office/officeart/2005/8/layout/pyramid1"/>
    <dgm:cxn modelId="{0507DDD2-8D47-9841-AAD0-3E5C826B77C8}" type="presOf" srcId="{22179984-8FE7-5345-98DB-43A9D7660E7E}" destId="{C28CA847-5FC8-B64A-8834-12C0C2D23F58}" srcOrd="0" destOrd="0" presId="urn:microsoft.com/office/officeart/2005/8/layout/pyramid1"/>
    <dgm:cxn modelId="{13A6D3B9-FE0B-364F-90BB-5FC0B5EAA36E}" type="presOf" srcId="{25C1CA54-56DB-8044-9EC2-E4F27D086FDF}" destId="{22B49109-A80D-B04B-9F19-586DD48D9931}" srcOrd="1" destOrd="0" presId="urn:microsoft.com/office/officeart/2005/8/layout/pyramid1"/>
    <dgm:cxn modelId="{A1786ADF-95C4-1845-A824-481E380D1CFA}" type="presOf" srcId="{22179984-8FE7-5345-98DB-43A9D7660E7E}" destId="{C4A98060-76D0-9042-AF2C-65D28554F24F}" srcOrd="1" destOrd="0" presId="urn:microsoft.com/office/officeart/2005/8/layout/pyramid1"/>
    <dgm:cxn modelId="{69DCDC51-FC8D-1740-A100-63209C6150FD}" type="presOf" srcId="{7E66E6D3-819C-6043-B79D-26B91F73A603}" destId="{E8C50B12-F7F1-4245-9951-737BB6FD76E2}" srcOrd="0" destOrd="0" presId="urn:microsoft.com/office/officeart/2005/8/layout/pyramid1"/>
    <dgm:cxn modelId="{7155BEC4-9B4D-BF4C-A108-D49A9A2452E0}" srcId="{7E66E6D3-819C-6043-B79D-26B91F73A603}" destId="{B600ACFA-EB4E-AA49-AF8B-0B96A28474C1}" srcOrd="1" destOrd="0" parTransId="{83D321AC-9904-DC40-BEBD-9A8E04939025}" sibTransId="{1A7D6E5D-CD31-BB4F-B4D1-309D011EC1E4}"/>
    <dgm:cxn modelId="{7AB9E77F-12A4-074B-A94F-01FF6631C9C9}" type="presOf" srcId="{25C1CA54-56DB-8044-9EC2-E4F27D086FDF}" destId="{B672AF90-8655-074E-8BA9-670EA8F002A9}" srcOrd="0" destOrd="0" presId="urn:microsoft.com/office/officeart/2005/8/layout/pyramid1"/>
    <dgm:cxn modelId="{61D5C331-C7A4-2D41-95F1-A03FA4AD3047}" srcId="{7E66E6D3-819C-6043-B79D-26B91F73A603}" destId="{25C1CA54-56DB-8044-9EC2-E4F27D086FDF}" srcOrd="0" destOrd="0" parTransId="{74D9B775-536F-CE44-A1F1-186F547E4C5E}" sibTransId="{D6E0D093-9B44-EC43-80EB-608075BCB75E}"/>
    <dgm:cxn modelId="{A46004CA-5AA5-574D-8272-5B29B5BAC573}" type="presOf" srcId="{B600ACFA-EB4E-AA49-AF8B-0B96A28474C1}" destId="{725ED526-3D29-EF43-A64F-A64591AB8BB3}" srcOrd="0" destOrd="0" presId="urn:microsoft.com/office/officeart/2005/8/layout/pyramid1"/>
    <dgm:cxn modelId="{F6AC106A-7DE0-7C40-B3A2-B71297B8344F}" type="presParOf" srcId="{E8C50B12-F7F1-4245-9951-737BB6FD76E2}" destId="{7F7CE83C-BF3F-8C4C-8B62-C5C098351BA7}" srcOrd="0" destOrd="0" presId="urn:microsoft.com/office/officeart/2005/8/layout/pyramid1"/>
    <dgm:cxn modelId="{9EAC04C6-EB10-C445-80C7-A2210BFA6C91}" type="presParOf" srcId="{7F7CE83C-BF3F-8C4C-8B62-C5C098351BA7}" destId="{B672AF90-8655-074E-8BA9-670EA8F002A9}" srcOrd="0" destOrd="0" presId="urn:microsoft.com/office/officeart/2005/8/layout/pyramid1"/>
    <dgm:cxn modelId="{5D922885-4F50-F14B-AE51-64B64BC649B5}" type="presParOf" srcId="{7F7CE83C-BF3F-8C4C-8B62-C5C098351BA7}" destId="{22B49109-A80D-B04B-9F19-586DD48D9931}" srcOrd="1" destOrd="0" presId="urn:microsoft.com/office/officeart/2005/8/layout/pyramid1"/>
    <dgm:cxn modelId="{E34BD749-8BD7-364F-B786-683D761600B4}" type="presParOf" srcId="{E8C50B12-F7F1-4245-9951-737BB6FD76E2}" destId="{D1922BFE-DB22-DD47-9F08-7F0A7BF78758}" srcOrd="1" destOrd="0" presId="urn:microsoft.com/office/officeart/2005/8/layout/pyramid1"/>
    <dgm:cxn modelId="{BC4857D1-EBCE-F54F-8655-16BD104A2FEF}" type="presParOf" srcId="{D1922BFE-DB22-DD47-9F08-7F0A7BF78758}" destId="{725ED526-3D29-EF43-A64F-A64591AB8BB3}" srcOrd="0" destOrd="0" presId="urn:microsoft.com/office/officeart/2005/8/layout/pyramid1"/>
    <dgm:cxn modelId="{E3CC463F-9868-DC46-A9DE-6A4B076F6383}" type="presParOf" srcId="{D1922BFE-DB22-DD47-9F08-7F0A7BF78758}" destId="{52F18EFE-CE44-634D-B74B-9F8B82309B61}" srcOrd="1" destOrd="0" presId="urn:microsoft.com/office/officeart/2005/8/layout/pyramid1"/>
    <dgm:cxn modelId="{C32E4BCA-6BA5-554F-9687-55E2FA69FD79}" type="presParOf" srcId="{E8C50B12-F7F1-4245-9951-737BB6FD76E2}" destId="{3888441F-BA55-0E47-98D9-9F4DEB7C7AF3}" srcOrd="2" destOrd="0" presId="urn:microsoft.com/office/officeart/2005/8/layout/pyramid1"/>
    <dgm:cxn modelId="{3355211F-2464-E642-A994-5D5273A3B916}" type="presParOf" srcId="{3888441F-BA55-0E47-98D9-9F4DEB7C7AF3}" destId="{C28CA847-5FC8-B64A-8834-12C0C2D23F58}" srcOrd="0" destOrd="0" presId="urn:microsoft.com/office/officeart/2005/8/layout/pyramid1"/>
    <dgm:cxn modelId="{B4076E42-7E02-564F-8879-6D270B2FFBAB}" type="presParOf" srcId="{3888441F-BA55-0E47-98D9-9F4DEB7C7AF3}" destId="{C4A98060-76D0-9042-AF2C-65D28554F24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9CD267-D241-0249-A4AF-52A2F5760FC3}" type="doc">
      <dgm:prSet loTypeId="urn:microsoft.com/office/officeart/2005/8/layout/vList3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ADC5A57-0148-F947-9FEF-05D608B865CD}">
      <dgm:prSet/>
      <dgm:spPr/>
      <dgm:t>
        <a:bodyPr/>
        <a:lstStyle/>
        <a:p>
          <a:pPr rtl="0"/>
          <a:r>
            <a:rPr lang="es-ES" dirty="0"/>
            <a:t>El  seguimiento del corte 2 del total del Plan FOGEDI se realizará a corte 30 de agosto</a:t>
          </a:r>
        </a:p>
      </dgm:t>
    </dgm:pt>
    <dgm:pt modelId="{66FCB85A-D8AF-4641-8150-9370A389A219}" type="parTrans" cxnId="{776321C7-765C-4B45-98E2-74ECC6984000}">
      <dgm:prSet/>
      <dgm:spPr/>
      <dgm:t>
        <a:bodyPr/>
        <a:lstStyle/>
        <a:p>
          <a:endParaRPr lang="es-ES"/>
        </a:p>
      </dgm:t>
    </dgm:pt>
    <dgm:pt modelId="{AFF0A035-C6ED-A147-B3A9-AA961AEA5FBC}" type="sibTrans" cxnId="{776321C7-765C-4B45-98E2-74ECC6984000}">
      <dgm:prSet/>
      <dgm:spPr/>
      <dgm:t>
        <a:bodyPr/>
        <a:lstStyle/>
        <a:p>
          <a:endParaRPr lang="es-ES"/>
        </a:p>
      </dgm:t>
    </dgm:pt>
    <dgm:pt modelId="{E06878DB-B806-654F-BCAC-C60EA6E310B3}">
      <dgm:prSet/>
      <dgm:spPr/>
      <dgm:t>
        <a:bodyPr/>
        <a:lstStyle/>
        <a:p>
          <a:pPr rtl="0"/>
          <a:r>
            <a:rPr lang="es-ES" dirty="0"/>
            <a:t>El  seguimiento del corte 3 del total del Plan FOGEDI se realizará a corte 31 de diciembre</a:t>
          </a:r>
        </a:p>
      </dgm:t>
    </dgm:pt>
    <dgm:pt modelId="{38464B53-43C4-BF4E-8B07-14D921EFA855}" type="parTrans" cxnId="{BDFFC4AE-5D27-9B4A-A6BB-09C1A16D1AA5}">
      <dgm:prSet/>
      <dgm:spPr/>
      <dgm:t>
        <a:bodyPr/>
        <a:lstStyle/>
        <a:p>
          <a:endParaRPr lang="es-ES"/>
        </a:p>
      </dgm:t>
    </dgm:pt>
    <dgm:pt modelId="{9A4DAA72-E00E-BC4D-B422-C0D18395E7E5}" type="sibTrans" cxnId="{BDFFC4AE-5D27-9B4A-A6BB-09C1A16D1AA5}">
      <dgm:prSet/>
      <dgm:spPr/>
      <dgm:t>
        <a:bodyPr/>
        <a:lstStyle/>
        <a:p>
          <a:endParaRPr lang="es-ES"/>
        </a:p>
      </dgm:t>
    </dgm:pt>
    <dgm:pt modelId="{5285D470-FEDD-F64B-8CC2-4238FF8BE93D}">
      <dgm:prSet/>
      <dgm:spPr/>
      <dgm:t>
        <a:bodyPr/>
        <a:lstStyle/>
        <a:p>
          <a:pPr rtl="0"/>
          <a:r>
            <a:rPr lang="es-ES" dirty="0"/>
            <a:t>Se priorizará y realizarán seguimientos mensuales a las 12 actividades transversales del Plan FOGEDI para presentar ante el comité MIG</a:t>
          </a:r>
        </a:p>
      </dgm:t>
    </dgm:pt>
    <dgm:pt modelId="{D11191A0-BC61-6F4C-902F-341A53A05EE2}" type="parTrans" cxnId="{42E45D64-7F8E-7644-85B3-0AB46CF8196B}">
      <dgm:prSet/>
      <dgm:spPr/>
      <dgm:t>
        <a:bodyPr/>
        <a:lstStyle/>
        <a:p>
          <a:endParaRPr lang="es-ES"/>
        </a:p>
      </dgm:t>
    </dgm:pt>
    <dgm:pt modelId="{E103D1DF-79E1-8946-9F30-07C2AE6D84C5}" type="sibTrans" cxnId="{42E45D64-7F8E-7644-85B3-0AB46CF8196B}">
      <dgm:prSet/>
      <dgm:spPr/>
      <dgm:t>
        <a:bodyPr/>
        <a:lstStyle/>
        <a:p>
          <a:endParaRPr lang="es-ES"/>
        </a:p>
      </dgm:t>
    </dgm:pt>
    <dgm:pt modelId="{8FBE4B71-75E9-994F-8F78-5DCE152AAE51}" type="pres">
      <dgm:prSet presAssocID="{F89CD267-D241-0249-A4AF-52A2F5760FC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AFB1019-0D8F-6A4C-A1F6-DDB78883C304}" type="pres">
      <dgm:prSet presAssocID="{2ADC5A57-0148-F947-9FEF-05D608B865CD}" presName="composite" presStyleCnt="0"/>
      <dgm:spPr/>
    </dgm:pt>
    <dgm:pt modelId="{0F114045-E790-BC42-AAE9-67A046531EB3}" type="pres">
      <dgm:prSet presAssocID="{2ADC5A57-0148-F947-9FEF-05D608B865CD}" presName="imgShp" presStyleLbl="fgImgPlace1" presStyleIdx="0" presStyleCnt="3"/>
      <dgm:spPr>
        <a:solidFill>
          <a:schemeClr val="accent5">
            <a:lumMod val="50000"/>
          </a:schemeClr>
        </a:solidFill>
      </dgm:spPr>
    </dgm:pt>
    <dgm:pt modelId="{D1981CAB-5291-8B4E-BCB7-2EF726C7E8DF}" type="pres">
      <dgm:prSet presAssocID="{2ADC5A57-0148-F947-9FEF-05D608B865C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0989EC-0E50-CA4D-BC50-6C83655F6088}" type="pres">
      <dgm:prSet presAssocID="{AFF0A035-C6ED-A147-B3A9-AA961AEA5FBC}" presName="spacing" presStyleCnt="0"/>
      <dgm:spPr/>
    </dgm:pt>
    <dgm:pt modelId="{3E0E2403-9DCF-D24A-BD2D-9E3EB276B267}" type="pres">
      <dgm:prSet presAssocID="{E06878DB-B806-654F-BCAC-C60EA6E310B3}" presName="composite" presStyleCnt="0"/>
      <dgm:spPr/>
    </dgm:pt>
    <dgm:pt modelId="{1509E57B-24F9-1944-BF27-FA50EE492752}" type="pres">
      <dgm:prSet presAssocID="{E06878DB-B806-654F-BCAC-C60EA6E310B3}" presName="imgShp" presStyleLbl="fgImgPlace1" presStyleIdx="1" presStyleCnt="3"/>
      <dgm:spPr>
        <a:solidFill>
          <a:schemeClr val="accent5">
            <a:lumMod val="50000"/>
          </a:schemeClr>
        </a:solidFill>
      </dgm:spPr>
    </dgm:pt>
    <dgm:pt modelId="{79D7CCC1-8FAF-0B44-A7BB-3B152B19AADE}" type="pres">
      <dgm:prSet presAssocID="{E06878DB-B806-654F-BCAC-C60EA6E310B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3261BA-E1F1-9145-AAF1-AC639602C59F}" type="pres">
      <dgm:prSet presAssocID="{9A4DAA72-E00E-BC4D-B422-C0D18395E7E5}" presName="spacing" presStyleCnt="0"/>
      <dgm:spPr/>
    </dgm:pt>
    <dgm:pt modelId="{E5D9DB2F-6DAA-9943-82AA-9DBCEE7F10CD}" type="pres">
      <dgm:prSet presAssocID="{5285D470-FEDD-F64B-8CC2-4238FF8BE93D}" presName="composite" presStyleCnt="0"/>
      <dgm:spPr/>
    </dgm:pt>
    <dgm:pt modelId="{71E4D632-AF07-E74E-95F7-A09AAB73D631}" type="pres">
      <dgm:prSet presAssocID="{5285D470-FEDD-F64B-8CC2-4238FF8BE93D}" presName="imgShp" presStyleLbl="fgImgPlace1" presStyleIdx="2" presStyleCnt="3"/>
      <dgm:spPr>
        <a:solidFill>
          <a:schemeClr val="accent5">
            <a:lumMod val="50000"/>
          </a:schemeClr>
        </a:solidFill>
      </dgm:spPr>
    </dgm:pt>
    <dgm:pt modelId="{5D9A3B21-021A-6244-8F0D-F15EC0B286BA}" type="pres">
      <dgm:prSet presAssocID="{5285D470-FEDD-F64B-8CC2-4238FF8BE93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E39291-B763-F042-AEF6-50EDC79AE898}" type="presOf" srcId="{2ADC5A57-0148-F947-9FEF-05D608B865CD}" destId="{D1981CAB-5291-8B4E-BCB7-2EF726C7E8DF}" srcOrd="0" destOrd="0" presId="urn:microsoft.com/office/officeart/2005/8/layout/vList3"/>
    <dgm:cxn modelId="{BDFFC4AE-5D27-9B4A-A6BB-09C1A16D1AA5}" srcId="{F89CD267-D241-0249-A4AF-52A2F5760FC3}" destId="{E06878DB-B806-654F-BCAC-C60EA6E310B3}" srcOrd="1" destOrd="0" parTransId="{38464B53-43C4-BF4E-8B07-14D921EFA855}" sibTransId="{9A4DAA72-E00E-BC4D-B422-C0D18395E7E5}"/>
    <dgm:cxn modelId="{42E45D64-7F8E-7644-85B3-0AB46CF8196B}" srcId="{F89CD267-D241-0249-A4AF-52A2F5760FC3}" destId="{5285D470-FEDD-F64B-8CC2-4238FF8BE93D}" srcOrd="2" destOrd="0" parTransId="{D11191A0-BC61-6F4C-902F-341A53A05EE2}" sibTransId="{E103D1DF-79E1-8946-9F30-07C2AE6D84C5}"/>
    <dgm:cxn modelId="{776321C7-765C-4B45-98E2-74ECC6984000}" srcId="{F89CD267-D241-0249-A4AF-52A2F5760FC3}" destId="{2ADC5A57-0148-F947-9FEF-05D608B865CD}" srcOrd="0" destOrd="0" parTransId="{66FCB85A-D8AF-4641-8150-9370A389A219}" sibTransId="{AFF0A035-C6ED-A147-B3A9-AA961AEA5FBC}"/>
    <dgm:cxn modelId="{6B205CD3-C824-4247-964A-0B748BF9E7CE}" type="presOf" srcId="{E06878DB-B806-654F-BCAC-C60EA6E310B3}" destId="{79D7CCC1-8FAF-0B44-A7BB-3B152B19AADE}" srcOrd="0" destOrd="0" presId="urn:microsoft.com/office/officeart/2005/8/layout/vList3"/>
    <dgm:cxn modelId="{55D300D6-CFC6-7F40-A73D-6311E0A25782}" type="presOf" srcId="{F89CD267-D241-0249-A4AF-52A2F5760FC3}" destId="{8FBE4B71-75E9-994F-8F78-5DCE152AAE51}" srcOrd="0" destOrd="0" presId="urn:microsoft.com/office/officeart/2005/8/layout/vList3"/>
    <dgm:cxn modelId="{4D1AE968-73DD-4F4A-80D8-A0D228430A18}" type="presOf" srcId="{5285D470-FEDD-F64B-8CC2-4238FF8BE93D}" destId="{5D9A3B21-021A-6244-8F0D-F15EC0B286BA}" srcOrd="0" destOrd="0" presId="urn:microsoft.com/office/officeart/2005/8/layout/vList3"/>
    <dgm:cxn modelId="{B28000E0-4357-BD4C-A1AA-D69371C340E2}" type="presParOf" srcId="{8FBE4B71-75E9-994F-8F78-5DCE152AAE51}" destId="{AAFB1019-0D8F-6A4C-A1F6-DDB78883C304}" srcOrd="0" destOrd="0" presId="urn:microsoft.com/office/officeart/2005/8/layout/vList3"/>
    <dgm:cxn modelId="{D939B9C4-5D4A-4444-966D-3D136C1CC7CB}" type="presParOf" srcId="{AAFB1019-0D8F-6A4C-A1F6-DDB78883C304}" destId="{0F114045-E790-BC42-AAE9-67A046531EB3}" srcOrd="0" destOrd="0" presId="urn:microsoft.com/office/officeart/2005/8/layout/vList3"/>
    <dgm:cxn modelId="{A1541590-96B6-0D47-954B-9A1478B61ACC}" type="presParOf" srcId="{AAFB1019-0D8F-6A4C-A1F6-DDB78883C304}" destId="{D1981CAB-5291-8B4E-BCB7-2EF726C7E8DF}" srcOrd="1" destOrd="0" presId="urn:microsoft.com/office/officeart/2005/8/layout/vList3"/>
    <dgm:cxn modelId="{C6D35D8F-4496-AC4B-BFA7-809B83D7364B}" type="presParOf" srcId="{8FBE4B71-75E9-994F-8F78-5DCE152AAE51}" destId="{470989EC-0E50-CA4D-BC50-6C83655F6088}" srcOrd="1" destOrd="0" presId="urn:microsoft.com/office/officeart/2005/8/layout/vList3"/>
    <dgm:cxn modelId="{7B56F5AB-7303-1249-AAAF-DBBBABB36061}" type="presParOf" srcId="{8FBE4B71-75E9-994F-8F78-5DCE152AAE51}" destId="{3E0E2403-9DCF-D24A-BD2D-9E3EB276B267}" srcOrd="2" destOrd="0" presId="urn:microsoft.com/office/officeart/2005/8/layout/vList3"/>
    <dgm:cxn modelId="{C37EC99C-DEC8-DF46-A5FC-5D5614810AB2}" type="presParOf" srcId="{3E0E2403-9DCF-D24A-BD2D-9E3EB276B267}" destId="{1509E57B-24F9-1944-BF27-FA50EE492752}" srcOrd="0" destOrd="0" presId="urn:microsoft.com/office/officeart/2005/8/layout/vList3"/>
    <dgm:cxn modelId="{151E3C22-93D5-CA49-87E3-12660EB03105}" type="presParOf" srcId="{3E0E2403-9DCF-D24A-BD2D-9E3EB276B267}" destId="{79D7CCC1-8FAF-0B44-A7BB-3B152B19AADE}" srcOrd="1" destOrd="0" presId="urn:microsoft.com/office/officeart/2005/8/layout/vList3"/>
    <dgm:cxn modelId="{B2E5F141-2A2C-1F46-9813-CE507D9EADB8}" type="presParOf" srcId="{8FBE4B71-75E9-994F-8F78-5DCE152AAE51}" destId="{6A3261BA-E1F1-9145-AAF1-AC639602C59F}" srcOrd="3" destOrd="0" presId="urn:microsoft.com/office/officeart/2005/8/layout/vList3"/>
    <dgm:cxn modelId="{9E48995A-2F58-014A-B4B0-BF7429E8852F}" type="presParOf" srcId="{8FBE4B71-75E9-994F-8F78-5DCE152AAE51}" destId="{E5D9DB2F-6DAA-9943-82AA-9DBCEE7F10CD}" srcOrd="4" destOrd="0" presId="urn:microsoft.com/office/officeart/2005/8/layout/vList3"/>
    <dgm:cxn modelId="{489A9F0C-6922-DF45-9B40-EC65888636D9}" type="presParOf" srcId="{E5D9DB2F-6DAA-9943-82AA-9DBCEE7F10CD}" destId="{71E4D632-AF07-E74E-95F7-A09AAB73D631}" srcOrd="0" destOrd="0" presId="urn:microsoft.com/office/officeart/2005/8/layout/vList3"/>
    <dgm:cxn modelId="{FD90B21F-FCE9-8643-9DAE-8E595541DA03}" type="presParOf" srcId="{E5D9DB2F-6DAA-9943-82AA-9DBCEE7F10CD}" destId="{5D9A3B21-021A-6244-8F0D-F15EC0B286B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2AF90-8655-074E-8BA9-670EA8F002A9}">
      <dsp:nvSpPr>
        <dsp:cNvPr id="0" name=""/>
        <dsp:cNvSpPr/>
      </dsp:nvSpPr>
      <dsp:spPr>
        <a:xfrm>
          <a:off x="842433" y="0"/>
          <a:ext cx="842433" cy="1401232"/>
        </a:xfrm>
        <a:prstGeom prst="trapezoid">
          <a:avLst>
            <a:gd name="adj" fmla="val 50000"/>
          </a:avLst>
        </a:prstGeom>
        <a:solidFill>
          <a:schemeClr val="accent5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>
              <a:solidFill>
                <a:schemeClr val="bg1"/>
              </a:solidFill>
            </a:rPr>
            <a:t>Plan</a:t>
          </a:r>
        </a:p>
      </dsp:txBody>
      <dsp:txXfrm>
        <a:off x="842433" y="0"/>
        <a:ext cx="842433" cy="1401232"/>
      </dsp:txXfrm>
    </dsp:sp>
    <dsp:sp modelId="{725ED526-3D29-EF43-A64F-A64591AB8BB3}">
      <dsp:nvSpPr>
        <dsp:cNvPr id="0" name=""/>
        <dsp:cNvSpPr/>
      </dsp:nvSpPr>
      <dsp:spPr>
        <a:xfrm>
          <a:off x="421216" y="1401232"/>
          <a:ext cx="1684866" cy="1401232"/>
        </a:xfrm>
        <a:prstGeom prst="trapezoid">
          <a:avLst>
            <a:gd name="adj" fmla="val 30060"/>
          </a:avLst>
        </a:prstGeom>
        <a:solidFill>
          <a:srgbClr val="3366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solidFill>
                <a:srgbClr val="FFFFFF"/>
              </a:solidFill>
            </a:rPr>
            <a:t>Dimensiones</a:t>
          </a:r>
        </a:p>
      </dsp:txBody>
      <dsp:txXfrm>
        <a:off x="716068" y="1401232"/>
        <a:ext cx="1095163" cy="1401232"/>
      </dsp:txXfrm>
    </dsp:sp>
    <dsp:sp modelId="{C28CA847-5FC8-B64A-8834-12C0C2D23F58}">
      <dsp:nvSpPr>
        <dsp:cNvPr id="0" name=""/>
        <dsp:cNvSpPr/>
      </dsp:nvSpPr>
      <dsp:spPr>
        <a:xfrm>
          <a:off x="0" y="2802465"/>
          <a:ext cx="2527300" cy="1401232"/>
        </a:xfrm>
        <a:prstGeom prst="trapezoid">
          <a:avLst>
            <a:gd name="adj" fmla="val 30060"/>
          </a:avLst>
        </a:prstGeom>
        <a:solidFill>
          <a:srgbClr val="66006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solidFill>
                <a:srgbClr val="FFFFFF"/>
              </a:solidFill>
            </a:rPr>
            <a:t>Políticas</a:t>
          </a:r>
        </a:p>
      </dsp:txBody>
      <dsp:txXfrm>
        <a:off x="442277" y="2802465"/>
        <a:ext cx="1642745" cy="1401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81CAB-5291-8B4E-BCB7-2EF726C7E8DF}">
      <dsp:nvSpPr>
        <dsp:cNvPr id="0" name=""/>
        <dsp:cNvSpPr/>
      </dsp:nvSpPr>
      <dsp:spPr>
        <a:xfrm rot="10800000">
          <a:off x="1621899" y="1339"/>
          <a:ext cx="5143309" cy="130561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74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El  seguimiento del corte 2 del total del Plan FOGEDI se realizará a corte 30 de agosto</a:t>
          </a:r>
        </a:p>
      </dsp:txBody>
      <dsp:txXfrm rot="10800000">
        <a:off x="1948303" y="1339"/>
        <a:ext cx="4816905" cy="1305616"/>
      </dsp:txXfrm>
    </dsp:sp>
    <dsp:sp modelId="{0F114045-E790-BC42-AAE9-67A046531EB3}">
      <dsp:nvSpPr>
        <dsp:cNvPr id="0" name=""/>
        <dsp:cNvSpPr/>
      </dsp:nvSpPr>
      <dsp:spPr>
        <a:xfrm>
          <a:off x="969091" y="1339"/>
          <a:ext cx="1305616" cy="1305616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7CCC1-8FAF-0B44-A7BB-3B152B19AADE}">
      <dsp:nvSpPr>
        <dsp:cNvPr id="0" name=""/>
        <dsp:cNvSpPr/>
      </dsp:nvSpPr>
      <dsp:spPr>
        <a:xfrm rot="10800000">
          <a:off x="1621899" y="1696691"/>
          <a:ext cx="5143309" cy="130561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74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El  seguimiento del corte 3 del total del Plan FOGEDI se realizará a corte 31 de diciembre</a:t>
          </a:r>
        </a:p>
      </dsp:txBody>
      <dsp:txXfrm rot="10800000">
        <a:off x="1948303" y="1696691"/>
        <a:ext cx="4816905" cy="1305616"/>
      </dsp:txXfrm>
    </dsp:sp>
    <dsp:sp modelId="{1509E57B-24F9-1944-BF27-FA50EE492752}">
      <dsp:nvSpPr>
        <dsp:cNvPr id="0" name=""/>
        <dsp:cNvSpPr/>
      </dsp:nvSpPr>
      <dsp:spPr>
        <a:xfrm>
          <a:off x="969091" y="1696691"/>
          <a:ext cx="1305616" cy="1305616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A3B21-021A-6244-8F0D-F15EC0B286BA}">
      <dsp:nvSpPr>
        <dsp:cNvPr id="0" name=""/>
        <dsp:cNvSpPr/>
      </dsp:nvSpPr>
      <dsp:spPr>
        <a:xfrm rot="10800000">
          <a:off x="1621899" y="3392044"/>
          <a:ext cx="5143309" cy="130561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74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Se priorizará y realizarán seguimientos mensuales a las 12 actividades transversales del Plan FOGEDI para presentar ante el comité MIG</a:t>
          </a:r>
        </a:p>
      </dsp:txBody>
      <dsp:txXfrm rot="10800000">
        <a:off x="1948303" y="3392044"/>
        <a:ext cx="4816905" cy="1305616"/>
      </dsp:txXfrm>
    </dsp:sp>
    <dsp:sp modelId="{71E4D632-AF07-E74E-95F7-A09AAB73D631}">
      <dsp:nvSpPr>
        <dsp:cNvPr id="0" name=""/>
        <dsp:cNvSpPr/>
      </dsp:nvSpPr>
      <dsp:spPr>
        <a:xfrm>
          <a:off x="969091" y="3392044"/>
          <a:ext cx="1305616" cy="1305616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7D3EC-1D68-8B41-9DF9-FA3DC3DEDB51}" type="datetimeFigureOut">
              <a:rPr lang="es-ES" smtClean="0"/>
              <a:t>18/07/18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A5C3F-5C6F-5541-871F-5E0E21BD9EB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8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D155-554F-E048-A457-78FEC1B711CB}" type="datetimeFigureOut">
              <a:rPr lang="es-ES" smtClean="0"/>
              <a:t>18/07/18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8018-D9D5-D94C-B353-B4CA834E492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63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D155-554F-E048-A457-78FEC1B711CB}" type="datetimeFigureOut">
              <a:rPr lang="es-ES" smtClean="0"/>
              <a:t>18/07/18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8018-D9D5-D94C-B353-B4CA834E492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31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D155-554F-E048-A457-78FEC1B711CB}" type="datetimeFigureOut">
              <a:rPr lang="es-ES" smtClean="0"/>
              <a:t>18/07/18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8018-D9D5-D94C-B353-B4CA834E492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93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D155-554F-E048-A457-78FEC1B711CB}" type="datetimeFigureOut">
              <a:rPr lang="es-ES" smtClean="0"/>
              <a:t>18/07/18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8018-D9D5-D94C-B353-B4CA834E492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75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D155-554F-E048-A457-78FEC1B711CB}" type="datetimeFigureOut">
              <a:rPr lang="es-ES" smtClean="0"/>
              <a:t>18/07/18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8018-D9D5-D94C-B353-B4CA834E492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18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D155-554F-E048-A457-78FEC1B711CB}" type="datetimeFigureOut">
              <a:rPr lang="es-ES" smtClean="0"/>
              <a:t>18/07/18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8018-D9D5-D94C-B353-B4CA834E492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6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D155-554F-E048-A457-78FEC1B711CB}" type="datetimeFigureOut">
              <a:rPr lang="es-ES" smtClean="0"/>
              <a:t>18/07/18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8018-D9D5-D94C-B353-B4CA834E492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12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D155-554F-E048-A457-78FEC1B711CB}" type="datetimeFigureOut">
              <a:rPr lang="es-ES" smtClean="0"/>
              <a:t>18/07/18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8018-D9D5-D94C-B353-B4CA834E492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53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D155-554F-E048-A457-78FEC1B711CB}" type="datetimeFigureOut">
              <a:rPr lang="es-ES" smtClean="0"/>
              <a:t>18/07/18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8018-D9D5-D94C-B353-B4CA834E492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27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D155-554F-E048-A457-78FEC1B711CB}" type="datetimeFigureOut">
              <a:rPr lang="es-ES" smtClean="0"/>
              <a:t>18/07/18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8018-D9D5-D94C-B353-B4CA834E492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64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D155-554F-E048-A457-78FEC1B711CB}" type="datetimeFigureOut">
              <a:rPr lang="es-ES" smtClean="0"/>
              <a:t>18/07/18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E8018-D9D5-D94C-B353-B4CA834E492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72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7D155-554F-E048-A457-78FEC1B711CB}" type="datetimeFigureOut">
              <a:rPr lang="es-ES" smtClean="0"/>
              <a:t>18/07/18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E8018-D9D5-D94C-B353-B4CA834E492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5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144" y="4179155"/>
            <a:ext cx="7698154" cy="1470025"/>
          </a:xfrm>
        </p:spPr>
        <p:txBody>
          <a:bodyPr>
            <a:noAutofit/>
          </a:bodyPr>
          <a:lstStyle/>
          <a:p>
            <a:r>
              <a:rPr lang="es-ES" sz="4800" dirty="0"/>
              <a:t>Seguimiento Plan FOGEDI</a:t>
            </a:r>
            <a:r>
              <a:rPr lang="es-ES" sz="5400" dirty="0"/>
              <a:t/>
            </a:r>
            <a:br>
              <a:rPr lang="es-ES" sz="5400" dirty="0"/>
            </a:br>
            <a:r>
              <a:rPr lang="es-ES" sz="6000" b="1" dirty="0">
                <a:solidFill>
                  <a:srgbClr val="660066"/>
                </a:solidFill>
              </a:rPr>
              <a:t>2018 </a:t>
            </a:r>
            <a:r>
              <a:rPr lang="mr-IN" sz="6000" b="1" dirty="0">
                <a:solidFill>
                  <a:srgbClr val="660066"/>
                </a:solidFill>
              </a:rPr>
              <a:t>–</a:t>
            </a:r>
            <a:r>
              <a:rPr lang="es-ES" sz="6000" b="1" dirty="0">
                <a:solidFill>
                  <a:srgbClr val="660066"/>
                </a:solidFill>
              </a:rPr>
              <a:t> Corte 1</a:t>
            </a:r>
          </a:p>
        </p:txBody>
      </p:sp>
      <p:pic>
        <p:nvPicPr>
          <p:cNvPr id="4" name="Imagen 3" descr="RESULTAD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59" y="0"/>
            <a:ext cx="6083715" cy="371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1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64943" y="2891582"/>
            <a:ext cx="9467699" cy="1362075"/>
          </a:xfrm>
          <a:solidFill>
            <a:srgbClr val="660066"/>
          </a:solidFill>
        </p:spPr>
        <p:txBody>
          <a:bodyPr anchor="ctr">
            <a:normAutofit/>
          </a:bodyPr>
          <a:lstStyle/>
          <a:p>
            <a:pPr algn="ctr"/>
            <a:r>
              <a:rPr lang="es-ES" sz="5400" dirty="0">
                <a:solidFill>
                  <a:srgbClr val="FFFFFF"/>
                </a:solidFill>
              </a:rPr>
              <a:t>DETALLADOS</a:t>
            </a:r>
          </a:p>
        </p:txBody>
      </p:sp>
      <p:pic>
        <p:nvPicPr>
          <p:cNvPr id="4" name="Imagen 3" descr="RESULTADO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53"/>
          <a:stretch/>
        </p:blipFill>
        <p:spPr>
          <a:xfrm>
            <a:off x="296895" y="2217672"/>
            <a:ext cx="4832815" cy="101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0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9300" cy="576262"/>
          </a:xfrm>
          <a:solidFill>
            <a:srgbClr val="215968"/>
          </a:solidFill>
        </p:spPr>
        <p:txBody>
          <a:bodyPr>
            <a:normAutofit fontScale="90000"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Avance por Dimensión de MIPG/Corte 1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87083" t="37839" b="37381"/>
          <a:stretch/>
        </p:blipFill>
        <p:spPr>
          <a:xfrm>
            <a:off x="177800" y="980088"/>
            <a:ext cx="1600200" cy="139885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38400" y="1340584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El avance segmentado por dimensiones del Modelo Integrado de Planeación y Gestión, evidencia para el C1 (mayo) un avance superior o igual al esperado en todas las categorías monitoreadas</a:t>
            </a:r>
          </a:p>
          <a:p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9300"/>
            <a:ext cx="9144000" cy="24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0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76292"/>
            <a:ext cx="8216900" cy="5740400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457200" y="274638"/>
            <a:ext cx="8369300" cy="5762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</a:rPr>
              <a:t>Avance por Política de Gestión y Desempeño / Corte 1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87083" t="37839" b="37381"/>
          <a:stretch/>
        </p:blipFill>
        <p:spPr>
          <a:xfrm>
            <a:off x="6842125" y="4965700"/>
            <a:ext cx="1835150" cy="160424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197600" y="1538168"/>
            <a:ext cx="26289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Se identificó rezago frente al avance esperado al C1 (mayo) en actividades de las políticas: Talento </a:t>
            </a:r>
            <a:r>
              <a:rPr lang="es-ES" dirty="0" smtClean="0"/>
              <a:t>Humano y </a:t>
            </a:r>
            <a:r>
              <a:rPr lang="es-ES" dirty="0"/>
              <a:t>Gestión </a:t>
            </a:r>
            <a:r>
              <a:rPr lang="es-ES" dirty="0" smtClean="0"/>
              <a:t>Documental</a:t>
            </a:r>
            <a:endParaRPr lang="es-ES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4737100" y="1435100"/>
            <a:ext cx="279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626100" y="2514600"/>
            <a:ext cx="279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55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457200" y="274638"/>
            <a:ext cx="8369300" cy="5762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</a:rPr>
              <a:t>Alertas actividades </a:t>
            </a:r>
            <a:r>
              <a:rPr lang="es-ES" sz="3200" dirty="0" smtClean="0">
                <a:solidFill>
                  <a:schemeClr val="bg1"/>
                </a:solidFill>
              </a:rPr>
              <a:t>rezagadas por </a:t>
            </a:r>
            <a:r>
              <a:rPr lang="es-ES" sz="3200" dirty="0">
                <a:solidFill>
                  <a:schemeClr val="bg1"/>
                </a:solidFill>
              </a:rPr>
              <a:t>Política*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00054FD0-D3D3-4742-BA1A-2007FFA32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680"/>
            <a:ext cx="9144000" cy="395994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0E2F8688-3ED2-406B-A911-2331071E2C95}"/>
              </a:ext>
            </a:extLst>
          </p:cNvPr>
          <p:cNvSpPr txBox="1"/>
          <p:nvPr/>
        </p:nvSpPr>
        <p:spPr>
          <a:xfrm>
            <a:off x="457076" y="5788294"/>
            <a:ext cx="8572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 Narrow"/>
                <a:cs typeface="Arial Narrow"/>
              </a:rPr>
              <a:t>* </a:t>
            </a:r>
            <a:r>
              <a:rPr lang="es-CO" sz="2800" dirty="0" smtClean="0">
                <a:latin typeface="Arial Narrow"/>
                <a:cs typeface="Arial Narrow"/>
              </a:rPr>
              <a:t>6 actividades </a:t>
            </a:r>
            <a:r>
              <a:rPr lang="es-CO" sz="2800" dirty="0" smtClean="0">
                <a:latin typeface="Arial Narrow"/>
                <a:cs typeface="Arial Narrow"/>
              </a:rPr>
              <a:t>por debajo del esperado en el </a:t>
            </a:r>
            <a:r>
              <a:rPr lang="es-CO" sz="2800" dirty="0">
                <a:latin typeface="Arial Narrow"/>
                <a:cs typeface="Arial Narrow"/>
              </a:rPr>
              <a:t>plan </a:t>
            </a:r>
            <a:r>
              <a:rPr lang="es-CO" sz="2800" dirty="0" smtClean="0">
                <a:latin typeface="Arial Narrow"/>
                <a:cs typeface="Arial Narrow"/>
              </a:rPr>
              <a:t>FOGEDI en pol</a:t>
            </a:r>
            <a:r>
              <a:rPr lang="es-CO" sz="2800" dirty="0" smtClean="0">
                <a:latin typeface="Arial Narrow"/>
                <a:cs typeface="Arial Narrow"/>
              </a:rPr>
              <a:t>íticas rezagadas</a:t>
            </a:r>
            <a:endParaRPr lang="es-CO" sz="2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378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-152400" y="1274204"/>
            <a:ext cx="7734300" cy="4699000"/>
            <a:chOff x="876300" y="596900"/>
            <a:chExt cx="8026400" cy="5092700"/>
          </a:xfrm>
        </p:grpSpPr>
        <p:graphicFrame>
          <p:nvGraphicFramePr>
            <p:cNvPr id="3" name="Diagrama 2"/>
            <p:cNvGraphicFramePr/>
            <p:nvPr>
              <p:extLst>
                <p:ext uri="{D42A27DB-BD31-4B8C-83A1-F6EECF244321}">
                  <p14:modId xmlns:p14="http://schemas.microsoft.com/office/powerpoint/2010/main" val="1294910531"/>
                </p:ext>
              </p:extLst>
            </p:nvPr>
          </p:nvGraphicFramePr>
          <p:xfrm>
            <a:off x="876300" y="596900"/>
            <a:ext cx="8026400" cy="50927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CuadroTexto 3"/>
            <p:cNvSpPr txBox="1"/>
            <p:nvPr/>
          </p:nvSpPr>
          <p:spPr>
            <a:xfrm>
              <a:off x="2412999" y="942032"/>
              <a:ext cx="317500" cy="700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2279650" y="2178072"/>
              <a:ext cx="317500" cy="50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2412999" y="2724369"/>
              <a:ext cx="317500" cy="700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380957" y="4557644"/>
              <a:ext cx="317500" cy="700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17" name="Imagen 16" descr="images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613" y="3194806"/>
            <a:ext cx="778574" cy="796109"/>
          </a:xfrm>
          <a:prstGeom prst="rect">
            <a:avLst/>
          </a:prstGeom>
        </p:spPr>
      </p:pic>
      <p:pic>
        <p:nvPicPr>
          <p:cNvPr id="19" name="Imagen 18" descr="images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613" y="4920767"/>
            <a:ext cx="778574" cy="796109"/>
          </a:xfrm>
          <a:prstGeom prst="rect">
            <a:avLst/>
          </a:prstGeom>
        </p:spPr>
      </p:pic>
      <p:pic>
        <p:nvPicPr>
          <p:cNvPr id="20" name="Imagen 19" descr="images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613" y="1407588"/>
            <a:ext cx="778574" cy="796109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457200" y="274638"/>
            <a:ext cx="8369300" cy="576262"/>
          </a:xfrm>
          <a:prstGeom prst="rect">
            <a:avLst/>
          </a:prstGeom>
          <a:solidFill>
            <a:srgbClr val="660066"/>
          </a:solidFill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</a:rPr>
              <a:t>Observaciones</a:t>
            </a:r>
          </a:p>
        </p:txBody>
      </p:sp>
    </p:spTree>
    <p:extLst>
      <p:ext uri="{BB962C8B-B14F-4D97-AF65-F5344CB8AC3E}">
        <p14:creationId xmlns:p14="http://schemas.microsoft.com/office/powerpoint/2010/main" val="78336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52243" y="537309"/>
            <a:ext cx="9467699" cy="1362075"/>
          </a:xfrm>
          <a:solidFill>
            <a:srgbClr val="660066"/>
          </a:solidFill>
        </p:spPr>
        <p:txBody>
          <a:bodyPr anchor="ctr">
            <a:normAutofit/>
          </a:bodyPr>
          <a:lstStyle/>
          <a:p>
            <a:pPr algn="ctr"/>
            <a:r>
              <a:rPr lang="es-ES" sz="5400" dirty="0">
                <a:solidFill>
                  <a:srgbClr val="FFFFFF"/>
                </a:solidFill>
              </a:rPr>
              <a:t>ESTRUCTURA DEL PLAN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489785308"/>
              </p:ext>
            </p:extLst>
          </p:nvPr>
        </p:nvGraphicFramePr>
        <p:xfrm>
          <a:off x="203200" y="2133600"/>
          <a:ext cx="2527300" cy="4203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283200" y="1903293"/>
            <a:ext cx="168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D8008"/>
                </a:solidFill>
                <a:latin typeface="Consolas"/>
                <a:cs typeface="Consolas"/>
              </a:rPr>
              <a:t>Plan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508500" y="3585309"/>
            <a:ext cx="302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D8008"/>
                </a:solidFill>
                <a:latin typeface="Consolas"/>
                <a:cs typeface="Consolas"/>
              </a:rPr>
              <a:t>Dimensiones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1739900" y="2324100"/>
            <a:ext cx="990600" cy="3187700"/>
          </a:xfrm>
          <a:prstGeom prst="straightConnector1">
            <a:avLst/>
          </a:prstGeom>
          <a:ln>
            <a:solidFill>
              <a:srgbClr val="FD800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4499" y="2649098"/>
            <a:ext cx="5926667" cy="10639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295" y="4231640"/>
            <a:ext cx="5742871" cy="23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3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52243" y="537309"/>
            <a:ext cx="9467699" cy="1362075"/>
          </a:xfrm>
          <a:solidFill>
            <a:srgbClr val="660066"/>
          </a:solidFill>
        </p:spPr>
        <p:txBody>
          <a:bodyPr anchor="ctr">
            <a:normAutofit/>
          </a:bodyPr>
          <a:lstStyle/>
          <a:p>
            <a:pPr algn="ctr"/>
            <a:r>
              <a:rPr lang="es-ES" sz="5400" dirty="0">
                <a:solidFill>
                  <a:srgbClr val="FFFFFF"/>
                </a:solidFill>
              </a:rPr>
              <a:t>ESTRUCTURA DEL PLAN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96900" y="189938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D8008"/>
                </a:solidFill>
                <a:latin typeface="Consolas"/>
                <a:cs typeface="Consolas"/>
              </a:rPr>
              <a:t>Políticas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399" y="2545715"/>
            <a:ext cx="7255934" cy="414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9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52243" y="537309"/>
            <a:ext cx="9467699" cy="1362075"/>
          </a:xfrm>
          <a:solidFill>
            <a:srgbClr val="660066"/>
          </a:solidFill>
        </p:spPr>
        <p:txBody>
          <a:bodyPr anchor="ctr">
            <a:normAutofit/>
          </a:bodyPr>
          <a:lstStyle/>
          <a:p>
            <a:pPr algn="ctr"/>
            <a:r>
              <a:rPr lang="es-ES" sz="5400" dirty="0">
                <a:solidFill>
                  <a:srgbClr val="FFFFFF"/>
                </a:solidFill>
              </a:rPr>
              <a:t>ESTRUCTURA DEL PLAN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96900" y="1899384"/>
            <a:ext cx="694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D8008"/>
                </a:solidFill>
                <a:latin typeface="Consolas"/>
                <a:cs typeface="Consolas"/>
              </a:rPr>
              <a:t>Actividades por prioridad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2734733"/>
            <a:ext cx="60833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1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-152243" y="384909"/>
            <a:ext cx="9467699" cy="1362075"/>
          </a:xfrm>
          <a:prstGeom prst="rect">
            <a:avLst/>
          </a:prstGeom>
          <a:solidFill>
            <a:srgbClr val="660066"/>
          </a:solidFill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>
                <a:solidFill>
                  <a:srgbClr val="FFFFFF"/>
                </a:solidFill>
              </a:rPr>
              <a:t>ESTRUCTURA DEL PLAN</a:t>
            </a:r>
            <a:endParaRPr lang="es-ES" sz="5400" dirty="0">
              <a:solidFill>
                <a:srgbClr val="FFFF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6900" y="1811952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D8008"/>
                </a:solidFill>
                <a:latin typeface="Consolas"/>
                <a:cs typeface="Consolas"/>
              </a:rPr>
              <a:t>Actividades Transversales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DE715705-EAA5-43A1-8FED-C26613770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" y="2376983"/>
            <a:ext cx="9144000" cy="420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0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-152243" y="384909"/>
            <a:ext cx="9467699" cy="1362075"/>
          </a:xfrm>
          <a:prstGeom prst="rect">
            <a:avLst/>
          </a:prstGeom>
          <a:solidFill>
            <a:srgbClr val="660066"/>
          </a:solidFill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>
                <a:solidFill>
                  <a:srgbClr val="FFFFFF"/>
                </a:solidFill>
              </a:rPr>
              <a:t>ESTRUCTURA DEL PLAN</a:t>
            </a:r>
            <a:endParaRPr lang="es-ES" sz="5400" dirty="0">
              <a:solidFill>
                <a:srgbClr val="FFFF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6900" y="1811952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D8008"/>
                </a:solidFill>
                <a:latin typeface="Consolas"/>
                <a:cs typeface="Consolas"/>
              </a:rPr>
              <a:t>Actividades Transversales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7BE0459-28C3-4326-B5B6-8CC540450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" y="2325372"/>
            <a:ext cx="9144000" cy="40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8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-152243" y="384909"/>
            <a:ext cx="9467699" cy="1362075"/>
          </a:xfrm>
          <a:prstGeom prst="rect">
            <a:avLst/>
          </a:prstGeom>
          <a:solidFill>
            <a:srgbClr val="660066"/>
          </a:solidFill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>
                <a:solidFill>
                  <a:srgbClr val="FFFFFF"/>
                </a:solidFill>
              </a:rPr>
              <a:t>ESTRUCTURA DEL PLAN</a:t>
            </a:r>
            <a:endParaRPr lang="es-ES" sz="5400" dirty="0">
              <a:solidFill>
                <a:srgbClr val="FFFF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6900" y="1811952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D8008"/>
                </a:solidFill>
                <a:latin typeface="Consolas"/>
                <a:cs typeface="Consolas"/>
              </a:rPr>
              <a:t>Actividades Transversales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4" y="2691935"/>
            <a:ext cx="8763000" cy="36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7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64943" y="2891582"/>
            <a:ext cx="9467699" cy="1362075"/>
          </a:xfrm>
          <a:solidFill>
            <a:srgbClr val="660066"/>
          </a:solidFill>
        </p:spPr>
        <p:txBody>
          <a:bodyPr anchor="ctr">
            <a:normAutofit/>
          </a:bodyPr>
          <a:lstStyle/>
          <a:p>
            <a:pPr algn="ctr"/>
            <a:r>
              <a:rPr lang="es-ES" sz="5400" dirty="0">
                <a:solidFill>
                  <a:srgbClr val="FFFFFF"/>
                </a:solidFill>
              </a:rPr>
              <a:t>CONSOLIDADOS</a:t>
            </a:r>
          </a:p>
        </p:txBody>
      </p:sp>
      <p:pic>
        <p:nvPicPr>
          <p:cNvPr id="4" name="Imagen 3" descr="RESULTADO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53"/>
          <a:stretch/>
        </p:blipFill>
        <p:spPr>
          <a:xfrm>
            <a:off x="296895" y="2217672"/>
            <a:ext cx="4832815" cy="101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5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266" y="2984500"/>
            <a:ext cx="4763827" cy="387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52243" y="537309"/>
            <a:ext cx="9467699" cy="1362075"/>
          </a:xfrm>
          <a:solidFill>
            <a:srgbClr val="660066"/>
          </a:solidFill>
        </p:spPr>
        <p:txBody>
          <a:bodyPr anchor="ctr">
            <a:normAutofit/>
          </a:bodyPr>
          <a:lstStyle/>
          <a:p>
            <a:pPr algn="ctr"/>
            <a:r>
              <a:rPr lang="es-ES" sz="5400" dirty="0">
                <a:solidFill>
                  <a:srgbClr val="FFFFFF"/>
                </a:solidFill>
              </a:rPr>
              <a:t>Avance consolidado plan</a:t>
            </a:r>
          </a:p>
        </p:txBody>
      </p:sp>
      <p:pic>
        <p:nvPicPr>
          <p:cNvPr id="9" name="Imagen 8" descr="1477521932_9_icon-icons.com_74621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81">
            <a:off x="3924300" y="1104046"/>
            <a:ext cx="2933700" cy="29337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4500" y="3443168"/>
            <a:ext cx="36383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El avance consolidado del Plan FOGEDI 2018 en el Corte 1 de seguimiento (mayo) fue </a:t>
            </a:r>
            <a:r>
              <a:rPr lang="es-ES" sz="2800" b="1" dirty="0">
                <a:solidFill>
                  <a:srgbClr val="9BBB59"/>
                </a:solidFill>
              </a:rPr>
              <a:t>superior al esperado en un </a:t>
            </a:r>
            <a:r>
              <a:rPr lang="es-ES" sz="2800" b="1" dirty="0" smtClean="0">
                <a:solidFill>
                  <a:srgbClr val="9BBB59"/>
                </a:solidFill>
              </a:rPr>
              <a:t>9% </a:t>
            </a:r>
            <a:endParaRPr lang="es-ES" sz="2800" b="1" dirty="0">
              <a:solidFill>
                <a:srgbClr val="9BBB59"/>
              </a:solidFill>
            </a:endParaRP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49883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216</Words>
  <Application>Microsoft Macintosh PowerPoint</Application>
  <PresentationFormat>Presentación en pantalla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Seguimiento Plan FOGEDI 2018 – Corte 1</vt:lpstr>
      <vt:lpstr>ESTRUCTURA DEL PLAN</vt:lpstr>
      <vt:lpstr>ESTRUCTURA DEL PLAN</vt:lpstr>
      <vt:lpstr>ESTRUCTURA DEL PLAN</vt:lpstr>
      <vt:lpstr>Presentación de PowerPoint</vt:lpstr>
      <vt:lpstr>Presentación de PowerPoint</vt:lpstr>
      <vt:lpstr>Presentación de PowerPoint</vt:lpstr>
      <vt:lpstr>CONSOLIDADOS</vt:lpstr>
      <vt:lpstr>Avance consolidado plan</vt:lpstr>
      <vt:lpstr>DETALLADOS</vt:lpstr>
      <vt:lpstr>Avance por Dimensión de MIPG/Corte 1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FURAGII Vigencia 2017 Ministerio TIC</dc:title>
  <dc:creator>eri lae</dc:creator>
  <cp:lastModifiedBy>eri lae</cp:lastModifiedBy>
  <cp:revision>163</cp:revision>
  <dcterms:created xsi:type="dcterms:W3CDTF">2018-04-10T17:03:10Z</dcterms:created>
  <dcterms:modified xsi:type="dcterms:W3CDTF">2018-07-18T21:21:46Z</dcterms:modified>
</cp:coreProperties>
</file>